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47"/>
  </p:notesMasterIdLst>
  <p:sldIdLst>
    <p:sldId id="257" r:id="rId2"/>
    <p:sldId id="279" r:id="rId3"/>
    <p:sldId id="331" r:id="rId4"/>
    <p:sldId id="332" r:id="rId5"/>
    <p:sldId id="282" r:id="rId6"/>
    <p:sldId id="333" r:id="rId7"/>
    <p:sldId id="263" r:id="rId8"/>
    <p:sldId id="334" r:id="rId9"/>
    <p:sldId id="343" r:id="rId10"/>
    <p:sldId id="344" r:id="rId11"/>
    <p:sldId id="289" r:id="rId12"/>
    <p:sldId id="290" r:id="rId13"/>
    <p:sldId id="292" r:id="rId14"/>
    <p:sldId id="291" r:id="rId15"/>
    <p:sldId id="345" r:id="rId16"/>
    <p:sldId id="335" r:id="rId17"/>
    <p:sldId id="295" r:id="rId18"/>
    <p:sldId id="260" r:id="rId19"/>
    <p:sldId id="296" r:id="rId20"/>
    <p:sldId id="336" r:id="rId21"/>
    <p:sldId id="337" r:id="rId22"/>
    <p:sldId id="303" r:id="rId23"/>
    <p:sldId id="304" r:id="rId24"/>
    <p:sldId id="338" r:id="rId25"/>
    <p:sldId id="339" r:id="rId26"/>
    <p:sldId id="340" r:id="rId27"/>
    <p:sldId id="308" r:id="rId28"/>
    <p:sldId id="341" r:id="rId29"/>
    <p:sldId id="309" r:id="rId30"/>
    <p:sldId id="342" r:id="rId31"/>
    <p:sldId id="315" r:id="rId32"/>
    <p:sldId id="316" r:id="rId33"/>
    <p:sldId id="346" r:id="rId34"/>
    <p:sldId id="317" r:id="rId35"/>
    <p:sldId id="318" r:id="rId36"/>
    <p:sldId id="319" r:id="rId37"/>
    <p:sldId id="320" r:id="rId38"/>
    <p:sldId id="321" r:id="rId39"/>
    <p:sldId id="322" r:id="rId40"/>
    <p:sldId id="323" r:id="rId41"/>
    <p:sldId id="324" r:id="rId42"/>
    <p:sldId id="325" r:id="rId43"/>
    <p:sldId id="326" r:id="rId44"/>
    <p:sldId id="327" r:id="rId45"/>
    <p:sldId id="277" r:id="rId46"/>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974">
          <p15:clr>
            <a:srgbClr val="A4A3A4"/>
          </p15:clr>
        </p15:guide>
        <p15:guide id="2" orient="horz" pos="2387">
          <p15:clr>
            <a:srgbClr val="A4A3A4"/>
          </p15:clr>
        </p15:guide>
        <p15:guide id="3" orient="horz" pos="2931">
          <p15:clr>
            <a:srgbClr val="A4A3A4"/>
          </p15:clr>
        </p15:guide>
        <p15:guide id="4" orient="horz" pos="1071">
          <p15:clr>
            <a:srgbClr val="A4A3A4"/>
          </p15:clr>
        </p15:guide>
        <p15:guide id="5" orient="horz" pos="436">
          <p15:clr>
            <a:srgbClr val="A4A3A4"/>
          </p15:clr>
        </p15:guide>
        <p15:guide id="6" pos="143">
          <p15:clr>
            <a:srgbClr val="A4A3A4"/>
          </p15:clr>
        </p15:guide>
        <p15:guide id="7" pos="3840">
          <p15:clr>
            <a:srgbClr val="A4A3A4"/>
          </p15:clr>
        </p15:guide>
        <p15:guide id="8" pos="98">
          <p15:clr>
            <a:srgbClr val="A4A3A4"/>
          </p15:clr>
        </p15:guide>
        <p15:guide id="9" pos="665">
          <p15:clr>
            <a:srgbClr val="A4A3A4"/>
          </p15:clr>
        </p15:guide>
        <p15:guide id="10" pos="70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1D8"/>
    <a:srgbClr val="A6C840"/>
    <a:srgbClr val="263B50"/>
    <a:srgbClr val="3FCDFF"/>
    <a:srgbClr val="11C1FF"/>
    <a:srgbClr val="3B3536"/>
    <a:srgbClr val="FCFCFC"/>
    <a:srgbClr val="266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5" d="100"/>
          <a:sy n="105" d="100"/>
        </p:scale>
        <p:origin x="714" y="108"/>
      </p:cViewPr>
      <p:guideLst>
        <p:guide orient="horz" pos="3974"/>
        <p:guide orient="horz" pos="2387"/>
        <p:guide orient="horz" pos="2931"/>
        <p:guide orient="horz" pos="1071"/>
        <p:guide orient="horz" pos="436"/>
        <p:guide pos="143"/>
        <p:guide pos="3840"/>
        <p:guide pos="98"/>
        <p:guide pos="665"/>
        <p:guide pos="7038"/>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852575A-E932-435E-8709-456BE92FAB5B}" type="datetimeFigureOut">
              <a:rPr lang="zh-CN" altLang="en-US"/>
              <a:pPr>
                <a:defRPr/>
              </a:pPr>
              <a:t>2020/4/13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C8E4C3A-41B8-4A67-B48C-6BCB73E5282C}" type="slidenum">
              <a:rPr lang="zh-CN" altLang="en-US"/>
              <a:pPr/>
              <a:t>‹#›</a:t>
            </a:fld>
            <a:endParaRPr lang="zh-CN" altLang="en-US"/>
          </a:p>
        </p:txBody>
      </p:sp>
    </p:spTree>
    <p:extLst>
      <p:ext uri="{BB962C8B-B14F-4D97-AF65-F5344CB8AC3E}">
        <p14:creationId xmlns:p14="http://schemas.microsoft.com/office/powerpoint/2010/main" val="3351349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28E55B1-46F2-4AF3-AEFD-73E4C82C6286}" type="slidenum">
              <a:rPr lang="zh-CN" altLang="en-US"/>
              <a:pPr/>
              <a:t>1</a:t>
            </a:fld>
            <a:endParaRPr lang="zh-CN" altLang="en-US"/>
          </a:p>
        </p:txBody>
      </p:sp>
    </p:spTree>
    <p:extLst>
      <p:ext uri="{BB962C8B-B14F-4D97-AF65-F5344CB8AC3E}">
        <p14:creationId xmlns:p14="http://schemas.microsoft.com/office/powerpoint/2010/main" val="274418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smtClean="0"/>
              <a:t>本图表由</a:t>
            </a:r>
            <a:r>
              <a:rPr lang="en-US" altLang="zh-CN" smtClean="0"/>
              <a:t>wholehr.taobao.com</a:t>
            </a:r>
            <a:r>
              <a:rPr lang="zh-CN" altLang="en-US" smtClean="0"/>
              <a:t>掌柜制作发布</a:t>
            </a:r>
            <a:endParaRPr lang="en-US" altLang="zh-CN" smtClean="0"/>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9268276-EE06-4304-AFE5-6BCF94903FB4}" type="slidenum">
              <a:rPr lang="zh-CN" altLang="en-US"/>
              <a:pPr/>
              <a:t>17</a:t>
            </a:fld>
            <a:endParaRPr lang="en-US" altLang="zh-CN"/>
          </a:p>
        </p:txBody>
      </p:sp>
    </p:spTree>
    <p:extLst>
      <p:ext uri="{BB962C8B-B14F-4D97-AF65-F5344CB8AC3E}">
        <p14:creationId xmlns:p14="http://schemas.microsoft.com/office/powerpoint/2010/main" val="385682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a:defRPr/>
            </a:pPr>
            <a:fld id="{EA0DF643-0502-4567-83DD-6EF4CD106561}" type="datetime1">
              <a:rPr lang="zh-CN" altLang="en-US" smtClean="0"/>
              <a:pPr>
                <a:defRPr/>
              </a:pPr>
              <a:t>2020/4/13</a:t>
            </a:fld>
            <a:endParaRPr lang="zh-CN"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fld id="{47777B5B-D0E1-4AD6-BFB0-C0824BAFB1A8}" type="slidenum">
              <a:rPr lang="zh-CN" altLang="en-US" smtClean="0"/>
              <a:pPr/>
              <a:t>‹#›</a:t>
            </a:fld>
            <a:endParaRPr lang="zh-CN" altLang="en-US" sz="1800">
              <a:solidFill>
                <a:schemeClr val="tx1"/>
              </a:solidFill>
            </a:endParaRPr>
          </a:p>
        </p:txBody>
      </p:sp>
    </p:spTree>
    <p:extLst>
      <p:ext uri="{BB962C8B-B14F-4D97-AF65-F5344CB8AC3E}">
        <p14:creationId xmlns:p14="http://schemas.microsoft.com/office/powerpoint/2010/main" val="1091724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531F7D82-D0CD-4934-80A6-08594BA038E3}" type="datetime1">
              <a:rPr lang="zh-CN" altLang="en-US" smtClean="0"/>
              <a:pPr>
                <a:defRPr/>
              </a:pPr>
              <a:t>2020/4/13</a:t>
            </a:fld>
            <a:endParaRPr lang="zh-CN"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fld id="{1B95EFC2-456A-4356-A7C1-120F6265D0D0}" type="slidenum">
              <a:rPr lang="zh-CN" altLang="en-US" smtClean="0"/>
              <a:pPr/>
              <a:t>‹#›</a:t>
            </a:fld>
            <a:endParaRPr lang="zh-CN" altLang="en-US" sz="1800">
              <a:solidFill>
                <a:schemeClr val="tx1"/>
              </a:solidFill>
            </a:endParaRPr>
          </a:p>
        </p:txBody>
      </p:sp>
    </p:spTree>
    <p:extLst>
      <p:ext uri="{BB962C8B-B14F-4D97-AF65-F5344CB8AC3E}">
        <p14:creationId xmlns:p14="http://schemas.microsoft.com/office/powerpoint/2010/main" val="51902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3DC4FC7A-6B99-4384-9519-423552EBF599}" type="datetime1">
              <a:rPr lang="zh-CN" altLang="en-US" smtClean="0"/>
              <a:pPr>
                <a:defRPr/>
              </a:pPr>
              <a:t>2020/4/13</a:t>
            </a:fld>
            <a:endParaRPr lang="zh-CN"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fld id="{29DC0509-F275-42C7-9304-EBC8C53F40F0}" type="slidenum">
              <a:rPr lang="zh-CN" altLang="en-US" smtClean="0"/>
              <a:pPr/>
              <a:t>‹#›</a:t>
            </a:fld>
            <a:endParaRPr lang="zh-CN" altLang="en-US" sz="1800">
              <a:solidFill>
                <a:schemeClr val="tx1"/>
              </a:solidFill>
            </a:endParaRPr>
          </a:p>
        </p:txBody>
      </p:sp>
    </p:spTree>
    <p:extLst>
      <p:ext uri="{BB962C8B-B14F-4D97-AF65-F5344CB8AC3E}">
        <p14:creationId xmlns:p14="http://schemas.microsoft.com/office/powerpoint/2010/main" val="1272413953"/>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F0CE76B1-D51E-4C92-BC36-84878DFEE015}" type="datetime1">
              <a:rPr lang="zh-CN" altLang="en-US"/>
              <a:pPr>
                <a:defRPr/>
              </a:pPr>
              <a:t>2020/4/13</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fld id="{46601B9F-BBE6-444B-A95F-9F3B0F5721C3}"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4016316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6"/>
            <a:ext cx="6169455" cy="425706"/>
          </a:xfrm>
          <a:prstGeom prst="rect">
            <a:avLst/>
          </a:prstGeom>
        </p:spPr>
        <p:txBody>
          <a:bodyPr/>
          <a:lstStyle>
            <a:lvl1pPr>
              <a:defRPr sz="2000">
                <a:solidFill>
                  <a:schemeClr val="bg1">
                    <a:lumMod val="75000"/>
                  </a:schemeClr>
                </a:solidFill>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218916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3EDFC0E8-7C64-4129-B444-BF1785B4D41C}" type="datetime1">
              <a:rPr lang="zh-CN" altLang="en-US" smtClean="0"/>
              <a:pPr>
                <a:defRPr/>
              </a:pPr>
              <a:t>2020/4/13</a:t>
            </a:fld>
            <a:endParaRPr lang="zh-CN"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fld id="{28D9B38F-87B0-49D8-B716-AF661EBF2165}" type="slidenum">
              <a:rPr lang="zh-CN" altLang="en-US" smtClean="0"/>
              <a:pPr/>
              <a:t>‹#›</a:t>
            </a:fld>
            <a:endParaRPr lang="zh-CN" altLang="en-US" sz="1800">
              <a:solidFill>
                <a:schemeClr val="tx1"/>
              </a:solidFill>
            </a:endParaRPr>
          </a:p>
        </p:txBody>
      </p:sp>
    </p:spTree>
    <p:extLst>
      <p:ext uri="{BB962C8B-B14F-4D97-AF65-F5344CB8AC3E}">
        <p14:creationId xmlns:p14="http://schemas.microsoft.com/office/powerpoint/2010/main" val="14006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pPr>
              <a:defRPr/>
            </a:pPr>
            <a:fld id="{84C98783-FB96-4567-A254-D07C6328D920}" type="datetime1">
              <a:rPr lang="zh-CN" altLang="en-US" smtClean="0"/>
              <a:pPr>
                <a:defRPr/>
              </a:pPr>
              <a:t>2020/4/13</a:t>
            </a:fld>
            <a:endParaRPr lang="zh-CN"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fld id="{62C0C64A-4EC7-4663-A5F0-F8D4E34F4A89}" type="slidenum">
              <a:rPr lang="zh-CN" altLang="en-US" smtClean="0"/>
              <a:pPr/>
              <a:t>‹#›</a:t>
            </a:fld>
            <a:endParaRPr lang="zh-CN" altLang="en-US" sz="1800">
              <a:solidFill>
                <a:schemeClr val="tx1"/>
              </a:solidFill>
            </a:endParaRPr>
          </a:p>
        </p:txBody>
      </p:sp>
    </p:spTree>
    <p:extLst>
      <p:ext uri="{BB962C8B-B14F-4D97-AF65-F5344CB8AC3E}">
        <p14:creationId xmlns:p14="http://schemas.microsoft.com/office/powerpoint/2010/main" val="291149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fld id="{4BF9F5E5-C885-47EC-96E1-92CDD5C85570}" type="datetime1">
              <a:rPr lang="zh-CN" altLang="en-US" smtClean="0"/>
              <a:pPr>
                <a:defRPr/>
              </a:pPr>
              <a:t>2020/4/13</a:t>
            </a:fld>
            <a:endParaRPr lang="zh-CN" altLang="en-US" sz="1800">
              <a:solidFill>
                <a:schemeClr val="tx1"/>
              </a:solidFill>
            </a:endParaRPr>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fld id="{0DB4509D-7FC2-47DE-8FE5-3DC6422D19D5}" type="slidenum">
              <a:rPr lang="zh-CN" altLang="en-US" smtClean="0"/>
              <a:pPr/>
              <a:t>‹#›</a:t>
            </a:fld>
            <a:endParaRPr lang="zh-CN" altLang="en-US" sz="1800">
              <a:solidFill>
                <a:schemeClr val="tx1"/>
              </a:solidFill>
            </a:endParaRPr>
          </a:p>
        </p:txBody>
      </p:sp>
    </p:spTree>
    <p:extLst>
      <p:ext uri="{BB962C8B-B14F-4D97-AF65-F5344CB8AC3E}">
        <p14:creationId xmlns:p14="http://schemas.microsoft.com/office/powerpoint/2010/main" val="2251654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fld id="{E5FC375F-B431-4950-BCD5-5FFBF8AC648D}" type="datetime1">
              <a:rPr lang="zh-CN" altLang="en-US" smtClean="0"/>
              <a:pPr>
                <a:defRPr/>
              </a:pPr>
              <a:t>2020/4/13</a:t>
            </a:fld>
            <a:endParaRPr lang="zh-CN" altLang="en-US" sz="1800">
              <a:solidFill>
                <a:schemeClr val="tx1"/>
              </a:solidFill>
            </a:endParaRPr>
          </a:p>
        </p:txBody>
      </p:sp>
      <p:sp>
        <p:nvSpPr>
          <p:cNvPr id="8" name="Footer Placeholder 7"/>
          <p:cNvSpPr>
            <a:spLocks noGrp="1"/>
          </p:cNvSpPr>
          <p:nvPr>
            <p:ph type="ftr" sz="quarter" idx="11"/>
          </p:nvPr>
        </p:nvSpPr>
        <p:spPr/>
        <p:txBody>
          <a:bodyPr/>
          <a:lstStyle/>
          <a:p>
            <a:pPr>
              <a:defRPr/>
            </a:pPr>
            <a:endParaRPr lang="zh-CN" altLang="zh-CN"/>
          </a:p>
        </p:txBody>
      </p:sp>
      <p:sp>
        <p:nvSpPr>
          <p:cNvPr id="9" name="Slide Number Placeholder 8"/>
          <p:cNvSpPr>
            <a:spLocks noGrp="1"/>
          </p:cNvSpPr>
          <p:nvPr>
            <p:ph type="sldNum" sz="quarter" idx="12"/>
          </p:nvPr>
        </p:nvSpPr>
        <p:spPr/>
        <p:txBody>
          <a:bodyPr/>
          <a:lstStyle/>
          <a:p>
            <a:fld id="{6814FE2F-136A-4D6A-AD6B-77A521087201}" type="slidenum">
              <a:rPr lang="zh-CN" altLang="en-US" smtClean="0"/>
              <a:pPr/>
              <a:t>‹#›</a:t>
            </a:fld>
            <a:endParaRPr lang="zh-CN" altLang="en-US" sz="1800">
              <a:solidFill>
                <a:schemeClr val="tx1"/>
              </a:solidFill>
            </a:endParaRPr>
          </a:p>
        </p:txBody>
      </p:sp>
    </p:spTree>
    <p:extLst>
      <p:ext uri="{BB962C8B-B14F-4D97-AF65-F5344CB8AC3E}">
        <p14:creationId xmlns:p14="http://schemas.microsoft.com/office/powerpoint/2010/main" val="242811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fld id="{3B2A4A4B-222C-4553-A9D0-6CB0C9F099CF}" type="datetime1">
              <a:rPr lang="zh-CN" altLang="en-US" smtClean="0"/>
              <a:pPr>
                <a:defRPr/>
              </a:pPr>
              <a:t>2020/4/13</a:t>
            </a:fld>
            <a:endParaRPr lang="zh-CN" altLang="en-US" sz="1800">
              <a:solidFill>
                <a:schemeClr val="tx1"/>
              </a:solidFill>
            </a:endParaRPr>
          </a:p>
        </p:txBody>
      </p:sp>
      <p:sp>
        <p:nvSpPr>
          <p:cNvPr id="4" name="Footer Placeholder 3"/>
          <p:cNvSpPr>
            <a:spLocks noGrp="1"/>
          </p:cNvSpPr>
          <p:nvPr>
            <p:ph type="ftr" sz="quarter" idx="11"/>
          </p:nvPr>
        </p:nvSpPr>
        <p:spPr/>
        <p:txBody>
          <a:bodyPr/>
          <a:lstStyle/>
          <a:p>
            <a:pPr>
              <a:defRPr/>
            </a:pPr>
            <a:endParaRPr lang="zh-CN" altLang="zh-CN"/>
          </a:p>
        </p:txBody>
      </p:sp>
      <p:sp>
        <p:nvSpPr>
          <p:cNvPr id="5" name="Slide Number Placeholder 4"/>
          <p:cNvSpPr>
            <a:spLocks noGrp="1"/>
          </p:cNvSpPr>
          <p:nvPr>
            <p:ph type="sldNum" sz="quarter" idx="12"/>
          </p:nvPr>
        </p:nvSpPr>
        <p:spPr/>
        <p:txBody>
          <a:bodyPr/>
          <a:lstStyle/>
          <a:p>
            <a:fld id="{183BD17A-CEAB-4260-B9F9-25FC3507C1EF}" type="slidenum">
              <a:rPr lang="zh-CN" altLang="en-US" smtClean="0"/>
              <a:pPr/>
              <a:t>‹#›</a:t>
            </a:fld>
            <a:endParaRPr lang="zh-CN" altLang="en-US" sz="1800">
              <a:solidFill>
                <a:schemeClr val="tx1"/>
              </a:solidFill>
            </a:endParaRPr>
          </a:p>
        </p:txBody>
      </p:sp>
    </p:spTree>
    <p:extLst>
      <p:ext uri="{BB962C8B-B14F-4D97-AF65-F5344CB8AC3E}">
        <p14:creationId xmlns:p14="http://schemas.microsoft.com/office/powerpoint/2010/main" val="231527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E5C8944-2FDF-47AC-B2B9-DE4EECDB6A3C}" type="datetime1">
              <a:rPr lang="zh-CN" altLang="en-US" smtClean="0"/>
              <a:pPr>
                <a:defRPr/>
              </a:pPr>
              <a:t>2020/4/13</a:t>
            </a:fld>
            <a:endParaRPr lang="zh-CN" altLang="en-US" sz="1800">
              <a:solidFill>
                <a:schemeClr val="tx1"/>
              </a:solidFill>
            </a:endParaRPr>
          </a:p>
        </p:txBody>
      </p:sp>
      <p:sp>
        <p:nvSpPr>
          <p:cNvPr id="3" name="Footer Placeholder 2"/>
          <p:cNvSpPr>
            <a:spLocks noGrp="1"/>
          </p:cNvSpPr>
          <p:nvPr>
            <p:ph type="ftr" sz="quarter" idx="11"/>
          </p:nvPr>
        </p:nvSpPr>
        <p:spPr/>
        <p:txBody>
          <a:bodyPr/>
          <a:lstStyle/>
          <a:p>
            <a:pPr>
              <a:defRPr/>
            </a:pPr>
            <a:endParaRPr lang="zh-CN" altLang="zh-CN"/>
          </a:p>
        </p:txBody>
      </p:sp>
      <p:sp>
        <p:nvSpPr>
          <p:cNvPr id="4" name="Slide Number Placeholder 3"/>
          <p:cNvSpPr>
            <a:spLocks noGrp="1"/>
          </p:cNvSpPr>
          <p:nvPr>
            <p:ph type="sldNum" sz="quarter" idx="12"/>
          </p:nvPr>
        </p:nvSpPr>
        <p:spPr/>
        <p:txBody>
          <a:bodyPr/>
          <a:lstStyle/>
          <a:p>
            <a:fld id="{A9D9C8F5-73E9-4B68-8147-A28824A95C2D}" type="slidenum">
              <a:rPr lang="zh-CN" altLang="en-US" smtClean="0"/>
              <a:pPr/>
              <a:t>‹#›</a:t>
            </a:fld>
            <a:endParaRPr lang="zh-CN" altLang="en-US" sz="1800">
              <a:solidFill>
                <a:schemeClr val="tx1"/>
              </a:solidFill>
            </a:endParaRPr>
          </a:p>
        </p:txBody>
      </p:sp>
    </p:spTree>
    <p:extLst>
      <p:ext uri="{BB962C8B-B14F-4D97-AF65-F5344CB8AC3E}">
        <p14:creationId xmlns:p14="http://schemas.microsoft.com/office/powerpoint/2010/main" val="266971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a:defRPr/>
            </a:pPr>
            <a:fld id="{3285D350-355D-4F03-B6CB-B669D6711C7E}" type="datetime1">
              <a:rPr lang="zh-CN" altLang="en-US" smtClean="0"/>
              <a:pPr>
                <a:defRPr/>
              </a:pPr>
              <a:t>2020/4/13</a:t>
            </a:fld>
            <a:endParaRPr lang="zh-CN" altLang="en-US" sz="1800">
              <a:solidFill>
                <a:schemeClr val="tx1"/>
              </a:solidFill>
            </a:endParaRPr>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fld id="{4C084CE3-97EE-43D9-B40E-794E7987AB4E}" type="slidenum">
              <a:rPr lang="zh-CN" altLang="en-US" smtClean="0"/>
              <a:pPr/>
              <a:t>‹#›</a:t>
            </a:fld>
            <a:endParaRPr lang="zh-CN" altLang="en-US" sz="1800">
              <a:solidFill>
                <a:schemeClr val="tx1"/>
              </a:solidFill>
            </a:endParaRPr>
          </a:p>
        </p:txBody>
      </p:sp>
    </p:spTree>
    <p:extLst>
      <p:ext uri="{BB962C8B-B14F-4D97-AF65-F5344CB8AC3E}">
        <p14:creationId xmlns:p14="http://schemas.microsoft.com/office/powerpoint/2010/main" val="107555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a:defRPr/>
            </a:pPr>
            <a:fld id="{2D6B1C75-EE69-4CBB-8530-A464AFE0F3B4}" type="datetime1">
              <a:rPr lang="zh-CN" altLang="en-US" smtClean="0"/>
              <a:pPr>
                <a:defRPr/>
              </a:pPr>
              <a:t>2020/4/13</a:t>
            </a:fld>
            <a:endParaRPr lang="zh-CN" altLang="en-US" sz="1800">
              <a:solidFill>
                <a:schemeClr val="tx1"/>
              </a:solidFill>
            </a:endParaRPr>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fld id="{7E71A7B9-5261-4A42-BDC8-8434E9EB0C1E}" type="slidenum">
              <a:rPr lang="zh-CN" altLang="en-US" smtClean="0"/>
              <a:pPr/>
              <a:t>‹#›</a:t>
            </a:fld>
            <a:endParaRPr lang="zh-CN" altLang="en-US" sz="1800">
              <a:solidFill>
                <a:schemeClr val="tx1"/>
              </a:solidFill>
            </a:endParaRPr>
          </a:p>
        </p:txBody>
      </p:sp>
    </p:spTree>
    <p:extLst>
      <p:ext uri="{BB962C8B-B14F-4D97-AF65-F5344CB8AC3E}">
        <p14:creationId xmlns:p14="http://schemas.microsoft.com/office/powerpoint/2010/main" val="100511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DC4FC7A-6B99-4384-9519-423552EBF599}" type="datetime1">
              <a:rPr lang="zh-CN" altLang="en-US" smtClean="0"/>
              <a:pPr>
                <a:defRPr/>
              </a:pPr>
              <a:t>2020/4/13</a:t>
            </a:fld>
            <a:endParaRPr lang="zh-CN" altLang="en-US" sz="1800">
              <a:solidFill>
                <a:schemeClr val="tx1"/>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C0509-F275-42C7-9304-EBC8C53F40F0}" type="slidenum">
              <a:rPr lang="zh-CN" altLang="en-US" smtClean="0"/>
              <a:pPr/>
              <a:t>‹#›</a:t>
            </a:fld>
            <a:endParaRPr lang="zh-CN" altLang="en-US" sz="1800">
              <a:solidFill>
                <a:schemeClr val="tx1"/>
              </a:solidFill>
            </a:endParaRPr>
          </a:p>
        </p:txBody>
      </p:sp>
    </p:spTree>
    <p:extLst>
      <p:ext uri="{BB962C8B-B14F-4D97-AF65-F5344CB8AC3E}">
        <p14:creationId xmlns:p14="http://schemas.microsoft.com/office/powerpoint/2010/main" val="332425271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任意多边形 23"/>
          <p:cNvSpPr>
            <a:spLocks noChangeArrowheads="1"/>
          </p:cNvSpPr>
          <p:nvPr/>
        </p:nvSpPr>
        <p:spPr bwMode="auto">
          <a:xfrm rot="1800000" flipV="1">
            <a:off x="7263895" y="3525838"/>
            <a:ext cx="2027238" cy="4133850"/>
          </a:xfrm>
          <a:custGeom>
            <a:avLst/>
            <a:gdLst>
              <a:gd name="T0" fmla="*/ 0 w 2026880"/>
              <a:gd name="T1" fmla="*/ 4131380 h 4133980"/>
              <a:gd name="T2" fmla="*/ 2034048 w 2026880"/>
              <a:gd name="T3" fmla="*/ 2961900 h 4133980"/>
              <a:gd name="T4" fmla="*/ 2034048 w 2026880"/>
              <a:gd name="T5" fmla="*/ 1169480 h 4133980"/>
              <a:gd name="T6" fmla="*/ 0 w 2026880"/>
              <a:gd name="T7" fmla="*/ 0 h 4133980"/>
              <a:gd name="T8" fmla="*/ 0 60000 65536"/>
              <a:gd name="T9" fmla="*/ 0 60000 65536"/>
              <a:gd name="T10" fmla="*/ 0 60000 65536"/>
              <a:gd name="T11" fmla="*/ 0 60000 65536"/>
              <a:gd name="T12" fmla="*/ 0 w 2026880"/>
              <a:gd name="T13" fmla="*/ 0 h 4133980"/>
              <a:gd name="T14" fmla="*/ 2026880 w 2026880"/>
              <a:gd name="T15" fmla="*/ 4133980 h 4133980"/>
            </a:gdLst>
            <a:ahLst/>
            <a:cxnLst>
              <a:cxn ang="T8">
                <a:pos x="T0" y="T1"/>
              </a:cxn>
              <a:cxn ang="T9">
                <a:pos x="T2" y="T3"/>
              </a:cxn>
              <a:cxn ang="T10">
                <a:pos x="T4" y="T5"/>
              </a:cxn>
              <a:cxn ang="T11">
                <a:pos x="T6" y="T7"/>
              </a:cxn>
            </a:cxnLst>
            <a:rect l="T12" t="T13" r="T14" b="T15"/>
            <a:pathLst>
              <a:path w="2026880" h="4133980">
                <a:moveTo>
                  <a:pt x="0" y="4133980"/>
                </a:moveTo>
                <a:lnTo>
                  <a:pt x="2026880" y="2963760"/>
                </a:lnTo>
                <a:lnTo>
                  <a:pt x="2026880" y="1170220"/>
                </a:lnTo>
                <a:lnTo>
                  <a:pt x="0" y="0"/>
                </a:lnTo>
                <a:lnTo>
                  <a:pt x="0" y="4133980"/>
                </a:ln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076" name="任意多边形 21"/>
          <p:cNvSpPr>
            <a:spLocks noChangeArrowheads="1"/>
          </p:cNvSpPr>
          <p:nvPr/>
        </p:nvSpPr>
        <p:spPr bwMode="auto">
          <a:xfrm rot="19800000">
            <a:off x="7730620" y="-935038"/>
            <a:ext cx="2027238" cy="6399213"/>
          </a:xfrm>
          <a:custGeom>
            <a:avLst/>
            <a:gdLst>
              <a:gd name="T0" fmla="*/ 0 w 2026880"/>
              <a:gd name="T1" fmla="*/ 0 h 6399694"/>
              <a:gd name="T2" fmla="*/ 2034048 w 2026880"/>
              <a:gd name="T3" fmla="*/ 1168460 h 6399694"/>
              <a:gd name="T4" fmla="*/ 2034048 w 2026880"/>
              <a:gd name="T5" fmla="*/ 5221615 h 6399694"/>
              <a:gd name="T6" fmla="*/ 0 w 2026880"/>
              <a:gd name="T7" fmla="*/ 6390080 h 6399694"/>
              <a:gd name="T8" fmla="*/ 0 60000 65536"/>
              <a:gd name="T9" fmla="*/ 0 60000 65536"/>
              <a:gd name="T10" fmla="*/ 0 60000 65536"/>
              <a:gd name="T11" fmla="*/ 0 60000 65536"/>
              <a:gd name="T12" fmla="*/ 0 w 2026880"/>
              <a:gd name="T13" fmla="*/ 0 h 6399694"/>
              <a:gd name="T14" fmla="*/ 2026880 w 2026880"/>
              <a:gd name="T15" fmla="*/ 6399694 h 6399694"/>
            </a:gdLst>
            <a:ahLst/>
            <a:cxnLst>
              <a:cxn ang="T8">
                <a:pos x="T0" y="T1"/>
              </a:cxn>
              <a:cxn ang="T9">
                <a:pos x="T2" y="T3"/>
              </a:cxn>
              <a:cxn ang="T10">
                <a:pos x="T4" y="T5"/>
              </a:cxn>
              <a:cxn ang="T11">
                <a:pos x="T6" y="T7"/>
              </a:cxn>
            </a:cxnLst>
            <a:rect l="T12" t="T13" r="T14" b="T15"/>
            <a:pathLst>
              <a:path w="2026880" h="6399694">
                <a:moveTo>
                  <a:pt x="0" y="0"/>
                </a:moveTo>
                <a:lnTo>
                  <a:pt x="2026880" y="1170220"/>
                </a:lnTo>
                <a:lnTo>
                  <a:pt x="2026880" y="5229474"/>
                </a:lnTo>
                <a:lnTo>
                  <a:pt x="0" y="6399694"/>
                </a:lnTo>
                <a:lnTo>
                  <a:pt x="0" y="0"/>
                </a:lnTo>
                <a:close/>
              </a:path>
            </a:pathLst>
          </a:custGeom>
          <a:solidFill>
            <a:schemeClr val="accent5">
              <a:lumMod val="10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3077" name="文本框 24"/>
          <p:cNvSpPr>
            <a:spLocks noChangeArrowheads="1"/>
          </p:cNvSpPr>
          <p:nvPr/>
        </p:nvSpPr>
        <p:spPr bwMode="auto">
          <a:xfrm>
            <a:off x="1246190" y="3036888"/>
            <a:ext cx="6340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b="1" dirty="0" smtClean="0">
                <a:solidFill>
                  <a:srgbClr val="202731"/>
                </a:solidFill>
                <a:latin typeface="微软雅黑" panose="020B0503020204020204" pitchFamily="34" charset="-122"/>
                <a:ea typeface="微软雅黑" panose="020B0503020204020204" pitchFamily="34" charset="-122"/>
                <a:sym typeface="方正姚体" panose="02010601030101010101" pitchFamily="2" charset="-122"/>
              </a:rPr>
              <a:t>安全管理人员教育</a:t>
            </a:r>
            <a:r>
              <a:rPr lang="zh-CN" altLang="en-US" sz="4800" b="1" dirty="0">
                <a:solidFill>
                  <a:srgbClr val="202731"/>
                </a:solidFill>
                <a:latin typeface="微软雅黑" panose="020B0503020204020204" pitchFamily="34" charset="-122"/>
                <a:ea typeface="微软雅黑" panose="020B0503020204020204" pitchFamily="34" charset="-122"/>
                <a:sym typeface="方正姚体" panose="02010601030101010101" pitchFamily="2" charset="-122"/>
              </a:rPr>
              <a:t>培训</a:t>
            </a:r>
          </a:p>
        </p:txBody>
      </p:sp>
      <p:sp>
        <p:nvSpPr>
          <p:cNvPr id="6" name="worker-running-with-a-briefcase-in-one-hand_44351"/>
          <p:cNvSpPr>
            <a:spLocks noChangeAspect="1"/>
          </p:cNvSpPr>
          <p:nvPr/>
        </p:nvSpPr>
        <p:spPr bwMode="auto">
          <a:xfrm>
            <a:off x="1141590" y="4373252"/>
            <a:ext cx="2466891" cy="2263522"/>
          </a:xfrm>
          <a:custGeom>
            <a:avLst/>
            <a:gdLst>
              <a:gd name="T0" fmla="*/ 1104 w 1925"/>
              <a:gd name="T1" fmla="*/ 192 h 1769"/>
              <a:gd name="T2" fmla="*/ 1295 w 1925"/>
              <a:gd name="T3" fmla="*/ 0 h 1769"/>
              <a:gd name="T4" fmla="*/ 1487 w 1925"/>
              <a:gd name="T5" fmla="*/ 192 h 1769"/>
              <a:gd name="T6" fmla="*/ 1295 w 1925"/>
              <a:gd name="T7" fmla="*/ 383 h 1769"/>
              <a:gd name="T8" fmla="*/ 1104 w 1925"/>
              <a:gd name="T9" fmla="*/ 192 h 1769"/>
              <a:gd name="T10" fmla="*/ 1568 w 1925"/>
              <a:gd name="T11" fmla="*/ 828 h 1769"/>
              <a:gd name="T12" fmla="*/ 1925 w 1925"/>
              <a:gd name="T13" fmla="*/ 521 h 1769"/>
              <a:gd name="T14" fmla="*/ 1832 w 1925"/>
              <a:gd name="T15" fmla="*/ 413 h 1769"/>
              <a:gd name="T16" fmla="*/ 1563 w 1925"/>
              <a:gd name="T17" fmla="*/ 644 h 1769"/>
              <a:gd name="T18" fmla="*/ 1364 w 1925"/>
              <a:gd name="T19" fmla="*/ 489 h 1769"/>
              <a:gd name="T20" fmla="*/ 1024 w 1925"/>
              <a:gd name="T21" fmla="*/ 357 h 1769"/>
              <a:gd name="T22" fmla="*/ 603 w 1925"/>
              <a:gd name="T23" fmla="*/ 357 h 1769"/>
              <a:gd name="T24" fmla="*/ 403 w 1925"/>
              <a:gd name="T25" fmla="*/ 810 h 1769"/>
              <a:gd name="T26" fmla="*/ 350 w 1925"/>
              <a:gd name="T27" fmla="*/ 788 h 1769"/>
              <a:gd name="T28" fmla="*/ 328 w 1925"/>
              <a:gd name="T29" fmla="*/ 839 h 1769"/>
              <a:gd name="T30" fmla="*/ 320 w 1925"/>
              <a:gd name="T31" fmla="*/ 859 h 1769"/>
              <a:gd name="T32" fmla="*/ 312 w 1925"/>
              <a:gd name="T33" fmla="*/ 878 h 1769"/>
              <a:gd name="T34" fmla="*/ 250 w 1925"/>
              <a:gd name="T35" fmla="*/ 852 h 1769"/>
              <a:gd name="T36" fmla="*/ 106 w 1925"/>
              <a:gd name="T37" fmla="*/ 1197 h 1769"/>
              <a:gd name="T38" fmla="*/ 441 w 1925"/>
              <a:gd name="T39" fmla="*/ 1337 h 1769"/>
              <a:gd name="T40" fmla="*/ 468 w 1925"/>
              <a:gd name="T41" fmla="*/ 1348 h 1769"/>
              <a:gd name="T42" fmla="*/ 474 w 1925"/>
              <a:gd name="T43" fmla="*/ 1335 h 1769"/>
              <a:gd name="T44" fmla="*/ 613 w 1925"/>
              <a:gd name="T45" fmla="*/ 1003 h 1769"/>
              <a:gd name="T46" fmla="*/ 552 w 1925"/>
              <a:gd name="T47" fmla="*/ 978 h 1769"/>
              <a:gd name="T48" fmla="*/ 560 w 1925"/>
              <a:gd name="T49" fmla="*/ 959 h 1769"/>
              <a:gd name="T50" fmla="*/ 568 w 1925"/>
              <a:gd name="T51" fmla="*/ 939 h 1769"/>
              <a:gd name="T52" fmla="*/ 589 w 1925"/>
              <a:gd name="T53" fmla="*/ 888 h 1769"/>
              <a:gd name="T54" fmla="*/ 534 w 1925"/>
              <a:gd name="T55" fmla="*/ 865 h 1769"/>
              <a:gd name="T56" fmla="*/ 696 w 1925"/>
              <a:gd name="T57" fmla="*/ 499 h 1769"/>
              <a:gd name="T58" fmla="*/ 973 w 1925"/>
              <a:gd name="T59" fmla="*/ 499 h 1769"/>
              <a:gd name="T60" fmla="*/ 782 w 1925"/>
              <a:gd name="T61" fmla="*/ 1027 h 1769"/>
              <a:gd name="T62" fmla="*/ 735 w 1925"/>
              <a:gd name="T63" fmla="*/ 1315 h 1769"/>
              <a:gd name="T64" fmla="*/ 651 w 1925"/>
              <a:gd name="T65" fmla="*/ 1321 h 1769"/>
              <a:gd name="T66" fmla="*/ 614 w 1925"/>
              <a:gd name="T67" fmla="*/ 1409 h 1769"/>
              <a:gd name="T68" fmla="*/ 598 w 1925"/>
              <a:gd name="T69" fmla="*/ 1448 h 1769"/>
              <a:gd name="T70" fmla="*/ 560 w 1925"/>
              <a:gd name="T71" fmla="*/ 1432 h 1769"/>
              <a:gd name="T72" fmla="*/ 350 w 1925"/>
              <a:gd name="T73" fmla="*/ 1344 h 1769"/>
              <a:gd name="T74" fmla="*/ 316 w 1925"/>
              <a:gd name="T75" fmla="*/ 1347 h 1769"/>
              <a:gd name="T76" fmla="*/ 330 w 1925"/>
              <a:gd name="T77" fmla="*/ 1536 h 1769"/>
              <a:gd name="T78" fmla="*/ 898 w 1925"/>
              <a:gd name="T79" fmla="*/ 1493 h 1769"/>
              <a:gd name="T80" fmla="*/ 955 w 1925"/>
              <a:gd name="T81" fmla="*/ 1149 h 1769"/>
              <a:gd name="T82" fmla="*/ 969 w 1925"/>
              <a:gd name="T83" fmla="*/ 1159 h 1769"/>
              <a:gd name="T84" fmla="*/ 1193 w 1925"/>
              <a:gd name="T85" fmla="*/ 1324 h 1769"/>
              <a:gd name="T86" fmla="*/ 1215 w 1925"/>
              <a:gd name="T87" fmla="*/ 1769 h 1769"/>
              <a:gd name="T88" fmla="*/ 1405 w 1925"/>
              <a:gd name="T89" fmla="*/ 1760 h 1769"/>
              <a:gd name="T90" fmla="*/ 1378 w 1925"/>
              <a:gd name="T91" fmla="*/ 1225 h 1769"/>
              <a:gd name="T92" fmla="*/ 1104 w 1925"/>
              <a:gd name="T93" fmla="*/ 1022 h 1769"/>
              <a:gd name="T94" fmla="*/ 1300 w 1925"/>
              <a:gd name="T95" fmla="*/ 620 h 1769"/>
              <a:gd name="T96" fmla="*/ 1568 w 1925"/>
              <a:gd name="T97" fmla="*/ 828 h 1769"/>
              <a:gd name="T98" fmla="*/ 144 w 1925"/>
              <a:gd name="T99" fmla="*/ 808 h 1769"/>
              <a:gd name="T100" fmla="*/ 0 w 1925"/>
              <a:gd name="T101" fmla="*/ 1153 h 1769"/>
              <a:gd name="T102" fmla="*/ 58 w 1925"/>
              <a:gd name="T103" fmla="*/ 1177 h 1769"/>
              <a:gd name="T104" fmla="*/ 202 w 1925"/>
              <a:gd name="T105" fmla="*/ 832 h 1769"/>
              <a:gd name="T106" fmla="*/ 144 w 1925"/>
              <a:gd name="T107" fmla="*/ 808 h 1769"/>
              <a:gd name="T108" fmla="*/ 604 w 1925"/>
              <a:gd name="T109" fmla="*/ 1325 h 1769"/>
              <a:gd name="T110" fmla="*/ 720 w 1925"/>
              <a:gd name="T111" fmla="*/ 1048 h 1769"/>
              <a:gd name="T112" fmla="*/ 660 w 1925"/>
              <a:gd name="T113" fmla="*/ 1023 h 1769"/>
              <a:gd name="T114" fmla="*/ 532 w 1925"/>
              <a:gd name="T115" fmla="*/ 1330 h 1769"/>
              <a:gd name="T116" fmla="*/ 516 w 1925"/>
              <a:gd name="T117" fmla="*/ 1368 h 1769"/>
              <a:gd name="T118" fmla="*/ 576 w 1925"/>
              <a:gd name="T119" fmla="*/ 1393 h 1769"/>
              <a:gd name="T120" fmla="*/ 604 w 1925"/>
              <a:gd name="T121" fmla="*/ 1325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5" h="1769">
                <a:moveTo>
                  <a:pt x="1104" y="192"/>
                </a:moveTo>
                <a:cubicBezTo>
                  <a:pt x="1104" y="86"/>
                  <a:pt x="1189" y="0"/>
                  <a:pt x="1295" y="0"/>
                </a:cubicBezTo>
                <a:cubicBezTo>
                  <a:pt x="1401" y="0"/>
                  <a:pt x="1487" y="86"/>
                  <a:pt x="1487" y="192"/>
                </a:cubicBezTo>
                <a:cubicBezTo>
                  <a:pt x="1487" y="297"/>
                  <a:pt x="1401" y="383"/>
                  <a:pt x="1295" y="383"/>
                </a:cubicBezTo>
                <a:cubicBezTo>
                  <a:pt x="1189" y="383"/>
                  <a:pt x="1104" y="297"/>
                  <a:pt x="1104" y="192"/>
                </a:cubicBezTo>
                <a:close/>
                <a:moveTo>
                  <a:pt x="1568" y="828"/>
                </a:moveTo>
                <a:lnTo>
                  <a:pt x="1925" y="521"/>
                </a:lnTo>
                <a:lnTo>
                  <a:pt x="1832" y="413"/>
                </a:lnTo>
                <a:lnTo>
                  <a:pt x="1563" y="644"/>
                </a:lnTo>
                <a:lnTo>
                  <a:pt x="1364" y="489"/>
                </a:lnTo>
                <a:lnTo>
                  <a:pt x="1024" y="357"/>
                </a:lnTo>
                <a:lnTo>
                  <a:pt x="603" y="357"/>
                </a:lnTo>
                <a:lnTo>
                  <a:pt x="403" y="810"/>
                </a:lnTo>
                <a:lnTo>
                  <a:pt x="350" y="788"/>
                </a:lnTo>
                <a:lnTo>
                  <a:pt x="328" y="839"/>
                </a:lnTo>
                <a:lnTo>
                  <a:pt x="320" y="859"/>
                </a:lnTo>
                <a:lnTo>
                  <a:pt x="312" y="878"/>
                </a:lnTo>
                <a:lnTo>
                  <a:pt x="250" y="852"/>
                </a:lnTo>
                <a:lnTo>
                  <a:pt x="106" y="1197"/>
                </a:lnTo>
                <a:lnTo>
                  <a:pt x="441" y="1337"/>
                </a:lnTo>
                <a:lnTo>
                  <a:pt x="468" y="1348"/>
                </a:lnTo>
                <a:lnTo>
                  <a:pt x="474" y="1335"/>
                </a:lnTo>
                <a:lnTo>
                  <a:pt x="613" y="1003"/>
                </a:lnTo>
                <a:lnTo>
                  <a:pt x="552" y="978"/>
                </a:lnTo>
                <a:lnTo>
                  <a:pt x="560" y="959"/>
                </a:lnTo>
                <a:lnTo>
                  <a:pt x="568" y="939"/>
                </a:lnTo>
                <a:lnTo>
                  <a:pt x="589" y="888"/>
                </a:lnTo>
                <a:lnTo>
                  <a:pt x="534" y="865"/>
                </a:lnTo>
                <a:lnTo>
                  <a:pt x="696" y="499"/>
                </a:lnTo>
                <a:lnTo>
                  <a:pt x="973" y="499"/>
                </a:lnTo>
                <a:lnTo>
                  <a:pt x="782" y="1027"/>
                </a:lnTo>
                <a:lnTo>
                  <a:pt x="735" y="1315"/>
                </a:lnTo>
                <a:lnTo>
                  <a:pt x="651" y="1321"/>
                </a:lnTo>
                <a:lnTo>
                  <a:pt x="614" y="1409"/>
                </a:lnTo>
                <a:lnTo>
                  <a:pt x="598" y="1448"/>
                </a:lnTo>
                <a:lnTo>
                  <a:pt x="560" y="1432"/>
                </a:lnTo>
                <a:lnTo>
                  <a:pt x="350" y="1344"/>
                </a:lnTo>
                <a:lnTo>
                  <a:pt x="316" y="1347"/>
                </a:lnTo>
                <a:lnTo>
                  <a:pt x="330" y="1536"/>
                </a:lnTo>
                <a:lnTo>
                  <a:pt x="898" y="1493"/>
                </a:lnTo>
                <a:lnTo>
                  <a:pt x="955" y="1149"/>
                </a:lnTo>
                <a:lnTo>
                  <a:pt x="969" y="1159"/>
                </a:lnTo>
                <a:lnTo>
                  <a:pt x="1193" y="1324"/>
                </a:lnTo>
                <a:lnTo>
                  <a:pt x="1215" y="1769"/>
                </a:lnTo>
                <a:lnTo>
                  <a:pt x="1405" y="1760"/>
                </a:lnTo>
                <a:lnTo>
                  <a:pt x="1378" y="1225"/>
                </a:lnTo>
                <a:lnTo>
                  <a:pt x="1104" y="1022"/>
                </a:lnTo>
                <a:lnTo>
                  <a:pt x="1300" y="620"/>
                </a:lnTo>
                <a:lnTo>
                  <a:pt x="1568" y="828"/>
                </a:lnTo>
                <a:close/>
                <a:moveTo>
                  <a:pt x="144" y="808"/>
                </a:moveTo>
                <a:lnTo>
                  <a:pt x="0" y="1153"/>
                </a:lnTo>
                <a:lnTo>
                  <a:pt x="58" y="1177"/>
                </a:lnTo>
                <a:lnTo>
                  <a:pt x="202" y="832"/>
                </a:lnTo>
                <a:lnTo>
                  <a:pt x="144" y="808"/>
                </a:lnTo>
                <a:close/>
                <a:moveTo>
                  <a:pt x="604" y="1325"/>
                </a:moveTo>
                <a:lnTo>
                  <a:pt x="720" y="1048"/>
                </a:lnTo>
                <a:lnTo>
                  <a:pt x="660" y="1023"/>
                </a:lnTo>
                <a:lnTo>
                  <a:pt x="532" y="1330"/>
                </a:lnTo>
                <a:lnTo>
                  <a:pt x="516" y="1368"/>
                </a:lnTo>
                <a:lnTo>
                  <a:pt x="576" y="1393"/>
                </a:lnTo>
                <a:lnTo>
                  <a:pt x="604" y="1325"/>
                </a:lnTo>
                <a:close/>
              </a:path>
            </a:pathLst>
          </a:custGeom>
          <a:solidFill>
            <a:schemeClr val="accent1"/>
          </a:solidFill>
          <a:ln>
            <a:noFill/>
          </a:ln>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椭圆 4"/>
          <p:cNvSpPr>
            <a:spLocks noChangeArrowheads="1"/>
          </p:cNvSpPr>
          <p:nvPr/>
        </p:nvSpPr>
        <p:spPr bwMode="auto">
          <a:xfrm>
            <a:off x="5192713" y="2611438"/>
            <a:ext cx="1800225" cy="1800225"/>
          </a:xfrm>
          <a:prstGeom prst="ellipse">
            <a:avLst/>
          </a:prstGeom>
          <a:solidFill>
            <a:schemeClr val="accent6">
              <a:lumMod val="100000"/>
            </a:schemeClr>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2291" name="文本框 5"/>
          <p:cNvSpPr txBox="1">
            <a:spLocks noChangeArrowheads="1"/>
          </p:cNvSpPr>
          <p:nvPr/>
        </p:nvSpPr>
        <p:spPr bwMode="auto">
          <a:xfrm>
            <a:off x="5607050" y="3049588"/>
            <a:ext cx="973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5400">
                <a:solidFill>
                  <a:schemeClr val="bg1"/>
                </a:solidFill>
                <a:latin typeface="Impact" panose="020B0806030902050204" pitchFamily="34" charset="0"/>
              </a:rPr>
              <a:t>02</a:t>
            </a:r>
            <a:endParaRPr lang="zh-CN" altLang="en-US" sz="5400">
              <a:solidFill>
                <a:schemeClr val="bg1"/>
              </a:solidFill>
              <a:latin typeface="Impact" panose="020B0806030902050204" pitchFamily="34" charset="0"/>
            </a:endParaRPr>
          </a:p>
        </p:txBody>
      </p:sp>
      <p:sp>
        <p:nvSpPr>
          <p:cNvPr id="12292" name="等腰三角形 4"/>
          <p:cNvSpPr>
            <a:spLocks noChangeArrowheads="1"/>
          </p:cNvSpPr>
          <p:nvPr/>
        </p:nvSpPr>
        <p:spPr bwMode="auto">
          <a:xfrm>
            <a:off x="1055688" y="5286375"/>
            <a:ext cx="10117137" cy="1571625"/>
          </a:xfrm>
          <a:prstGeom prst="triangle">
            <a:avLst>
              <a:gd name="adj" fmla="val 50000"/>
            </a:avLst>
          </a:prstGeom>
          <a:solidFill>
            <a:schemeClr val="accent5">
              <a:lumMod val="100000"/>
            </a:schemeClr>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2293" name="文本框 7"/>
          <p:cNvSpPr txBox="1">
            <a:spLocks noChangeArrowheads="1"/>
          </p:cNvSpPr>
          <p:nvPr/>
        </p:nvSpPr>
        <p:spPr bwMode="auto">
          <a:xfrm>
            <a:off x="3386138" y="969963"/>
            <a:ext cx="54181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zh-CN" altLang="en-US" sz="4000" b="1">
                <a:solidFill>
                  <a:schemeClr val="accent5">
                    <a:lumMod val="100000"/>
                  </a:schemeClr>
                </a:solidFill>
                <a:latin typeface="方正清刻本悦宋简体" pitchFamily="2" charset="-122"/>
                <a:ea typeface="方正清刻本悦宋简体" pitchFamily="2" charset="-122"/>
              </a:rPr>
              <a:t>怎样做一名合格的安全管理人员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圆角矩形 1"/>
          <p:cNvSpPr>
            <a:spLocks noChangeArrowheads="1"/>
          </p:cNvSpPr>
          <p:nvPr/>
        </p:nvSpPr>
        <p:spPr bwMode="auto">
          <a:xfrm>
            <a:off x="755650" y="1241425"/>
            <a:ext cx="10693400" cy="5532438"/>
          </a:xfrm>
          <a:prstGeom prst="roundRect">
            <a:avLst>
              <a:gd name="adj" fmla="val 2715"/>
            </a:avLst>
          </a:prstGeom>
          <a:noFill/>
          <a:ln w="22225" algn="ctr">
            <a:solidFill>
              <a:schemeClr val="tx1">
                <a:lumMod val="75000"/>
                <a:lumOff val="25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endParaRPr lang="zh-CN" altLang="en-US" sz="1800" smtClean="0">
              <a:latin typeface="Arial" panose="020B0604020202020204" pitchFamily="34" charset="0"/>
            </a:endParaRPr>
          </a:p>
        </p:txBody>
      </p:sp>
      <p:sp>
        <p:nvSpPr>
          <p:cNvPr id="13315" name="文本框 24"/>
          <p:cNvSpPr>
            <a:spLocks noChangeArrowheads="1"/>
          </p:cNvSpPr>
          <p:nvPr/>
        </p:nvSpPr>
        <p:spPr bwMode="auto">
          <a:xfrm>
            <a:off x="3733800" y="225425"/>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en-US" altLang="zh-CN" b="1">
                <a:solidFill>
                  <a:schemeClr val="accent5">
                    <a:lumMod val="100000"/>
                  </a:schemeClr>
                </a:solidFill>
                <a:latin typeface="华文中宋" panose="02010600040101010101" pitchFamily="2" charset="-122"/>
                <a:ea typeface="华文中宋" panose="02010600040101010101" pitchFamily="2" charset="-122"/>
              </a:rPr>
              <a:t>  </a:t>
            </a:r>
            <a:r>
              <a:rPr lang="zh-CN" altLang="en-US" b="1">
                <a:solidFill>
                  <a:schemeClr val="accent5">
                    <a:lumMod val="100000"/>
                  </a:schemeClr>
                </a:solidFill>
                <a:latin typeface="华文中宋" panose="02010600040101010101" pitchFamily="2" charset="-122"/>
                <a:ea typeface="华文中宋" panose="02010600040101010101" pitchFamily="2" charset="-122"/>
              </a:rPr>
              <a:t>做一名合格的安全管理人员</a:t>
            </a:r>
            <a:endParaRPr lang="en-US" altLang="zh-CN" b="1">
              <a:solidFill>
                <a:schemeClr val="accent5">
                  <a:lumMod val="100000"/>
                </a:schemeClr>
              </a:solidFill>
              <a:latin typeface="华文中宋" panose="02010600040101010101" pitchFamily="2" charset="-122"/>
              <a:ea typeface="华文中宋" panose="02010600040101010101" pitchFamily="2" charset="-122"/>
              <a:sym typeface="方正姚体" panose="02010601030101010101" pitchFamily="2" charset="-122"/>
            </a:endParaRPr>
          </a:p>
        </p:txBody>
      </p:sp>
      <p:grpSp>
        <p:nvGrpSpPr>
          <p:cNvPr id="13316" name="组合 3"/>
          <p:cNvGrpSpPr>
            <a:grpSpLocks/>
          </p:cNvGrpSpPr>
          <p:nvPr/>
        </p:nvGrpSpPr>
        <p:grpSpPr bwMode="auto">
          <a:xfrm>
            <a:off x="2963863" y="-20638"/>
            <a:ext cx="922337" cy="550863"/>
            <a:chOff x="0" y="0"/>
            <a:chExt cx="1165289" cy="968188"/>
          </a:xfrm>
        </p:grpSpPr>
        <p:sp>
          <p:nvSpPr>
            <p:cNvPr id="13334" name="平行四边形 18"/>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3335"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3336"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3317" name="组合 22"/>
          <p:cNvGrpSpPr>
            <a:grpSpLocks/>
          </p:cNvGrpSpPr>
          <p:nvPr/>
        </p:nvGrpSpPr>
        <p:grpSpPr bwMode="auto">
          <a:xfrm>
            <a:off x="8810625" y="0"/>
            <a:ext cx="923925" cy="550863"/>
            <a:chOff x="0" y="0"/>
            <a:chExt cx="1165289" cy="968188"/>
          </a:xfrm>
        </p:grpSpPr>
        <p:sp>
          <p:nvSpPr>
            <p:cNvPr id="13331"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3332"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3333"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3318" name="圆角矩形 3"/>
          <p:cNvSpPr>
            <a:spLocks noChangeArrowheads="1"/>
          </p:cNvSpPr>
          <p:nvPr/>
        </p:nvSpPr>
        <p:spPr bwMode="auto">
          <a:xfrm>
            <a:off x="831850" y="1293813"/>
            <a:ext cx="2593975" cy="655637"/>
          </a:xfrm>
          <a:prstGeom prst="roundRect">
            <a:avLst>
              <a:gd name="adj" fmla="val 13366"/>
            </a:avLst>
          </a:prstGeom>
          <a:solidFill>
            <a:schemeClr val="accent5">
              <a:lumMod val="100000"/>
            </a:schemeClr>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3319" name="文本框 2"/>
          <p:cNvSpPr txBox="1">
            <a:spLocks noChangeArrowheads="1"/>
          </p:cNvSpPr>
          <p:nvPr/>
        </p:nvSpPr>
        <p:spPr bwMode="auto">
          <a:xfrm>
            <a:off x="960438" y="1377950"/>
            <a:ext cx="2355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安全生产法规定</a:t>
            </a:r>
          </a:p>
        </p:txBody>
      </p:sp>
      <p:sp>
        <p:nvSpPr>
          <p:cNvPr id="16392" name="文本框 4"/>
          <p:cNvSpPr txBox="1">
            <a:spLocks noChangeArrowheads="1"/>
          </p:cNvSpPr>
          <p:nvPr/>
        </p:nvSpPr>
        <p:spPr bwMode="auto">
          <a:xfrm>
            <a:off x="1003300" y="2043113"/>
            <a:ext cx="9131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Tx/>
              <a:buNone/>
              <a:defRPr/>
            </a:pPr>
            <a:r>
              <a:rPr lang="zh-CN" altLang="zh-CN" sz="2000" b="1" dirty="0" smtClean="0">
                <a:solidFill>
                  <a:schemeClr val="tx1">
                    <a:lumMod val="85000"/>
                    <a:lumOff val="15000"/>
                  </a:schemeClr>
                </a:solidFill>
                <a:latin typeface="微软雅黑" panose="020B0503020204020204" pitchFamily="34" charset="-122"/>
                <a:ea typeface="微软雅黑" panose="020B0503020204020204" pitchFamily="34" charset="-122"/>
              </a:rPr>
              <a:t>“安全生产管理人员必须具备与本单位所从事生产经营活动相应的安全生产知识和管理能力。”</a:t>
            </a:r>
            <a:endPar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321" name="文本框 5"/>
          <p:cNvSpPr txBox="1">
            <a:spLocks noChangeArrowheads="1"/>
          </p:cNvSpPr>
          <p:nvPr/>
        </p:nvSpPr>
        <p:spPr bwMode="auto">
          <a:xfrm>
            <a:off x="1422400" y="5754688"/>
            <a:ext cx="40147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Tx/>
              <a:buNone/>
            </a:pPr>
            <a:r>
              <a:rPr lang="zh-CN" altLang="zh-CN" sz="2000">
                <a:latin typeface="微软雅黑" panose="020B0503020204020204" pitchFamily="34" charset="-122"/>
                <a:ea typeface="微软雅黑" panose="020B0503020204020204" pitchFamily="34" charset="-122"/>
              </a:rPr>
              <a:t>满足本行业特殊要求的其他条件。</a:t>
            </a:r>
          </a:p>
        </p:txBody>
      </p:sp>
      <p:sp>
        <p:nvSpPr>
          <p:cNvPr id="13322" name="文本框 1"/>
          <p:cNvSpPr txBox="1">
            <a:spLocks noChangeArrowheads="1"/>
          </p:cNvSpPr>
          <p:nvPr/>
        </p:nvSpPr>
        <p:spPr bwMode="auto">
          <a:xfrm>
            <a:off x="1422400" y="3286125"/>
            <a:ext cx="9864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Tx/>
              <a:buNone/>
            </a:pPr>
            <a:r>
              <a:rPr lang="zh-CN" altLang="zh-CN" sz="2000">
                <a:latin typeface="微软雅黑" panose="020B0503020204020204" pitchFamily="34" charset="-122"/>
                <a:ea typeface="微软雅黑" panose="020B0503020204020204" pitchFamily="34" charset="-122"/>
              </a:rPr>
              <a:t>熟悉国家有关安全生产的方针、政策、法规以及与本行业有关的安全卫生法规、标准，熟悉现代安全管理的方法。</a:t>
            </a:r>
          </a:p>
        </p:txBody>
      </p:sp>
      <p:sp>
        <p:nvSpPr>
          <p:cNvPr id="13323" name="文本框 2"/>
          <p:cNvSpPr txBox="1">
            <a:spLocks noChangeArrowheads="1"/>
          </p:cNvSpPr>
          <p:nvPr/>
        </p:nvSpPr>
        <p:spPr bwMode="auto">
          <a:xfrm>
            <a:off x="1422400" y="4240213"/>
            <a:ext cx="55784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Tx/>
              <a:buNone/>
            </a:pPr>
            <a:r>
              <a:rPr lang="zh-CN" altLang="zh-CN" sz="2000">
                <a:latin typeface="微软雅黑" panose="020B0503020204020204" pitchFamily="34" charset="-122"/>
                <a:ea typeface="微软雅黑" panose="020B0503020204020204" pitchFamily="34" charset="-122"/>
              </a:rPr>
              <a:t>掌握相应的安全专业技术知识和管理知识。</a:t>
            </a:r>
          </a:p>
        </p:txBody>
      </p:sp>
      <p:sp>
        <p:nvSpPr>
          <p:cNvPr id="13324" name="文本框 3"/>
          <p:cNvSpPr txBox="1">
            <a:spLocks noChangeArrowheads="1"/>
          </p:cNvSpPr>
          <p:nvPr/>
        </p:nvSpPr>
        <p:spPr bwMode="auto">
          <a:xfrm>
            <a:off x="1422400" y="4759325"/>
            <a:ext cx="91170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Tx/>
              <a:buNone/>
            </a:pPr>
            <a:r>
              <a:rPr lang="zh-CN" altLang="zh-CN" sz="2000">
                <a:latin typeface="微软雅黑" panose="020B0503020204020204" pitchFamily="34" charset="-122"/>
                <a:ea typeface="微软雅黑" panose="020B0503020204020204" pitchFamily="34" charset="-122"/>
              </a:rPr>
              <a:t>熟悉本企业的生产工艺流程及工艺危险性，或者经过培训可以达到上述要求。</a:t>
            </a:r>
          </a:p>
        </p:txBody>
      </p:sp>
      <p:sp>
        <p:nvSpPr>
          <p:cNvPr id="13325" name="文本框 4"/>
          <p:cNvSpPr txBox="1">
            <a:spLocks noChangeArrowheads="1"/>
          </p:cNvSpPr>
          <p:nvPr/>
        </p:nvSpPr>
        <p:spPr bwMode="auto">
          <a:xfrm>
            <a:off x="1422400" y="5251450"/>
            <a:ext cx="52117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Tx/>
              <a:buNone/>
            </a:pPr>
            <a:r>
              <a:rPr lang="zh-CN" altLang="zh-CN" sz="2000">
                <a:latin typeface="微软雅黑" panose="020B0503020204020204" pitchFamily="34" charset="-122"/>
                <a:ea typeface="微软雅黑" panose="020B0503020204020204" pitchFamily="34" charset="-122"/>
              </a:rPr>
              <a:t>能够协助高层安全管理人员进行决策。</a:t>
            </a:r>
          </a:p>
        </p:txBody>
      </p:sp>
      <p:sp>
        <p:nvSpPr>
          <p:cNvPr id="13326" name="Freeform 4030"/>
          <p:cNvSpPr>
            <a:spLocks/>
          </p:cNvSpPr>
          <p:nvPr/>
        </p:nvSpPr>
        <p:spPr bwMode="auto">
          <a:xfrm>
            <a:off x="1093788" y="3411538"/>
            <a:ext cx="333375" cy="336550"/>
          </a:xfrm>
          <a:custGeom>
            <a:avLst/>
            <a:gdLst>
              <a:gd name="T0" fmla="*/ 2147483647 w 1798"/>
              <a:gd name="T1" fmla="*/ 2147483647 h 1806"/>
              <a:gd name="T2" fmla="*/ 0 w 1798"/>
              <a:gd name="T3" fmla="*/ 2147483647 h 1806"/>
              <a:gd name="T4" fmla="*/ 2147483647 w 1798"/>
              <a:gd name="T5" fmla="*/ 2147483647 h 1806"/>
              <a:gd name="T6" fmla="*/ 0 w 1798"/>
              <a:gd name="T7" fmla="*/ 0 h 1806"/>
              <a:gd name="T8" fmla="*/ 2147483647 w 1798"/>
              <a:gd name="T9" fmla="*/ 2147483647 h 1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806">
                <a:moveTo>
                  <a:pt x="1798" y="903"/>
                </a:moveTo>
                <a:lnTo>
                  <a:pt x="0" y="1806"/>
                </a:lnTo>
                <a:lnTo>
                  <a:pt x="596" y="903"/>
                </a:lnTo>
                <a:lnTo>
                  <a:pt x="0" y="0"/>
                </a:lnTo>
                <a:lnTo>
                  <a:pt x="1798" y="903"/>
                </a:ln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27" name="Freeform 4030"/>
          <p:cNvSpPr>
            <a:spLocks/>
          </p:cNvSpPr>
          <p:nvPr/>
        </p:nvSpPr>
        <p:spPr bwMode="auto">
          <a:xfrm>
            <a:off x="1084263" y="4364038"/>
            <a:ext cx="334962" cy="334962"/>
          </a:xfrm>
          <a:custGeom>
            <a:avLst/>
            <a:gdLst>
              <a:gd name="T0" fmla="*/ 2147483647 w 1798"/>
              <a:gd name="T1" fmla="*/ 2147483647 h 1806"/>
              <a:gd name="T2" fmla="*/ 0 w 1798"/>
              <a:gd name="T3" fmla="*/ 2147483647 h 1806"/>
              <a:gd name="T4" fmla="*/ 2147483647 w 1798"/>
              <a:gd name="T5" fmla="*/ 2147483647 h 1806"/>
              <a:gd name="T6" fmla="*/ 0 w 1798"/>
              <a:gd name="T7" fmla="*/ 0 h 1806"/>
              <a:gd name="T8" fmla="*/ 2147483647 w 1798"/>
              <a:gd name="T9" fmla="*/ 2147483647 h 1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806">
                <a:moveTo>
                  <a:pt x="1798" y="903"/>
                </a:moveTo>
                <a:lnTo>
                  <a:pt x="0" y="1806"/>
                </a:lnTo>
                <a:lnTo>
                  <a:pt x="596" y="903"/>
                </a:lnTo>
                <a:lnTo>
                  <a:pt x="0" y="0"/>
                </a:lnTo>
                <a:lnTo>
                  <a:pt x="1798" y="903"/>
                </a:ln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28" name="Freeform 4030"/>
          <p:cNvSpPr>
            <a:spLocks/>
          </p:cNvSpPr>
          <p:nvPr/>
        </p:nvSpPr>
        <p:spPr bwMode="auto">
          <a:xfrm>
            <a:off x="1093788" y="4887913"/>
            <a:ext cx="333375" cy="334962"/>
          </a:xfrm>
          <a:custGeom>
            <a:avLst/>
            <a:gdLst>
              <a:gd name="T0" fmla="*/ 2147483647 w 1798"/>
              <a:gd name="T1" fmla="*/ 2147483647 h 1806"/>
              <a:gd name="T2" fmla="*/ 0 w 1798"/>
              <a:gd name="T3" fmla="*/ 2147483647 h 1806"/>
              <a:gd name="T4" fmla="*/ 2147483647 w 1798"/>
              <a:gd name="T5" fmla="*/ 2147483647 h 1806"/>
              <a:gd name="T6" fmla="*/ 0 w 1798"/>
              <a:gd name="T7" fmla="*/ 0 h 1806"/>
              <a:gd name="T8" fmla="*/ 2147483647 w 1798"/>
              <a:gd name="T9" fmla="*/ 2147483647 h 1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806">
                <a:moveTo>
                  <a:pt x="1798" y="903"/>
                </a:moveTo>
                <a:lnTo>
                  <a:pt x="0" y="1806"/>
                </a:lnTo>
                <a:lnTo>
                  <a:pt x="596" y="903"/>
                </a:lnTo>
                <a:lnTo>
                  <a:pt x="0" y="0"/>
                </a:lnTo>
                <a:lnTo>
                  <a:pt x="1798" y="903"/>
                </a:ln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29" name="Freeform 4030"/>
          <p:cNvSpPr>
            <a:spLocks/>
          </p:cNvSpPr>
          <p:nvPr/>
        </p:nvSpPr>
        <p:spPr bwMode="auto">
          <a:xfrm>
            <a:off x="1093788" y="5372100"/>
            <a:ext cx="333375" cy="336550"/>
          </a:xfrm>
          <a:custGeom>
            <a:avLst/>
            <a:gdLst>
              <a:gd name="T0" fmla="*/ 2147483647 w 1798"/>
              <a:gd name="T1" fmla="*/ 2147483647 h 1806"/>
              <a:gd name="T2" fmla="*/ 0 w 1798"/>
              <a:gd name="T3" fmla="*/ 2147483647 h 1806"/>
              <a:gd name="T4" fmla="*/ 2147483647 w 1798"/>
              <a:gd name="T5" fmla="*/ 2147483647 h 1806"/>
              <a:gd name="T6" fmla="*/ 0 w 1798"/>
              <a:gd name="T7" fmla="*/ 0 h 1806"/>
              <a:gd name="T8" fmla="*/ 2147483647 w 1798"/>
              <a:gd name="T9" fmla="*/ 2147483647 h 1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806">
                <a:moveTo>
                  <a:pt x="1798" y="903"/>
                </a:moveTo>
                <a:lnTo>
                  <a:pt x="0" y="1806"/>
                </a:lnTo>
                <a:lnTo>
                  <a:pt x="596" y="903"/>
                </a:lnTo>
                <a:lnTo>
                  <a:pt x="0" y="0"/>
                </a:lnTo>
                <a:lnTo>
                  <a:pt x="1798" y="903"/>
                </a:ln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30" name="Freeform 4030"/>
          <p:cNvSpPr>
            <a:spLocks/>
          </p:cNvSpPr>
          <p:nvPr/>
        </p:nvSpPr>
        <p:spPr bwMode="auto">
          <a:xfrm>
            <a:off x="1093788" y="5899150"/>
            <a:ext cx="333375" cy="334963"/>
          </a:xfrm>
          <a:custGeom>
            <a:avLst/>
            <a:gdLst>
              <a:gd name="T0" fmla="*/ 2147483647 w 1798"/>
              <a:gd name="T1" fmla="*/ 2147483647 h 1806"/>
              <a:gd name="T2" fmla="*/ 0 w 1798"/>
              <a:gd name="T3" fmla="*/ 2147483647 h 1806"/>
              <a:gd name="T4" fmla="*/ 2147483647 w 1798"/>
              <a:gd name="T5" fmla="*/ 2147483647 h 1806"/>
              <a:gd name="T6" fmla="*/ 0 w 1798"/>
              <a:gd name="T7" fmla="*/ 0 h 1806"/>
              <a:gd name="T8" fmla="*/ 2147483647 w 1798"/>
              <a:gd name="T9" fmla="*/ 2147483647 h 1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806">
                <a:moveTo>
                  <a:pt x="1798" y="903"/>
                </a:moveTo>
                <a:lnTo>
                  <a:pt x="0" y="1806"/>
                </a:lnTo>
                <a:lnTo>
                  <a:pt x="596" y="903"/>
                </a:lnTo>
                <a:lnTo>
                  <a:pt x="0" y="0"/>
                </a:lnTo>
                <a:lnTo>
                  <a:pt x="1798" y="903"/>
                </a:ln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2"/>
          <p:cNvSpPr txBox="1">
            <a:spLocks noChangeArrowheads="1"/>
          </p:cNvSpPr>
          <p:nvPr/>
        </p:nvSpPr>
        <p:spPr bwMode="auto">
          <a:xfrm>
            <a:off x="969963" y="1489075"/>
            <a:ext cx="102028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Tx/>
              <a:buNone/>
            </a:pPr>
            <a:r>
              <a:rPr lang="zh-CN" altLang="zh-CN" sz="2000">
                <a:latin typeface="微软雅黑" panose="020B0503020204020204" pitchFamily="34" charset="-122"/>
                <a:ea typeface="微软雅黑" panose="020B0503020204020204" pitchFamily="34" charset="-122"/>
              </a:rPr>
              <a:t>知识与能力既有区别，又有密切联系。能力并不是永远随着知识的增长而同比增长，而是通过实践不断丰富和提高的。</a:t>
            </a:r>
          </a:p>
        </p:txBody>
      </p:sp>
      <p:sp>
        <p:nvSpPr>
          <p:cNvPr id="14339" name="矩形 37"/>
          <p:cNvSpPr>
            <a:spLocks noChangeArrowheads="1"/>
          </p:cNvSpPr>
          <p:nvPr/>
        </p:nvSpPr>
        <p:spPr bwMode="auto">
          <a:xfrm>
            <a:off x="1160463" y="2909888"/>
            <a:ext cx="1806575" cy="503237"/>
          </a:xfrm>
          <a:prstGeom prst="rect">
            <a:avLst/>
          </a:prstGeom>
          <a:solidFill>
            <a:schemeClr val="accent5">
              <a:lumMod val="100000"/>
            </a:schemeClr>
          </a:solidFill>
          <a:ln w="9525" algn="ctr">
            <a:solidFill>
              <a:schemeClr val="accent5">
                <a:lumMod val="100000"/>
              </a:schemeClr>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4340" name="矩形 38"/>
          <p:cNvSpPr>
            <a:spLocks noChangeArrowheads="1"/>
          </p:cNvSpPr>
          <p:nvPr/>
        </p:nvSpPr>
        <p:spPr bwMode="auto">
          <a:xfrm>
            <a:off x="1214438" y="2963863"/>
            <a:ext cx="1657350" cy="395287"/>
          </a:xfrm>
          <a:prstGeom prst="rect">
            <a:avLst/>
          </a:prstGeom>
          <a:noFill/>
          <a:ln w="222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4341" name="文本框 39"/>
          <p:cNvSpPr txBox="1">
            <a:spLocks noChangeArrowheads="1"/>
          </p:cNvSpPr>
          <p:nvPr/>
        </p:nvSpPr>
        <p:spPr bwMode="auto">
          <a:xfrm>
            <a:off x="1250950" y="2940050"/>
            <a:ext cx="322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2400">
                <a:solidFill>
                  <a:schemeClr val="bg1"/>
                </a:solidFill>
                <a:latin typeface="Impact" panose="020B0806030902050204" pitchFamily="34" charset="0"/>
              </a:rPr>
              <a:t>1</a:t>
            </a:r>
            <a:endParaRPr lang="zh-CN" altLang="en-US" sz="2400">
              <a:solidFill>
                <a:schemeClr val="bg1"/>
              </a:solidFill>
              <a:latin typeface="Impact" panose="020B0806030902050204" pitchFamily="34" charset="0"/>
            </a:endParaRPr>
          </a:p>
        </p:txBody>
      </p:sp>
      <p:sp>
        <p:nvSpPr>
          <p:cNvPr id="14342" name="文本框 17"/>
          <p:cNvSpPr txBox="1">
            <a:spLocks noChangeArrowheads="1"/>
          </p:cNvSpPr>
          <p:nvPr/>
        </p:nvSpPr>
        <p:spPr bwMode="auto">
          <a:xfrm>
            <a:off x="1233488" y="4556125"/>
            <a:ext cx="2155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b="1">
                <a:solidFill>
                  <a:srgbClr val="262626"/>
                </a:solidFill>
                <a:latin typeface="微软雅黑" panose="020B0503020204020204" pitchFamily="34" charset="-122"/>
                <a:ea typeface="微软雅黑" panose="020B0503020204020204" pitchFamily="34" charset="-122"/>
              </a:rPr>
              <a:t>组织管理的能力</a:t>
            </a:r>
            <a:endParaRPr lang="en-US" altLang="zh-CN" sz="2000" b="1">
              <a:solidFill>
                <a:srgbClr val="262626"/>
              </a:solidFill>
              <a:latin typeface="微软雅黑" panose="020B0503020204020204" pitchFamily="34" charset="-122"/>
              <a:ea typeface="微软雅黑" panose="020B0503020204020204" pitchFamily="34" charset="-122"/>
            </a:endParaRPr>
          </a:p>
        </p:txBody>
      </p:sp>
      <p:sp>
        <p:nvSpPr>
          <p:cNvPr id="17421" name="文本框 3"/>
          <p:cNvSpPr txBox="1">
            <a:spLocks noChangeArrowheads="1"/>
          </p:cNvSpPr>
          <p:nvPr/>
        </p:nvSpPr>
        <p:spPr bwMode="auto">
          <a:xfrm>
            <a:off x="3373438" y="2940050"/>
            <a:ext cx="5143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5000"/>
              </a:lnSpc>
              <a:spcBef>
                <a:spcPct val="0"/>
              </a:spcBef>
              <a:buFont typeface="Arial" panose="020B0604020202020204" pitchFamily="34" charset="0"/>
              <a:buNone/>
              <a:defRPr/>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就是要有能力胜任安全管理工作</a:t>
            </a:r>
          </a:p>
        </p:txBody>
      </p:sp>
      <p:sp>
        <p:nvSpPr>
          <p:cNvPr id="17423" name="文本框 1"/>
          <p:cNvSpPr txBox="1">
            <a:spLocks noChangeArrowheads="1"/>
          </p:cNvSpPr>
          <p:nvPr/>
        </p:nvSpPr>
        <p:spPr bwMode="auto">
          <a:xfrm>
            <a:off x="3663950" y="4557713"/>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lnSpc>
                <a:spcPct val="100000"/>
              </a:lnSpc>
              <a:buFont typeface="Arial" panose="020B0604020202020204" pitchFamily="34" charset="0"/>
              <a:buNone/>
              <a:defRPr sz="2000">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pPr>
              <a:defRPr/>
            </a:pPr>
            <a:r>
              <a:rPr lang="zh-CN" altLang="en-US" b="1" dirty="0" smtClean="0">
                <a:solidFill>
                  <a:schemeClr val="tx1">
                    <a:lumMod val="85000"/>
                    <a:lumOff val="15000"/>
                  </a:schemeClr>
                </a:solidFill>
              </a:rPr>
              <a:t>现场安全管理的能力</a:t>
            </a:r>
            <a:endParaRPr lang="en-US" altLang="zh-CN" b="1" dirty="0" smtClean="0">
              <a:solidFill>
                <a:schemeClr val="tx1">
                  <a:lumMod val="85000"/>
                  <a:lumOff val="15000"/>
                </a:schemeClr>
              </a:solidFill>
            </a:endParaRPr>
          </a:p>
        </p:txBody>
      </p:sp>
      <p:sp>
        <p:nvSpPr>
          <p:cNvPr id="14345" name="文本框 3"/>
          <p:cNvSpPr txBox="1">
            <a:spLocks noChangeArrowheads="1"/>
          </p:cNvSpPr>
          <p:nvPr/>
        </p:nvSpPr>
        <p:spPr bwMode="auto">
          <a:xfrm>
            <a:off x="6900863" y="4556125"/>
            <a:ext cx="2125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b="1">
                <a:solidFill>
                  <a:srgbClr val="262626"/>
                </a:solidFill>
                <a:latin typeface="微软雅黑" panose="020B0503020204020204" pitchFamily="34" charset="-122"/>
                <a:ea typeface="微软雅黑" panose="020B0503020204020204" pitchFamily="34" charset="-122"/>
              </a:rPr>
              <a:t>宣传教育的能力</a:t>
            </a:r>
          </a:p>
        </p:txBody>
      </p:sp>
      <p:sp>
        <p:nvSpPr>
          <p:cNvPr id="14346" name="矩形 2"/>
          <p:cNvSpPr>
            <a:spLocks noChangeArrowheads="1"/>
          </p:cNvSpPr>
          <p:nvPr/>
        </p:nvSpPr>
        <p:spPr bwMode="auto">
          <a:xfrm>
            <a:off x="1055688" y="2800350"/>
            <a:ext cx="8278812" cy="720725"/>
          </a:xfrm>
          <a:prstGeom prst="rect">
            <a:avLst/>
          </a:prstGeom>
          <a:noFill/>
          <a:ln w="28575" algn="ctr">
            <a:solidFill>
              <a:schemeClr val="accent5">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4347" name="矩形 3"/>
          <p:cNvSpPr>
            <a:spLocks noChangeArrowheads="1"/>
          </p:cNvSpPr>
          <p:nvPr/>
        </p:nvSpPr>
        <p:spPr bwMode="auto">
          <a:xfrm>
            <a:off x="1189038" y="5064125"/>
            <a:ext cx="2200275" cy="46038"/>
          </a:xfrm>
          <a:prstGeom prst="rect">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4348" name="矩形 24"/>
          <p:cNvSpPr>
            <a:spLocks noChangeArrowheads="1"/>
          </p:cNvSpPr>
          <p:nvPr/>
        </p:nvSpPr>
        <p:spPr bwMode="auto">
          <a:xfrm>
            <a:off x="3786188" y="5064125"/>
            <a:ext cx="2419350" cy="50800"/>
          </a:xfrm>
          <a:prstGeom prst="rect">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4349" name="矩形 25"/>
          <p:cNvSpPr>
            <a:spLocks noChangeArrowheads="1"/>
          </p:cNvSpPr>
          <p:nvPr/>
        </p:nvSpPr>
        <p:spPr bwMode="auto">
          <a:xfrm>
            <a:off x="6719888" y="5060950"/>
            <a:ext cx="2419350" cy="49213"/>
          </a:xfrm>
          <a:prstGeom prst="rect">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4350" name="矩形 4"/>
          <p:cNvSpPr>
            <a:spLocks noChangeArrowheads="1"/>
          </p:cNvSpPr>
          <p:nvPr/>
        </p:nvSpPr>
        <p:spPr bwMode="auto">
          <a:xfrm>
            <a:off x="1608138" y="2932113"/>
            <a:ext cx="12112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5000"/>
              </a:lnSpc>
              <a:spcBef>
                <a:spcPct val="0"/>
              </a:spcBef>
              <a:buFont typeface="Arial" panose="020B0604020202020204" pitchFamily="34" charset="0"/>
              <a:buNone/>
            </a:pPr>
            <a:r>
              <a:rPr lang="en-US" altLang="zh-CN" sz="2000" b="1">
                <a:solidFill>
                  <a:schemeClr val="bg1"/>
                </a:solidFill>
                <a:latin typeface="微软雅黑" panose="020B0503020204020204" pitchFamily="34" charset="-122"/>
                <a:ea typeface="微软雅黑" panose="020B0503020204020204" pitchFamily="34" charset="-122"/>
              </a:rPr>
              <a:t>“</a:t>
            </a:r>
            <a:r>
              <a:rPr lang="zh-CN" altLang="en-US" sz="2000" b="1">
                <a:solidFill>
                  <a:schemeClr val="bg1"/>
                </a:solidFill>
                <a:latin typeface="微软雅黑" panose="020B0503020204020204" pitchFamily="34" charset="-122"/>
                <a:ea typeface="微软雅黑" panose="020B0503020204020204" pitchFamily="34" charset="-122"/>
              </a:rPr>
              <a:t>能管”</a:t>
            </a:r>
          </a:p>
        </p:txBody>
      </p:sp>
      <p:sp>
        <p:nvSpPr>
          <p:cNvPr id="14351" name="文本框 24"/>
          <p:cNvSpPr>
            <a:spLocks noChangeArrowheads="1"/>
          </p:cNvSpPr>
          <p:nvPr/>
        </p:nvSpPr>
        <p:spPr bwMode="auto">
          <a:xfrm>
            <a:off x="3733800" y="225425"/>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en-US" altLang="zh-CN" b="1">
                <a:solidFill>
                  <a:schemeClr val="accent5">
                    <a:lumMod val="100000"/>
                  </a:schemeClr>
                </a:solidFill>
                <a:latin typeface="华文中宋" panose="02010600040101010101" pitchFamily="2" charset="-122"/>
                <a:ea typeface="华文中宋" panose="02010600040101010101" pitchFamily="2" charset="-122"/>
              </a:rPr>
              <a:t>  </a:t>
            </a:r>
            <a:r>
              <a:rPr lang="zh-CN" altLang="en-US" b="1">
                <a:solidFill>
                  <a:schemeClr val="accent5">
                    <a:lumMod val="100000"/>
                  </a:schemeClr>
                </a:solidFill>
                <a:latin typeface="华文中宋" panose="02010600040101010101" pitchFamily="2" charset="-122"/>
                <a:ea typeface="华文中宋" panose="02010600040101010101" pitchFamily="2" charset="-122"/>
              </a:rPr>
              <a:t>做一名合格的安全管理人员</a:t>
            </a:r>
            <a:endParaRPr lang="en-US" altLang="zh-CN" b="1">
              <a:solidFill>
                <a:schemeClr val="accent5">
                  <a:lumMod val="100000"/>
                </a:schemeClr>
              </a:solidFill>
              <a:latin typeface="华文中宋" panose="02010600040101010101" pitchFamily="2" charset="-122"/>
              <a:ea typeface="华文中宋" panose="02010600040101010101" pitchFamily="2" charset="-122"/>
              <a:sym typeface="方正姚体" panose="02010601030101010101" pitchFamily="2" charset="-122"/>
            </a:endParaRPr>
          </a:p>
        </p:txBody>
      </p:sp>
      <p:grpSp>
        <p:nvGrpSpPr>
          <p:cNvPr id="14352" name="组合 3"/>
          <p:cNvGrpSpPr>
            <a:grpSpLocks/>
          </p:cNvGrpSpPr>
          <p:nvPr/>
        </p:nvGrpSpPr>
        <p:grpSpPr bwMode="auto">
          <a:xfrm>
            <a:off x="2963863" y="-20638"/>
            <a:ext cx="922337" cy="550863"/>
            <a:chOff x="0" y="0"/>
            <a:chExt cx="1165289" cy="968188"/>
          </a:xfrm>
        </p:grpSpPr>
        <p:sp>
          <p:nvSpPr>
            <p:cNvPr id="14357" name="平行四边形 18"/>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4358"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4359"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4353" name="组合 22"/>
          <p:cNvGrpSpPr>
            <a:grpSpLocks/>
          </p:cNvGrpSpPr>
          <p:nvPr/>
        </p:nvGrpSpPr>
        <p:grpSpPr bwMode="auto">
          <a:xfrm>
            <a:off x="8810625" y="0"/>
            <a:ext cx="923925" cy="550863"/>
            <a:chOff x="0" y="0"/>
            <a:chExt cx="1165289" cy="968188"/>
          </a:xfrm>
        </p:grpSpPr>
        <p:sp>
          <p:nvSpPr>
            <p:cNvPr id="14354"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4355"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4356"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18"/>
          <p:cNvSpPr txBox="1">
            <a:spLocks noChangeArrowheads="1"/>
          </p:cNvSpPr>
          <p:nvPr/>
        </p:nvSpPr>
        <p:spPr bwMode="auto">
          <a:xfrm>
            <a:off x="1595438" y="2544763"/>
            <a:ext cx="82804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5000"/>
              </a:lnSpc>
              <a:spcBef>
                <a:spcPct val="0"/>
              </a:spcBef>
              <a:buFontTx/>
              <a:buNone/>
            </a:pPr>
            <a:r>
              <a:rPr lang="zh-CN" altLang="en-US" sz="2000">
                <a:latin typeface="微软雅黑" panose="020B0503020204020204" pitchFamily="34" charset="-122"/>
                <a:ea typeface="微软雅黑" panose="020B0503020204020204" pitchFamily="34" charset="-122"/>
              </a:rPr>
              <a:t>全面掌握国家的法律、法规，了解政府的要求这是“敢管”的资本。</a:t>
            </a:r>
          </a:p>
        </p:txBody>
      </p:sp>
      <p:sp>
        <p:nvSpPr>
          <p:cNvPr id="15363" name="文本框 1"/>
          <p:cNvSpPr txBox="1">
            <a:spLocks noChangeArrowheads="1"/>
          </p:cNvSpPr>
          <p:nvPr/>
        </p:nvSpPr>
        <p:spPr bwMode="auto">
          <a:xfrm>
            <a:off x="3141663" y="1608138"/>
            <a:ext cx="59086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5000"/>
              </a:lnSpc>
              <a:spcBef>
                <a:spcPct val="0"/>
              </a:spcBef>
              <a:buFontTx/>
              <a:buNone/>
            </a:pPr>
            <a:r>
              <a:rPr lang="zh-CN" altLang="en-US" sz="2000" b="1">
                <a:latin typeface="微软雅黑" panose="020B0503020204020204" pitchFamily="34" charset="-122"/>
                <a:ea typeface="微软雅黑" panose="020B0503020204020204" pitchFamily="34" charset="-122"/>
              </a:rPr>
              <a:t>就是要忠实履行自己神圣的安全职责</a:t>
            </a:r>
          </a:p>
        </p:txBody>
      </p:sp>
      <p:sp>
        <p:nvSpPr>
          <p:cNvPr id="15364" name="Freeform 4030"/>
          <p:cNvSpPr>
            <a:spLocks/>
          </p:cNvSpPr>
          <p:nvPr/>
        </p:nvSpPr>
        <p:spPr bwMode="auto">
          <a:xfrm>
            <a:off x="2151063" y="1639888"/>
            <a:ext cx="327025" cy="327025"/>
          </a:xfrm>
          <a:custGeom>
            <a:avLst/>
            <a:gdLst>
              <a:gd name="T0" fmla="*/ 2147483647 w 1798"/>
              <a:gd name="T1" fmla="*/ 2147483647 h 1806"/>
              <a:gd name="T2" fmla="*/ 0 w 1798"/>
              <a:gd name="T3" fmla="*/ 2147483647 h 1806"/>
              <a:gd name="T4" fmla="*/ 2147483647 w 1798"/>
              <a:gd name="T5" fmla="*/ 2147483647 h 1806"/>
              <a:gd name="T6" fmla="*/ 0 w 1798"/>
              <a:gd name="T7" fmla="*/ 0 h 1806"/>
              <a:gd name="T8" fmla="*/ 2147483647 w 1798"/>
              <a:gd name="T9" fmla="*/ 2147483647 h 1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806">
                <a:moveTo>
                  <a:pt x="1798" y="903"/>
                </a:moveTo>
                <a:lnTo>
                  <a:pt x="0" y="1806"/>
                </a:lnTo>
                <a:lnTo>
                  <a:pt x="596" y="903"/>
                </a:lnTo>
                <a:lnTo>
                  <a:pt x="0" y="0"/>
                </a:lnTo>
                <a:lnTo>
                  <a:pt x="1798" y="903"/>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65" name="文本框 1"/>
          <p:cNvSpPr txBox="1">
            <a:spLocks noChangeArrowheads="1"/>
          </p:cNvSpPr>
          <p:nvPr/>
        </p:nvSpPr>
        <p:spPr bwMode="auto">
          <a:xfrm>
            <a:off x="1609725" y="3108325"/>
            <a:ext cx="84915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5000"/>
              </a:lnSpc>
              <a:spcBef>
                <a:spcPct val="0"/>
              </a:spcBef>
              <a:buFontTx/>
              <a:buNone/>
            </a:pPr>
            <a:r>
              <a:rPr lang="zh-CN" altLang="en-US" sz="2000">
                <a:latin typeface="微软雅黑" panose="020B0503020204020204" pitchFamily="34" charset="-122"/>
                <a:ea typeface="微软雅黑" panose="020B0503020204020204" pitchFamily="34" charset="-122"/>
              </a:rPr>
              <a:t>对存在的事故隐患和管理中的薄弱环节，要敢字当头，及时提出解决的措施及办法，并认真落实、整改。</a:t>
            </a:r>
          </a:p>
        </p:txBody>
      </p:sp>
      <p:sp>
        <p:nvSpPr>
          <p:cNvPr id="15366" name="文本框 2"/>
          <p:cNvSpPr txBox="1">
            <a:spLocks noChangeArrowheads="1"/>
          </p:cNvSpPr>
          <p:nvPr/>
        </p:nvSpPr>
        <p:spPr bwMode="auto">
          <a:xfrm>
            <a:off x="1609725" y="4078288"/>
            <a:ext cx="84074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5000"/>
              </a:lnSpc>
              <a:spcBef>
                <a:spcPct val="0"/>
              </a:spcBef>
              <a:buFontTx/>
              <a:buNone/>
            </a:pPr>
            <a:r>
              <a:rPr lang="zh-CN" altLang="en-US" sz="2000">
                <a:latin typeface="微软雅黑" panose="020B0503020204020204" pitchFamily="34" charset="-122"/>
                <a:ea typeface="微软雅黑" panose="020B0503020204020204" pitchFamily="34" charset="-122"/>
              </a:rPr>
              <a:t>结合生产经营的特点，及时提出新的安全管理的要求，为领导布置计划安全工作提供依据。</a:t>
            </a:r>
          </a:p>
        </p:txBody>
      </p:sp>
      <p:sp>
        <p:nvSpPr>
          <p:cNvPr id="15367" name="文本框 3"/>
          <p:cNvSpPr txBox="1">
            <a:spLocks noChangeArrowheads="1"/>
          </p:cNvSpPr>
          <p:nvPr/>
        </p:nvSpPr>
        <p:spPr bwMode="auto">
          <a:xfrm>
            <a:off x="1609725" y="5005388"/>
            <a:ext cx="84074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5000"/>
              </a:lnSpc>
              <a:spcBef>
                <a:spcPct val="0"/>
              </a:spcBef>
              <a:buFontTx/>
              <a:buNone/>
            </a:pPr>
            <a:r>
              <a:rPr lang="zh-CN" altLang="en-US" sz="2000">
                <a:latin typeface="微软雅黑" panose="020B0503020204020204" pitchFamily="34" charset="-122"/>
                <a:ea typeface="微软雅黑" panose="020B0503020204020204" pitchFamily="34" charset="-122"/>
              </a:rPr>
              <a:t>一旦发生各类事故，尤其是重大事故，及时抢救，按“四不放过”原则组织调查处理。</a:t>
            </a:r>
          </a:p>
        </p:txBody>
      </p:sp>
      <p:sp>
        <p:nvSpPr>
          <p:cNvPr id="15368" name="矩形 37"/>
          <p:cNvSpPr>
            <a:spLocks noChangeArrowheads="1"/>
          </p:cNvSpPr>
          <p:nvPr/>
        </p:nvSpPr>
        <p:spPr bwMode="auto">
          <a:xfrm>
            <a:off x="1160463" y="1592263"/>
            <a:ext cx="1806575" cy="503237"/>
          </a:xfrm>
          <a:prstGeom prst="rect">
            <a:avLst/>
          </a:prstGeom>
          <a:solidFill>
            <a:schemeClr val="accent5">
              <a:lumMod val="100000"/>
            </a:schemeClr>
          </a:solidFill>
          <a:ln w="9525" algn="ctr">
            <a:solidFill>
              <a:schemeClr val="accent5">
                <a:lumMod val="100000"/>
              </a:schemeClr>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69" name="矩形 38"/>
          <p:cNvSpPr>
            <a:spLocks noChangeArrowheads="1"/>
          </p:cNvSpPr>
          <p:nvPr/>
        </p:nvSpPr>
        <p:spPr bwMode="auto">
          <a:xfrm>
            <a:off x="1214438" y="1646238"/>
            <a:ext cx="1657350" cy="395287"/>
          </a:xfrm>
          <a:prstGeom prst="rect">
            <a:avLst/>
          </a:prstGeom>
          <a:noFill/>
          <a:ln w="222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70" name="文本框 39"/>
          <p:cNvSpPr txBox="1">
            <a:spLocks noChangeArrowheads="1"/>
          </p:cNvSpPr>
          <p:nvPr/>
        </p:nvSpPr>
        <p:spPr bwMode="auto">
          <a:xfrm>
            <a:off x="1250950" y="1622425"/>
            <a:ext cx="322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2400">
                <a:solidFill>
                  <a:schemeClr val="bg1"/>
                </a:solidFill>
                <a:latin typeface="Impact" panose="020B0806030902050204" pitchFamily="34" charset="0"/>
              </a:rPr>
              <a:t>2</a:t>
            </a:r>
            <a:endParaRPr lang="zh-CN" altLang="en-US" sz="2400">
              <a:solidFill>
                <a:schemeClr val="bg1"/>
              </a:solidFill>
              <a:latin typeface="Impact" panose="020B0806030902050204" pitchFamily="34" charset="0"/>
            </a:endParaRPr>
          </a:p>
        </p:txBody>
      </p:sp>
      <p:sp>
        <p:nvSpPr>
          <p:cNvPr id="15371" name="矩形 26"/>
          <p:cNvSpPr>
            <a:spLocks noChangeArrowheads="1"/>
          </p:cNvSpPr>
          <p:nvPr/>
        </p:nvSpPr>
        <p:spPr bwMode="auto">
          <a:xfrm>
            <a:off x="1608138" y="1616075"/>
            <a:ext cx="12112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5000"/>
              </a:lnSpc>
              <a:spcBef>
                <a:spcPct val="0"/>
              </a:spcBef>
              <a:buFont typeface="Arial" panose="020B0604020202020204" pitchFamily="34" charset="0"/>
              <a:buNone/>
            </a:pPr>
            <a:r>
              <a:rPr lang="en-US" altLang="zh-CN" sz="2000" b="1">
                <a:solidFill>
                  <a:schemeClr val="bg1"/>
                </a:solidFill>
                <a:latin typeface="微软雅黑" panose="020B0503020204020204" pitchFamily="34" charset="-122"/>
                <a:ea typeface="微软雅黑" panose="020B0503020204020204" pitchFamily="34" charset="-122"/>
              </a:rPr>
              <a:t>“</a:t>
            </a:r>
            <a:r>
              <a:rPr lang="zh-CN" altLang="en-US" sz="2000" b="1">
                <a:solidFill>
                  <a:schemeClr val="bg1"/>
                </a:solidFill>
                <a:latin typeface="微软雅黑" panose="020B0503020204020204" pitchFamily="34" charset="-122"/>
                <a:ea typeface="微软雅黑" panose="020B0503020204020204" pitchFamily="34" charset="-122"/>
              </a:rPr>
              <a:t>能管”</a:t>
            </a:r>
          </a:p>
        </p:txBody>
      </p:sp>
      <p:sp>
        <p:nvSpPr>
          <p:cNvPr id="15372" name="矩形 27"/>
          <p:cNvSpPr>
            <a:spLocks noChangeArrowheads="1"/>
          </p:cNvSpPr>
          <p:nvPr/>
        </p:nvSpPr>
        <p:spPr bwMode="auto">
          <a:xfrm>
            <a:off x="1055688" y="1474788"/>
            <a:ext cx="8278812" cy="720725"/>
          </a:xfrm>
          <a:prstGeom prst="rect">
            <a:avLst/>
          </a:prstGeom>
          <a:noFill/>
          <a:ln w="28575" algn="ctr">
            <a:solidFill>
              <a:schemeClr val="accent5">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373" name="Freeform 4030"/>
          <p:cNvSpPr>
            <a:spLocks/>
          </p:cNvSpPr>
          <p:nvPr/>
        </p:nvSpPr>
        <p:spPr bwMode="auto">
          <a:xfrm>
            <a:off x="1250950" y="2625725"/>
            <a:ext cx="327025" cy="327025"/>
          </a:xfrm>
          <a:custGeom>
            <a:avLst/>
            <a:gdLst>
              <a:gd name="T0" fmla="*/ 2147483647 w 1798"/>
              <a:gd name="T1" fmla="*/ 2147483647 h 1806"/>
              <a:gd name="T2" fmla="*/ 0 w 1798"/>
              <a:gd name="T3" fmla="*/ 2147483647 h 1806"/>
              <a:gd name="T4" fmla="*/ 2147483647 w 1798"/>
              <a:gd name="T5" fmla="*/ 2147483647 h 1806"/>
              <a:gd name="T6" fmla="*/ 0 w 1798"/>
              <a:gd name="T7" fmla="*/ 0 h 1806"/>
              <a:gd name="T8" fmla="*/ 2147483647 w 1798"/>
              <a:gd name="T9" fmla="*/ 2147483647 h 1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806">
                <a:moveTo>
                  <a:pt x="1798" y="903"/>
                </a:moveTo>
                <a:lnTo>
                  <a:pt x="0" y="1806"/>
                </a:lnTo>
                <a:lnTo>
                  <a:pt x="596" y="903"/>
                </a:lnTo>
                <a:lnTo>
                  <a:pt x="0" y="0"/>
                </a:lnTo>
                <a:lnTo>
                  <a:pt x="1798" y="903"/>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74" name="Freeform 4030"/>
          <p:cNvSpPr>
            <a:spLocks/>
          </p:cNvSpPr>
          <p:nvPr/>
        </p:nvSpPr>
        <p:spPr bwMode="auto">
          <a:xfrm>
            <a:off x="1250950" y="3178175"/>
            <a:ext cx="327025" cy="327025"/>
          </a:xfrm>
          <a:custGeom>
            <a:avLst/>
            <a:gdLst>
              <a:gd name="T0" fmla="*/ 2147483647 w 1798"/>
              <a:gd name="T1" fmla="*/ 2147483647 h 1806"/>
              <a:gd name="T2" fmla="*/ 0 w 1798"/>
              <a:gd name="T3" fmla="*/ 2147483647 h 1806"/>
              <a:gd name="T4" fmla="*/ 2147483647 w 1798"/>
              <a:gd name="T5" fmla="*/ 2147483647 h 1806"/>
              <a:gd name="T6" fmla="*/ 0 w 1798"/>
              <a:gd name="T7" fmla="*/ 0 h 1806"/>
              <a:gd name="T8" fmla="*/ 2147483647 w 1798"/>
              <a:gd name="T9" fmla="*/ 2147483647 h 1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806">
                <a:moveTo>
                  <a:pt x="1798" y="903"/>
                </a:moveTo>
                <a:lnTo>
                  <a:pt x="0" y="1806"/>
                </a:lnTo>
                <a:lnTo>
                  <a:pt x="596" y="903"/>
                </a:lnTo>
                <a:lnTo>
                  <a:pt x="0" y="0"/>
                </a:lnTo>
                <a:lnTo>
                  <a:pt x="1798" y="903"/>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75" name="Freeform 4030"/>
          <p:cNvSpPr>
            <a:spLocks/>
          </p:cNvSpPr>
          <p:nvPr/>
        </p:nvSpPr>
        <p:spPr bwMode="auto">
          <a:xfrm>
            <a:off x="1250950" y="4160838"/>
            <a:ext cx="327025" cy="327025"/>
          </a:xfrm>
          <a:custGeom>
            <a:avLst/>
            <a:gdLst>
              <a:gd name="T0" fmla="*/ 2147483647 w 1798"/>
              <a:gd name="T1" fmla="*/ 2147483647 h 1806"/>
              <a:gd name="T2" fmla="*/ 0 w 1798"/>
              <a:gd name="T3" fmla="*/ 2147483647 h 1806"/>
              <a:gd name="T4" fmla="*/ 2147483647 w 1798"/>
              <a:gd name="T5" fmla="*/ 2147483647 h 1806"/>
              <a:gd name="T6" fmla="*/ 0 w 1798"/>
              <a:gd name="T7" fmla="*/ 0 h 1806"/>
              <a:gd name="T8" fmla="*/ 2147483647 w 1798"/>
              <a:gd name="T9" fmla="*/ 2147483647 h 1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806">
                <a:moveTo>
                  <a:pt x="1798" y="903"/>
                </a:moveTo>
                <a:lnTo>
                  <a:pt x="0" y="1806"/>
                </a:lnTo>
                <a:lnTo>
                  <a:pt x="596" y="903"/>
                </a:lnTo>
                <a:lnTo>
                  <a:pt x="0" y="0"/>
                </a:lnTo>
                <a:lnTo>
                  <a:pt x="1798" y="903"/>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76" name="Freeform 4030"/>
          <p:cNvSpPr>
            <a:spLocks/>
          </p:cNvSpPr>
          <p:nvPr/>
        </p:nvSpPr>
        <p:spPr bwMode="auto">
          <a:xfrm>
            <a:off x="1250950" y="5087938"/>
            <a:ext cx="327025" cy="327025"/>
          </a:xfrm>
          <a:custGeom>
            <a:avLst/>
            <a:gdLst>
              <a:gd name="T0" fmla="*/ 2147483647 w 1798"/>
              <a:gd name="T1" fmla="*/ 2147483647 h 1806"/>
              <a:gd name="T2" fmla="*/ 0 w 1798"/>
              <a:gd name="T3" fmla="*/ 2147483647 h 1806"/>
              <a:gd name="T4" fmla="*/ 2147483647 w 1798"/>
              <a:gd name="T5" fmla="*/ 2147483647 h 1806"/>
              <a:gd name="T6" fmla="*/ 0 w 1798"/>
              <a:gd name="T7" fmla="*/ 0 h 1806"/>
              <a:gd name="T8" fmla="*/ 2147483647 w 1798"/>
              <a:gd name="T9" fmla="*/ 2147483647 h 1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806">
                <a:moveTo>
                  <a:pt x="1798" y="903"/>
                </a:moveTo>
                <a:lnTo>
                  <a:pt x="0" y="1806"/>
                </a:lnTo>
                <a:lnTo>
                  <a:pt x="596" y="903"/>
                </a:lnTo>
                <a:lnTo>
                  <a:pt x="0" y="0"/>
                </a:lnTo>
                <a:lnTo>
                  <a:pt x="1798" y="903"/>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77" name="文本框 24"/>
          <p:cNvSpPr>
            <a:spLocks noChangeArrowheads="1"/>
          </p:cNvSpPr>
          <p:nvPr/>
        </p:nvSpPr>
        <p:spPr bwMode="auto">
          <a:xfrm>
            <a:off x="3733800" y="225425"/>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en-US" altLang="zh-CN" b="1">
                <a:solidFill>
                  <a:schemeClr val="accent5">
                    <a:lumMod val="100000"/>
                  </a:schemeClr>
                </a:solidFill>
                <a:latin typeface="华文中宋" panose="02010600040101010101" pitchFamily="2" charset="-122"/>
                <a:ea typeface="华文中宋" panose="02010600040101010101" pitchFamily="2" charset="-122"/>
              </a:rPr>
              <a:t>  </a:t>
            </a:r>
            <a:r>
              <a:rPr lang="zh-CN" altLang="en-US" b="1">
                <a:solidFill>
                  <a:schemeClr val="accent5">
                    <a:lumMod val="100000"/>
                  </a:schemeClr>
                </a:solidFill>
                <a:latin typeface="华文中宋" panose="02010600040101010101" pitchFamily="2" charset="-122"/>
                <a:ea typeface="华文中宋" panose="02010600040101010101" pitchFamily="2" charset="-122"/>
              </a:rPr>
              <a:t>做一名合格的安全管理人员</a:t>
            </a:r>
            <a:endParaRPr lang="en-US" altLang="zh-CN" b="1">
              <a:solidFill>
                <a:schemeClr val="accent5">
                  <a:lumMod val="100000"/>
                </a:schemeClr>
              </a:solidFill>
              <a:latin typeface="华文中宋" panose="02010600040101010101" pitchFamily="2" charset="-122"/>
              <a:ea typeface="华文中宋" panose="02010600040101010101" pitchFamily="2" charset="-122"/>
              <a:sym typeface="方正姚体" panose="02010601030101010101" pitchFamily="2" charset="-122"/>
            </a:endParaRPr>
          </a:p>
        </p:txBody>
      </p:sp>
      <p:grpSp>
        <p:nvGrpSpPr>
          <p:cNvPr id="15378" name="组合 3"/>
          <p:cNvGrpSpPr>
            <a:grpSpLocks/>
          </p:cNvGrpSpPr>
          <p:nvPr/>
        </p:nvGrpSpPr>
        <p:grpSpPr bwMode="auto">
          <a:xfrm>
            <a:off x="2963863" y="-20638"/>
            <a:ext cx="922337" cy="550863"/>
            <a:chOff x="0" y="0"/>
            <a:chExt cx="1165289" cy="968188"/>
          </a:xfrm>
        </p:grpSpPr>
        <p:sp>
          <p:nvSpPr>
            <p:cNvPr id="15383" name="平行四边形 18"/>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84"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85"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5379" name="组合 22"/>
          <p:cNvGrpSpPr>
            <a:grpSpLocks/>
          </p:cNvGrpSpPr>
          <p:nvPr/>
        </p:nvGrpSpPr>
        <p:grpSpPr bwMode="auto">
          <a:xfrm>
            <a:off x="8810625" y="0"/>
            <a:ext cx="923925" cy="550863"/>
            <a:chOff x="0" y="0"/>
            <a:chExt cx="1165289" cy="968188"/>
          </a:xfrm>
        </p:grpSpPr>
        <p:sp>
          <p:nvSpPr>
            <p:cNvPr id="15380"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81"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82"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41"/>
          <p:cNvSpPr>
            <a:spLocks noChangeArrowheads="1"/>
          </p:cNvSpPr>
          <p:nvPr/>
        </p:nvSpPr>
        <p:spPr bwMode="auto">
          <a:xfrm>
            <a:off x="1609725" y="1512888"/>
            <a:ext cx="396875" cy="395287"/>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6387" name="文本框 19"/>
          <p:cNvSpPr txBox="1">
            <a:spLocks noChangeArrowheads="1"/>
          </p:cNvSpPr>
          <p:nvPr/>
        </p:nvSpPr>
        <p:spPr bwMode="auto">
          <a:xfrm>
            <a:off x="1676400" y="2570163"/>
            <a:ext cx="32781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5000"/>
              </a:lnSpc>
              <a:spcBef>
                <a:spcPct val="0"/>
              </a:spcBef>
              <a:buFontTx/>
              <a:buNone/>
            </a:pPr>
            <a:r>
              <a:rPr lang="zh-CN" altLang="zh-CN" sz="2000">
                <a:latin typeface="微软雅黑" panose="020B0503020204020204" pitchFamily="34" charset="-122"/>
                <a:ea typeface="微软雅黑" panose="020B0503020204020204" pitchFamily="34" charset="-122"/>
              </a:rPr>
              <a:t>善于调查研究，掌握情况</a:t>
            </a:r>
            <a:endParaRPr lang="en-US" altLang="zh-CN" sz="2000">
              <a:latin typeface="微软雅黑" panose="020B0503020204020204" pitchFamily="34" charset="-122"/>
              <a:ea typeface="微软雅黑" panose="020B0503020204020204" pitchFamily="34" charset="-122"/>
            </a:endParaRPr>
          </a:p>
        </p:txBody>
      </p:sp>
      <p:sp>
        <p:nvSpPr>
          <p:cNvPr id="16388" name="文本框 1"/>
          <p:cNvSpPr txBox="1">
            <a:spLocks noChangeArrowheads="1"/>
          </p:cNvSpPr>
          <p:nvPr/>
        </p:nvSpPr>
        <p:spPr bwMode="auto">
          <a:xfrm>
            <a:off x="3119438" y="1627188"/>
            <a:ext cx="7413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5000"/>
              </a:lnSpc>
              <a:spcBef>
                <a:spcPct val="0"/>
              </a:spcBef>
              <a:buFontTx/>
              <a:buNone/>
            </a:pPr>
            <a:r>
              <a:rPr lang="zh-CN" altLang="zh-CN" sz="2000" b="1">
                <a:latin typeface="微软雅黑" panose="020B0503020204020204" pitchFamily="34" charset="-122"/>
                <a:ea typeface="微软雅黑" panose="020B0503020204020204" pitchFamily="34" charset="-122"/>
              </a:rPr>
              <a:t>就是要有一套好的安全生产工作方法，注重实效</a:t>
            </a:r>
            <a:endParaRPr lang="zh-CN" altLang="en-US" sz="2000" b="1">
              <a:latin typeface="微软雅黑" panose="020B0503020204020204" pitchFamily="34" charset="-122"/>
              <a:ea typeface="微软雅黑" panose="020B0503020204020204" pitchFamily="34" charset="-122"/>
            </a:endParaRPr>
          </a:p>
        </p:txBody>
      </p:sp>
      <p:sp>
        <p:nvSpPr>
          <p:cNvPr id="16389" name="Freeform 4030"/>
          <p:cNvSpPr>
            <a:spLocks/>
          </p:cNvSpPr>
          <p:nvPr/>
        </p:nvSpPr>
        <p:spPr bwMode="auto">
          <a:xfrm>
            <a:off x="1349375" y="3600450"/>
            <a:ext cx="327025" cy="327025"/>
          </a:xfrm>
          <a:custGeom>
            <a:avLst/>
            <a:gdLst>
              <a:gd name="T0" fmla="*/ 2147483647 w 1798"/>
              <a:gd name="T1" fmla="*/ 2147483647 h 1806"/>
              <a:gd name="T2" fmla="*/ 0 w 1798"/>
              <a:gd name="T3" fmla="*/ 2147483647 h 1806"/>
              <a:gd name="T4" fmla="*/ 2147483647 w 1798"/>
              <a:gd name="T5" fmla="*/ 2147483647 h 1806"/>
              <a:gd name="T6" fmla="*/ 0 w 1798"/>
              <a:gd name="T7" fmla="*/ 0 h 1806"/>
              <a:gd name="T8" fmla="*/ 2147483647 w 1798"/>
              <a:gd name="T9" fmla="*/ 2147483647 h 1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806">
                <a:moveTo>
                  <a:pt x="1798" y="903"/>
                </a:moveTo>
                <a:lnTo>
                  <a:pt x="0" y="1806"/>
                </a:lnTo>
                <a:lnTo>
                  <a:pt x="596" y="903"/>
                </a:lnTo>
                <a:lnTo>
                  <a:pt x="0" y="0"/>
                </a:lnTo>
                <a:lnTo>
                  <a:pt x="1798" y="903"/>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0" name="Freeform 4030"/>
          <p:cNvSpPr>
            <a:spLocks/>
          </p:cNvSpPr>
          <p:nvPr/>
        </p:nvSpPr>
        <p:spPr bwMode="auto">
          <a:xfrm>
            <a:off x="1349375" y="3111500"/>
            <a:ext cx="327025" cy="328613"/>
          </a:xfrm>
          <a:custGeom>
            <a:avLst/>
            <a:gdLst>
              <a:gd name="T0" fmla="*/ 2147483647 w 1798"/>
              <a:gd name="T1" fmla="*/ 2147483647 h 1806"/>
              <a:gd name="T2" fmla="*/ 0 w 1798"/>
              <a:gd name="T3" fmla="*/ 2147483647 h 1806"/>
              <a:gd name="T4" fmla="*/ 2147483647 w 1798"/>
              <a:gd name="T5" fmla="*/ 2147483647 h 1806"/>
              <a:gd name="T6" fmla="*/ 0 w 1798"/>
              <a:gd name="T7" fmla="*/ 0 h 1806"/>
              <a:gd name="T8" fmla="*/ 2147483647 w 1798"/>
              <a:gd name="T9" fmla="*/ 2147483647 h 1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806">
                <a:moveTo>
                  <a:pt x="1798" y="903"/>
                </a:moveTo>
                <a:lnTo>
                  <a:pt x="0" y="1806"/>
                </a:lnTo>
                <a:lnTo>
                  <a:pt x="596" y="903"/>
                </a:lnTo>
                <a:lnTo>
                  <a:pt x="0" y="0"/>
                </a:lnTo>
                <a:lnTo>
                  <a:pt x="1798" y="903"/>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1" name="Freeform 4030"/>
          <p:cNvSpPr>
            <a:spLocks/>
          </p:cNvSpPr>
          <p:nvPr/>
        </p:nvSpPr>
        <p:spPr bwMode="auto">
          <a:xfrm>
            <a:off x="1349375" y="2643188"/>
            <a:ext cx="327025" cy="327025"/>
          </a:xfrm>
          <a:custGeom>
            <a:avLst/>
            <a:gdLst>
              <a:gd name="T0" fmla="*/ 2147483647 w 1798"/>
              <a:gd name="T1" fmla="*/ 2147483647 h 1806"/>
              <a:gd name="T2" fmla="*/ 0 w 1798"/>
              <a:gd name="T3" fmla="*/ 2147483647 h 1806"/>
              <a:gd name="T4" fmla="*/ 2147483647 w 1798"/>
              <a:gd name="T5" fmla="*/ 2147483647 h 1806"/>
              <a:gd name="T6" fmla="*/ 0 w 1798"/>
              <a:gd name="T7" fmla="*/ 0 h 1806"/>
              <a:gd name="T8" fmla="*/ 2147483647 w 1798"/>
              <a:gd name="T9" fmla="*/ 2147483647 h 1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806">
                <a:moveTo>
                  <a:pt x="1798" y="903"/>
                </a:moveTo>
                <a:lnTo>
                  <a:pt x="0" y="1806"/>
                </a:lnTo>
                <a:lnTo>
                  <a:pt x="596" y="903"/>
                </a:lnTo>
                <a:lnTo>
                  <a:pt x="0" y="0"/>
                </a:lnTo>
                <a:lnTo>
                  <a:pt x="1798" y="903"/>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2" name="文本框 1"/>
          <p:cNvSpPr txBox="1">
            <a:spLocks noChangeArrowheads="1"/>
          </p:cNvSpPr>
          <p:nvPr/>
        </p:nvSpPr>
        <p:spPr bwMode="auto">
          <a:xfrm>
            <a:off x="1676400" y="3051175"/>
            <a:ext cx="42910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5000"/>
              </a:lnSpc>
              <a:spcBef>
                <a:spcPct val="0"/>
              </a:spcBef>
              <a:buFontTx/>
              <a:buNone/>
            </a:pPr>
            <a:r>
              <a:rPr lang="zh-CN" altLang="zh-CN" sz="2000">
                <a:latin typeface="微软雅黑" panose="020B0503020204020204" pitchFamily="34" charset="-122"/>
                <a:ea typeface="微软雅黑" panose="020B0503020204020204" pitchFamily="34" charset="-122"/>
              </a:rPr>
              <a:t>善于抓重点，落实安全生产各项措施</a:t>
            </a:r>
            <a:endParaRPr lang="en-US" altLang="zh-CN" sz="2000">
              <a:latin typeface="微软雅黑" panose="020B0503020204020204" pitchFamily="34" charset="-122"/>
              <a:ea typeface="微软雅黑" panose="020B0503020204020204" pitchFamily="34" charset="-122"/>
            </a:endParaRPr>
          </a:p>
        </p:txBody>
      </p:sp>
      <p:sp>
        <p:nvSpPr>
          <p:cNvPr id="16393" name="文本框 2"/>
          <p:cNvSpPr txBox="1">
            <a:spLocks noChangeArrowheads="1"/>
          </p:cNvSpPr>
          <p:nvPr/>
        </p:nvSpPr>
        <p:spPr bwMode="auto">
          <a:xfrm>
            <a:off x="1676400" y="3551238"/>
            <a:ext cx="39893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5000"/>
              </a:lnSpc>
              <a:spcBef>
                <a:spcPct val="0"/>
              </a:spcBef>
              <a:buFontTx/>
              <a:buNone/>
            </a:pPr>
            <a:r>
              <a:rPr lang="zh-CN" altLang="zh-CN" sz="2000">
                <a:latin typeface="微软雅黑" panose="020B0503020204020204" pitchFamily="34" charset="-122"/>
                <a:ea typeface="微软雅黑" panose="020B0503020204020204" pitchFamily="34" charset="-122"/>
              </a:rPr>
              <a:t>善于沟通信息，上传下达</a:t>
            </a:r>
          </a:p>
        </p:txBody>
      </p:sp>
      <p:sp>
        <p:nvSpPr>
          <p:cNvPr id="16394" name="Freeform 4030"/>
          <p:cNvSpPr>
            <a:spLocks/>
          </p:cNvSpPr>
          <p:nvPr/>
        </p:nvSpPr>
        <p:spPr bwMode="auto">
          <a:xfrm>
            <a:off x="2151063" y="1639888"/>
            <a:ext cx="327025" cy="327025"/>
          </a:xfrm>
          <a:custGeom>
            <a:avLst/>
            <a:gdLst>
              <a:gd name="T0" fmla="*/ 2147483647 w 1798"/>
              <a:gd name="T1" fmla="*/ 2147483647 h 1806"/>
              <a:gd name="T2" fmla="*/ 0 w 1798"/>
              <a:gd name="T3" fmla="*/ 2147483647 h 1806"/>
              <a:gd name="T4" fmla="*/ 2147483647 w 1798"/>
              <a:gd name="T5" fmla="*/ 2147483647 h 1806"/>
              <a:gd name="T6" fmla="*/ 0 w 1798"/>
              <a:gd name="T7" fmla="*/ 0 h 1806"/>
              <a:gd name="T8" fmla="*/ 2147483647 w 1798"/>
              <a:gd name="T9" fmla="*/ 2147483647 h 1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8" h="1806">
                <a:moveTo>
                  <a:pt x="1798" y="903"/>
                </a:moveTo>
                <a:lnTo>
                  <a:pt x="0" y="1806"/>
                </a:lnTo>
                <a:lnTo>
                  <a:pt x="596" y="903"/>
                </a:lnTo>
                <a:lnTo>
                  <a:pt x="0" y="0"/>
                </a:lnTo>
                <a:lnTo>
                  <a:pt x="1798" y="903"/>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5" name="矩形 37"/>
          <p:cNvSpPr>
            <a:spLocks noChangeArrowheads="1"/>
          </p:cNvSpPr>
          <p:nvPr/>
        </p:nvSpPr>
        <p:spPr bwMode="auto">
          <a:xfrm>
            <a:off x="1160463" y="1592263"/>
            <a:ext cx="1806575" cy="503237"/>
          </a:xfrm>
          <a:prstGeom prst="rect">
            <a:avLst/>
          </a:prstGeom>
          <a:solidFill>
            <a:schemeClr val="accent5">
              <a:lumMod val="100000"/>
            </a:schemeClr>
          </a:solidFill>
          <a:ln w="9525" algn="ctr">
            <a:solidFill>
              <a:schemeClr val="accent5">
                <a:lumMod val="100000"/>
              </a:schemeClr>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6396" name="矩形 38"/>
          <p:cNvSpPr>
            <a:spLocks noChangeArrowheads="1"/>
          </p:cNvSpPr>
          <p:nvPr/>
        </p:nvSpPr>
        <p:spPr bwMode="auto">
          <a:xfrm>
            <a:off x="1214438" y="1646238"/>
            <a:ext cx="1657350" cy="395287"/>
          </a:xfrm>
          <a:prstGeom prst="rect">
            <a:avLst/>
          </a:prstGeom>
          <a:noFill/>
          <a:ln w="222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6397" name="文本框 39"/>
          <p:cNvSpPr txBox="1">
            <a:spLocks noChangeArrowheads="1"/>
          </p:cNvSpPr>
          <p:nvPr/>
        </p:nvSpPr>
        <p:spPr bwMode="auto">
          <a:xfrm>
            <a:off x="1250950" y="1622425"/>
            <a:ext cx="322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2400">
                <a:solidFill>
                  <a:schemeClr val="bg1"/>
                </a:solidFill>
                <a:latin typeface="Impact" panose="020B0806030902050204" pitchFamily="34" charset="0"/>
              </a:rPr>
              <a:t>3</a:t>
            </a:r>
            <a:endParaRPr lang="zh-CN" altLang="en-US" sz="2400">
              <a:solidFill>
                <a:schemeClr val="bg1"/>
              </a:solidFill>
              <a:latin typeface="Impact" panose="020B0806030902050204" pitchFamily="34" charset="0"/>
            </a:endParaRPr>
          </a:p>
        </p:txBody>
      </p:sp>
      <p:sp>
        <p:nvSpPr>
          <p:cNvPr id="16398" name="矩形 26"/>
          <p:cNvSpPr>
            <a:spLocks noChangeArrowheads="1"/>
          </p:cNvSpPr>
          <p:nvPr/>
        </p:nvSpPr>
        <p:spPr bwMode="auto">
          <a:xfrm>
            <a:off x="1608138" y="1616075"/>
            <a:ext cx="12112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5000"/>
              </a:lnSpc>
              <a:spcBef>
                <a:spcPct val="0"/>
              </a:spcBef>
              <a:buFont typeface="Arial" panose="020B0604020202020204" pitchFamily="34" charset="0"/>
              <a:buNone/>
            </a:pPr>
            <a:r>
              <a:rPr lang="en-US" altLang="zh-CN" sz="2000" b="1">
                <a:solidFill>
                  <a:schemeClr val="bg1"/>
                </a:solidFill>
                <a:latin typeface="微软雅黑" panose="020B0503020204020204" pitchFamily="34" charset="-122"/>
                <a:ea typeface="微软雅黑" panose="020B0503020204020204" pitchFamily="34" charset="-122"/>
              </a:rPr>
              <a:t>“</a:t>
            </a:r>
            <a:r>
              <a:rPr lang="zh-CN" altLang="en-US" sz="2000" b="1">
                <a:solidFill>
                  <a:schemeClr val="bg1"/>
                </a:solidFill>
                <a:latin typeface="微软雅黑" panose="020B0503020204020204" pitchFamily="34" charset="-122"/>
                <a:ea typeface="微软雅黑" panose="020B0503020204020204" pitchFamily="34" charset="-122"/>
              </a:rPr>
              <a:t>善管”</a:t>
            </a:r>
          </a:p>
        </p:txBody>
      </p:sp>
      <p:sp>
        <p:nvSpPr>
          <p:cNvPr id="16399" name="矩形 27"/>
          <p:cNvSpPr>
            <a:spLocks noChangeArrowheads="1"/>
          </p:cNvSpPr>
          <p:nvPr/>
        </p:nvSpPr>
        <p:spPr bwMode="auto">
          <a:xfrm>
            <a:off x="1055688" y="1474788"/>
            <a:ext cx="8278812" cy="720725"/>
          </a:xfrm>
          <a:prstGeom prst="rect">
            <a:avLst/>
          </a:prstGeom>
          <a:noFill/>
          <a:ln w="28575" algn="ctr">
            <a:solidFill>
              <a:schemeClr val="accent5">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6400" name="文本框 24"/>
          <p:cNvSpPr>
            <a:spLocks noChangeArrowheads="1"/>
          </p:cNvSpPr>
          <p:nvPr/>
        </p:nvSpPr>
        <p:spPr bwMode="auto">
          <a:xfrm>
            <a:off x="3733800" y="225425"/>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en-US" altLang="zh-CN" b="1">
                <a:solidFill>
                  <a:schemeClr val="accent5">
                    <a:lumMod val="100000"/>
                  </a:schemeClr>
                </a:solidFill>
                <a:latin typeface="华文中宋" panose="02010600040101010101" pitchFamily="2" charset="-122"/>
                <a:ea typeface="华文中宋" panose="02010600040101010101" pitchFamily="2" charset="-122"/>
              </a:rPr>
              <a:t>  </a:t>
            </a:r>
            <a:r>
              <a:rPr lang="zh-CN" altLang="en-US" b="1">
                <a:solidFill>
                  <a:schemeClr val="accent5">
                    <a:lumMod val="100000"/>
                  </a:schemeClr>
                </a:solidFill>
                <a:latin typeface="华文中宋" panose="02010600040101010101" pitchFamily="2" charset="-122"/>
                <a:ea typeface="华文中宋" panose="02010600040101010101" pitchFamily="2" charset="-122"/>
              </a:rPr>
              <a:t>做一名合格的安全管理人员</a:t>
            </a:r>
            <a:endParaRPr lang="en-US" altLang="zh-CN" b="1">
              <a:solidFill>
                <a:schemeClr val="accent5">
                  <a:lumMod val="100000"/>
                </a:schemeClr>
              </a:solidFill>
              <a:latin typeface="华文中宋" panose="02010600040101010101" pitchFamily="2" charset="-122"/>
              <a:ea typeface="华文中宋" panose="02010600040101010101" pitchFamily="2" charset="-122"/>
              <a:sym typeface="方正姚体" panose="02010601030101010101" pitchFamily="2" charset="-122"/>
            </a:endParaRPr>
          </a:p>
        </p:txBody>
      </p:sp>
      <p:grpSp>
        <p:nvGrpSpPr>
          <p:cNvPr id="16401" name="组合 3"/>
          <p:cNvGrpSpPr>
            <a:grpSpLocks/>
          </p:cNvGrpSpPr>
          <p:nvPr/>
        </p:nvGrpSpPr>
        <p:grpSpPr bwMode="auto">
          <a:xfrm>
            <a:off x="2963863" y="-20638"/>
            <a:ext cx="922337" cy="550863"/>
            <a:chOff x="0" y="0"/>
            <a:chExt cx="1165289" cy="968188"/>
          </a:xfrm>
        </p:grpSpPr>
        <p:sp>
          <p:nvSpPr>
            <p:cNvPr id="16406" name="平行四边形 18"/>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407"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408"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6402" name="组合 22"/>
          <p:cNvGrpSpPr>
            <a:grpSpLocks/>
          </p:cNvGrpSpPr>
          <p:nvPr/>
        </p:nvGrpSpPr>
        <p:grpSpPr bwMode="auto">
          <a:xfrm>
            <a:off x="8810625" y="0"/>
            <a:ext cx="923925" cy="550863"/>
            <a:chOff x="0" y="0"/>
            <a:chExt cx="1165289" cy="968188"/>
          </a:xfrm>
        </p:grpSpPr>
        <p:sp>
          <p:nvSpPr>
            <p:cNvPr id="16403"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404"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405"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椭圆 4"/>
          <p:cNvSpPr>
            <a:spLocks noChangeArrowheads="1"/>
          </p:cNvSpPr>
          <p:nvPr/>
        </p:nvSpPr>
        <p:spPr bwMode="auto">
          <a:xfrm>
            <a:off x="5192713" y="2706688"/>
            <a:ext cx="1800225" cy="1800225"/>
          </a:xfrm>
          <a:prstGeom prst="ellipse">
            <a:avLst/>
          </a:prstGeom>
          <a:solidFill>
            <a:schemeClr val="accent6">
              <a:lumMod val="100000"/>
            </a:schemeClr>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7411" name="文本框 5"/>
          <p:cNvSpPr txBox="1">
            <a:spLocks noChangeArrowheads="1"/>
          </p:cNvSpPr>
          <p:nvPr/>
        </p:nvSpPr>
        <p:spPr bwMode="auto">
          <a:xfrm>
            <a:off x="5607050" y="3144838"/>
            <a:ext cx="973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5400">
                <a:solidFill>
                  <a:schemeClr val="bg1"/>
                </a:solidFill>
                <a:latin typeface="Impact" panose="020B0806030902050204" pitchFamily="34" charset="0"/>
              </a:rPr>
              <a:t>03</a:t>
            </a:r>
            <a:endParaRPr lang="zh-CN" altLang="en-US" sz="5400">
              <a:solidFill>
                <a:schemeClr val="bg1"/>
              </a:solidFill>
              <a:latin typeface="Impact" panose="020B0806030902050204" pitchFamily="34" charset="0"/>
            </a:endParaRPr>
          </a:p>
        </p:txBody>
      </p:sp>
      <p:sp>
        <p:nvSpPr>
          <p:cNvPr id="17412" name="等腰三角形 4"/>
          <p:cNvSpPr>
            <a:spLocks noChangeArrowheads="1"/>
          </p:cNvSpPr>
          <p:nvPr/>
        </p:nvSpPr>
        <p:spPr bwMode="auto">
          <a:xfrm>
            <a:off x="1055688" y="5286375"/>
            <a:ext cx="10117137" cy="1571625"/>
          </a:xfrm>
          <a:prstGeom prst="triangle">
            <a:avLst>
              <a:gd name="adj" fmla="val 50000"/>
            </a:avLst>
          </a:prstGeom>
          <a:solidFill>
            <a:schemeClr val="accent5">
              <a:lumMod val="100000"/>
            </a:schemeClr>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7413" name="文本框 7"/>
          <p:cNvSpPr txBox="1">
            <a:spLocks noChangeArrowheads="1"/>
          </p:cNvSpPr>
          <p:nvPr/>
        </p:nvSpPr>
        <p:spPr bwMode="auto">
          <a:xfrm>
            <a:off x="2646363" y="1346200"/>
            <a:ext cx="6892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zh-CN" altLang="zh-CN" sz="4000" b="1">
                <a:solidFill>
                  <a:schemeClr val="accent5">
                    <a:lumMod val="100000"/>
                  </a:schemeClr>
                </a:solidFill>
                <a:latin typeface="方正清刻本悦宋简体" pitchFamily="2" charset="-122"/>
                <a:ea typeface="方正清刻本悦宋简体" pitchFamily="2" charset="-122"/>
              </a:rPr>
              <a:t>安全生产管理</a:t>
            </a:r>
            <a:r>
              <a:rPr lang="zh-CN" altLang="en-US" sz="4000" b="1">
                <a:solidFill>
                  <a:schemeClr val="accent5">
                    <a:lumMod val="100000"/>
                  </a:schemeClr>
                </a:solidFill>
                <a:latin typeface="方正清刻本悦宋简体" pitchFamily="2" charset="-122"/>
                <a:ea typeface="方正清刻本悦宋简体" pitchFamily="2" charset="-122"/>
              </a:rPr>
              <a:t>人员的主要工作</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3"/>
          <p:cNvSpPr>
            <a:spLocks noChangeArrowheads="1"/>
          </p:cNvSpPr>
          <p:nvPr/>
        </p:nvSpPr>
        <p:spPr bwMode="auto">
          <a:xfrm>
            <a:off x="785813" y="3162300"/>
            <a:ext cx="10593387" cy="3495675"/>
          </a:xfrm>
          <a:prstGeom prst="rect">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pic>
        <p:nvPicPr>
          <p:cNvPr id="18435"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6463" y="776288"/>
            <a:ext cx="5053012"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124"/>
          <p:cNvSpPr>
            <a:spLocks noChangeArrowheads="1"/>
          </p:cNvSpPr>
          <p:nvPr/>
        </p:nvSpPr>
        <p:spPr bwMode="auto">
          <a:xfrm>
            <a:off x="1495425" y="3609975"/>
            <a:ext cx="95059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50000"/>
              </a:lnSpc>
              <a:spcBef>
                <a:spcPct val="0"/>
              </a:spcBef>
              <a:buFontTx/>
              <a:buNone/>
            </a:pPr>
            <a:r>
              <a:rPr lang="en-US" altLang="zh-CN" sz="2000" b="1">
                <a:solidFill>
                  <a:schemeClr val="bg1"/>
                </a:solidFill>
                <a:latin typeface="微软雅黑" panose="020B0503020204020204" pitchFamily="34" charset="-122"/>
                <a:ea typeface="微软雅黑" panose="020B0503020204020204" pitchFamily="34" charset="-122"/>
              </a:rPr>
              <a:t>1</a:t>
            </a:r>
            <a:r>
              <a:rPr lang="zh-CN" altLang="en-US" sz="2000" b="1">
                <a:solidFill>
                  <a:schemeClr val="bg1"/>
                </a:solidFill>
                <a:latin typeface="微软雅黑" panose="020B0503020204020204" pitchFamily="34" charset="-122"/>
                <a:ea typeface="微软雅黑" panose="020B0503020204020204" pitchFamily="34" charset="-122"/>
              </a:rPr>
              <a:t>、贯彻国家安全生产的法律、法规和标准；</a:t>
            </a:r>
          </a:p>
          <a:p>
            <a:pPr latinLnBrk="1">
              <a:lnSpc>
                <a:spcPct val="150000"/>
              </a:lnSpc>
              <a:spcBef>
                <a:spcPct val="0"/>
              </a:spcBef>
              <a:buFontTx/>
              <a:buNone/>
            </a:pPr>
            <a:r>
              <a:rPr lang="en-US" altLang="zh-CN" sz="2000" b="1">
                <a:solidFill>
                  <a:schemeClr val="bg1"/>
                </a:solidFill>
                <a:latin typeface="微软雅黑" panose="020B0503020204020204" pitchFamily="34" charset="-122"/>
                <a:ea typeface="微软雅黑" panose="020B0503020204020204" pitchFamily="34" charset="-122"/>
              </a:rPr>
              <a:t>2</a:t>
            </a:r>
            <a:r>
              <a:rPr lang="zh-CN" altLang="en-US" sz="2000" b="1">
                <a:solidFill>
                  <a:schemeClr val="bg1"/>
                </a:solidFill>
                <a:latin typeface="微软雅黑" panose="020B0503020204020204" pitchFamily="34" charset="-122"/>
                <a:ea typeface="微软雅黑" panose="020B0503020204020204" pitchFamily="34" charset="-122"/>
              </a:rPr>
              <a:t>、协助制定安全生产规章制度和安全技术操作规程；</a:t>
            </a:r>
          </a:p>
          <a:p>
            <a:pPr latinLnBrk="1">
              <a:lnSpc>
                <a:spcPct val="150000"/>
              </a:lnSpc>
              <a:spcBef>
                <a:spcPct val="0"/>
              </a:spcBef>
              <a:buFontTx/>
              <a:buNone/>
            </a:pPr>
            <a:r>
              <a:rPr lang="en-US" altLang="zh-CN" sz="2000" b="1">
                <a:solidFill>
                  <a:schemeClr val="bg1"/>
                </a:solidFill>
                <a:latin typeface="微软雅黑" panose="020B0503020204020204" pitchFamily="34" charset="-122"/>
                <a:ea typeface="微软雅黑" panose="020B0503020204020204" pitchFamily="34" charset="-122"/>
              </a:rPr>
              <a:t>3</a:t>
            </a:r>
            <a:r>
              <a:rPr lang="zh-CN" altLang="en-US" sz="2000" b="1">
                <a:solidFill>
                  <a:schemeClr val="bg1"/>
                </a:solidFill>
                <a:latin typeface="微软雅黑" panose="020B0503020204020204" pitchFamily="34" charset="-122"/>
                <a:ea typeface="微软雅黑" panose="020B0503020204020204" pitchFamily="34" charset="-122"/>
              </a:rPr>
              <a:t>、开展安全生产检查，发现事故隐患，督促有关业务部门及时整改；</a:t>
            </a:r>
          </a:p>
          <a:p>
            <a:pPr latinLnBrk="1">
              <a:lnSpc>
                <a:spcPct val="150000"/>
              </a:lnSpc>
              <a:spcBef>
                <a:spcPct val="0"/>
              </a:spcBef>
              <a:buFontTx/>
              <a:buNone/>
            </a:pPr>
            <a:r>
              <a:rPr lang="en-US" altLang="zh-CN" sz="2000" b="1">
                <a:solidFill>
                  <a:schemeClr val="bg1"/>
                </a:solidFill>
                <a:latin typeface="微软雅黑" panose="020B0503020204020204" pitchFamily="34" charset="-122"/>
                <a:ea typeface="微软雅黑" panose="020B0503020204020204" pitchFamily="34" charset="-122"/>
              </a:rPr>
              <a:t>4</a:t>
            </a:r>
            <a:r>
              <a:rPr lang="zh-CN" altLang="en-US" sz="2000" b="1">
                <a:solidFill>
                  <a:schemeClr val="bg1"/>
                </a:solidFill>
                <a:latin typeface="微软雅黑" panose="020B0503020204020204" pitchFamily="34" charset="-122"/>
                <a:ea typeface="微软雅黑" panose="020B0503020204020204" pitchFamily="34" charset="-122"/>
              </a:rPr>
              <a:t>、开展安全生产宣传、教育培训，总结和推广安全生产的先进经验；</a:t>
            </a:r>
          </a:p>
          <a:p>
            <a:pPr latinLnBrk="1">
              <a:lnSpc>
                <a:spcPct val="150000"/>
              </a:lnSpc>
              <a:spcBef>
                <a:spcPct val="0"/>
              </a:spcBef>
              <a:buFontTx/>
              <a:buNone/>
            </a:pPr>
            <a:r>
              <a:rPr lang="en-US" altLang="zh-CN" sz="2000" b="1">
                <a:solidFill>
                  <a:schemeClr val="bg1"/>
                </a:solidFill>
                <a:latin typeface="微软雅黑" panose="020B0503020204020204" pitchFamily="34" charset="-122"/>
                <a:ea typeface="微软雅黑" panose="020B0503020204020204" pitchFamily="34" charset="-122"/>
              </a:rPr>
              <a:t>5</a:t>
            </a:r>
            <a:r>
              <a:rPr lang="zh-CN" altLang="en-US" sz="2000" b="1">
                <a:solidFill>
                  <a:schemeClr val="bg1"/>
                </a:solidFill>
                <a:latin typeface="微软雅黑" panose="020B0503020204020204" pitchFamily="34" charset="-122"/>
                <a:ea typeface="微软雅黑" panose="020B0503020204020204" pitchFamily="34" charset="-122"/>
              </a:rPr>
              <a:t>、参与新建、改建、扩建的建设项目安全设施的审查，管理和发放劳动防护用品；</a:t>
            </a:r>
          </a:p>
          <a:p>
            <a:pPr latinLnBrk="1">
              <a:lnSpc>
                <a:spcPct val="150000"/>
              </a:lnSpc>
              <a:spcBef>
                <a:spcPct val="0"/>
              </a:spcBef>
              <a:buFontTx/>
              <a:buNone/>
            </a:pPr>
            <a:r>
              <a:rPr lang="en-US" altLang="zh-CN" sz="2000" b="1">
                <a:solidFill>
                  <a:schemeClr val="bg1"/>
                </a:solidFill>
                <a:latin typeface="微软雅黑" panose="020B0503020204020204" pitchFamily="34" charset="-122"/>
                <a:ea typeface="微软雅黑" panose="020B0503020204020204" pitchFamily="34" charset="-122"/>
              </a:rPr>
              <a:t>6</a:t>
            </a:r>
            <a:r>
              <a:rPr lang="zh-CN" altLang="en-US" sz="2000" b="1">
                <a:solidFill>
                  <a:schemeClr val="bg1"/>
                </a:solidFill>
                <a:latin typeface="微软雅黑" panose="020B0503020204020204" pitchFamily="34" charset="-122"/>
                <a:ea typeface="微软雅黑" panose="020B0503020204020204" pitchFamily="34" charset="-122"/>
              </a:rPr>
              <a:t>、协助调查和处理生产安全事故，进行伤亡事故的统计、分析，提出报告。 </a:t>
            </a:r>
          </a:p>
        </p:txBody>
      </p:sp>
      <p:grpSp>
        <p:nvGrpSpPr>
          <p:cNvPr id="18437" name="组合 3"/>
          <p:cNvGrpSpPr>
            <a:grpSpLocks/>
          </p:cNvGrpSpPr>
          <p:nvPr/>
        </p:nvGrpSpPr>
        <p:grpSpPr bwMode="auto">
          <a:xfrm>
            <a:off x="2524125" y="0"/>
            <a:ext cx="922338" cy="550863"/>
            <a:chOff x="0" y="0"/>
            <a:chExt cx="1165289" cy="968188"/>
          </a:xfrm>
        </p:grpSpPr>
        <p:sp>
          <p:nvSpPr>
            <p:cNvPr id="18443" name="平行四边形 18"/>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4"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5"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8438" name="组合 22"/>
          <p:cNvGrpSpPr>
            <a:grpSpLocks/>
          </p:cNvGrpSpPr>
          <p:nvPr/>
        </p:nvGrpSpPr>
        <p:grpSpPr bwMode="auto">
          <a:xfrm>
            <a:off x="8894763" y="0"/>
            <a:ext cx="923925" cy="550863"/>
            <a:chOff x="0" y="0"/>
            <a:chExt cx="1165289" cy="968188"/>
          </a:xfrm>
        </p:grpSpPr>
        <p:sp>
          <p:nvSpPr>
            <p:cNvPr id="18440"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1"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2"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4" name="标题 1"/>
          <p:cNvSpPr>
            <a:spLocks noGrp="1"/>
          </p:cNvSpPr>
          <p:nvPr>
            <p:ph type="title"/>
          </p:nvPr>
        </p:nvSpPr>
        <p:spPr>
          <a:xfrm>
            <a:off x="3113088" y="322263"/>
            <a:ext cx="5938837" cy="481012"/>
          </a:xfrm>
        </p:spPr>
        <p:txBody>
          <a:bodyPr>
            <a:spAutoFit/>
          </a:bodyPr>
          <a:lstStyle/>
          <a:p>
            <a:pPr algn="ctr" eaLnBrk="1" hangingPunct="1">
              <a:defRPr/>
            </a:pPr>
            <a:r>
              <a:rPr lang="zh-CN" altLang="zh-CN" sz="2800" b="1" dirty="0">
                <a:solidFill>
                  <a:schemeClr val="accent5">
                    <a:lumMod val="100000"/>
                  </a:schemeClr>
                </a:solidFill>
                <a:latin typeface="华文中宋" panose="02010600040101010101" pitchFamily="2" charset="-122"/>
                <a:ea typeface="华文中宋" panose="02010600040101010101" pitchFamily="2" charset="-122"/>
                <a:cs typeface="+mn-cs"/>
              </a:rPr>
              <a:t>安全生产管理人员负有下列主要职责</a:t>
            </a:r>
            <a:endParaRPr lang="zh-CN" altLang="en-US" sz="2800" b="1" dirty="0">
              <a:solidFill>
                <a:schemeClr val="accent5">
                  <a:lumMod val="100000"/>
                </a:schemeClr>
              </a:solidFill>
              <a:latin typeface="华文中宋" panose="02010600040101010101" pitchFamily="2" charset="-122"/>
              <a:ea typeface="华文中宋" panose="02010600040101010101" pitchFamily="2"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圆角矩形 2"/>
          <p:cNvSpPr>
            <a:spLocks noChangeArrowheads="1"/>
          </p:cNvSpPr>
          <p:nvPr/>
        </p:nvSpPr>
        <p:spPr bwMode="auto">
          <a:xfrm>
            <a:off x="4638675" y="2854325"/>
            <a:ext cx="2914650" cy="714375"/>
          </a:xfrm>
          <a:prstGeom prst="roundRect">
            <a:avLst>
              <a:gd name="adj" fmla="val 7333"/>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9459" name="文本框 24"/>
          <p:cNvSpPr>
            <a:spLocks noChangeArrowheads="1"/>
          </p:cNvSpPr>
          <p:nvPr/>
        </p:nvSpPr>
        <p:spPr bwMode="auto">
          <a:xfrm>
            <a:off x="2403475" y="225425"/>
            <a:ext cx="736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zh-CN" altLang="zh-CN" b="1">
                <a:solidFill>
                  <a:schemeClr val="accent5">
                    <a:lumMod val="100000"/>
                  </a:schemeClr>
                </a:solidFill>
                <a:latin typeface="华文中宋" panose="02010600040101010101" pitchFamily="2" charset="-122"/>
                <a:ea typeface="华文中宋" panose="02010600040101010101" pitchFamily="2" charset="-122"/>
              </a:rPr>
              <a:t>（一）安全生产规章制度和安全技术操作规程</a:t>
            </a:r>
          </a:p>
        </p:txBody>
      </p:sp>
      <p:grpSp>
        <p:nvGrpSpPr>
          <p:cNvPr id="19460" name="组合 3"/>
          <p:cNvGrpSpPr>
            <a:grpSpLocks/>
          </p:cNvGrpSpPr>
          <p:nvPr/>
        </p:nvGrpSpPr>
        <p:grpSpPr bwMode="auto">
          <a:xfrm>
            <a:off x="1881188" y="0"/>
            <a:ext cx="922337" cy="550863"/>
            <a:chOff x="0" y="0"/>
            <a:chExt cx="1165289" cy="968188"/>
          </a:xfrm>
        </p:grpSpPr>
        <p:sp>
          <p:nvSpPr>
            <p:cNvPr id="19478" name="平行四边形 18"/>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79"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80"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9461" name="组合 22"/>
          <p:cNvGrpSpPr>
            <a:grpSpLocks/>
          </p:cNvGrpSpPr>
          <p:nvPr/>
        </p:nvGrpSpPr>
        <p:grpSpPr bwMode="auto">
          <a:xfrm>
            <a:off x="9780588" y="0"/>
            <a:ext cx="923925" cy="550863"/>
            <a:chOff x="0" y="0"/>
            <a:chExt cx="1165289" cy="968188"/>
          </a:xfrm>
        </p:grpSpPr>
        <p:sp>
          <p:nvSpPr>
            <p:cNvPr id="19475"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76"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77"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3565" name="文本框 36"/>
          <p:cNvSpPr txBox="1">
            <a:spLocks noChangeArrowheads="1"/>
          </p:cNvSpPr>
          <p:nvPr/>
        </p:nvSpPr>
        <p:spPr bwMode="auto">
          <a:xfrm>
            <a:off x="1055688" y="1282700"/>
            <a:ext cx="10129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Tx/>
              <a:buNone/>
              <a:defRPr/>
            </a:pPr>
            <a:r>
              <a:rPr lang="zh-CN" altLang="zh-CN" sz="2000" b="1" dirty="0" smtClean="0">
                <a:solidFill>
                  <a:schemeClr val="tx1">
                    <a:lumMod val="85000"/>
                    <a:lumOff val="15000"/>
                  </a:schemeClr>
                </a:solidFill>
                <a:latin typeface="微软雅黑" panose="020B0503020204020204" pitchFamily="34" charset="-122"/>
                <a:ea typeface="微软雅黑" panose="020B0503020204020204" pitchFamily="34" charset="-122"/>
              </a:rPr>
              <a:t>安全规章制度是保障职工人身安全与健康以及财产安全的最基础的规定，是保证安全生产各方面的标准和规范，是国家安全生产法律、法规的延伸。 </a:t>
            </a:r>
          </a:p>
        </p:txBody>
      </p:sp>
      <p:sp>
        <p:nvSpPr>
          <p:cNvPr id="19463" name="矩形 1"/>
          <p:cNvSpPr>
            <a:spLocks noChangeArrowheads="1"/>
          </p:cNvSpPr>
          <p:nvPr/>
        </p:nvSpPr>
        <p:spPr bwMode="auto">
          <a:xfrm>
            <a:off x="5070475" y="3011488"/>
            <a:ext cx="205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latinLnBrk="1">
              <a:lnSpc>
                <a:spcPct val="10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规章制度的分类</a:t>
            </a:r>
            <a:endParaRPr lang="en-US" altLang="zh-CN" sz="2000" b="1">
              <a:solidFill>
                <a:schemeClr val="bg1"/>
              </a:solidFill>
              <a:latin typeface="微软雅黑" panose="020B0503020204020204" pitchFamily="34" charset="-122"/>
              <a:ea typeface="微软雅黑" panose="020B0503020204020204" pitchFamily="34" charset="-122"/>
            </a:endParaRPr>
          </a:p>
        </p:txBody>
      </p:sp>
      <p:sp>
        <p:nvSpPr>
          <p:cNvPr id="4" name="左中括号 3"/>
          <p:cNvSpPr/>
          <p:nvPr/>
        </p:nvSpPr>
        <p:spPr bwMode="auto">
          <a:xfrm rot="5400000">
            <a:off x="5835651" y="515937"/>
            <a:ext cx="569912" cy="7434263"/>
          </a:xfrm>
          <a:prstGeom prst="leftBracket">
            <a:avLst>
              <a:gd name="adj" fmla="val 0"/>
            </a:avLst>
          </a:prstGeom>
          <a:noFill/>
          <a:ln w="31750" cap="flat" cmpd="sng" algn="ctr">
            <a:solidFill>
              <a:schemeClr val="tx1">
                <a:lumMod val="75000"/>
                <a:lumOff val="25000"/>
              </a:schemeClr>
            </a:solid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cxnSp>
        <p:nvCxnSpPr>
          <p:cNvPr id="6" name="直接连接符 5"/>
          <p:cNvCxnSpPr/>
          <p:nvPr/>
        </p:nvCxnSpPr>
        <p:spPr bwMode="auto">
          <a:xfrm>
            <a:off x="6096000" y="3568700"/>
            <a:ext cx="0" cy="946150"/>
          </a:xfrm>
          <a:prstGeom prst="line">
            <a:avLst/>
          </a:prstGeom>
          <a:noFill/>
          <a:ln w="31750" cap="flat" cmpd="sng" algn="ctr">
            <a:solidFill>
              <a:schemeClr val="tx1">
                <a:lumMod val="75000"/>
                <a:lumOff val="25000"/>
              </a:schemeClr>
            </a:solidFill>
            <a:prstDash val="solid"/>
            <a:round/>
            <a:headEnd type="none" w="med" len="med"/>
            <a:tailEnd type="none" w="med" len="med"/>
          </a:ln>
          <a:effectLst/>
          <a:extLst/>
        </p:spPr>
      </p:cxnSp>
      <p:sp>
        <p:nvSpPr>
          <p:cNvPr id="19466" name="圆角矩形 6"/>
          <p:cNvSpPr>
            <a:spLocks noChangeArrowheads="1"/>
          </p:cNvSpPr>
          <p:nvPr/>
        </p:nvSpPr>
        <p:spPr bwMode="auto">
          <a:xfrm>
            <a:off x="1317625" y="4514850"/>
            <a:ext cx="2171700" cy="619125"/>
          </a:xfrm>
          <a:prstGeom prst="roundRect">
            <a:avLst>
              <a:gd name="adj" fmla="val 5898"/>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9467" name="圆角矩形 33"/>
          <p:cNvSpPr>
            <a:spLocks noChangeArrowheads="1"/>
          </p:cNvSpPr>
          <p:nvPr/>
        </p:nvSpPr>
        <p:spPr bwMode="auto">
          <a:xfrm>
            <a:off x="4983163" y="4513263"/>
            <a:ext cx="2171700" cy="619125"/>
          </a:xfrm>
          <a:prstGeom prst="roundRect">
            <a:avLst>
              <a:gd name="adj" fmla="val 5898"/>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9468" name="圆角矩形 34"/>
          <p:cNvSpPr>
            <a:spLocks noChangeArrowheads="1"/>
          </p:cNvSpPr>
          <p:nvPr/>
        </p:nvSpPr>
        <p:spPr bwMode="auto">
          <a:xfrm>
            <a:off x="8702675" y="4513263"/>
            <a:ext cx="2171700" cy="619125"/>
          </a:xfrm>
          <a:prstGeom prst="roundRect">
            <a:avLst>
              <a:gd name="adj" fmla="val 5898"/>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9469" name="矩形 7"/>
          <p:cNvSpPr>
            <a:spLocks noChangeArrowheads="1"/>
          </p:cNvSpPr>
          <p:nvPr/>
        </p:nvSpPr>
        <p:spPr bwMode="auto">
          <a:xfrm>
            <a:off x="1714500" y="4640263"/>
            <a:ext cx="133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800" b="1">
                <a:solidFill>
                  <a:schemeClr val="bg1"/>
                </a:solidFill>
                <a:latin typeface="微软雅黑" panose="020B0503020204020204" pitchFamily="34" charset="-122"/>
                <a:ea typeface="微软雅黑" panose="020B0503020204020204" pitchFamily="34" charset="-122"/>
              </a:rPr>
              <a:t>安全责任制</a:t>
            </a:r>
          </a:p>
        </p:txBody>
      </p:sp>
      <p:sp>
        <p:nvSpPr>
          <p:cNvPr id="19470" name="矩形 8"/>
          <p:cNvSpPr>
            <a:spLocks noChangeArrowheads="1"/>
          </p:cNvSpPr>
          <p:nvPr/>
        </p:nvSpPr>
        <p:spPr bwMode="auto">
          <a:xfrm>
            <a:off x="5311775" y="4637088"/>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800" b="1">
                <a:solidFill>
                  <a:schemeClr val="bg1"/>
                </a:solidFill>
                <a:latin typeface="微软雅黑" panose="020B0503020204020204" pitchFamily="34" charset="-122"/>
                <a:ea typeface="微软雅黑" panose="020B0503020204020204" pitchFamily="34" charset="-122"/>
              </a:rPr>
              <a:t>安全管理制度</a:t>
            </a:r>
          </a:p>
        </p:txBody>
      </p:sp>
      <p:sp>
        <p:nvSpPr>
          <p:cNvPr id="19471" name="矩形 9"/>
          <p:cNvSpPr>
            <a:spLocks noChangeArrowheads="1"/>
          </p:cNvSpPr>
          <p:nvPr/>
        </p:nvSpPr>
        <p:spPr bwMode="auto">
          <a:xfrm>
            <a:off x="9053513" y="4637088"/>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800" b="1">
                <a:solidFill>
                  <a:schemeClr val="bg1"/>
                </a:solidFill>
                <a:latin typeface="微软雅黑" panose="020B0503020204020204" pitchFamily="34" charset="-122"/>
                <a:ea typeface="微软雅黑" panose="020B0503020204020204" pitchFamily="34" charset="-122"/>
              </a:rPr>
              <a:t>安全操作规程</a:t>
            </a:r>
          </a:p>
        </p:txBody>
      </p:sp>
      <p:sp>
        <p:nvSpPr>
          <p:cNvPr id="11" name="矩形 10"/>
          <p:cNvSpPr/>
          <p:nvPr/>
        </p:nvSpPr>
        <p:spPr>
          <a:xfrm>
            <a:off x="1397000" y="5256213"/>
            <a:ext cx="1973263" cy="1136650"/>
          </a:xfrm>
          <a:prstGeom prst="rect">
            <a:avLst/>
          </a:prstGeom>
        </p:spPr>
        <p:txBody>
          <a:bodyPr>
            <a:spAutoFit/>
          </a:bodyPr>
          <a:lstStyle/>
          <a:p>
            <a:pPr algn="ctr" latinLnBrk="1">
              <a:lnSpc>
                <a:spcPct val="130000"/>
              </a:lnSpc>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是使职责范围变为每一个职务人的责任（负责）</a:t>
            </a:r>
          </a:p>
        </p:txBody>
      </p:sp>
      <p:sp>
        <p:nvSpPr>
          <p:cNvPr id="12" name="矩形 11"/>
          <p:cNvSpPr/>
          <p:nvPr/>
        </p:nvSpPr>
        <p:spPr>
          <a:xfrm>
            <a:off x="4933950" y="5249863"/>
            <a:ext cx="2324100" cy="1173162"/>
          </a:xfrm>
          <a:prstGeom prst="rect">
            <a:avLst/>
          </a:prstGeom>
        </p:spPr>
        <p:txBody>
          <a:bodyPr>
            <a:spAutoFit/>
          </a:bodyPr>
          <a:lstStyle/>
          <a:p>
            <a:pPr algn="ctr" latinLnBrk="1">
              <a:lnSpc>
                <a:spcPct val="130000"/>
              </a:lnSpc>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是要求成员在安全上共同遵守的，按一定程序办事的规程</a:t>
            </a:r>
          </a:p>
        </p:txBody>
      </p:sp>
      <p:sp>
        <p:nvSpPr>
          <p:cNvPr id="13" name="矩形 12"/>
          <p:cNvSpPr/>
          <p:nvPr/>
        </p:nvSpPr>
        <p:spPr>
          <a:xfrm>
            <a:off x="8905875" y="5418138"/>
            <a:ext cx="1863725" cy="812800"/>
          </a:xfrm>
          <a:prstGeom prst="rect">
            <a:avLst/>
          </a:prstGeom>
        </p:spPr>
        <p:txBody>
          <a:bodyPr>
            <a:spAutoFit/>
          </a:bodyPr>
          <a:lstStyle/>
          <a:p>
            <a:pPr algn="ctr" latinLnBrk="1">
              <a:lnSpc>
                <a:spcPct val="130000"/>
              </a:lnSpc>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是从业人员正确操作的依据</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20"/>
          <p:cNvSpPr>
            <a:spLocks/>
          </p:cNvSpPr>
          <p:nvPr/>
        </p:nvSpPr>
        <p:spPr bwMode="auto">
          <a:xfrm>
            <a:off x="4995863" y="2649538"/>
            <a:ext cx="2200275" cy="2493962"/>
          </a:xfrm>
          <a:custGeom>
            <a:avLst/>
            <a:gdLst>
              <a:gd name="T0" fmla="*/ 2147483647 w 981"/>
              <a:gd name="T1" fmla="*/ 2147483647 h 1112"/>
              <a:gd name="T2" fmla="*/ 2147483647 w 981"/>
              <a:gd name="T3" fmla="*/ 2147483647 h 1112"/>
              <a:gd name="T4" fmla="*/ 2147483647 w 981"/>
              <a:gd name="T5" fmla="*/ 2147483647 h 1112"/>
              <a:gd name="T6" fmla="*/ 2147483647 w 981"/>
              <a:gd name="T7" fmla="*/ 2147483647 h 1112"/>
              <a:gd name="T8" fmla="*/ 2147483647 w 981"/>
              <a:gd name="T9" fmla="*/ 2147483647 h 1112"/>
              <a:gd name="T10" fmla="*/ 2147483647 w 981"/>
              <a:gd name="T11" fmla="*/ 2147483647 h 1112"/>
              <a:gd name="T12" fmla="*/ 2147483647 w 981"/>
              <a:gd name="T13" fmla="*/ 2147483647 h 1112"/>
              <a:gd name="T14" fmla="*/ 2147483647 w 981"/>
              <a:gd name="T15" fmla="*/ 2147483647 h 1112"/>
              <a:gd name="T16" fmla="*/ 2147483647 w 981"/>
              <a:gd name="T17" fmla="*/ 2147483647 h 1112"/>
              <a:gd name="T18" fmla="*/ 2147483647 w 981"/>
              <a:gd name="T19" fmla="*/ 2147483647 h 1112"/>
              <a:gd name="T20" fmla="*/ 2147483647 w 981"/>
              <a:gd name="T21" fmla="*/ 2147483647 h 1112"/>
              <a:gd name="T22" fmla="*/ 0 w 981"/>
              <a:gd name="T23" fmla="*/ 2147483647 h 1112"/>
              <a:gd name="T24" fmla="*/ 0 w 981"/>
              <a:gd name="T25" fmla="*/ 2147483647 h 1112"/>
              <a:gd name="T26" fmla="*/ 2147483647 w 981"/>
              <a:gd name="T27" fmla="*/ 2147483647 h 1112"/>
              <a:gd name="T28" fmla="*/ 2147483647 w 981"/>
              <a:gd name="T29" fmla="*/ 2147483647 h 1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chemeClr val="accent5">
              <a:lumMod val="100000"/>
            </a:schemeClr>
          </a:solidFill>
          <a:ln>
            <a:noFill/>
          </a:ln>
          <a:extLst>
            <a:ext uri="{91240B29-F687-4F45-9708-019B960494DF}">
              <a14:hiddenLine xmlns:a14="http://schemas.microsoft.com/office/drawing/2010/main" w="14288" cap="flat">
                <a:solidFill>
                  <a:srgbClr val="000000"/>
                </a:solidFill>
                <a:prstDash val="solid"/>
                <a:miter lim="800000"/>
                <a:headEnd/>
                <a:tailEnd/>
              </a14:hiddenLine>
            </a:ext>
          </a:extLst>
        </p:spPr>
        <p:txBody>
          <a:bodyPr/>
          <a:lstStyle/>
          <a:p>
            <a:endParaRPr lang="zh-CN" altLang="en-US"/>
          </a:p>
        </p:txBody>
      </p:sp>
      <p:sp>
        <p:nvSpPr>
          <p:cNvPr id="20483" name="文本框 24"/>
          <p:cNvSpPr>
            <a:spLocks noChangeArrowheads="1"/>
          </p:cNvSpPr>
          <p:nvPr/>
        </p:nvSpPr>
        <p:spPr bwMode="auto">
          <a:xfrm>
            <a:off x="5283200" y="3297238"/>
            <a:ext cx="162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zh-CN" sz="2000" b="1">
                <a:solidFill>
                  <a:schemeClr val="bg1"/>
                </a:solidFill>
                <a:latin typeface="微软雅黑" panose="020B0503020204020204" pitchFamily="34" charset="-122"/>
                <a:ea typeface="微软雅黑" panose="020B0503020204020204" pitchFamily="34" charset="-122"/>
              </a:rPr>
              <a:t>制定企业安全生产制度时注意</a:t>
            </a:r>
            <a:r>
              <a:rPr lang="zh-CN" altLang="en-US" sz="2000" b="1">
                <a:solidFill>
                  <a:schemeClr val="bg1"/>
                </a:solidFill>
                <a:latin typeface="微软雅黑" panose="020B0503020204020204" pitchFamily="34" charset="-122"/>
                <a:ea typeface="微软雅黑" panose="020B0503020204020204" pitchFamily="34" charset="-122"/>
              </a:rPr>
              <a:t>事项</a:t>
            </a:r>
            <a:endParaRPr lang="en-US" altLang="zh-CN" sz="2000" b="1">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 name="同心圆 1"/>
          <p:cNvSpPr/>
          <p:nvPr/>
        </p:nvSpPr>
        <p:spPr bwMode="auto">
          <a:xfrm>
            <a:off x="4343400" y="2144713"/>
            <a:ext cx="3505200" cy="3505200"/>
          </a:xfrm>
          <a:prstGeom prst="donut">
            <a:avLst>
              <a:gd name="adj" fmla="val 6514"/>
            </a:avLst>
          </a:prstGeom>
          <a:solidFill>
            <a:schemeClr val="accent5">
              <a:lumMod val="100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grpSp>
        <p:nvGrpSpPr>
          <p:cNvPr id="20485" name="组合 4"/>
          <p:cNvGrpSpPr>
            <a:grpSpLocks/>
          </p:cNvGrpSpPr>
          <p:nvPr/>
        </p:nvGrpSpPr>
        <p:grpSpPr bwMode="auto">
          <a:xfrm>
            <a:off x="5848350" y="1871663"/>
            <a:ext cx="495300" cy="627062"/>
            <a:chOff x="5848350" y="1871457"/>
            <a:chExt cx="495300" cy="627468"/>
          </a:xfrm>
        </p:grpSpPr>
        <p:sp>
          <p:nvSpPr>
            <p:cNvPr id="20522" name="椭圆 2"/>
            <p:cNvSpPr>
              <a:spLocks noChangeArrowheads="1"/>
            </p:cNvSpPr>
            <p:nvPr/>
          </p:nvSpPr>
          <p:spPr bwMode="auto">
            <a:xfrm>
              <a:off x="5848350" y="2003625"/>
              <a:ext cx="495300" cy="495300"/>
            </a:xfrm>
            <a:prstGeom prst="ellipse">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0523" name="等腰三角形 3"/>
            <p:cNvSpPr>
              <a:spLocks noChangeArrowheads="1"/>
            </p:cNvSpPr>
            <p:nvPr/>
          </p:nvSpPr>
          <p:spPr bwMode="auto">
            <a:xfrm>
              <a:off x="5978028" y="1871457"/>
              <a:ext cx="235944" cy="203400"/>
            </a:xfrm>
            <a:prstGeom prst="triangle">
              <a:avLst>
                <a:gd name="adj" fmla="val 50000"/>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20486" name="圆角矩形 5"/>
          <p:cNvSpPr>
            <a:spLocks noChangeArrowheads="1"/>
          </p:cNvSpPr>
          <p:nvPr/>
        </p:nvSpPr>
        <p:spPr bwMode="auto">
          <a:xfrm>
            <a:off x="4773613" y="1016000"/>
            <a:ext cx="2651125" cy="804863"/>
          </a:xfrm>
          <a:prstGeom prst="roundRect">
            <a:avLst>
              <a:gd name="adj" fmla="val 8713"/>
            </a:avLst>
          </a:prstGeom>
          <a:noFill/>
          <a:ln w="31750" algn="ctr">
            <a:solidFill>
              <a:schemeClr val="accent6">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7" name="矩形 6"/>
          <p:cNvSpPr/>
          <p:nvPr/>
        </p:nvSpPr>
        <p:spPr>
          <a:xfrm>
            <a:off x="4849813" y="1225550"/>
            <a:ext cx="2492375" cy="400050"/>
          </a:xfrm>
          <a:prstGeom prst="rect">
            <a:avLst/>
          </a:prstGeom>
        </p:spPr>
        <p:txBody>
          <a:bodyPr wrap="none">
            <a:spAutoFit/>
          </a:bodyPr>
          <a:lstStyle/>
          <a:p>
            <a:pPr>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深入实际、调查研究</a:t>
            </a:r>
          </a:p>
        </p:txBody>
      </p:sp>
      <p:grpSp>
        <p:nvGrpSpPr>
          <p:cNvPr id="20488" name="组合 37"/>
          <p:cNvGrpSpPr>
            <a:grpSpLocks/>
          </p:cNvGrpSpPr>
          <p:nvPr/>
        </p:nvGrpSpPr>
        <p:grpSpPr bwMode="auto">
          <a:xfrm rot="3508314">
            <a:off x="7347744" y="2712244"/>
            <a:ext cx="495300" cy="627062"/>
            <a:chOff x="5848350" y="1871457"/>
            <a:chExt cx="495300" cy="627468"/>
          </a:xfrm>
        </p:grpSpPr>
        <p:sp>
          <p:nvSpPr>
            <p:cNvPr id="20520" name="椭圆 38"/>
            <p:cNvSpPr>
              <a:spLocks noChangeArrowheads="1"/>
            </p:cNvSpPr>
            <p:nvPr/>
          </p:nvSpPr>
          <p:spPr bwMode="auto">
            <a:xfrm>
              <a:off x="5848350" y="2003625"/>
              <a:ext cx="495300" cy="495300"/>
            </a:xfrm>
            <a:prstGeom prst="ellipse">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0521" name="等腰三角形 40"/>
            <p:cNvSpPr>
              <a:spLocks noChangeArrowheads="1"/>
            </p:cNvSpPr>
            <p:nvPr/>
          </p:nvSpPr>
          <p:spPr bwMode="auto">
            <a:xfrm>
              <a:off x="5978028" y="1871457"/>
              <a:ext cx="235944" cy="203400"/>
            </a:xfrm>
            <a:prstGeom prst="triangle">
              <a:avLst>
                <a:gd name="adj" fmla="val 50000"/>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20489" name="圆角矩形 41"/>
          <p:cNvSpPr>
            <a:spLocks noChangeArrowheads="1"/>
          </p:cNvSpPr>
          <p:nvPr/>
        </p:nvSpPr>
        <p:spPr bwMode="auto">
          <a:xfrm>
            <a:off x="7942263" y="2074863"/>
            <a:ext cx="2651125" cy="804862"/>
          </a:xfrm>
          <a:prstGeom prst="roundRect">
            <a:avLst>
              <a:gd name="adj" fmla="val 8713"/>
            </a:avLst>
          </a:prstGeom>
          <a:noFill/>
          <a:ln w="31750" algn="ctr">
            <a:solidFill>
              <a:schemeClr val="accent6">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8" name="矩形 7"/>
          <p:cNvSpPr/>
          <p:nvPr/>
        </p:nvSpPr>
        <p:spPr>
          <a:xfrm>
            <a:off x="7915275" y="2298700"/>
            <a:ext cx="2749550" cy="400050"/>
          </a:xfrm>
          <a:prstGeom prst="rect">
            <a:avLst/>
          </a:prstGeom>
        </p:spPr>
        <p:txBody>
          <a:bodyPr wrap="none">
            <a:spAutoFit/>
          </a:bodyPr>
          <a:lstStyle/>
          <a:p>
            <a:pPr>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收集和研究法规、标准</a:t>
            </a:r>
          </a:p>
        </p:txBody>
      </p:sp>
      <p:sp>
        <p:nvSpPr>
          <p:cNvPr id="20491" name="圆角矩形 42"/>
          <p:cNvSpPr>
            <a:spLocks noChangeArrowheads="1"/>
          </p:cNvSpPr>
          <p:nvPr/>
        </p:nvSpPr>
        <p:spPr bwMode="auto">
          <a:xfrm>
            <a:off x="7942263" y="4879975"/>
            <a:ext cx="2651125" cy="803275"/>
          </a:xfrm>
          <a:prstGeom prst="roundRect">
            <a:avLst>
              <a:gd name="adj" fmla="val 8713"/>
            </a:avLst>
          </a:prstGeom>
          <a:noFill/>
          <a:ln w="31750" algn="ctr">
            <a:solidFill>
              <a:schemeClr val="accent6">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nvGrpSpPr>
          <p:cNvPr id="20492" name="组合 43"/>
          <p:cNvGrpSpPr>
            <a:grpSpLocks/>
          </p:cNvGrpSpPr>
          <p:nvPr/>
        </p:nvGrpSpPr>
        <p:grpSpPr bwMode="auto">
          <a:xfrm rot="18091686" flipV="1">
            <a:off x="7331869" y="4455319"/>
            <a:ext cx="495300" cy="627062"/>
            <a:chOff x="5848350" y="1871457"/>
            <a:chExt cx="495300" cy="627468"/>
          </a:xfrm>
        </p:grpSpPr>
        <p:sp>
          <p:nvSpPr>
            <p:cNvPr id="20518" name="椭圆 44"/>
            <p:cNvSpPr>
              <a:spLocks noChangeArrowheads="1"/>
            </p:cNvSpPr>
            <p:nvPr/>
          </p:nvSpPr>
          <p:spPr bwMode="auto">
            <a:xfrm>
              <a:off x="5848350" y="2003625"/>
              <a:ext cx="495300" cy="495300"/>
            </a:xfrm>
            <a:prstGeom prst="ellipse">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0519" name="等腰三角形 45"/>
            <p:cNvSpPr>
              <a:spLocks noChangeArrowheads="1"/>
            </p:cNvSpPr>
            <p:nvPr/>
          </p:nvSpPr>
          <p:spPr bwMode="auto">
            <a:xfrm>
              <a:off x="5978028" y="1871457"/>
              <a:ext cx="235944" cy="203400"/>
            </a:xfrm>
            <a:prstGeom prst="triangle">
              <a:avLst>
                <a:gd name="adj" fmla="val 50000"/>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9" name="矩形 8"/>
          <p:cNvSpPr/>
          <p:nvPr/>
        </p:nvSpPr>
        <p:spPr>
          <a:xfrm>
            <a:off x="8043863" y="5081588"/>
            <a:ext cx="2493962" cy="400050"/>
          </a:xfrm>
          <a:prstGeom prst="rect">
            <a:avLst/>
          </a:prstGeom>
        </p:spPr>
        <p:txBody>
          <a:bodyPr wrap="none">
            <a:spAutoFit/>
          </a:bodyPr>
          <a:lstStyle/>
          <a:p>
            <a:pPr>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结合经验，制定条款</a:t>
            </a:r>
          </a:p>
        </p:txBody>
      </p:sp>
      <p:grpSp>
        <p:nvGrpSpPr>
          <p:cNvPr id="20494" name="组合 47"/>
          <p:cNvGrpSpPr>
            <a:grpSpLocks/>
          </p:cNvGrpSpPr>
          <p:nvPr/>
        </p:nvGrpSpPr>
        <p:grpSpPr bwMode="auto">
          <a:xfrm flipV="1">
            <a:off x="5848350" y="5324475"/>
            <a:ext cx="495300" cy="628650"/>
            <a:chOff x="5848350" y="1871457"/>
            <a:chExt cx="495300" cy="627468"/>
          </a:xfrm>
        </p:grpSpPr>
        <p:sp>
          <p:nvSpPr>
            <p:cNvPr id="20516" name="椭圆 48"/>
            <p:cNvSpPr>
              <a:spLocks noChangeArrowheads="1"/>
            </p:cNvSpPr>
            <p:nvPr/>
          </p:nvSpPr>
          <p:spPr bwMode="auto">
            <a:xfrm>
              <a:off x="5848350" y="2003625"/>
              <a:ext cx="495300" cy="495300"/>
            </a:xfrm>
            <a:prstGeom prst="ellipse">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0517" name="等腰三角形 49"/>
            <p:cNvSpPr>
              <a:spLocks noChangeArrowheads="1"/>
            </p:cNvSpPr>
            <p:nvPr/>
          </p:nvSpPr>
          <p:spPr bwMode="auto">
            <a:xfrm>
              <a:off x="5978028" y="1871457"/>
              <a:ext cx="235944" cy="203400"/>
            </a:xfrm>
            <a:prstGeom prst="triangle">
              <a:avLst>
                <a:gd name="adj" fmla="val 50000"/>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20495" name="圆角矩形 50"/>
          <p:cNvSpPr>
            <a:spLocks noChangeArrowheads="1"/>
          </p:cNvSpPr>
          <p:nvPr/>
        </p:nvSpPr>
        <p:spPr bwMode="auto">
          <a:xfrm>
            <a:off x="4773613" y="6007100"/>
            <a:ext cx="2651125" cy="804863"/>
          </a:xfrm>
          <a:prstGeom prst="roundRect">
            <a:avLst>
              <a:gd name="adj" fmla="val 8713"/>
            </a:avLst>
          </a:prstGeom>
          <a:noFill/>
          <a:ln w="31750" algn="ctr">
            <a:solidFill>
              <a:schemeClr val="accent6">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0" name="矩形 9"/>
          <p:cNvSpPr/>
          <p:nvPr/>
        </p:nvSpPr>
        <p:spPr>
          <a:xfrm>
            <a:off x="4951413" y="5967413"/>
            <a:ext cx="2473325" cy="852487"/>
          </a:xfrm>
          <a:prstGeom prst="rect">
            <a:avLst/>
          </a:prstGeom>
        </p:spPr>
        <p:txBody>
          <a:bodyPr>
            <a:spAutoFit/>
          </a:bodyPr>
          <a:lstStyle/>
          <a:p>
            <a:pPr algn="ctr">
              <a:lnSpc>
                <a:spcPct val="130000"/>
              </a:lnSpc>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关键条文，要经过技术试验和技术鉴定</a:t>
            </a:r>
          </a:p>
        </p:txBody>
      </p:sp>
      <p:grpSp>
        <p:nvGrpSpPr>
          <p:cNvPr id="20497" name="组合 52"/>
          <p:cNvGrpSpPr>
            <a:grpSpLocks/>
          </p:cNvGrpSpPr>
          <p:nvPr/>
        </p:nvGrpSpPr>
        <p:grpSpPr bwMode="auto">
          <a:xfrm rot="3508314" flipH="1" flipV="1">
            <a:off x="4348957" y="4393406"/>
            <a:ext cx="495300" cy="627063"/>
            <a:chOff x="5848350" y="1871457"/>
            <a:chExt cx="495300" cy="627468"/>
          </a:xfrm>
        </p:grpSpPr>
        <p:sp>
          <p:nvSpPr>
            <p:cNvPr id="20514" name="椭圆 53"/>
            <p:cNvSpPr>
              <a:spLocks noChangeArrowheads="1"/>
            </p:cNvSpPr>
            <p:nvPr/>
          </p:nvSpPr>
          <p:spPr bwMode="auto">
            <a:xfrm>
              <a:off x="5848350" y="2003625"/>
              <a:ext cx="495300" cy="495300"/>
            </a:xfrm>
            <a:prstGeom prst="ellipse">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0515" name="等腰三角形 54"/>
            <p:cNvSpPr>
              <a:spLocks noChangeArrowheads="1"/>
            </p:cNvSpPr>
            <p:nvPr/>
          </p:nvSpPr>
          <p:spPr bwMode="auto">
            <a:xfrm>
              <a:off x="5978028" y="1871457"/>
              <a:ext cx="235944" cy="203400"/>
            </a:xfrm>
            <a:prstGeom prst="triangle">
              <a:avLst>
                <a:gd name="adj" fmla="val 50000"/>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20498" name="圆角矩形 55"/>
          <p:cNvSpPr>
            <a:spLocks noChangeArrowheads="1"/>
          </p:cNvSpPr>
          <p:nvPr/>
        </p:nvSpPr>
        <p:spPr bwMode="auto">
          <a:xfrm>
            <a:off x="1606550" y="4879975"/>
            <a:ext cx="2652713" cy="803275"/>
          </a:xfrm>
          <a:prstGeom prst="roundRect">
            <a:avLst>
              <a:gd name="adj" fmla="val 8713"/>
            </a:avLst>
          </a:prstGeom>
          <a:noFill/>
          <a:ln w="31750" algn="ctr">
            <a:solidFill>
              <a:schemeClr val="accent6">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1" name="矩形 10"/>
          <p:cNvSpPr/>
          <p:nvPr/>
        </p:nvSpPr>
        <p:spPr>
          <a:xfrm>
            <a:off x="1714500" y="5105400"/>
            <a:ext cx="2492375" cy="401638"/>
          </a:xfrm>
          <a:prstGeom prst="rect">
            <a:avLst/>
          </a:prstGeom>
        </p:spPr>
        <p:txBody>
          <a:bodyPr wrap="none">
            <a:spAutoFit/>
          </a:bodyPr>
          <a:lstStyle/>
          <a:p>
            <a:pPr>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坚持先进，摒弃落后</a:t>
            </a:r>
          </a:p>
        </p:txBody>
      </p:sp>
      <p:grpSp>
        <p:nvGrpSpPr>
          <p:cNvPr id="20500" name="组合 57"/>
          <p:cNvGrpSpPr>
            <a:grpSpLocks/>
          </p:cNvGrpSpPr>
          <p:nvPr/>
        </p:nvGrpSpPr>
        <p:grpSpPr bwMode="auto">
          <a:xfrm rot="18091686" flipH="1">
            <a:off x="4304507" y="2745581"/>
            <a:ext cx="495300" cy="627063"/>
            <a:chOff x="5848350" y="1871457"/>
            <a:chExt cx="495300" cy="627468"/>
          </a:xfrm>
        </p:grpSpPr>
        <p:sp>
          <p:nvSpPr>
            <p:cNvPr id="20512" name="椭圆 58"/>
            <p:cNvSpPr>
              <a:spLocks noChangeArrowheads="1"/>
            </p:cNvSpPr>
            <p:nvPr/>
          </p:nvSpPr>
          <p:spPr bwMode="auto">
            <a:xfrm>
              <a:off x="5848350" y="2003625"/>
              <a:ext cx="495300" cy="495300"/>
            </a:xfrm>
            <a:prstGeom prst="ellipse">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0513" name="等腰三角形 59"/>
            <p:cNvSpPr>
              <a:spLocks noChangeArrowheads="1"/>
            </p:cNvSpPr>
            <p:nvPr/>
          </p:nvSpPr>
          <p:spPr bwMode="auto">
            <a:xfrm>
              <a:off x="5978028" y="1871457"/>
              <a:ext cx="235944" cy="203400"/>
            </a:xfrm>
            <a:prstGeom prst="triangle">
              <a:avLst>
                <a:gd name="adj" fmla="val 50000"/>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20501" name="圆角矩形 60"/>
          <p:cNvSpPr>
            <a:spLocks noChangeArrowheads="1"/>
          </p:cNvSpPr>
          <p:nvPr/>
        </p:nvSpPr>
        <p:spPr bwMode="auto">
          <a:xfrm>
            <a:off x="1598613" y="2074863"/>
            <a:ext cx="2651125" cy="804862"/>
          </a:xfrm>
          <a:prstGeom prst="roundRect">
            <a:avLst>
              <a:gd name="adj" fmla="val 8713"/>
            </a:avLst>
          </a:prstGeom>
          <a:noFill/>
          <a:ln w="31750" algn="ctr">
            <a:solidFill>
              <a:schemeClr val="accent6">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2" name="矩形 11"/>
          <p:cNvSpPr/>
          <p:nvPr/>
        </p:nvSpPr>
        <p:spPr>
          <a:xfrm>
            <a:off x="1703388" y="2268538"/>
            <a:ext cx="2493962" cy="400050"/>
          </a:xfrm>
          <a:prstGeom prst="rect">
            <a:avLst/>
          </a:prstGeom>
        </p:spPr>
        <p:txBody>
          <a:bodyPr wrap="none">
            <a:spAutoFit/>
          </a:bodyPr>
          <a:lstStyle/>
          <a:p>
            <a:pPr>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不断更新和补充完善</a:t>
            </a:r>
          </a:p>
        </p:txBody>
      </p:sp>
      <p:sp>
        <p:nvSpPr>
          <p:cNvPr id="20503" name="文本框 24"/>
          <p:cNvSpPr>
            <a:spLocks noChangeArrowheads="1"/>
          </p:cNvSpPr>
          <p:nvPr/>
        </p:nvSpPr>
        <p:spPr bwMode="auto">
          <a:xfrm>
            <a:off x="2403475" y="225425"/>
            <a:ext cx="736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zh-CN" altLang="zh-CN" b="1">
                <a:solidFill>
                  <a:schemeClr val="accent5">
                    <a:lumMod val="100000"/>
                  </a:schemeClr>
                </a:solidFill>
                <a:latin typeface="华文中宋" panose="02010600040101010101" pitchFamily="2" charset="-122"/>
                <a:ea typeface="华文中宋" panose="02010600040101010101" pitchFamily="2" charset="-122"/>
              </a:rPr>
              <a:t>（一）安全生产规章制度和安全技术操作规程</a:t>
            </a:r>
          </a:p>
        </p:txBody>
      </p:sp>
      <p:grpSp>
        <p:nvGrpSpPr>
          <p:cNvPr id="20504" name="组合 3"/>
          <p:cNvGrpSpPr>
            <a:grpSpLocks/>
          </p:cNvGrpSpPr>
          <p:nvPr/>
        </p:nvGrpSpPr>
        <p:grpSpPr bwMode="auto">
          <a:xfrm>
            <a:off x="1881188" y="0"/>
            <a:ext cx="922337" cy="550863"/>
            <a:chOff x="0" y="0"/>
            <a:chExt cx="1165289" cy="968188"/>
          </a:xfrm>
        </p:grpSpPr>
        <p:sp>
          <p:nvSpPr>
            <p:cNvPr id="20509" name="平行四边形 18"/>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10"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11"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0505" name="组合 22"/>
          <p:cNvGrpSpPr>
            <a:grpSpLocks/>
          </p:cNvGrpSpPr>
          <p:nvPr/>
        </p:nvGrpSpPr>
        <p:grpSpPr bwMode="auto">
          <a:xfrm>
            <a:off x="9780588" y="0"/>
            <a:ext cx="923925" cy="550863"/>
            <a:chOff x="0" y="0"/>
            <a:chExt cx="1165289" cy="968188"/>
          </a:xfrm>
        </p:grpSpPr>
        <p:sp>
          <p:nvSpPr>
            <p:cNvPr id="20506"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07"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08"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539875"/>
            <a:ext cx="4276725"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文本框 13"/>
          <p:cNvSpPr txBox="1">
            <a:spLocks noChangeArrowheads="1"/>
          </p:cNvSpPr>
          <p:nvPr/>
        </p:nvSpPr>
        <p:spPr bwMode="auto">
          <a:xfrm>
            <a:off x="5591175" y="1995488"/>
            <a:ext cx="61515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Tx/>
              <a:buNone/>
            </a:pPr>
            <a:r>
              <a:rPr lang="zh-CN" altLang="zh-CN" sz="2000">
                <a:latin typeface="微软雅黑" panose="020B0503020204020204" pitchFamily="34" charset="-122"/>
                <a:ea typeface="微软雅黑" panose="020B0503020204020204" pitchFamily="34" charset="-122"/>
              </a:rPr>
              <a:t>安全操作规程是操作人员操作机械设备和调整仪器、仪表以及从事其他作业必须遵守的程序；是生产经营单位针对某一具体工艺、工种、岗位所制定的具体规章制度</a:t>
            </a:r>
            <a:r>
              <a:rPr lang="zh-CN" altLang="en-US" sz="2000">
                <a:latin typeface="微软雅黑" panose="020B0503020204020204" pitchFamily="34" charset="-122"/>
                <a:ea typeface="微软雅黑" panose="020B0503020204020204" pitchFamily="34" charset="-122"/>
              </a:rPr>
              <a:t>。</a:t>
            </a:r>
            <a:endParaRPr lang="zh-CN" altLang="zh-CN" sz="2000">
              <a:latin typeface="微软雅黑" panose="020B0503020204020204" pitchFamily="34" charset="-122"/>
              <a:ea typeface="微软雅黑" panose="020B0503020204020204" pitchFamily="34" charset="-122"/>
            </a:endParaRPr>
          </a:p>
        </p:txBody>
      </p:sp>
      <p:sp>
        <p:nvSpPr>
          <p:cNvPr id="21508" name="椭圆 14"/>
          <p:cNvSpPr>
            <a:spLocks noChangeArrowheads="1"/>
          </p:cNvSpPr>
          <p:nvPr/>
        </p:nvSpPr>
        <p:spPr bwMode="auto">
          <a:xfrm>
            <a:off x="5287963" y="2224088"/>
            <a:ext cx="179387" cy="180975"/>
          </a:xfrm>
          <a:prstGeom prst="ellipse">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1509" name="椭圆 15"/>
          <p:cNvSpPr>
            <a:spLocks noChangeArrowheads="1"/>
          </p:cNvSpPr>
          <p:nvPr/>
        </p:nvSpPr>
        <p:spPr bwMode="auto">
          <a:xfrm>
            <a:off x="5287963" y="4110038"/>
            <a:ext cx="179387" cy="179387"/>
          </a:xfrm>
          <a:prstGeom prst="ellipse">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1510" name="文本框 25"/>
          <p:cNvSpPr txBox="1">
            <a:spLocks noChangeArrowheads="1"/>
          </p:cNvSpPr>
          <p:nvPr/>
        </p:nvSpPr>
        <p:spPr bwMode="auto">
          <a:xfrm>
            <a:off x="5591175" y="1465263"/>
            <a:ext cx="4849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安全操作规程（要规范可靠）：</a:t>
            </a:r>
          </a:p>
        </p:txBody>
      </p:sp>
      <p:sp>
        <p:nvSpPr>
          <p:cNvPr id="21511" name="文本框 1"/>
          <p:cNvSpPr txBox="1">
            <a:spLocks noChangeArrowheads="1"/>
          </p:cNvSpPr>
          <p:nvPr/>
        </p:nvSpPr>
        <p:spPr bwMode="auto">
          <a:xfrm>
            <a:off x="5611813" y="3906838"/>
            <a:ext cx="6130925"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Tx/>
              <a:buNone/>
            </a:pPr>
            <a:r>
              <a:rPr lang="zh-CN" altLang="zh-CN" sz="2000">
                <a:latin typeface="微软雅黑" panose="020B0503020204020204" pitchFamily="34" charset="-122"/>
                <a:ea typeface="微软雅黑" panose="020B0503020204020204" pitchFamily="34" charset="-122"/>
              </a:rPr>
              <a:t>在安全操作规程的制定时，其内容要结合作业过程的实际情况，突出重点，文字力求简练、易懂、易记，条目的先后顺序力求与操作顺序一致，并根据设备、设施使用说明书的操作维护要求，结合生产作业及工作环境进行编制</a:t>
            </a:r>
            <a:r>
              <a:rPr lang="zh-CN" altLang="en-US" sz="2000">
                <a:latin typeface="Arial" panose="020B0604020202020204" pitchFamily="34" charset="0"/>
              </a:rPr>
              <a:t>。</a:t>
            </a:r>
          </a:p>
        </p:txBody>
      </p:sp>
      <p:sp>
        <p:nvSpPr>
          <p:cNvPr id="21512" name="文本框 24"/>
          <p:cNvSpPr>
            <a:spLocks noChangeArrowheads="1"/>
          </p:cNvSpPr>
          <p:nvPr/>
        </p:nvSpPr>
        <p:spPr bwMode="auto">
          <a:xfrm>
            <a:off x="2403475" y="225425"/>
            <a:ext cx="736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zh-CN" altLang="zh-CN" b="1">
                <a:solidFill>
                  <a:schemeClr val="accent5">
                    <a:lumMod val="100000"/>
                  </a:schemeClr>
                </a:solidFill>
                <a:latin typeface="华文中宋" panose="02010600040101010101" pitchFamily="2" charset="-122"/>
                <a:ea typeface="华文中宋" panose="02010600040101010101" pitchFamily="2" charset="-122"/>
              </a:rPr>
              <a:t>（一）安全生产规章制度和安全技术操作规程</a:t>
            </a:r>
          </a:p>
        </p:txBody>
      </p:sp>
      <p:grpSp>
        <p:nvGrpSpPr>
          <p:cNvPr id="21513" name="组合 3"/>
          <p:cNvGrpSpPr>
            <a:grpSpLocks/>
          </p:cNvGrpSpPr>
          <p:nvPr/>
        </p:nvGrpSpPr>
        <p:grpSpPr bwMode="auto">
          <a:xfrm>
            <a:off x="1881188" y="0"/>
            <a:ext cx="922337" cy="550863"/>
            <a:chOff x="0" y="0"/>
            <a:chExt cx="1165289" cy="968188"/>
          </a:xfrm>
        </p:grpSpPr>
        <p:sp>
          <p:nvSpPr>
            <p:cNvPr id="21518" name="平行四边形 18"/>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19"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20"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1514" name="组合 22"/>
          <p:cNvGrpSpPr>
            <a:grpSpLocks/>
          </p:cNvGrpSpPr>
          <p:nvPr/>
        </p:nvGrpSpPr>
        <p:grpSpPr bwMode="auto">
          <a:xfrm>
            <a:off x="9780588" y="0"/>
            <a:ext cx="923925" cy="550863"/>
            <a:chOff x="0" y="0"/>
            <a:chExt cx="1165289" cy="968188"/>
          </a:xfrm>
        </p:grpSpPr>
        <p:sp>
          <p:nvSpPr>
            <p:cNvPr id="21515"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16"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17"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平行四边形 21"/>
          <p:cNvSpPr>
            <a:spLocks noChangeArrowheads="1"/>
          </p:cNvSpPr>
          <p:nvPr/>
        </p:nvSpPr>
        <p:spPr bwMode="auto">
          <a:xfrm>
            <a:off x="3992563" y="2678113"/>
            <a:ext cx="6210300" cy="1079500"/>
          </a:xfrm>
          <a:prstGeom prst="parallelogram">
            <a:avLst>
              <a:gd name="adj" fmla="val 24981"/>
            </a:avLst>
          </a:prstGeom>
          <a:solidFill>
            <a:schemeClr val="bg1">
              <a:lumMod val="85000"/>
            </a:schemeClr>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endParaRPr lang="zh-CN" altLang="en-US" sz="1800" smtClean="0">
              <a:latin typeface="Arial" panose="020B0604020202020204" pitchFamily="34" charset="0"/>
            </a:endParaRPr>
          </a:p>
        </p:txBody>
      </p:sp>
      <p:sp>
        <p:nvSpPr>
          <p:cNvPr id="24" name="平行四边形 21"/>
          <p:cNvSpPr>
            <a:spLocks noChangeArrowheads="1"/>
          </p:cNvSpPr>
          <p:nvPr/>
        </p:nvSpPr>
        <p:spPr bwMode="auto">
          <a:xfrm>
            <a:off x="3352800" y="1519238"/>
            <a:ext cx="6211888" cy="1079500"/>
          </a:xfrm>
          <a:prstGeom prst="parallelogram">
            <a:avLst>
              <a:gd name="adj" fmla="val 24981"/>
            </a:avLst>
          </a:prstGeom>
          <a:solidFill>
            <a:schemeClr val="bg1">
              <a:lumMod val="85000"/>
            </a:schemeClr>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endParaRPr lang="zh-CN" altLang="en-US" sz="1800" smtClean="0">
              <a:latin typeface="Arial" panose="020B0604020202020204" pitchFamily="34" charset="0"/>
            </a:endParaRPr>
          </a:p>
        </p:txBody>
      </p:sp>
      <p:sp>
        <p:nvSpPr>
          <p:cNvPr id="25" name="平行四边形 21"/>
          <p:cNvSpPr>
            <a:spLocks noChangeArrowheads="1"/>
          </p:cNvSpPr>
          <p:nvPr/>
        </p:nvSpPr>
        <p:spPr bwMode="auto">
          <a:xfrm>
            <a:off x="3071813" y="3843338"/>
            <a:ext cx="6210300" cy="1079500"/>
          </a:xfrm>
          <a:prstGeom prst="parallelogram">
            <a:avLst>
              <a:gd name="adj" fmla="val 24981"/>
            </a:avLst>
          </a:prstGeom>
          <a:solidFill>
            <a:schemeClr val="bg1">
              <a:lumMod val="85000"/>
            </a:schemeClr>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endParaRPr lang="zh-CN" altLang="en-US" sz="1800" smtClean="0">
              <a:latin typeface="Arial" panose="020B0604020202020204" pitchFamily="34" charset="0"/>
            </a:endParaRPr>
          </a:p>
        </p:txBody>
      </p:sp>
      <p:sp>
        <p:nvSpPr>
          <p:cNvPr id="26" name="平行四边形 21"/>
          <p:cNvSpPr>
            <a:spLocks noChangeArrowheads="1"/>
          </p:cNvSpPr>
          <p:nvPr/>
        </p:nvSpPr>
        <p:spPr bwMode="auto">
          <a:xfrm>
            <a:off x="3706813" y="4992688"/>
            <a:ext cx="6210300" cy="1079500"/>
          </a:xfrm>
          <a:prstGeom prst="parallelogram">
            <a:avLst>
              <a:gd name="adj" fmla="val 24981"/>
            </a:avLst>
          </a:prstGeom>
          <a:solidFill>
            <a:schemeClr val="bg1">
              <a:lumMod val="85000"/>
            </a:schemeClr>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endParaRPr lang="zh-CN" altLang="en-US" sz="1800" smtClean="0">
              <a:latin typeface="Arial" panose="020B0604020202020204" pitchFamily="34" charset="0"/>
            </a:endParaRPr>
          </a:p>
        </p:txBody>
      </p:sp>
      <p:grpSp>
        <p:nvGrpSpPr>
          <p:cNvPr id="4102" name="组合 3"/>
          <p:cNvGrpSpPr>
            <a:grpSpLocks/>
          </p:cNvGrpSpPr>
          <p:nvPr/>
        </p:nvGrpSpPr>
        <p:grpSpPr bwMode="auto">
          <a:xfrm>
            <a:off x="3409950" y="0"/>
            <a:ext cx="922338" cy="550863"/>
            <a:chOff x="0" y="0"/>
            <a:chExt cx="1165289" cy="968188"/>
          </a:xfrm>
        </p:grpSpPr>
        <p:sp>
          <p:nvSpPr>
            <p:cNvPr id="4120" name="平行四边形 18"/>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21"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22"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4103" name="组合 7"/>
          <p:cNvGrpSpPr>
            <a:grpSpLocks/>
          </p:cNvGrpSpPr>
          <p:nvPr/>
        </p:nvGrpSpPr>
        <p:grpSpPr bwMode="auto">
          <a:xfrm>
            <a:off x="7823200" y="0"/>
            <a:ext cx="922338" cy="550863"/>
            <a:chOff x="0" y="0"/>
            <a:chExt cx="1165289" cy="968188"/>
          </a:xfrm>
        </p:grpSpPr>
        <p:sp>
          <p:nvSpPr>
            <p:cNvPr id="4117" name="平行四边形 18"/>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18"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19"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4104" name="文本框 11"/>
          <p:cNvSpPr txBox="1">
            <a:spLocks noChangeArrowheads="1"/>
          </p:cNvSpPr>
          <p:nvPr/>
        </p:nvSpPr>
        <p:spPr bwMode="auto">
          <a:xfrm>
            <a:off x="4678363" y="293688"/>
            <a:ext cx="2835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zh-CN" altLang="en-US" sz="3600" b="1">
                <a:latin typeface="华文中宋" panose="02010600040101010101" pitchFamily="2" charset="-122"/>
                <a:ea typeface="华文中宋" panose="02010600040101010101" pitchFamily="2" charset="-122"/>
              </a:rPr>
              <a:t>目录</a:t>
            </a:r>
          </a:p>
        </p:txBody>
      </p:sp>
      <p:sp>
        <p:nvSpPr>
          <p:cNvPr id="4105" name="平行四边形 12"/>
          <p:cNvSpPr>
            <a:spLocks noChangeArrowheads="1"/>
          </p:cNvSpPr>
          <p:nvPr/>
        </p:nvSpPr>
        <p:spPr bwMode="auto">
          <a:xfrm>
            <a:off x="2468563" y="1519238"/>
            <a:ext cx="1082675" cy="1081087"/>
          </a:xfrm>
          <a:prstGeom prst="parallelogram">
            <a:avLst>
              <a:gd name="adj" fmla="val 24981"/>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106" name="文本框 14"/>
          <p:cNvSpPr txBox="1">
            <a:spLocks noChangeArrowheads="1"/>
          </p:cNvSpPr>
          <p:nvPr/>
        </p:nvSpPr>
        <p:spPr bwMode="auto">
          <a:xfrm>
            <a:off x="2667000" y="1876425"/>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2400">
                <a:solidFill>
                  <a:schemeClr val="bg1"/>
                </a:solidFill>
                <a:latin typeface="Impact" panose="020B0806030902050204" pitchFamily="34" charset="0"/>
              </a:rPr>
              <a:t>01</a:t>
            </a:r>
            <a:endParaRPr lang="zh-CN" altLang="en-US" sz="2400">
              <a:solidFill>
                <a:schemeClr val="bg1"/>
              </a:solidFill>
              <a:latin typeface="Impact" panose="020B0806030902050204" pitchFamily="34" charset="0"/>
            </a:endParaRPr>
          </a:p>
        </p:txBody>
      </p:sp>
      <p:sp>
        <p:nvSpPr>
          <p:cNvPr id="4107" name="文本框 17"/>
          <p:cNvSpPr txBox="1">
            <a:spLocks noChangeArrowheads="1"/>
          </p:cNvSpPr>
          <p:nvPr/>
        </p:nvSpPr>
        <p:spPr bwMode="auto">
          <a:xfrm>
            <a:off x="4214813" y="2992438"/>
            <a:ext cx="4467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zh-CN" sz="2400" b="1">
                <a:latin typeface="华文中宋" panose="02010600040101010101" pitchFamily="2" charset="-122"/>
                <a:ea typeface="华文中宋" panose="02010600040101010101" pitchFamily="2" charset="-122"/>
              </a:rPr>
              <a:t>怎样做一名合格的安全管理人员</a:t>
            </a:r>
            <a:endParaRPr lang="zh-CN" altLang="en-US" sz="2400" b="1">
              <a:latin typeface="华文中宋" panose="02010600040101010101" pitchFamily="2" charset="-122"/>
              <a:ea typeface="华文中宋" panose="02010600040101010101" pitchFamily="2" charset="-122"/>
            </a:endParaRPr>
          </a:p>
        </p:txBody>
      </p:sp>
      <p:sp>
        <p:nvSpPr>
          <p:cNvPr id="4108" name="平行四边形 21"/>
          <p:cNvSpPr>
            <a:spLocks noChangeArrowheads="1"/>
          </p:cNvSpPr>
          <p:nvPr/>
        </p:nvSpPr>
        <p:spPr bwMode="auto">
          <a:xfrm>
            <a:off x="3100388" y="2678113"/>
            <a:ext cx="1081087" cy="1079500"/>
          </a:xfrm>
          <a:prstGeom prst="parallelogram">
            <a:avLst>
              <a:gd name="adj" fmla="val 24981"/>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109" name="平行四边形 22"/>
          <p:cNvSpPr>
            <a:spLocks noChangeArrowheads="1"/>
          </p:cNvSpPr>
          <p:nvPr/>
        </p:nvSpPr>
        <p:spPr bwMode="auto">
          <a:xfrm>
            <a:off x="2193925" y="3835400"/>
            <a:ext cx="1082675" cy="1079500"/>
          </a:xfrm>
          <a:prstGeom prst="parallelogram">
            <a:avLst>
              <a:gd name="adj" fmla="val 25018"/>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110" name="平行四边形 23"/>
          <p:cNvSpPr>
            <a:spLocks noChangeArrowheads="1"/>
          </p:cNvSpPr>
          <p:nvPr/>
        </p:nvSpPr>
        <p:spPr bwMode="auto">
          <a:xfrm>
            <a:off x="2811463" y="4992688"/>
            <a:ext cx="1082675" cy="1081087"/>
          </a:xfrm>
          <a:prstGeom prst="parallelogram">
            <a:avLst>
              <a:gd name="adj" fmla="val 24981"/>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111" name="文本框 24"/>
          <p:cNvSpPr txBox="1">
            <a:spLocks noChangeArrowheads="1"/>
          </p:cNvSpPr>
          <p:nvPr/>
        </p:nvSpPr>
        <p:spPr bwMode="auto">
          <a:xfrm>
            <a:off x="3105150" y="5133975"/>
            <a:ext cx="549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2400">
                <a:solidFill>
                  <a:schemeClr val="bg1"/>
                </a:solidFill>
                <a:latin typeface="Impact" panose="020B0806030902050204" pitchFamily="34" charset="0"/>
              </a:rPr>
              <a:t>04</a:t>
            </a:r>
            <a:endParaRPr lang="zh-CN" altLang="en-US" sz="2400">
              <a:solidFill>
                <a:schemeClr val="bg1"/>
              </a:solidFill>
              <a:latin typeface="Impact" panose="020B0806030902050204" pitchFamily="34" charset="0"/>
            </a:endParaRPr>
          </a:p>
        </p:txBody>
      </p:sp>
      <p:sp>
        <p:nvSpPr>
          <p:cNvPr id="4112" name="文本框 25"/>
          <p:cNvSpPr txBox="1">
            <a:spLocks noChangeArrowheads="1"/>
          </p:cNvSpPr>
          <p:nvPr/>
        </p:nvSpPr>
        <p:spPr bwMode="auto">
          <a:xfrm>
            <a:off x="2460625" y="4106863"/>
            <a:ext cx="549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2400">
                <a:solidFill>
                  <a:schemeClr val="bg1"/>
                </a:solidFill>
                <a:latin typeface="Impact" panose="020B0806030902050204" pitchFamily="34" charset="0"/>
              </a:rPr>
              <a:t>03</a:t>
            </a:r>
            <a:endParaRPr lang="zh-CN" altLang="en-US" sz="2400">
              <a:solidFill>
                <a:schemeClr val="bg1"/>
              </a:solidFill>
              <a:latin typeface="Impact" panose="020B0806030902050204" pitchFamily="34" charset="0"/>
            </a:endParaRPr>
          </a:p>
        </p:txBody>
      </p:sp>
      <p:sp>
        <p:nvSpPr>
          <p:cNvPr id="4113" name="文本框 26"/>
          <p:cNvSpPr txBox="1">
            <a:spLocks noChangeArrowheads="1"/>
          </p:cNvSpPr>
          <p:nvPr/>
        </p:nvSpPr>
        <p:spPr bwMode="auto">
          <a:xfrm>
            <a:off x="3370263" y="2949575"/>
            <a:ext cx="549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2400">
                <a:solidFill>
                  <a:schemeClr val="bg1"/>
                </a:solidFill>
                <a:latin typeface="Impact" panose="020B0806030902050204" pitchFamily="34" charset="0"/>
              </a:rPr>
              <a:t>02</a:t>
            </a:r>
            <a:endParaRPr lang="zh-CN" altLang="en-US" sz="2400">
              <a:solidFill>
                <a:schemeClr val="bg1"/>
              </a:solidFill>
              <a:latin typeface="Impact" panose="020B0806030902050204" pitchFamily="34" charset="0"/>
            </a:endParaRPr>
          </a:p>
        </p:txBody>
      </p:sp>
      <p:sp>
        <p:nvSpPr>
          <p:cNvPr id="4114" name="文本框 27"/>
          <p:cNvSpPr txBox="1">
            <a:spLocks noChangeArrowheads="1"/>
          </p:cNvSpPr>
          <p:nvPr/>
        </p:nvSpPr>
        <p:spPr bwMode="auto">
          <a:xfrm>
            <a:off x="3502025" y="4178300"/>
            <a:ext cx="4467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zh-CN" sz="2400" b="1">
                <a:latin typeface="华文中宋" panose="02010600040101010101" pitchFamily="2" charset="-122"/>
                <a:ea typeface="华文中宋" panose="02010600040101010101" pitchFamily="2" charset="-122"/>
              </a:rPr>
              <a:t>安全生产管理人员主要工作</a:t>
            </a:r>
            <a:endParaRPr lang="zh-CN" altLang="en-US" sz="2400" b="1">
              <a:latin typeface="华文中宋" panose="02010600040101010101" pitchFamily="2" charset="-122"/>
              <a:ea typeface="华文中宋" panose="02010600040101010101" pitchFamily="2" charset="-122"/>
            </a:endParaRPr>
          </a:p>
        </p:txBody>
      </p:sp>
      <p:sp>
        <p:nvSpPr>
          <p:cNvPr id="4115" name="文本框 28"/>
          <p:cNvSpPr txBox="1">
            <a:spLocks noChangeArrowheads="1"/>
          </p:cNvSpPr>
          <p:nvPr/>
        </p:nvSpPr>
        <p:spPr bwMode="auto">
          <a:xfrm>
            <a:off x="3992563" y="5302250"/>
            <a:ext cx="4586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zh-CN" sz="2400" b="1">
                <a:latin typeface="华文中宋" panose="02010600040101010101" pitchFamily="2" charset="-122"/>
                <a:ea typeface="华文中宋" panose="02010600040101010101" pitchFamily="2" charset="-122"/>
              </a:rPr>
              <a:t>机械伤害事故案例分析（八起） </a:t>
            </a:r>
            <a:endParaRPr lang="zh-CN" altLang="en-US" sz="2400" b="1">
              <a:latin typeface="华文中宋" panose="02010600040101010101" pitchFamily="2" charset="-122"/>
              <a:ea typeface="华文中宋" panose="02010600040101010101" pitchFamily="2" charset="-122"/>
            </a:endParaRPr>
          </a:p>
        </p:txBody>
      </p:sp>
      <p:sp>
        <p:nvSpPr>
          <p:cNvPr id="4116" name="文本框 29"/>
          <p:cNvSpPr txBox="1">
            <a:spLocks noChangeArrowheads="1"/>
          </p:cNvSpPr>
          <p:nvPr/>
        </p:nvSpPr>
        <p:spPr bwMode="auto">
          <a:xfrm>
            <a:off x="3749675" y="1935163"/>
            <a:ext cx="3387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zh-CN" sz="2400" b="1">
                <a:latin typeface="华文中宋" panose="02010600040101010101" pitchFamily="2" charset="-122"/>
                <a:ea typeface="华文中宋" panose="02010600040101010101" pitchFamily="2" charset="-122"/>
              </a:rPr>
              <a:t>安全生产管理的基本点</a:t>
            </a:r>
            <a:endParaRPr lang="zh-CN" altLang="en-US" sz="2400">
              <a:latin typeface="华文中宋" panose="02010600040101010101" pitchFamily="2" charset="-122"/>
              <a:ea typeface="华文中宋" panose="0201060004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等腰三角形 11"/>
          <p:cNvSpPr>
            <a:spLocks noChangeArrowheads="1"/>
          </p:cNvSpPr>
          <p:nvPr/>
        </p:nvSpPr>
        <p:spPr bwMode="auto">
          <a:xfrm rot="5400000">
            <a:off x="1690688" y="4992688"/>
            <a:ext cx="400050" cy="323850"/>
          </a:xfrm>
          <a:prstGeom prst="triangle">
            <a:avLst>
              <a:gd name="adj" fmla="val 50000"/>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2531" name="等腰三角形 9"/>
          <p:cNvSpPr>
            <a:spLocks noChangeArrowheads="1"/>
          </p:cNvSpPr>
          <p:nvPr/>
        </p:nvSpPr>
        <p:spPr bwMode="auto">
          <a:xfrm rot="5400000">
            <a:off x="1690688" y="3182938"/>
            <a:ext cx="400050" cy="323850"/>
          </a:xfrm>
          <a:prstGeom prst="triangle">
            <a:avLst>
              <a:gd name="adj" fmla="val 50000"/>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2532" name="等腰三角形 5"/>
          <p:cNvSpPr>
            <a:spLocks noChangeArrowheads="1"/>
          </p:cNvSpPr>
          <p:nvPr/>
        </p:nvSpPr>
        <p:spPr bwMode="auto">
          <a:xfrm rot="5400000">
            <a:off x="1690688" y="1590675"/>
            <a:ext cx="400050" cy="323850"/>
          </a:xfrm>
          <a:prstGeom prst="triangle">
            <a:avLst>
              <a:gd name="adj" fmla="val 50000"/>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2533" name="矩形 4"/>
          <p:cNvSpPr>
            <a:spLocks noChangeArrowheads="1"/>
          </p:cNvSpPr>
          <p:nvPr/>
        </p:nvSpPr>
        <p:spPr bwMode="auto">
          <a:xfrm>
            <a:off x="530225" y="1101725"/>
            <a:ext cx="1335088" cy="5375275"/>
          </a:xfrm>
          <a:prstGeom prst="rect">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2534" name="矩形 6"/>
          <p:cNvSpPr>
            <a:spLocks noChangeArrowheads="1"/>
          </p:cNvSpPr>
          <p:nvPr/>
        </p:nvSpPr>
        <p:spPr bwMode="auto">
          <a:xfrm>
            <a:off x="2171700" y="1101725"/>
            <a:ext cx="9248775" cy="1323975"/>
          </a:xfrm>
          <a:prstGeom prst="rect">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2535" name="文本框 13"/>
          <p:cNvSpPr txBox="1">
            <a:spLocks noChangeArrowheads="1"/>
          </p:cNvSpPr>
          <p:nvPr/>
        </p:nvSpPr>
        <p:spPr bwMode="auto">
          <a:xfrm>
            <a:off x="2224088" y="1131888"/>
            <a:ext cx="9144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30000"/>
              </a:lnSpc>
              <a:spcBef>
                <a:spcPct val="0"/>
              </a:spcBef>
              <a:buFont typeface="Arial" panose="020B0604020202020204" pitchFamily="34" charset="0"/>
              <a:buNone/>
            </a:pPr>
            <a:r>
              <a:rPr lang="zh-CN" altLang="zh-CN" sz="1800" b="1">
                <a:solidFill>
                  <a:schemeClr val="bg1"/>
                </a:solidFill>
                <a:latin typeface="微软雅黑" panose="020B0503020204020204" pitchFamily="34" charset="-122"/>
                <a:ea typeface="微软雅黑" panose="020B0503020204020204" pitchFamily="34" charset="-122"/>
              </a:rPr>
              <a:t>是企业职责的具体体现，也是企业管理的基础。是以制度的形式明确规定企业内各部门及各类人员在生产经营活动中应负的安全生产责任，是企业岗位责任制的重要组成部分，也是企业最基本的制度。</a:t>
            </a:r>
          </a:p>
        </p:txBody>
      </p:sp>
      <p:sp>
        <p:nvSpPr>
          <p:cNvPr id="22536" name="矩形 8"/>
          <p:cNvSpPr>
            <a:spLocks noChangeArrowheads="1"/>
          </p:cNvSpPr>
          <p:nvPr/>
        </p:nvSpPr>
        <p:spPr bwMode="auto">
          <a:xfrm>
            <a:off x="2171700" y="2538413"/>
            <a:ext cx="9248775" cy="1323975"/>
          </a:xfrm>
          <a:prstGeom prst="rect">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2537" name="文本框 18"/>
          <p:cNvSpPr txBox="1">
            <a:spLocks noChangeArrowheads="1"/>
          </p:cNvSpPr>
          <p:nvPr/>
        </p:nvSpPr>
        <p:spPr bwMode="auto">
          <a:xfrm>
            <a:off x="2224088" y="2605088"/>
            <a:ext cx="9144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30000"/>
              </a:lnSpc>
              <a:spcBef>
                <a:spcPct val="0"/>
              </a:spcBef>
              <a:buFont typeface="Arial" panose="020B0604020202020204" pitchFamily="34" charset="0"/>
              <a:buNone/>
            </a:pPr>
            <a:r>
              <a:rPr lang="zh-CN" altLang="zh-CN" sz="1800" b="1">
                <a:solidFill>
                  <a:schemeClr val="bg1"/>
                </a:solidFill>
                <a:latin typeface="微软雅黑" panose="020B0503020204020204" pitchFamily="34" charset="-122"/>
                <a:ea typeface="微软雅黑" panose="020B0503020204020204" pitchFamily="34" charset="-122"/>
              </a:rPr>
              <a:t>是贯彻国家“安全第一、预防为主、综合治理”方针的体现，是生产经营单位最基本的制度之一，是所有安全生产制度的核心制度。它使职责变为每一个职务人的责任，用书面加以确定的一项制度。</a:t>
            </a:r>
          </a:p>
        </p:txBody>
      </p:sp>
      <p:sp>
        <p:nvSpPr>
          <p:cNvPr id="22538" name="矩形 12"/>
          <p:cNvSpPr>
            <a:spLocks noChangeArrowheads="1"/>
          </p:cNvSpPr>
          <p:nvPr/>
        </p:nvSpPr>
        <p:spPr bwMode="auto">
          <a:xfrm>
            <a:off x="2171700" y="3973513"/>
            <a:ext cx="9248775" cy="2503487"/>
          </a:xfrm>
          <a:prstGeom prst="rect">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2539" name="文本框 13"/>
          <p:cNvSpPr txBox="1">
            <a:spLocks noChangeArrowheads="1"/>
          </p:cNvSpPr>
          <p:nvPr/>
        </p:nvSpPr>
        <p:spPr bwMode="auto">
          <a:xfrm>
            <a:off x="2224088" y="4116388"/>
            <a:ext cx="9032875"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30000"/>
              </a:lnSpc>
              <a:spcBef>
                <a:spcPct val="0"/>
              </a:spcBef>
              <a:buFont typeface="Arial" panose="020B0604020202020204" pitchFamily="34" charset="0"/>
              <a:buNone/>
            </a:pPr>
            <a:r>
              <a:rPr lang="zh-CN" altLang="zh-CN" sz="1800" b="1">
                <a:solidFill>
                  <a:schemeClr val="bg1"/>
                </a:solidFill>
                <a:latin typeface="微软雅黑" panose="020B0503020204020204" pitchFamily="34" charset="-122"/>
                <a:ea typeface="微软雅黑" panose="020B0503020204020204" pitchFamily="34" charset="-122"/>
              </a:rPr>
              <a:t>必须“纵向到底，横向到边”，这就明确指出了安全生产是全员管理。</a:t>
            </a:r>
            <a:endParaRPr lang="en-US" altLang="zh-CN" sz="1800" b="1">
              <a:solidFill>
                <a:schemeClr val="bg1"/>
              </a:solidFill>
              <a:latin typeface="微软雅黑" panose="020B0503020204020204" pitchFamily="34" charset="-122"/>
              <a:ea typeface="微软雅黑" panose="020B0503020204020204" pitchFamily="34" charset="-122"/>
            </a:endParaRPr>
          </a:p>
          <a:p>
            <a:pPr>
              <a:lnSpc>
                <a:spcPct val="130000"/>
              </a:lnSpc>
              <a:spcBef>
                <a:spcPct val="0"/>
              </a:spcBef>
              <a:buFont typeface="Arial" panose="020B0604020202020204" pitchFamily="34" charset="0"/>
              <a:buNone/>
            </a:pPr>
            <a:r>
              <a:rPr lang="zh-CN" altLang="zh-CN" sz="1800" b="1">
                <a:solidFill>
                  <a:schemeClr val="bg1"/>
                </a:solidFill>
                <a:latin typeface="微软雅黑" panose="020B0503020204020204" pitchFamily="34" charset="-122"/>
                <a:ea typeface="微软雅黑" panose="020B0503020204020204" pitchFamily="34" charset="-122"/>
              </a:rPr>
              <a:t>纵向到底</a:t>
            </a:r>
            <a:r>
              <a:rPr lang="zh-CN" altLang="en-US" sz="1800" b="1">
                <a:solidFill>
                  <a:schemeClr val="bg1"/>
                </a:solidFill>
                <a:latin typeface="微软雅黑" panose="020B0503020204020204" pitchFamily="34" charset="-122"/>
                <a:ea typeface="微软雅黑" panose="020B0503020204020204" pitchFamily="34" charset="-122"/>
              </a:rPr>
              <a:t>：</a:t>
            </a:r>
            <a:r>
              <a:rPr lang="zh-CN" altLang="zh-CN" sz="1800" b="1">
                <a:solidFill>
                  <a:schemeClr val="bg1"/>
                </a:solidFill>
                <a:latin typeface="微软雅黑" panose="020B0503020204020204" pitchFamily="34" charset="-122"/>
                <a:ea typeface="微软雅黑" panose="020B0503020204020204" pitchFamily="34" charset="-122"/>
              </a:rPr>
              <a:t>就是生产经营单位从总经理、总监直至每个操作工人，都应有各自明确的安全生产责任；各业务部门都应对自己职责范围内的安全生产负责，这就从根本上明确了安全生产不是哪一个人的事，也不只是安全部门一家的事，而是事关全局的大事，这体现了“安全生产，人人有责”的基本思想。</a:t>
            </a:r>
            <a:endParaRPr lang="en-US" altLang="zh-CN" sz="1800" b="1">
              <a:solidFill>
                <a:schemeClr val="bg1"/>
              </a:solidFill>
              <a:latin typeface="微软雅黑" panose="020B0503020204020204" pitchFamily="34" charset="-122"/>
              <a:ea typeface="微软雅黑" panose="020B0503020204020204" pitchFamily="34" charset="-122"/>
            </a:endParaRPr>
          </a:p>
          <a:p>
            <a:pPr>
              <a:lnSpc>
                <a:spcPct val="130000"/>
              </a:lnSpc>
              <a:spcBef>
                <a:spcPct val="0"/>
              </a:spcBef>
              <a:buFont typeface="Arial" panose="020B0604020202020204" pitchFamily="34" charset="0"/>
              <a:buNone/>
            </a:pPr>
            <a:r>
              <a:rPr lang="zh-CN" altLang="zh-CN" sz="1800" b="1">
                <a:solidFill>
                  <a:schemeClr val="bg1"/>
                </a:solidFill>
                <a:latin typeface="微软雅黑" panose="020B0503020204020204" pitchFamily="34" charset="-122"/>
                <a:ea typeface="微软雅黑" panose="020B0503020204020204" pitchFamily="34" charset="-122"/>
              </a:rPr>
              <a:t>横向到边</a:t>
            </a:r>
            <a:r>
              <a:rPr lang="en-US" altLang="zh-CN" sz="1800" b="1">
                <a:solidFill>
                  <a:schemeClr val="bg1"/>
                </a:solidFill>
                <a:latin typeface="微软雅黑" panose="020B0503020204020204" pitchFamily="34" charset="-122"/>
                <a:ea typeface="微软雅黑" panose="020B0503020204020204" pitchFamily="34" charset="-122"/>
              </a:rPr>
              <a:t>:</a:t>
            </a:r>
            <a:r>
              <a:rPr lang="zh-CN" altLang="zh-CN" sz="1800" b="1">
                <a:solidFill>
                  <a:schemeClr val="bg1"/>
                </a:solidFill>
                <a:latin typeface="微软雅黑" panose="020B0503020204020204" pitchFamily="34" charset="-122"/>
                <a:ea typeface="微软雅黑" panose="020B0503020204020204" pitchFamily="34" charset="-122"/>
              </a:rPr>
              <a:t>这里分为四个层面，就是</a:t>
            </a:r>
            <a:r>
              <a:rPr lang="en-US" altLang="zh-CN" sz="1800" b="1">
                <a:solidFill>
                  <a:schemeClr val="bg1"/>
                </a:solidFill>
                <a:latin typeface="微软雅黑" panose="020B0503020204020204" pitchFamily="34" charset="-122"/>
                <a:ea typeface="微软雅黑" panose="020B0503020204020204" pitchFamily="34" charset="-122"/>
              </a:rPr>
              <a:t>: </a:t>
            </a:r>
            <a:r>
              <a:rPr lang="zh-CN" altLang="zh-CN" sz="1800" b="1">
                <a:solidFill>
                  <a:schemeClr val="bg1"/>
                </a:solidFill>
                <a:latin typeface="微软雅黑" panose="020B0503020204020204" pitchFamily="34" charset="-122"/>
                <a:ea typeface="微软雅黑" panose="020B0503020204020204" pitchFamily="34" charset="-122"/>
              </a:rPr>
              <a:t>决策层，管理层，执行层，操作层 。 </a:t>
            </a:r>
          </a:p>
        </p:txBody>
      </p:sp>
      <p:sp>
        <p:nvSpPr>
          <p:cNvPr id="15" name="矩形 14"/>
          <p:cNvSpPr/>
          <p:nvPr/>
        </p:nvSpPr>
        <p:spPr>
          <a:xfrm>
            <a:off x="806450" y="2268538"/>
            <a:ext cx="74612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nSpc>
                <a:spcPct val="130000"/>
              </a:lnSpc>
              <a:buFont typeface="Arial" panose="020B0604020202020204" pitchFamily="34" charset="0"/>
              <a:buNone/>
              <a:defRPr/>
            </a:pPr>
            <a:r>
              <a:rPr lang="zh-CN" altLang="en-US" sz="2800" b="1" spc="600" dirty="0">
                <a:solidFill>
                  <a:schemeClr val="bg1"/>
                </a:solidFill>
                <a:latin typeface="微软雅黑" panose="020B0503020204020204" pitchFamily="34" charset="-122"/>
                <a:ea typeface="微软雅黑" panose="020B0503020204020204" pitchFamily="34" charset="-122"/>
              </a:rPr>
              <a:t>安全生产责任制</a:t>
            </a:r>
          </a:p>
        </p:txBody>
      </p:sp>
      <p:sp>
        <p:nvSpPr>
          <p:cNvPr id="22541" name="文本框 24"/>
          <p:cNvSpPr>
            <a:spLocks noChangeArrowheads="1"/>
          </p:cNvSpPr>
          <p:nvPr/>
        </p:nvSpPr>
        <p:spPr bwMode="auto">
          <a:xfrm>
            <a:off x="2403475" y="225425"/>
            <a:ext cx="736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zh-CN" altLang="zh-CN" b="1">
                <a:solidFill>
                  <a:schemeClr val="accent5">
                    <a:lumMod val="100000"/>
                  </a:schemeClr>
                </a:solidFill>
                <a:latin typeface="华文中宋" panose="02010600040101010101" pitchFamily="2" charset="-122"/>
                <a:ea typeface="华文中宋" panose="02010600040101010101" pitchFamily="2" charset="-122"/>
              </a:rPr>
              <a:t>（一）安全生产规章制度和安全技术操作规程</a:t>
            </a:r>
          </a:p>
        </p:txBody>
      </p:sp>
      <p:grpSp>
        <p:nvGrpSpPr>
          <p:cNvPr id="22542" name="组合 3"/>
          <p:cNvGrpSpPr>
            <a:grpSpLocks/>
          </p:cNvGrpSpPr>
          <p:nvPr/>
        </p:nvGrpSpPr>
        <p:grpSpPr bwMode="auto">
          <a:xfrm>
            <a:off x="1881188" y="0"/>
            <a:ext cx="922337" cy="550863"/>
            <a:chOff x="0" y="0"/>
            <a:chExt cx="1165289" cy="968188"/>
          </a:xfrm>
        </p:grpSpPr>
        <p:sp>
          <p:nvSpPr>
            <p:cNvPr id="22547" name="平行四边形 18"/>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48"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49"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2543" name="组合 22"/>
          <p:cNvGrpSpPr>
            <a:grpSpLocks/>
          </p:cNvGrpSpPr>
          <p:nvPr/>
        </p:nvGrpSpPr>
        <p:grpSpPr bwMode="auto">
          <a:xfrm>
            <a:off x="9780588" y="0"/>
            <a:ext cx="923925" cy="550863"/>
            <a:chOff x="0" y="0"/>
            <a:chExt cx="1165289" cy="968188"/>
          </a:xfrm>
        </p:grpSpPr>
        <p:sp>
          <p:nvSpPr>
            <p:cNvPr id="22544"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45"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46"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5"/>
          <p:cNvSpPr>
            <a:spLocks noChangeArrowheads="1"/>
          </p:cNvSpPr>
          <p:nvPr/>
        </p:nvSpPr>
        <p:spPr bwMode="auto">
          <a:xfrm>
            <a:off x="1041400" y="6022975"/>
            <a:ext cx="1011713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50000"/>
              </a:lnSpc>
              <a:spcBef>
                <a:spcPct val="0"/>
              </a:spcBef>
              <a:buFontTx/>
              <a:buNone/>
            </a:pPr>
            <a:r>
              <a:rPr lang="zh-CN" altLang="en-US" sz="1800">
                <a:latin typeface="微软雅黑" panose="020B0503020204020204" pitchFamily="34" charset="-122"/>
                <a:ea typeface="微软雅黑" panose="020B0503020204020204" pitchFamily="34" charset="-122"/>
              </a:rPr>
              <a:t>这就是在计划、布置、检查、总结、评比生产的同时，计划、布置、检查、总结、评比安全工作。</a:t>
            </a:r>
          </a:p>
        </p:txBody>
      </p:sp>
      <p:sp>
        <p:nvSpPr>
          <p:cNvPr id="23555" name="圆角矩形 4"/>
          <p:cNvSpPr>
            <a:spLocks noChangeArrowheads="1"/>
          </p:cNvSpPr>
          <p:nvPr/>
        </p:nvSpPr>
        <p:spPr bwMode="auto">
          <a:xfrm>
            <a:off x="1055688" y="1316038"/>
            <a:ext cx="4799012" cy="604837"/>
          </a:xfrm>
          <a:prstGeom prst="roundRect">
            <a:avLst>
              <a:gd name="adj" fmla="val 6060"/>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3556" name="矩形 5"/>
          <p:cNvSpPr>
            <a:spLocks noChangeArrowheads="1"/>
          </p:cNvSpPr>
          <p:nvPr/>
        </p:nvSpPr>
        <p:spPr bwMode="auto">
          <a:xfrm>
            <a:off x="2087563" y="1439863"/>
            <a:ext cx="3262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坚持“谁为谁负责”的原则</a:t>
            </a:r>
            <a:endParaRPr lang="zh-CN" altLang="en-US" sz="2000">
              <a:solidFill>
                <a:schemeClr val="bg1"/>
              </a:solidFill>
              <a:latin typeface="Arial" panose="020B0604020202020204" pitchFamily="34" charset="0"/>
            </a:endParaRPr>
          </a:p>
        </p:txBody>
      </p:sp>
      <p:sp>
        <p:nvSpPr>
          <p:cNvPr id="23557" name="圆角矩形 7"/>
          <p:cNvSpPr>
            <a:spLocks noChangeArrowheads="1"/>
          </p:cNvSpPr>
          <p:nvPr/>
        </p:nvSpPr>
        <p:spPr bwMode="auto">
          <a:xfrm>
            <a:off x="1152525" y="1403350"/>
            <a:ext cx="428625" cy="430213"/>
          </a:xfrm>
          <a:prstGeom prst="roundRect">
            <a:avLst>
              <a:gd name="adj" fmla="val 7801"/>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3558" name="文本框 8"/>
          <p:cNvSpPr txBox="1">
            <a:spLocks noChangeArrowheads="1"/>
          </p:cNvSpPr>
          <p:nvPr/>
        </p:nvSpPr>
        <p:spPr bwMode="auto">
          <a:xfrm>
            <a:off x="1162050" y="1423988"/>
            <a:ext cx="41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2000" b="1">
                <a:solidFill>
                  <a:schemeClr val="bg1"/>
                </a:solidFill>
                <a:latin typeface="Arial" panose="020B0604020202020204" pitchFamily="34" charset="0"/>
              </a:rPr>
              <a:t>1</a:t>
            </a:r>
            <a:endParaRPr lang="zh-CN" altLang="en-US" sz="2000" b="1">
              <a:solidFill>
                <a:schemeClr val="bg1"/>
              </a:solidFill>
              <a:latin typeface="Arial" panose="020B0604020202020204" pitchFamily="34" charset="0"/>
            </a:endParaRPr>
          </a:p>
        </p:txBody>
      </p:sp>
      <p:sp>
        <p:nvSpPr>
          <p:cNvPr id="23559" name="矩形 9"/>
          <p:cNvSpPr>
            <a:spLocks noChangeArrowheads="1"/>
          </p:cNvSpPr>
          <p:nvPr/>
        </p:nvSpPr>
        <p:spPr bwMode="auto">
          <a:xfrm>
            <a:off x="1055688" y="1920875"/>
            <a:ext cx="10260012"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50000"/>
              </a:lnSpc>
              <a:spcBef>
                <a:spcPct val="0"/>
              </a:spcBef>
              <a:buFontTx/>
              <a:buNone/>
            </a:pPr>
            <a:r>
              <a:rPr lang="zh-CN" altLang="en-US" sz="1800">
                <a:latin typeface="微软雅黑" panose="020B0503020204020204" pitchFamily="34" charset="-122"/>
                <a:ea typeface="微软雅黑" panose="020B0503020204020204" pitchFamily="34" charset="-122"/>
              </a:rPr>
              <a:t>这是生产经营单位主要负责人安全职责的延伸，在一个企业里，厂长、经理对安全生产全面负责，也就是第一负责人。在一个部门，一个车间的行政一把手是这个单位、部门的安全生产第一责任人，对这个部门车间的安全生产全面负责。在班组，班长就是班组安全生产的责任人。</a:t>
            </a:r>
          </a:p>
        </p:txBody>
      </p:sp>
      <p:sp>
        <p:nvSpPr>
          <p:cNvPr id="23560" name="圆角矩形 10"/>
          <p:cNvSpPr>
            <a:spLocks noChangeArrowheads="1"/>
          </p:cNvSpPr>
          <p:nvPr/>
        </p:nvSpPr>
        <p:spPr bwMode="auto">
          <a:xfrm>
            <a:off x="1055688" y="3297238"/>
            <a:ext cx="4799012" cy="603250"/>
          </a:xfrm>
          <a:prstGeom prst="roundRect">
            <a:avLst>
              <a:gd name="adj" fmla="val 6060"/>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3561" name="文本框 11"/>
          <p:cNvSpPr txBox="1">
            <a:spLocks noChangeArrowheads="1"/>
          </p:cNvSpPr>
          <p:nvPr/>
        </p:nvSpPr>
        <p:spPr bwMode="auto">
          <a:xfrm>
            <a:off x="1162050" y="3405188"/>
            <a:ext cx="41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2000" b="1">
                <a:solidFill>
                  <a:schemeClr val="bg1"/>
                </a:solidFill>
                <a:latin typeface="Arial" panose="020B0604020202020204" pitchFamily="34" charset="0"/>
              </a:rPr>
              <a:t>2</a:t>
            </a:r>
            <a:endParaRPr lang="zh-CN" altLang="en-US" sz="2000" b="1">
              <a:solidFill>
                <a:schemeClr val="bg1"/>
              </a:solidFill>
              <a:latin typeface="Arial" panose="020B0604020202020204" pitchFamily="34" charset="0"/>
            </a:endParaRPr>
          </a:p>
        </p:txBody>
      </p:sp>
      <p:sp>
        <p:nvSpPr>
          <p:cNvPr id="23562" name="圆角矩形 13"/>
          <p:cNvSpPr>
            <a:spLocks noChangeArrowheads="1"/>
          </p:cNvSpPr>
          <p:nvPr/>
        </p:nvSpPr>
        <p:spPr bwMode="auto">
          <a:xfrm>
            <a:off x="1152525" y="3375025"/>
            <a:ext cx="428625" cy="430213"/>
          </a:xfrm>
          <a:prstGeom prst="roundRect">
            <a:avLst>
              <a:gd name="adj" fmla="val 7801"/>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3563" name="矩形 14"/>
          <p:cNvSpPr>
            <a:spLocks noChangeArrowheads="1"/>
          </p:cNvSpPr>
          <p:nvPr/>
        </p:nvSpPr>
        <p:spPr bwMode="auto">
          <a:xfrm>
            <a:off x="1701800" y="3413125"/>
            <a:ext cx="403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坚持“管生产必须管安全”的原则</a:t>
            </a:r>
          </a:p>
        </p:txBody>
      </p:sp>
      <p:sp>
        <p:nvSpPr>
          <p:cNvPr id="23564" name="矩形 15"/>
          <p:cNvSpPr>
            <a:spLocks noChangeArrowheads="1"/>
          </p:cNvSpPr>
          <p:nvPr/>
        </p:nvSpPr>
        <p:spPr bwMode="auto">
          <a:xfrm>
            <a:off x="1055688" y="3879850"/>
            <a:ext cx="10117137"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50000"/>
              </a:lnSpc>
              <a:spcBef>
                <a:spcPct val="0"/>
              </a:spcBef>
              <a:buFontTx/>
              <a:buNone/>
            </a:pPr>
            <a:r>
              <a:rPr lang="zh-CN" altLang="en-US" sz="1800">
                <a:latin typeface="微软雅黑" panose="020B0503020204020204" pitchFamily="34" charset="-122"/>
                <a:ea typeface="微软雅黑" panose="020B0503020204020204" pitchFamily="34" charset="-122"/>
              </a:rPr>
              <a:t>这条原则十分重要，是解决生产、安全两张皮的重要举措，因为一般安全事故都是发生在生产的前期，</a:t>
            </a:r>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准备工作阶段，生产的过程</a:t>
            </a:r>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制造阶段，生产的结尾</a:t>
            </a:r>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收尾阶段，也就是贯穿生产的全过程。</a:t>
            </a:r>
          </a:p>
        </p:txBody>
      </p:sp>
      <p:sp>
        <p:nvSpPr>
          <p:cNvPr id="23565" name="圆角矩形 16"/>
          <p:cNvSpPr>
            <a:spLocks noChangeArrowheads="1"/>
          </p:cNvSpPr>
          <p:nvPr/>
        </p:nvSpPr>
        <p:spPr bwMode="auto">
          <a:xfrm>
            <a:off x="1055688" y="5308600"/>
            <a:ext cx="4799012" cy="603250"/>
          </a:xfrm>
          <a:prstGeom prst="roundRect">
            <a:avLst>
              <a:gd name="adj" fmla="val 6060"/>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3566" name="文本框 17"/>
          <p:cNvSpPr txBox="1">
            <a:spLocks noChangeArrowheads="1"/>
          </p:cNvSpPr>
          <p:nvPr/>
        </p:nvSpPr>
        <p:spPr bwMode="auto">
          <a:xfrm>
            <a:off x="1162050" y="5416550"/>
            <a:ext cx="41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2000" b="1">
                <a:solidFill>
                  <a:schemeClr val="bg1"/>
                </a:solidFill>
                <a:latin typeface="Arial" panose="020B0604020202020204" pitchFamily="34" charset="0"/>
              </a:rPr>
              <a:t>3</a:t>
            </a:r>
            <a:endParaRPr lang="zh-CN" altLang="en-US" sz="2000" b="1">
              <a:solidFill>
                <a:schemeClr val="bg1"/>
              </a:solidFill>
              <a:latin typeface="Arial" panose="020B0604020202020204" pitchFamily="34" charset="0"/>
            </a:endParaRPr>
          </a:p>
        </p:txBody>
      </p:sp>
      <p:sp>
        <p:nvSpPr>
          <p:cNvPr id="23567" name="圆角矩形 18"/>
          <p:cNvSpPr>
            <a:spLocks noChangeArrowheads="1"/>
          </p:cNvSpPr>
          <p:nvPr/>
        </p:nvSpPr>
        <p:spPr bwMode="auto">
          <a:xfrm>
            <a:off x="1152525" y="5386388"/>
            <a:ext cx="428625" cy="430212"/>
          </a:xfrm>
          <a:prstGeom prst="roundRect">
            <a:avLst>
              <a:gd name="adj" fmla="val 7801"/>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3568" name="矩形 20"/>
          <p:cNvSpPr>
            <a:spLocks noChangeArrowheads="1"/>
          </p:cNvSpPr>
          <p:nvPr/>
        </p:nvSpPr>
        <p:spPr bwMode="auto">
          <a:xfrm>
            <a:off x="1830388" y="5418138"/>
            <a:ext cx="3775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坚持安全生产“五同时”的原则</a:t>
            </a:r>
          </a:p>
        </p:txBody>
      </p:sp>
      <p:sp>
        <p:nvSpPr>
          <p:cNvPr id="23569" name="Rectangle 126"/>
          <p:cNvSpPr>
            <a:spLocks noChangeArrowheads="1"/>
          </p:cNvSpPr>
          <p:nvPr/>
        </p:nvSpPr>
        <p:spPr bwMode="auto">
          <a:xfrm>
            <a:off x="3668713" y="168275"/>
            <a:ext cx="4852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zh-CN" altLang="en-US" b="1">
                <a:solidFill>
                  <a:schemeClr val="accent5">
                    <a:lumMod val="100000"/>
                  </a:schemeClr>
                </a:solidFill>
                <a:latin typeface="华文中宋" panose="02010600040101010101" pitchFamily="2" charset="-122"/>
                <a:ea typeface="华文中宋" panose="02010600040101010101" pitchFamily="2" charset="-122"/>
              </a:rPr>
              <a:t>制订安全生产责任制的要点：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直接连接符 6"/>
          <p:cNvCxnSpPr>
            <a:cxnSpLocks noChangeShapeType="1"/>
          </p:cNvCxnSpPr>
          <p:nvPr/>
        </p:nvCxnSpPr>
        <p:spPr bwMode="auto">
          <a:xfrm>
            <a:off x="6096000" y="2419350"/>
            <a:ext cx="0" cy="455613"/>
          </a:xfrm>
          <a:prstGeom prst="line">
            <a:avLst/>
          </a:prstGeom>
          <a:noFill/>
          <a:ln w="63500" algn="ctr">
            <a:solidFill>
              <a:schemeClr val="tx1"/>
            </a:solidFill>
            <a:round/>
            <a:headEnd/>
            <a:tailEnd/>
          </a:ln>
          <a:extLst>
            <a:ext uri="{909E8E84-426E-40DD-AFC4-6F175D3DCCD1}">
              <a14:hiddenFill xmlns:a14="http://schemas.microsoft.com/office/drawing/2010/main">
                <a:noFill/>
              </a14:hiddenFill>
            </a:ext>
          </a:extLst>
        </p:spPr>
      </p:cxnSp>
      <p:sp>
        <p:nvSpPr>
          <p:cNvPr id="24579" name="圆角矩形 22"/>
          <p:cNvSpPr>
            <a:spLocks noChangeArrowheads="1"/>
          </p:cNvSpPr>
          <p:nvPr/>
        </p:nvSpPr>
        <p:spPr bwMode="auto">
          <a:xfrm>
            <a:off x="7821613" y="4652963"/>
            <a:ext cx="1982787" cy="1419225"/>
          </a:xfrm>
          <a:prstGeom prst="roundRect">
            <a:avLst>
              <a:gd name="adj" fmla="val 3792"/>
            </a:avLst>
          </a:prstGeom>
          <a:solidFill>
            <a:schemeClr val="accent6">
              <a:lumMod val="100000"/>
            </a:schemeClr>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4580" name="圆角矩形 3"/>
          <p:cNvSpPr>
            <a:spLocks noChangeArrowheads="1"/>
          </p:cNvSpPr>
          <p:nvPr/>
        </p:nvSpPr>
        <p:spPr bwMode="auto">
          <a:xfrm>
            <a:off x="4641850" y="1584325"/>
            <a:ext cx="2908300" cy="885825"/>
          </a:xfrm>
          <a:prstGeom prst="roundRect">
            <a:avLst>
              <a:gd name="adj" fmla="val 3255"/>
            </a:avLst>
          </a:prstGeom>
          <a:solidFill>
            <a:schemeClr val="accent5">
              <a:lumMod val="100000"/>
            </a:schemeClr>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4581" name="文本框 24"/>
          <p:cNvSpPr>
            <a:spLocks noChangeArrowheads="1"/>
          </p:cNvSpPr>
          <p:nvPr/>
        </p:nvSpPr>
        <p:spPr bwMode="auto">
          <a:xfrm>
            <a:off x="4352925" y="249238"/>
            <a:ext cx="341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zh-CN" altLang="zh-CN" b="1">
                <a:solidFill>
                  <a:schemeClr val="accent5">
                    <a:lumMod val="100000"/>
                  </a:schemeClr>
                </a:solidFill>
                <a:latin typeface="华文中宋" panose="02010600040101010101" pitchFamily="2" charset="-122"/>
                <a:ea typeface="华文中宋" panose="02010600040101010101" pitchFamily="2" charset="-122"/>
              </a:rPr>
              <a:t>（</a:t>
            </a:r>
            <a:r>
              <a:rPr lang="zh-CN" altLang="en-US" b="1">
                <a:solidFill>
                  <a:schemeClr val="accent5">
                    <a:lumMod val="100000"/>
                  </a:schemeClr>
                </a:solidFill>
                <a:latin typeface="华文中宋" panose="02010600040101010101" pitchFamily="2" charset="-122"/>
                <a:ea typeface="华文中宋" panose="02010600040101010101" pitchFamily="2" charset="-122"/>
              </a:rPr>
              <a:t>二</a:t>
            </a:r>
            <a:r>
              <a:rPr lang="zh-CN" altLang="zh-CN" b="1">
                <a:solidFill>
                  <a:schemeClr val="accent5">
                    <a:lumMod val="100000"/>
                  </a:schemeClr>
                </a:solidFill>
                <a:latin typeface="华文中宋" panose="02010600040101010101" pitchFamily="2" charset="-122"/>
                <a:ea typeface="华文中宋" panose="02010600040101010101" pitchFamily="2" charset="-122"/>
              </a:rPr>
              <a:t>）安全</a:t>
            </a:r>
            <a:r>
              <a:rPr lang="zh-CN" altLang="en-US" b="1">
                <a:solidFill>
                  <a:schemeClr val="accent5">
                    <a:lumMod val="100000"/>
                  </a:schemeClr>
                </a:solidFill>
                <a:latin typeface="华文中宋" panose="02010600040101010101" pitchFamily="2" charset="-122"/>
                <a:ea typeface="华文中宋" panose="02010600040101010101" pitchFamily="2" charset="-122"/>
              </a:rPr>
              <a:t>培训教育</a:t>
            </a:r>
            <a:endParaRPr lang="zh-CN" altLang="zh-CN" b="1">
              <a:solidFill>
                <a:schemeClr val="accent5">
                  <a:lumMod val="100000"/>
                </a:schemeClr>
              </a:solidFill>
              <a:latin typeface="华文中宋" panose="02010600040101010101" pitchFamily="2" charset="-122"/>
              <a:ea typeface="华文中宋" panose="02010600040101010101" pitchFamily="2" charset="-122"/>
            </a:endParaRPr>
          </a:p>
        </p:txBody>
      </p:sp>
      <p:grpSp>
        <p:nvGrpSpPr>
          <p:cNvPr id="24582" name="组合 3"/>
          <p:cNvGrpSpPr>
            <a:grpSpLocks/>
          </p:cNvGrpSpPr>
          <p:nvPr/>
        </p:nvGrpSpPr>
        <p:grpSpPr bwMode="auto">
          <a:xfrm>
            <a:off x="3559175" y="11113"/>
            <a:ext cx="922338" cy="550862"/>
            <a:chOff x="0" y="0"/>
            <a:chExt cx="1165289" cy="968188"/>
          </a:xfrm>
        </p:grpSpPr>
        <p:sp>
          <p:nvSpPr>
            <p:cNvPr id="24599" name="平行四边形 21"/>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600"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601"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4583" name="组合 22"/>
          <p:cNvGrpSpPr>
            <a:grpSpLocks/>
          </p:cNvGrpSpPr>
          <p:nvPr/>
        </p:nvGrpSpPr>
        <p:grpSpPr bwMode="auto">
          <a:xfrm>
            <a:off x="7978775" y="11113"/>
            <a:ext cx="923925" cy="550862"/>
            <a:chOff x="0" y="0"/>
            <a:chExt cx="1165289" cy="968188"/>
          </a:xfrm>
        </p:grpSpPr>
        <p:sp>
          <p:nvSpPr>
            <p:cNvPr id="24596"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97"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598"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4584" name="文本框 10"/>
          <p:cNvSpPr txBox="1">
            <a:spLocks noChangeArrowheads="1"/>
          </p:cNvSpPr>
          <p:nvPr/>
        </p:nvSpPr>
        <p:spPr bwMode="auto">
          <a:xfrm>
            <a:off x="4972050" y="1797050"/>
            <a:ext cx="2209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安全培训教育</a:t>
            </a:r>
          </a:p>
        </p:txBody>
      </p:sp>
      <p:sp>
        <p:nvSpPr>
          <p:cNvPr id="32778" name="文本框 10"/>
          <p:cNvSpPr txBox="1">
            <a:spLocks noChangeArrowheads="1"/>
          </p:cNvSpPr>
          <p:nvPr/>
        </p:nvSpPr>
        <p:spPr bwMode="auto">
          <a:xfrm>
            <a:off x="7978775" y="5022850"/>
            <a:ext cx="17859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defRPr/>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对从业人员的安全培训教育</a:t>
            </a:r>
          </a:p>
        </p:txBody>
      </p:sp>
      <p:sp>
        <p:nvSpPr>
          <p:cNvPr id="24586" name="左中括号 2"/>
          <p:cNvSpPr>
            <a:spLocks/>
          </p:cNvSpPr>
          <p:nvPr/>
        </p:nvSpPr>
        <p:spPr bwMode="auto">
          <a:xfrm rot="5400000">
            <a:off x="5653882" y="661194"/>
            <a:ext cx="884237" cy="5311775"/>
          </a:xfrm>
          <a:prstGeom prst="leftBracket">
            <a:avLst>
              <a:gd name="adj" fmla="val 86993"/>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pic>
        <p:nvPicPr>
          <p:cNvPr id="24587"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8775" y="3752850"/>
            <a:ext cx="12477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矩形 21"/>
          <p:cNvSpPr>
            <a:spLocks noChangeArrowheads="1"/>
          </p:cNvSpPr>
          <p:nvPr/>
        </p:nvSpPr>
        <p:spPr bwMode="auto">
          <a:xfrm>
            <a:off x="7931150" y="4892675"/>
            <a:ext cx="1770063" cy="1060450"/>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4589" name="圆角矩形 22"/>
          <p:cNvSpPr>
            <a:spLocks noChangeArrowheads="1"/>
          </p:cNvSpPr>
          <p:nvPr/>
        </p:nvSpPr>
        <p:spPr bwMode="auto">
          <a:xfrm>
            <a:off x="2449513" y="4652963"/>
            <a:ext cx="1982787" cy="1419225"/>
          </a:xfrm>
          <a:prstGeom prst="roundRect">
            <a:avLst>
              <a:gd name="adj" fmla="val 3792"/>
            </a:avLst>
          </a:prstGeom>
          <a:solidFill>
            <a:schemeClr val="accent6">
              <a:lumMod val="100000"/>
            </a:schemeClr>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nvGrpSpPr>
          <p:cNvPr id="24590" name="组合 4"/>
          <p:cNvGrpSpPr>
            <a:grpSpLocks/>
          </p:cNvGrpSpPr>
          <p:nvPr/>
        </p:nvGrpSpPr>
        <p:grpSpPr bwMode="auto">
          <a:xfrm>
            <a:off x="2984500" y="3929063"/>
            <a:ext cx="911225" cy="963612"/>
            <a:chOff x="8657640" y="3617631"/>
            <a:chExt cx="281791" cy="297894"/>
          </a:xfrm>
        </p:grpSpPr>
        <p:sp>
          <p:nvSpPr>
            <p:cNvPr id="24593" name="Oval 236"/>
            <p:cNvSpPr>
              <a:spLocks noChangeArrowheads="1"/>
            </p:cNvSpPr>
            <p:nvPr/>
          </p:nvSpPr>
          <p:spPr bwMode="auto">
            <a:xfrm>
              <a:off x="8736139" y="3617631"/>
              <a:ext cx="124793" cy="145928"/>
            </a:xfrm>
            <a:prstGeom prst="ellipse">
              <a:avLst/>
            </a:prstGeom>
            <a:solidFill>
              <a:srgbClr val="263B5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latin typeface="Arial" panose="020B0604020202020204" pitchFamily="34" charset="0"/>
              </a:endParaRPr>
            </a:p>
          </p:txBody>
        </p:sp>
        <p:sp>
          <p:nvSpPr>
            <p:cNvPr id="24594" name="Freeform 237"/>
            <p:cNvSpPr>
              <a:spLocks/>
            </p:cNvSpPr>
            <p:nvPr/>
          </p:nvSpPr>
          <p:spPr bwMode="auto">
            <a:xfrm>
              <a:off x="8657640" y="3774629"/>
              <a:ext cx="281791" cy="140896"/>
            </a:xfrm>
            <a:custGeom>
              <a:avLst/>
              <a:gdLst>
                <a:gd name="T0" fmla="*/ 2147483647 w 612"/>
                <a:gd name="T1" fmla="*/ 0 h 305"/>
                <a:gd name="T2" fmla="*/ 2147483647 w 612"/>
                <a:gd name="T3" fmla="*/ 2147483647 h 305"/>
                <a:gd name="T4" fmla="*/ 2147483647 w 612"/>
                <a:gd name="T5" fmla="*/ 0 h 305"/>
                <a:gd name="T6" fmla="*/ 0 w 612"/>
                <a:gd name="T7" fmla="*/ 2147483647 h 305"/>
                <a:gd name="T8" fmla="*/ 2147483647 w 612"/>
                <a:gd name="T9" fmla="*/ 2147483647 h 305"/>
                <a:gd name="T10" fmla="*/ 2147483647 w 612"/>
                <a:gd name="T11" fmla="*/ 0 h 3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305">
                  <a:moveTo>
                    <a:pt x="393" y="0"/>
                  </a:moveTo>
                  <a:cubicBezTo>
                    <a:pt x="304" y="257"/>
                    <a:pt x="304" y="257"/>
                    <a:pt x="304" y="257"/>
                  </a:cubicBezTo>
                  <a:cubicBezTo>
                    <a:pt x="218" y="0"/>
                    <a:pt x="218" y="0"/>
                    <a:pt x="218" y="0"/>
                  </a:cubicBezTo>
                  <a:cubicBezTo>
                    <a:pt x="77" y="0"/>
                    <a:pt x="0" y="136"/>
                    <a:pt x="0" y="305"/>
                  </a:cubicBezTo>
                  <a:cubicBezTo>
                    <a:pt x="612" y="305"/>
                    <a:pt x="612" y="305"/>
                    <a:pt x="612" y="305"/>
                  </a:cubicBezTo>
                  <a:cubicBezTo>
                    <a:pt x="612" y="136"/>
                    <a:pt x="534" y="0"/>
                    <a:pt x="393" y="0"/>
                  </a:cubicBezTo>
                  <a:close/>
                </a:path>
              </a:pathLst>
            </a:custGeom>
            <a:solidFill>
              <a:srgbClr val="263B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95" name="Freeform 238"/>
            <p:cNvSpPr>
              <a:spLocks/>
            </p:cNvSpPr>
            <p:nvPr/>
          </p:nvSpPr>
          <p:spPr bwMode="auto">
            <a:xfrm>
              <a:off x="8777402" y="3774629"/>
              <a:ext cx="42269" cy="88563"/>
            </a:xfrm>
            <a:custGeom>
              <a:avLst/>
              <a:gdLst>
                <a:gd name="T0" fmla="*/ 0 w 42"/>
                <a:gd name="T1" fmla="*/ 2147483647 h 88"/>
                <a:gd name="T2" fmla="*/ 2147483647 w 42"/>
                <a:gd name="T3" fmla="*/ 2147483647 h 88"/>
                <a:gd name="T4" fmla="*/ 2147483647 w 42"/>
                <a:gd name="T5" fmla="*/ 2147483647 h 88"/>
                <a:gd name="T6" fmla="*/ 2147483647 w 42"/>
                <a:gd name="T7" fmla="*/ 0 h 88"/>
                <a:gd name="T8" fmla="*/ 0 w 42"/>
                <a:gd name="T9" fmla="*/ 214748364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88">
                  <a:moveTo>
                    <a:pt x="0" y="22"/>
                  </a:moveTo>
                  <a:lnTo>
                    <a:pt x="21" y="88"/>
                  </a:lnTo>
                  <a:lnTo>
                    <a:pt x="42" y="22"/>
                  </a:lnTo>
                  <a:lnTo>
                    <a:pt x="21" y="0"/>
                  </a:lnTo>
                  <a:lnTo>
                    <a:pt x="0" y="22"/>
                  </a:lnTo>
                  <a:close/>
                </a:path>
              </a:pathLst>
            </a:custGeom>
            <a:solidFill>
              <a:srgbClr val="263B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4591" name="矩形 29"/>
          <p:cNvSpPr>
            <a:spLocks noChangeArrowheads="1"/>
          </p:cNvSpPr>
          <p:nvPr/>
        </p:nvSpPr>
        <p:spPr bwMode="auto">
          <a:xfrm>
            <a:off x="2555875" y="4892675"/>
            <a:ext cx="1770063" cy="1060450"/>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4592" name="文本框 10"/>
          <p:cNvSpPr txBox="1">
            <a:spLocks noChangeArrowheads="1"/>
          </p:cNvSpPr>
          <p:nvPr/>
        </p:nvSpPr>
        <p:spPr bwMode="auto">
          <a:xfrm>
            <a:off x="2474913" y="5022850"/>
            <a:ext cx="19319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2000" b="1">
                <a:solidFill>
                  <a:srgbClr val="262626"/>
                </a:solidFill>
                <a:latin typeface="微软雅黑" panose="020B0503020204020204" pitchFamily="34" charset="-122"/>
                <a:ea typeface="微软雅黑" panose="020B0503020204020204" pitchFamily="34" charset="-122"/>
              </a:rPr>
              <a:t>对管理人员的安全培训教育</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14888" y="1600200"/>
            <a:ext cx="6400800" cy="4708525"/>
          </a:xfrm>
          <a:prstGeom prst="rect">
            <a:avLst/>
          </a:prstGeom>
        </p:spPr>
        <p:txBody>
          <a:bodyPr>
            <a:spAutoFit/>
          </a:bodyPr>
          <a:lstStyle/>
          <a:p>
            <a:pPr marL="342900" indent="-342900" latinLnBrk="1">
              <a:lnSpc>
                <a:spcPct val="150000"/>
              </a:lnSpc>
              <a:buFont typeface="Wingdings" panose="05000000000000000000" pitchFamily="2" charset="2"/>
              <a:buChar char="Ø"/>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国家有关安全生产的法律、法规政策及有关行业安全生产的规章、规程、规范和标准；</a:t>
            </a:r>
          </a:p>
          <a:p>
            <a:pPr marL="342900" indent="-342900" latinLnBrk="1">
              <a:lnSpc>
                <a:spcPct val="150000"/>
              </a:lnSpc>
              <a:buFont typeface="Wingdings" panose="05000000000000000000" pitchFamily="2" charset="2"/>
              <a:buChar char="Ø"/>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安全生产管理知识、安全生产技术、劳动卫生知识和安全文化知识、有关行业安全生产管理专业知识；</a:t>
            </a:r>
          </a:p>
          <a:p>
            <a:pPr marL="342900" indent="-342900" latinLnBrk="1">
              <a:lnSpc>
                <a:spcPct val="150000"/>
              </a:lnSpc>
              <a:buFont typeface="Wingdings" panose="05000000000000000000" pitchFamily="2" charset="2"/>
              <a:buChar char="Ø"/>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工伤保险和法律、法规、政策；</a:t>
            </a:r>
          </a:p>
          <a:p>
            <a:pPr marL="342900" indent="-342900" latinLnBrk="1">
              <a:lnSpc>
                <a:spcPct val="150000"/>
              </a:lnSpc>
              <a:buFont typeface="Wingdings" panose="05000000000000000000" pitchFamily="2" charset="2"/>
              <a:buChar char="Ø"/>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伤亡事故和职业病统计报告及调查处理方法；</a:t>
            </a:r>
          </a:p>
          <a:p>
            <a:pPr marL="342900" indent="-342900" latinLnBrk="1">
              <a:lnSpc>
                <a:spcPct val="150000"/>
              </a:lnSpc>
              <a:buFont typeface="Wingdings" panose="05000000000000000000" pitchFamily="2" charset="2"/>
              <a:buChar char="Ø"/>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事故现场勘查技术，以及应急处理措施；</a:t>
            </a:r>
          </a:p>
          <a:p>
            <a:pPr marL="342900" indent="-342900" latinLnBrk="1">
              <a:lnSpc>
                <a:spcPct val="150000"/>
              </a:lnSpc>
              <a:buFont typeface="Wingdings" panose="05000000000000000000" pitchFamily="2" charset="2"/>
              <a:buChar char="Ø"/>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重大危险源管理与应急救援预案编制方法；</a:t>
            </a:r>
          </a:p>
          <a:p>
            <a:pPr marL="342900" indent="-342900" latinLnBrk="1">
              <a:lnSpc>
                <a:spcPct val="150000"/>
              </a:lnSpc>
              <a:buFont typeface="Wingdings" panose="05000000000000000000" pitchFamily="2" charset="2"/>
              <a:buChar char="Ø"/>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国内外先进的安全生产管理经验；</a:t>
            </a:r>
          </a:p>
          <a:p>
            <a:pPr marL="342900" indent="-342900" latinLnBrk="1">
              <a:lnSpc>
                <a:spcPct val="150000"/>
              </a:lnSpc>
              <a:buFont typeface="Wingdings" panose="05000000000000000000" pitchFamily="2" charset="2"/>
              <a:buChar char="Ø"/>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典型事故案例。</a:t>
            </a:r>
          </a:p>
        </p:txBody>
      </p:sp>
      <p:pic>
        <p:nvPicPr>
          <p:cNvPr id="25603" name="图片 2"/>
          <p:cNvPicPr>
            <a:picLocks noChangeAspect="1"/>
          </p:cNvPicPr>
          <p:nvPr/>
        </p:nvPicPr>
        <p:blipFill>
          <a:blip r:embed="rId2">
            <a:extLst>
              <a:ext uri="{28A0092B-C50C-407E-A947-70E740481C1C}">
                <a14:useLocalDpi xmlns:a14="http://schemas.microsoft.com/office/drawing/2010/main" val="0"/>
              </a:ext>
            </a:extLst>
          </a:blip>
          <a:srcRect l="19041" r="27344"/>
          <a:stretch>
            <a:fillRect/>
          </a:stretch>
        </p:blipFill>
        <p:spPr bwMode="auto">
          <a:xfrm>
            <a:off x="1055688" y="1689100"/>
            <a:ext cx="3641725"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矩形 2"/>
          <p:cNvSpPr>
            <a:spLocks noChangeArrowheads="1"/>
          </p:cNvSpPr>
          <p:nvPr/>
        </p:nvSpPr>
        <p:spPr bwMode="auto">
          <a:xfrm>
            <a:off x="1055688" y="1689100"/>
            <a:ext cx="3641725" cy="604838"/>
          </a:xfrm>
          <a:prstGeom prst="rect">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5605" name="文本框 4"/>
          <p:cNvSpPr txBox="1">
            <a:spLocks noChangeArrowheads="1"/>
          </p:cNvSpPr>
          <p:nvPr/>
        </p:nvSpPr>
        <p:spPr bwMode="auto">
          <a:xfrm>
            <a:off x="1082675" y="1762125"/>
            <a:ext cx="3587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管理人员的安全培训教育</a:t>
            </a:r>
          </a:p>
        </p:txBody>
      </p:sp>
      <p:sp>
        <p:nvSpPr>
          <p:cNvPr id="25606" name="文本框 24"/>
          <p:cNvSpPr>
            <a:spLocks noChangeArrowheads="1"/>
          </p:cNvSpPr>
          <p:nvPr/>
        </p:nvSpPr>
        <p:spPr bwMode="auto">
          <a:xfrm>
            <a:off x="4352925" y="249238"/>
            <a:ext cx="341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zh-CN" altLang="zh-CN" b="1">
                <a:solidFill>
                  <a:schemeClr val="accent5">
                    <a:lumMod val="100000"/>
                  </a:schemeClr>
                </a:solidFill>
                <a:latin typeface="华文中宋" panose="02010600040101010101" pitchFamily="2" charset="-122"/>
                <a:ea typeface="华文中宋" panose="02010600040101010101" pitchFamily="2" charset="-122"/>
              </a:rPr>
              <a:t>（</a:t>
            </a:r>
            <a:r>
              <a:rPr lang="zh-CN" altLang="en-US" b="1">
                <a:solidFill>
                  <a:schemeClr val="accent5">
                    <a:lumMod val="100000"/>
                  </a:schemeClr>
                </a:solidFill>
                <a:latin typeface="华文中宋" panose="02010600040101010101" pitchFamily="2" charset="-122"/>
                <a:ea typeface="华文中宋" panose="02010600040101010101" pitchFamily="2" charset="-122"/>
              </a:rPr>
              <a:t>二</a:t>
            </a:r>
            <a:r>
              <a:rPr lang="zh-CN" altLang="zh-CN" b="1">
                <a:solidFill>
                  <a:schemeClr val="accent5">
                    <a:lumMod val="100000"/>
                  </a:schemeClr>
                </a:solidFill>
                <a:latin typeface="华文中宋" panose="02010600040101010101" pitchFamily="2" charset="-122"/>
                <a:ea typeface="华文中宋" panose="02010600040101010101" pitchFamily="2" charset="-122"/>
              </a:rPr>
              <a:t>）安全</a:t>
            </a:r>
            <a:r>
              <a:rPr lang="zh-CN" altLang="en-US" b="1">
                <a:solidFill>
                  <a:schemeClr val="accent5">
                    <a:lumMod val="100000"/>
                  </a:schemeClr>
                </a:solidFill>
                <a:latin typeface="华文中宋" panose="02010600040101010101" pitchFamily="2" charset="-122"/>
                <a:ea typeface="华文中宋" panose="02010600040101010101" pitchFamily="2" charset="-122"/>
              </a:rPr>
              <a:t>培训教育</a:t>
            </a:r>
            <a:endParaRPr lang="zh-CN" altLang="zh-CN" b="1">
              <a:solidFill>
                <a:schemeClr val="accent5">
                  <a:lumMod val="100000"/>
                </a:schemeClr>
              </a:solidFill>
              <a:latin typeface="华文中宋" panose="02010600040101010101" pitchFamily="2" charset="-122"/>
              <a:ea typeface="华文中宋" panose="02010600040101010101" pitchFamily="2" charset="-122"/>
            </a:endParaRPr>
          </a:p>
        </p:txBody>
      </p:sp>
      <p:grpSp>
        <p:nvGrpSpPr>
          <p:cNvPr id="25607" name="组合 3"/>
          <p:cNvGrpSpPr>
            <a:grpSpLocks/>
          </p:cNvGrpSpPr>
          <p:nvPr/>
        </p:nvGrpSpPr>
        <p:grpSpPr bwMode="auto">
          <a:xfrm>
            <a:off x="3559175" y="11113"/>
            <a:ext cx="922338" cy="550862"/>
            <a:chOff x="0" y="0"/>
            <a:chExt cx="1165289" cy="968188"/>
          </a:xfrm>
        </p:grpSpPr>
        <p:sp>
          <p:nvSpPr>
            <p:cNvPr id="25612" name="平行四边形 21"/>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13"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14"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5608" name="组合 22"/>
          <p:cNvGrpSpPr>
            <a:grpSpLocks/>
          </p:cNvGrpSpPr>
          <p:nvPr/>
        </p:nvGrpSpPr>
        <p:grpSpPr bwMode="auto">
          <a:xfrm>
            <a:off x="7978775" y="11113"/>
            <a:ext cx="923925" cy="550862"/>
            <a:chOff x="0" y="0"/>
            <a:chExt cx="1165289" cy="968188"/>
          </a:xfrm>
        </p:grpSpPr>
        <p:sp>
          <p:nvSpPr>
            <p:cNvPr id="25609"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10"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11"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3"/>
          <p:cNvPicPr>
            <a:picLocks noChangeAspect="1"/>
          </p:cNvPicPr>
          <p:nvPr/>
        </p:nvPicPr>
        <p:blipFill>
          <a:blip r:embed="rId2">
            <a:extLst>
              <a:ext uri="{28A0092B-C50C-407E-A947-70E740481C1C}">
                <a14:useLocalDpi xmlns:a14="http://schemas.microsoft.com/office/drawing/2010/main" val="0"/>
              </a:ext>
            </a:extLst>
          </a:blip>
          <a:srcRect l="6953" r="48047" b="7327"/>
          <a:stretch>
            <a:fillRect/>
          </a:stretch>
        </p:blipFill>
        <p:spPr bwMode="auto">
          <a:xfrm>
            <a:off x="701675" y="1181100"/>
            <a:ext cx="3951288" cy="542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矩形 2"/>
          <p:cNvSpPr>
            <a:spLocks noChangeArrowheads="1"/>
          </p:cNvSpPr>
          <p:nvPr/>
        </p:nvSpPr>
        <p:spPr bwMode="auto">
          <a:xfrm>
            <a:off x="701675" y="1181100"/>
            <a:ext cx="3951288" cy="604838"/>
          </a:xfrm>
          <a:prstGeom prst="rect">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6628" name="文本框 4"/>
          <p:cNvSpPr txBox="1">
            <a:spLocks noChangeArrowheads="1"/>
          </p:cNvSpPr>
          <p:nvPr/>
        </p:nvSpPr>
        <p:spPr bwMode="auto">
          <a:xfrm>
            <a:off x="701675" y="1296988"/>
            <a:ext cx="3951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从业人员的安全培训教育</a:t>
            </a:r>
          </a:p>
        </p:txBody>
      </p:sp>
      <p:sp>
        <p:nvSpPr>
          <p:cNvPr id="26629" name="圆角矩形 6"/>
          <p:cNvSpPr>
            <a:spLocks noChangeArrowheads="1"/>
          </p:cNvSpPr>
          <p:nvPr/>
        </p:nvSpPr>
        <p:spPr bwMode="auto">
          <a:xfrm>
            <a:off x="4879975" y="1212850"/>
            <a:ext cx="511175" cy="511175"/>
          </a:xfrm>
          <a:prstGeom prst="roundRect">
            <a:avLst>
              <a:gd name="adj" fmla="val 5940"/>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8" name="文本框 7"/>
          <p:cNvSpPr txBox="1"/>
          <p:nvPr/>
        </p:nvSpPr>
        <p:spPr>
          <a:xfrm>
            <a:off x="5518150" y="1228725"/>
            <a:ext cx="2879725" cy="442913"/>
          </a:xfrm>
          <a:prstGeom prst="rect">
            <a:avLst/>
          </a:prstGeom>
          <a:noFill/>
        </p:spPr>
        <p:txBody>
          <a:bodyPr>
            <a:spAutoFit/>
          </a:bodyPr>
          <a:lstStyle/>
          <a:p>
            <a:pPr eaLnBrk="1" latinLnBrk="1" hangingPunct="1">
              <a:lnSpc>
                <a:spcPct val="125000"/>
              </a:lnSpc>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三级安全培训教育 </a:t>
            </a:r>
          </a:p>
        </p:txBody>
      </p:sp>
      <p:sp>
        <p:nvSpPr>
          <p:cNvPr id="26631" name="文本框 1"/>
          <p:cNvSpPr txBox="1">
            <a:spLocks noChangeArrowheads="1"/>
          </p:cNvSpPr>
          <p:nvPr/>
        </p:nvSpPr>
        <p:spPr bwMode="auto">
          <a:xfrm>
            <a:off x="4879975" y="1743075"/>
            <a:ext cx="67024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5000"/>
              </a:lnSpc>
              <a:spcBef>
                <a:spcPct val="0"/>
              </a:spcBef>
              <a:buFontTx/>
              <a:buNone/>
            </a:pPr>
            <a:r>
              <a:rPr lang="zh-CN" altLang="en-US" sz="1800">
                <a:latin typeface="微软雅黑" panose="020B0503020204020204" pitchFamily="34" charset="-122"/>
                <a:ea typeface="微软雅黑" panose="020B0503020204020204" pitchFamily="34" charset="-122"/>
              </a:rPr>
              <a:t>对象是新进从业人员，新进从业人员包括新进的工人、干部、学徒工、临时工、合同工、代培人员和实习人员。三级教育指厂级安全教育、车间安全教育和班组安全教育</a:t>
            </a:r>
          </a:p>
        </p:txBody>
      </p:sp>
      <p:sp>
        <p:nvSpPr>
          <p:cNvPr id="26632" name="文本框 3"/>
          <p:cNvSpPr txBox="1">
            <a:spLocks noChangeArrowheads="1"/>
          </p:cNvSpPr>
          <p:nvPr/>
        </p:nvSpPr>
        <p:spPr bwMode="auto">
          <a:xfrm>
            <a:off x="5518150" y="2892425"/>
            <a:ext cx="4051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latinLnBrk="1" hangingPunct="1">
              <a:lnSpc>
                <a:spcPct val="125000"/>
              </a:lnSpc>
              <a:spcBef>
                <a:spcPct val="0"/>
              </a:spcBef>
              <a:buFontTx/>
              <a:buNone/>
            </a:pPr>
            <a:r>
              <a:rPr lang="zh-CN" altLang="en-US" sz="2000" b="1">
                <a:solidFill>
                  <a:srgbClr val="262626"/>
                </a:solidFill>
                <a:latin typeface="微软雅黑" panose="020B0503020204020204" pitchFamily="34" charset="-122"/>
                <a:ea typeface="微软雅黑" panose="020B0503020204020204" pitchFamily="34" charset="-122"/>
              </a:rPr>
              <a:t>特种作业人员安全培训教育</a:t>
            </a:r>
          </a:p>
        </p:txBody>
      </p:sp>
      <p:sp>
        <p:nvSpPr>
          <p:cNvPr id="26633" name="圆角矩形 10"/>
          <p:cNvSpPr>
            <a:spLocks noChangeArrowheads="1"/>
          </p:cNvSpPr>
          <p:nvPr/>
        </p:nvSpPr>
        <p:spPr bwMode="auto">
          <a:xfrm>
            <a:off x="4879975" y="2892425"/>
            <a:ext cx="511175" cy="511175"/>
          </a:xfrm>
          <a:prstGeom prst="roundRect">
            <a:avLst>
              <a:gd name="adj" fmla="val 5940"/>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6634" name="文本框 2"/>
          <p:cNvSpPr txBox="1">
            <a:spLocks noChangeArrowheads="1"/>
          </p:cNvSpPr>
          <p:nvPr/>
        </p:nvSpPr>
        <p:spPr bwMode="auto">
          <a:xfrm>
            <a:off x="4879975" y="3421063"/>
            <a:ext cx="66167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5000"/>
              </a:lnSpc>
              <a:spcBef>
                <a:spcPct val="0"/>
              </a:spcBef>
              <a:buFontTx/>
              <a:buNone/>
            </a:pPr>
            <a:r>
              <a:rPr lang="zh-CN" altLang="en-US" sz="1800">
                <a:latin typeface="微软雅黑" panose="020B0503020204020204" pitchFamily="34" charset="-122"/>
                <a:ea typeface="微软雅黑" panose="020B0503020204020204" pitchFamily="34" charset="-122"/>
              </a:rPr>
              <a:t>特种作业人员是指容易发生人员伤亡事故，对操作者本人、他人及周围设施的安全可能造成重大危害的作业</a:t>
            </a:r>
            <a:endParaRPr lang="en-US" altLang="zh-CN" sz="1800">
              <a:latin typeface="微软雅黑" panose="020B0503020204020204" pitchFamily="34" charset="-122"/>
              <a:ea typeface="微软雅黑" panose="020B0503020204020204" pitchFamily="34" charset="-122"/>
            </a:endParaRPr>
          </a:p>
        </p:txBody>
      </p:sp>
      <p:sp>
        <p:nvSpPr>
          <p:cNvPr id="26635" name="圆角矩形 12"/>
          <p:cNvSpPr>
            <a:spLocks noChangeArrowheads="1"/>
          </p:cNvSpPr>
          <p:nvPr/>
        </p:nvSpPr>
        <p:spPr bwMode="auto">
          <a:xfrm>
            <a:off x="4879975" y="4224338"/>
            <a:ext cx="511175" cy="511175"/>
          </a:xfrm>
          <a:prstGeom prst="roundRect">
            <a:avLst>
              <a:gd name="adj" fmla="val 5940"/>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6636" name="文本框 3"/>
          <p:cNvSpPr txBox="1">
            <a:spLocks noChangeArrowheads="1"/>
          </p:cNvSpPr>
          <p:nvPr/>
        </p:nvSpPr>
        <p:spPr bwMode="auto">
          <a:xfrm>
            <a:off x="5518150" y="4241800"/>
            <a:ext cx="32178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latinLnBrk="1" hangingPunct="1">
              <a:lnSpc>
                <a:spcPct val="125000"/>
              </a:lnSpc>
              <a:spcBef>
                <a:spcPct val="0"/>
              </a:spcBef>
              <a:buFontTx/>
              <a:buNone/>
            </a:pPr>
            <a:r>
              <a:rPr lang="zh-CN" altLang="en-US" sz="2000" b="1">
                <a:solidFill>
                  <a:srgbClr val="262626"/>
                </a:solidFill>
                <a:latin typeface="微软雅黑" panose="020B0503020204020204" pitchFamily="34" charset="-122"/>
                <a:ea typeface="微软雅黑" panose="020B0503020204020204" pitchFamily="34" charset="-122"/>
              </a:rPr>
              <a:t>经常性安全培训教育 </a:t>
            </a:r>
            <a:endParaRPr lang="en-US" altLang="zh-CN" sz="2000" b="1">
              <a:solidFill>
                <a:srgbClr val="262626"/>
              </a:solidFill>
              <a:latin typeface="微软雅黑" panose="020B0503020204020204" pitchFamily="34" charset="-122"/>
              <a:ea typeface="微软雅黑" panose="020B0503020204020204" pitchFamily="34" charset="-122"/>
            </a:endParaRPr>
          </a:p>
        </p:txBody>
      </p:sp>
      <p:sp>
        <p:nvSpPr>
          <p:cNvPr id="26637" name="文本框 14"/>
          <p:cNvSpPr txBox="1">
            <a:spLocks noChangeArrowheads="1"/>
          </p:cNvSpPr>
          <p:nvPr/>
        </p:nvSpPr>
        <p:spPr bwMode="auto">
          <a:xfrm>
            <a:off x="5330825" y="4886325"/>
            <a:ext cx="32543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latinLnBrk="1" hangingPunct="1">
              <a:lnSpc>
                <a:spcPct val="125000"/>
              </a:lnSpc>
              <a:spcBef>
                <a:spcPct val="0"/>
              </a:spcBef>
              <a:buFontTx/>
              <a:buNone/>
            </a:pPr>
            <a:r>
              <a:rPr lang="zh-CN" altLang="en-US" sz="2000" b="1">
                <a:solidFill>
                  <a:srgbClr val="262626"/>
                </a:solidFill>
                <a:latin typeface="微软雅黑" panose="020B0503020204020204" pitchFamily="34" charset="-122"/>
                <a:ea typeface="微软雅黑" panose="020B0503020204020204" pitchFamily="34" charset="-122"/>
              </a:rPr>
              <a:t>“五新”作业安全培训教育</a:t>
            </a:r>
          </a:p>
        </p:txBody>
      </p:sp>
      <p:sp>
        <p:nvSpPr>
          <p:cNvPr id="26638" name="圆角矩形 15"/>
          <p:cNvSpPr>
            <a:spLocks noChangeArrowheads="1"/>
          </p:cNvSpPr>
          <p:nvPr/>
        </p:nvSpPr>
        <p:spPr bwMode="auto">
          <a:xfrm>
            <a:off x="4879975" y="4818063"/>
            <a:ext cx="511175" cy="511175"/>
          </a:xfrm>
          <a:prstGeom prst="roundRect">
            <a:avLst>
              <a:gd name="adj" fmla="val 5940"/>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6639" name="文本框 1"/>
          <p:cNvSpPr txBox="1">
            <a:spLocks noChangeArrowheads="1"/>
          </p:cNvSpPr>
          <p:nvPr/>
        </p:nvSpPr>
        <p:spPr bwMode="auto">
          <a:xfrm>
            <a:off x="4751388" y="5397500"/>
            <a:ext cx="695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五新”作业是指采用新技术、新工艺、新材料、新产品、新设备 </a:t>
            </a:r>
          </a:p>
        </p:txBody>
      </p:sp>
      <p:sp>
        <p:nvSpPr>
          <p:cNvPr id="26640" name="圆角矩形 17"/>
          <p:cNvSpPr>
            <a:spLocks noChangeArrowheads="1"/>
          </p:cNvSpPr>
          <p:nvPr/>
        </p:nvSpPr>
        <p:spPr bwMode="auto">
          <a:xfrm>
            <a:off x="4879975" y="5778500"/>
            <a:ext cx="511175" cy="511175"/>
          </a:xfrm>
          <a:prstGeom prst="roundRect">
            <a:avLst>
              <a:gd name="adj" fmla="val 5940"/>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6641" name="文本框 5"/>
          <p:cNvSpPr txBox="1">
            <a:spLocks noChangeArrowheads="1"/>
          </p:cNvSpPr>
          <p:nvPr/>
        </p:nvSpPr>
        <p:spPr bwMode="auto">
          <a:xfrm>
            <a:off x="5518150" y="5805488"/>
            <a:ext cx="31305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latinLnBrk="1" hangingPunct="1">
              <a:lnSpc>
                <a:spcPct val="125000"/>
              </a:lnSpc>
              <a:spcBef>
                <a:spcPct val="0"/>
              </a:spcBef>
              <a:buFontTx/>
              <a:buNone/>
            </a:pPr>
            <a:r>
              <a:rPr lang="zh-CN" altLang="en-US" sz="2000" b="1">
                <a:solidFill>
                  <a:srgbClr val="262626"/>
                </a:solidFill>
                <a:latin typeface="微软雅黑" panose="020B0503020204020204" pitchFamily="34" charset="-122"/>
                <a:ea typeface="微软雅黑" panose="020B0503020204020204" pitchFamily="34" charset="-122"/>
              </a:rPr>
              <a:t>复工和调岗安全培训教育</a:t>
            </a:r>
          </a:p>
        </p:txBody>
      </p:sp>
      <p:sp>
        <p:nvSpPr>
          <p:cNvPr id="26642" name="文本框 2"/>
          <p:cNvSpPr txBox="1">
            <a:spLocks noChangeArrowheads="1"/>
          </p:cNvSpPr>
          <p:nvPr/>
        </p:nvSpPr>
        <p:spPr bwMode="auto">
          <a:xfrm>
            <a:off x="4751388" y="6308725"/>
            <a:ext cx="57927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latinLnBrk="1" hangingPunct="1">
              <a:lnSpc>
                <a:spcPct val="125000"/>
              </a:lnSpc>
              <a:spcBef>
                <a:spcPct val="0"/>
              </a:spcBef>
              <a:buFontTx/>
              <a:buNone/>
            </a:pPr>
            <a:r>
              <a:rPr lang="zh-CN" altLang="en-US" sz="1800">
                <a:latin typeface="微软雅黑" panose="020B0503020204020204" pitchFamily="34" charset="-122"/>
                <a:ea typeface="微软雅黑" panose="020B0503020204020204" pitchFamily="34" charset="-122"/>
              </a:rPr>
              <a:t>“复工” 是指离岗</a:t>
            </a:r>
            <a:r>
              <a:rPr lang="en-US" altLang="zh-CN" sz="1800">
                <a:latin typeface="微软雅黑" panose="020B0503020204020204" pitchFamily="34" charset="-122"/>
                <a:ea typeface="微软雅黑" panose="020B0503020204020204" pitchFamily="34" charset="-122"/>
              </a:rPr>
              <a:t>6</a:t>
            </a:r>
            <a:r>
              <a:rPr lang="zh-CN" altLang="en-US" sz="1800">
                <a:latin typeface="微软雅黑" panose="020B0503020204020204" pitchFamily="34" charset="-122"/>
                <a:ea typeface="微软雅黑" panose="020B0503020204020204" pitchFamily="34" charset="-122"/>
              </a:rPr>
              <a:t>个月以上的重新上岗从业人员</a:t>
            </a:r>
          </a:p>
        </p:txBody>
      </p:sp>
      <p:sp>
        <p:nvSpPr>
          <p:cNvPr id="21" name="文本框 20"/>
          <p:cNvSpPr txBox="1"/>
          <p:nvPr/>
        </p:nvSpPr>
        <p:spPr>
          <a:xfrm>
            <a:off x="4959350" y="1228725"/>
            <a:ext cx="352425" cy="461963"/>
          </a:xfrm>
          <a:prstGeom prst="rect">
            <a:avLst/>
          </a:prstGeom>
          <a:noFill/>
        </p:spPr>
        <p:txBody>
          <a:bodyPr>
            <a:spAutoFit/>
          </a:bodyPr>
          <a:lstStyle/>
          <a:p>
            <a:pPr algn="ctr">
              <a:defRPr/>
            </a:pPr>
            <a:r>
              <a:rPr lang="en-US" altLang="zh-CN" sz="2400" b="1" dirty="0">
                <a:solidFill>
                  <a:schemeClr val="tx1">
                    <a:lumMod val="85000"/>
                    <a:lumOff val="15000"/>
                  </a:schemeClr>
                </a:solidFill>
              </a:rPr>
              <a:t>1</a:t>
            </a:r>
            <a:endParaRPr lang="zh-CN" altLang="en-US" sz="2400" b="1" dirty="0">
              <a:solidFill>
                <a:schemeClr val="tx1">
                  <a:lumMod val="85000"/>
                  <a:lumOff val="15000"/>
                </a:schemeClr>
              </a:solidFill>
            </a:endParaRPr>
          </a:p>
        </p:txBody>
      </p:sp>
      <p:sp>
        <p:nvSpPr>
          <p:cNvPr id="22" name="文本框 21"/>
          <p:cNvSpPr txBox="1"/>
          <p:nvPr/>
        </p:nvSpPr>
        <p:spPr>
          <a:xfrm>
            <a:off x="4959350" y="2916238"/>
            <a:ext cx="352425" cy="461962"/>
          </a:xfrm>
          <a:prstGeom prst="rect">
            <a:avLst/>
          </a:prstGeom>
          <a:noFill/>
        </p:spPr>
        <p:txBody>
          <a:bodyPr>
            <a:spAutoFit/>
          </a:bodyPr>
          <a:lstStyle/>
          <a:p>
            <a:pPr algn="ctr">
              <a:defRPr/>
            </a:pPr>
            <a:r>
              <a:rPr lang="en-US" altLang="zh-CN" sz="2400" b="1" dirty="0">
                <a:solidFill>
                  <a:schemeClr val="tx1">
                    <a:lumMod val="85000"/>
                    <a:lumOff val="15000"/>
                  </a:schemeClr>
                </a:solidFill>
              </a:rPr>
              <a:t>2</a:t>
            </a:r>
            <a:endParaRPr lang="zh-CN" altLang="en-US" sz="2400" b="1" dirty="0">
              <a:solidFill>
                <a:schemeClr val="tx1">
                  <a:lumMod val="85000"/>
                  <a:lumOff val="15000"/>
                </a:schemeClr>
              </a:solidFill>
            </a:endParaRPr>
          </a:p>
        </p:txBody>
      </p:sp>
      <p:sp>
        <p:nvSpPr>
          <p:cNvPr id="23" name="文本框 22"/>
          <p:cNvSpPr txBox="1"/>
          <p:nvPr/>
        </p:nvSpPr>
        <p:spPr>
          <a:xfrm>
            <a:off x="4959350" y="4249738"/>
            <a:ext cx="352425" cy="461962"/>
          </a:xfrm>
          <a:prstGeom prst="rect">
            <a:avLst/>
          </a:prstGeom>
          <a:noFill/>
        </p:spPr>
        <p:txBody>
          <a:bodyPr>
            <a:spAutoFit/>
          </a:bodyPr>
          <a:lstStyle/>
          <a:p>
            <a:pPr algn="ctr">
              <a:defRPr/>
            </a:pPr>
            <a:r>
              <a:rPr lang="en-US" altLang="zh-CN" sz="2400" b="1" dirty="0">
                <a:solidFill>
                  <a:schemeClr val="tx1">
                    <a:lumMod val="85000"/>
                    <a:lumOff val="15000"/>
                  </a:schemeClr>
                </a:solidFill>
              </a:rPr>
              <a:t>3</a:t>
            </a:r>
            <a:endParaRPr lang="zh-CN" altLang="en-US" sz="2400" b="1" dirty="0">
              <a:solidFill>
                <a:schemeClr val="tx1">
                  <a:lumMod val="85000"/>
                  <a:lumOff val="15000"/>
                </a:schemeClr>
              </a:solidFill>
            </a:endParaRPr>
          </a:p>
        </p:txBody>
      </p:sp>
      <p:sp>
        <p:nvSpPr>
          <p:cNvPr id="24" name="文本框 23"/>
          <p:cNvSpPr txBox="1"/>
          <p:nvPr/>
        </p:nvSpPr>
        <p:spPr>
          <a:xfrm>
            <a:off x="4959350" y="4827588"/>
            <a:ext cx="352425" cy="461962"/>
          </a:xfrm>
          <a:prstGeom prst="rect">
            <a:avLst/>
          </a:prstGeom>
          <a:noFill/>
        </p:spPr>
        <p:txBody>
          <a:bodyPr>
            <a:spAutoFit/>
          </a:bodyPr>
          <a:lstStyle/>
          <a:p>
            <a:pPr algn="ctr">
              <a:defRPr/>
            </a:pPr>
            <a:r>
              <a:rPr lang="en-US" altLang="zh-CN" sz="2400" b="1" dirty="0">
                <a:solidFill>
                  <a:schemeClr val="tx1">
                    <a:lumMod val="85000"/>
                    <a:lumOff val="15000"/>
                  </a:schemeClr>
                </a:solidFill>
              </a:rPr>
              <a:t>4</a:t>
            </a:r>
            <a:endParaRPr lang="zh-CN" altLang="en-US" sz="2400" b="1" dirty="0">
              <a:solidFill>
                <a:schemeClr val="tx1">
                  <a:lumMod val="85000"/>
                  <a:lumOff val="15000"/>
                </a:schemeClr>
              </a:solidFill>
            </a:endParaRPr>
          </a:p>
        </p:txBody>
      </p:sp>
      <p:sp>
        <p:nvSpPr>
          <p:cNvPr id="25" name="文本框 24"/>
          <p:cNvSpPr txBox="1"/>
          <p:nvPr/>
        </p:nvSpPr>
        <p:spPr>
          <a:xfrm>
            <a:off x="4959350" y="5821363"/>
            <a:ext cx="352425" cy="461962"/>
          </a:xfrm>
          <a:prstGeom prst="rect">
            <a:avLst/>
          </a:prstGeom>
          <a:noFill/>
        </p:spPr>
        <p:txBody>
          <a:bodyPr>
            <a:spAutoFit/>
          </a:bodyPr>
          <a:lstStyle/>
          <a:p>
            <a:pPr algn="ctr">
              <a:defRPr/>
            </a:pPr>
            <a:r>
              <a:rPr lang="en-US" altLang="zh-CN" sz="2400" b="1" dirty="0">
                <a:solidFill>
                  <a:schemeClr val="tx1">
                    <a:lumMod val="85000"/>
                    <a:lumOff val="15000"/>
                  </a:schemeClr>
                </a:solidFill>
              </a:rPr>
              <a:t>5</a:t>
            </a:r>
            <a:endParaRPr lang="zh-CN" altLang="en-US" sz="2400" b="1" dirty="0">
              <a:solidFill>
                <a:schemeClr val="tx1">
                  <a:lumMod val="85000"/>
                  <a:lumOff val="15000"/>
                </a:schemeClr>
              </a:solidFill>
            </a:endParaRPr>
          </a:p>
        </p:txBody>
      </p:sp>
      <p:sp>
        <p:nvSpPr>
          <p:cNvPr id="26648" name="文本框 24"/>
          <p:cNvSpPr>
            <a:spLocks noChangeArrowheads="1"/>
          </p:cNvSpPr>
          <p:nvPr/>
        </p:nvSpPr>
        <p:spPr bwMode="auto">
          <a:xfrm>
            <a:off x="4352925" y="249238"/>
            <a:ext cx="341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zh-CN" altLang="zh-CN" b="1">
                <a:solidFill>
                  <a:schemeClr val="accent5">
                    <a:lumMod val="100000"/>
                  </a:schemeClr>
                </a:solidFill>
                <a:latin typeface="华文中宋" panose="02010600040101010101" pitchFamily="2" charset="-122"/>
                <a:ea typeface="华文中宋" panose="02010600040101010101" pitchFamily="2" charset="-122"/>
              </a:rPr>
              <a:t>（</a:t>
            </a:r>
            <a:r>
              <a:rPr lang="zh-CN" altLang="en-US" b="1">
                <a:solidFill>
                  <a:schemeClr val="accent5">
                    <a:lumMod val="100000"/>
                  </a:schemeClr>
                </a:solidFill>
                <a:latin typeface="华文中宋" panose="02010600040101010101" pitchFamily="2" charset="-122"/>
                <a:ea typeface="华文中宋" panose="02010600040101010101" pitchFamily="2" charset="-122"/>
              </a:rPr>
              <a:t>二</a:t>
            </a:r>
            <a:r>
              <a:rPr lang="zh-CN" altLang="zh-CN" b="1">
                <a:solidFill>
                  <a:schemeClr val="accent5">
                    <a:lumMod val="100000"/>
                  </a:schemeClr>
                </a:solidFill>
                <a:latin typeface="华文中宋" panose="02010600040101010101" pitchFamily="2" charset="-122"/>
                <a:ea typeface="华文中宋" panose="02010600040101010101" pitchFamily="2" charset="-122"/>
              </a:rPr>
              <a:t>）安全</a:t>
            </a:r>
            <a:r>
              <a:rPr lang="zh-CN" altLang="en-US" b="1">
                <a:solidFill>
                  <a:schemeClr val="accent5">
                    <a:lumMod val="100000"/>
                  </a:schemeClr>
                </a:solidFill>
                <a:latin typeface="华文中宋" panose="02010600040101010101" pitchFamily="2" charset="-122"/>
                <a:ea typeface="华文中宋" panose="02010600040101010101" pitchFamily="2" charset="-122"/>
              </a:rPr>
              <a:t>培训教育</a:t>
            </a:r>
            <a:endParaRPr lang="zh-CN" altLang="zh-CN" b="1">
              <a:solidFill>
                <a:schemeClr val="accent5">
                  <a:lumMod val="100000"/>
                </a:schemeClr>
              </a:solidFill>
              <a:latin typeface="华文中宋" panose="02010600040101010101" pitchFamily="2" charset="-122"/>
              <a:ea typeface="华文中宋" panose="02010600040101010101" pitchFamily="2" charset="-122"/>
            </a:endParaRPr>
          </a:p>
        </p:txBody>
      </p:sp>
      <p:grpSp>
        <p:nvGrpSpPr>
          <p:cNvPr id="26649" name="组合 3"/>
          <p:cNvGrpSpPr>
            <a:grpSpLocks/>
          </p:cNvGrpSpPr>
          <p:nvPr/>
        </p:nvGrpSpPr>
        <p:grpSpPr bwMode="auto">
          <a:xfrm>
            <a:off x="3559175" y="11113"/>
            <a:ext cx="922338" cy="550862"/>
            <a:chOff x="0" y="0"/>
            <a:chExt cx="1165289" cy="968188"/>
          </a:xfrm>
        </p:grpSpPr>
        <p:sp>
          <p:nvSpPr>
            <p:cNvPr id="26654" name="平行四边形 21"/>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655"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656"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6650" name="组合 22"/>
          <p:cNvGrpSpPr>
            <a:grpSpLocks/>
          </p:cNvGrpSpPr>
          <p:nvPr/>
        </p:nvGrpSpPr>
        <p:grpSpPr bwMode="auto">
          <a:xfrm>
            <a:off x="7978775" y="11113"/>
            <a:ext cx="923925" cy="550862"/>
            <a:chOff x="0" y="0"/>
            <a:chExt cx="1165289" cy="968188"/>
          </a:xfrm>
        </p:grpSpPr>
        <p:sp>
          <p:nvSpPr>
            <p:cNvPr id="26651"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652"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653"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8"/>
          <p:cNvSpPr>
            <a:spLocks noChangeArrowheads="1"/>
          </p:cNvSpPr>
          <p:nvPr/>
        </p:nvSpPr>
        <p:spPr bwMode="auto">
          <a:xfrm>
            <a:off x="1055688" y="1168400"/>
            <a:ext cx="101742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50000"/>
              </a:lnSpc>
              <a:spcBef>
                <a:spcPct val="0"/>
              </a:spcBef>
              <a:buFontTx/>
              <a:buNone/>
            </a:pPr>
            <a:r>
              <a:rPr lang="zh-CN" altLang="en-US" sz="2000">
                <a:latin typeface="微软雅黑" panose="020B0503020204020204" pitchFamily="34" charset="-122"/>
                <a:ea typeface="微软雅黑" panose="020B0503020204020204" pitchFamily="34" charset="-122"/>
              </a:rPr>
              <a:t>安全检查是生产经营单位安全管理中的重要环节，是安全管理工作的重要内容，也是消除隐患、防止事故发生、改善劳动条件的重要手段。</a:t>
            </a:r>
            <a:r>
              <a:rPr lang="zh-CN" altLang="en-US" sz="2000" b="1">
                <a:latin typeface="微软雅黑" panose="020B0503020204020204" pitchFamily="34" charset="-122"/>
                <a:ea typeface="微软雅黑" panose="020B0503020204020204" pitchFamily="34" charset="-122"/>
              </a:rPr>
              <a:t>目的是达到“自查、自纠、自保”</a:t>
            </a:r>
            <a:r>
              <a:rPr lang="zh-CN" altLang="en-US" sz="2000">
                <a:latin typeface="微软雅黑" panose="020B0503020204020204" pitchFamily="34" charset="-122"/>
                <a:ea typeface="微软雅黑" panose="020B0503020204020204" pitchFamily="34" charset="-122"/>
              </a:rPr>
              <a:t> 。</a:t>
            </a:r>
          </a:p>
        </p:txBody>
      </p:sp>
      <p:sp>
        <p:nvSpPr>
          <p:cNvPr id="27651" name="文本框 24"/>
          <p:cNvSpPr>
            <a:spLocks noChangeArrowheads="1"/>
          </p:cNvSpPr>
          <p:nvPr/>
        </p:nvSpPr>
        <p:spPr bwMode="auto">
          <a:xfrm>
            <a:off x="4398963" y="255588"/>
            <a:ext cx="341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zh-CN" altLang="zh-CN" b="1">
                <a:solidFill>
                  <a:schemeClr val="accent5">
                    <a:lumMod val="100000"/>
                  </a:schemeClr>
                </a:solidFill>
                <a:latin typeface="华文中宋" panose="02010600040101010101" pitchFamily="2" charset="-122"/>
                <a:ea typeface="华文中宋" panose="02010600040101010101" pitchFamily="2" charset="-122"/>
              </a:rPr>
              <a:t>（</a:t>
            </a:r>
            <a:r>
              <a:rPr lang="zh-CN" altLang="en-US" b="1">
                <a:solidFill>
                  <a:schemeClr val="accent5">
                    <a:lumMod val="100000"/>
                  </a:schemeClr>
                </a:solidFill>
                <a:latin typeface="华文中宋" panose="02010600040101010101" pitchFamily="2" charset="-122"/>
                <a:ea typeface="华文中宋" panose="02010600040101010101" pitchFamily="2" charset="-122"/>
              </a:rPr>
              <a:t>三</a:t>
            </a:r>
            <a:r>
              <a:rPr lang="zh-CN" altLang="zh-CN" b="1">
                <a:solidFill>
                  <a:schemeClr val="accent5">
                    <a:lumMod val="100000"/>
                  </a:schemeClr>
                </a:solidFill>
                <a:latin typeface="华文中宋" panose="02010600040101010101" pitchFamily="2" charset="-122"/>
                <a:ea typeface="华文中宋" panose="02010600040101010101" pitchFamily="2" charset="-122"/>
              </a:rPr>
              <a:t>）安全</a:t>
            </a:r>
            <a:r>
              <a:rPr lang="zh-CN" altLang="en-US" b="1">
                <a:solidFill>
                  <a:schemeClr val="accent5">
                    <a:lumMod val="100000"/>
                  </a:schemeClr>
                </a:solidFill>
                <a:latin typeface="华文中宋" panose="02010600040101010101" pitchFamily="2" charset="-122"/>
                <a:ea typeface="华文中宋" panose="02010600040101010101" pitchFamily="2" charset="-122"/>
              </a:rPr>
              <a:t>生产检查</a:t>
            </a:r>
            <a:endParaRPr lang="zh-CN" altLang="zh-CN" b="1">
              <a:solidFill>
                <a:schemeClr val="accent5">
                  <a:lumMod val="100000"/>
                </a:schemeClr>
              </a:solidFill>
              <a:latin typeface="华文中宋" panose="02010600040101010101" pitchFamily="2" charset="-122"/>
              <a:ea typeface="华文中宋" panose="02010600040101010101" pitchFamily="2" charset="-122"/>
            </a:endParaRPr>
          </a:p>
        </p:txBody>
      </p:sp>
      <p:grpSp>
        <p:nvGrpSpPr>
          <p:cNvPr id="27652" name="组合 3"/>
          <p:cNvGrpSpPr>
            <a:grpSpLocks/>
          </p:cNvGrpSpPr>
          <p:nvPr/>
        </p:nvGrpSpPr>
        <p:grpSpPr bwMode="auto">
          <a:xfrm>
            <a:off x="3700463" y="-11113"/>
            <a:ext cx="923925" cy="550863"/>
            <a:chOff x="0" y="0"/>
            <a:chExt cx="1165289" cy="968188"/>
          </a:xfrm>
        </p:grpSpPr>
        <p:sp>
          <p:nvSpPr>
            <p:cNvPr id="27677" name="平行四边形 21"/>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7678"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7679"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7653" name="组合 22"/>
          <p:cNvGrpSpPr>
            <a:grpSpLocks/>
          </p:cNvGrpSpPr>
          <p:nvPr/>
        </p:nvGrpSpPr>
        <p:grpSpPr bwMode="auto">
          <a:xfrm>
            <a:off x="7939088" y="9525"/>
            <a:ext cx="923925" cy="550863"/>
            <a:chOff x="0" y="0"/>
            <a:chExt cx="1165289" cy="968188"/>
          </a:xfrm>
        </p:grpSpPr>
        <p:sp>
          <p:nvSpPr>
            <p:cNvPr id="27674"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7675"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7676"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7654" name="Group 4"/>
          <p:cNvGrpSpPr>
            <a:grpSpLocks noChangeAspect="1"/>
          </p:cNvGrpSpPr>
          <p:nvPr/>
        </p:nvGrpSpPr>
        <p:grpSpPr bwMode="auto">
          <a:xfrm>
            <a:off x="4697413" y="4622800"/>
            <a:ext cx="2792412" cy="2235200"/>
            <a:chOff x="910" y="696"/>
            <a:chExt cx="4028" cy="3224"/>
          </a:xfrm>
        </p:grpSpPr>
        <p:sp>
          <p:nvSpPr>
            <p:cNvPr id="27668" name="Freeform 6"/>
            <p:cNvSpPr>
              <a:spLocks/>
            </p:cNvSpPr>
            <p:nvPr/>
          </p:nvSpPr>
          <p:spPr bwMode="auto">
            <a:xfrm>
              <a:off x="1248" y="1780"/>
              <a:ext cx="1247" cy="755"/>
            </a:xfrm>
            <a:custGeom>
              <a:avLst/>
              <a:gdLst>
                <a:gd name="T0" fmla="*/ 15487 w 527"/>
                <a:gd name="T1" fmla="*/ 7848 h 319"/>
                <a:gd name="T2" fmla="*/ 15553 w 527"/>
                <a:gd name="T3" fmla="*/ 7848 h 319"/>
                <a:gd name="T4" fmla="*/ 10347 w 527"/>
                <a:gd name="T5" fmla="*/ 1288 h 319"/>
                <a:gd name="T6" fmla="*/ 10191 w 527"/>
                <a:gd name="T7" fmla="*/ 3143 h 319"/>
                <a:gd name="T8" fmla="*/ 9775 w 527"/>
                <a:gd name="T9" fmla="*/ 8632 h 319"/>
                <a:gd name="T10" fmla="*/ 9406 w 527"/>
                <a:gd name="T11" fmla="*/ 8632 h 319"/>
                <a:gd name="T12" fmla="*/ 9406 w 527"/>
                <a:gd name="T13" fmla="*/ 2942 h 319"/>
                <a:gd name="T14" fmla="*/ 9406 w 527"/>
                <a:gd name="T15" fmla="*/ 2357 h 319"/>
                <a:gd name="T16" fmla="*/ 9406 w 527"/>
                <a:gd name="T17" fmla="*/ 1058 h 319"/>
                <a:gd name="T18" fmla="*/ 9377 w 527"/>
                <a:gd name="T19" fmla="*/ 1058 h 319"/>
                <a:gd name="T20" fmla="*/ 8029 w 527"/>
                <a:gd name="T21" fmla="*/ 0 h 319"/>
                <a:gd name="T22" fmla="*/ 6680 w 527"/>
                <a:gd name="T23" fmla="*/ 1037 h 319"/>
                <a:gd name="T24" fmla="*/ 6651 w 527"/>
                <a:gd name="T25" fmla="*/ 1037 h 319"/>
                <a:gd name="T26" fmla="*/ 6651 w 527"/>
                <a:gd name="T27" fmla="*/ 2291 h 319"/>
                <a:gd name="T28" fmla="*/ 6651 w 527"/>
                <a:gd name="T29" fmla="*/ 3103 h 319"/>
                <a:gd name="T30" fmla="*/ 6651 w 527"/>
                <a:gd name="T31" fmla="*/ 8537 h 319"/>
                <a:gd name="T32" fmla="*/ 6651 w 527"/>
                <a:gd name="T33" fmla="*/ 8632 h 319"/>
                <a:gd name="T34" fmla="*/ 6237 w 527"/>
                <a:gd name="T35" fmla="*/ 8632 h 319"/>
                <a:gd name="T36" fmla="*/ 6237 w 527"/>
                <a:gd name="T37" fmla="*/ 8246 h 319"/>
                <a:gd name="T38" fmla="*/ 5923 w 527"/>
                <a:gd name="T39" fmla="*/ 3356 h 319"/>
                <a:gd name="T40" fmla="*/ 5800 w 527"/>
                <a:gd name="T41" fmla="*/ 1193 h 319"/>
                <a:gd name="T42" fmla="*/ 1036 w 527"/>
                <a:gd name="T43" fmla="*/ 7848 h 319"/>
                <a:gd name="T44" fmla="*/ 1058 w 527"/>
                <a:gd name="T45" fmla="*/ 7848 h 319"/>
                <a:gd name="T46" fmla="*/ 0 w 527"/>
                <a:gd name="T47" fmla="*/ 8951 h 319"/>
                <a:gd name="T48" fmla="*/ 1058 w 527"/>
                <a:gd name="T49" fmla="*/ 10009 h 319"/>
                <a:gd name="T50" fmla="*/ 1164 w 527"/>
                <a:gd name="T51" fmla="*/ 10009 h 319"/>
                <a:gd name="T52" fmla="*/ 1193 w 527"/>
                <a:gd name="T53" fmla="*/ 10009 h 319"/>
                <a:gd name="T54" fmla="*/ 1947 w 527"/>
                <a:gd name="T55" fmla="*/ 10009 h 319"/>
                <a:gd name="T56" fmla="*/ 14642 w 527"/>
                <a:gd name="T57" fmla="*/ 10009 h 319"/>
                <a:gd name="T58" fmla="*/ 15262 w 527"/>
                <a:gd name="T59" fmla="*/ 10009 h 319"/>
                <a:gd name="T60" fmla="*/ 15487 w 527"/>
                <a:gd name="T61" fmla="*/ 10009 h 319"/>
                <a:gd name="T62" fmla="*/ 15553 w 527"/>
                <a:gd name="T63" fmla="*/ 10009 h 319"/>
                <a:gd name="T64" fmla="*/ 16523 w 527"/>
                <a:gd name="T65" fmla="*/ 8951 h 319"/>
                <a:gd name="T66" fmla="*/ 15487 w 527"/>
                <a:gd name="T67" fmla="*/ 7848 h 3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27" h="319">
                  <a:moveTo>
                    <a:pt x="494" y="250"/>
                  </a:moveTo>
                  <a:cubicBezTo>
                    <a:pt x="496" y="250"/>
                    <a:pt x="496" y="250"/>
                    <a:pt x="496" y="250"/>
                  </a:cubicBezTo>
                  <a:cubicBezTo>
                    <a:pt x="483" y="206"/>
                    <a:pt x="451" y="75"/>
                    <a:pt x="330" y="41"/>
                  </a:cubicBezTo>
                  <a:cubicBezTo>
                    <a:pt x="325" y="100"/>
                    <a:pt x="325" y="100"/>
                    <a:pt x="325" y="100"/>
                  </a:cubicBezTo>
                  <a:cubicBezTo>
                    <a:pt x="312" y="275"/>
                    <a:pt x="312" y="275"/>
                    <a:pt x="312" y="275"/>
                  </a:cubicBezTo>
                  <a:cubicBezTo>
                    <a:pt x="300" y="275"/>
                    <a:pt x="300" y="275"/>
                    <a:pt x="300" y="275"/>
                  </a:cubicBezTo>
                  <a:cubicBezTo>
                    <a:pt x="300" y="94"/>
                    <a:pt x="300" y="94"/>
                    <a:pt x="300" y="94"/>
                  </a:cubicBezTo>
                  <a:cubicBezTo>
                    <a:pt x="300" y="75"/>
                    <a:pt x="300" y="75"/>
                    <a:pt x="300" y="75"/>
                  </a:cubicBezTo>
                  <a:cubicBezTo>
                    <a:pt x="300" y="34"/>
                    <a:pt x="300" y="34"/>
                    <a:pt x="300" y="34"/>
                  </a:cubicBezTo>
                  <a:cubicBezTo>
                    <a:pt x="300" y="34"/>
                    <a:pt x="300" y="34"/>
                    <a:pt x="299" y="34"/>
                  </a:cubicBezTo>
                  <a:cubicBezTo>
                    <a:pt x="292" y="14"/>
                    <a:pt x="275" y="0"/>
                    <a:pt x="256" y="0"/>
                  </a:cubicBezTo>
                  <a:cubicBezTo>
                    <a:pt x="237" y="0"/>
                    <a:pt x="221" y="13"/>
                    <a:pt x="213" y="33"/>
                  </a:cubicBezTo>
                  <a:cubicBezTo>
                    <a:pt x="212" y="33"/>
                    <a:pt x="212" y="33"/>
                    <a:pt x="212" y="33"/>
                  </a:cubicBezTo>
                  <a:cubicBezTo>
                    <a:pt x="212" y="73"/>
                    <a:pt x="212" y="73"/>
                    <a:pt x="212" y="73"/>
                  </a:cubicBezTo>
                  <a:cubicBezTo>
                    <a:pt x="212" y="99"/>
                    <a:pt x="212" y="99"/>
                    <a:pt x="212" y="99"/>
                  </a:cubicBezTo>
                  <a:cubicBezTo>
                    <a:pt x="212" y="272"/>
                    <a:pt x="212" y="272"/>
                    <a:pt x="212" y="272"/>
                  </a:cubicBezTo>
                  <a:cubicBezTo>
                    <a:pt x="212" y="275"/>
                    <a:pt x="212" y="275"/>
                    <a:pt x="212" y="275"/>
                  </a:cubicBezTo>
                  <a:cubicBezTo>
                    <a:pt x="199" y="275"/>
                    <a:pt x="199" y="275"/>
                    <a:pt x="199" y="275"/>
                  </a:cubicBezTo>
                  <a:cubicBezTo>
                    <a:pt x="199" y="263"/>
                    <a:pt x="199" y="263"/>
                    <a:pt x="199" y="263"/>
                  </a:cubicBezTo>
                  <a:cubicBezTo>
                    <a:pt x="189" y="107"/>
                    <a:pt x="189" y="107"/>
                    <a:pt x="189" y="107"/>
                  </a:cubicBezTo>
                  <a:cubicBezTo>
                    <a:pt x="185" y="38"/>
                    <a:pt x="185" y="38"/>
                    <a:pt x="185" y="38"/>
                  </a:cubicBezTo>
                  <a:cubicBezTo>
                    <a:pt x="55" y="72"/>
                    <a:pt x="38" y="219"/>
                    <a:pt x="33" y="250"/>
                  </a:cubicBezTo>
                  <a:cubicBezTo>
                    <a:pt x="34" y="250"/>
                    <a:pt x="34" y="250"/>
                    <a:pt x="34" y="250"/>
                  </a:cubicBezTo>
                  <a:cubicBezTo>
                    <a:pt x="15" y="250"/>
                    <a:pt x="0" y="266"/>
                    <a:pt x="0" y="285"/>
                  </a:cubicBezTo>
                  <a:cubicBezTo>
                    <a:pt x="0" y="304"/>
                    <a:pt x="15" y="319"/>
                    <a:pt x="34" y="319"/>
                  </a:cubicBezTo>
                  <a:cubicBezTo>
                    <a:pt x="37" y="319"/>
                    <a:pt x="37" y="319"/>
                    <a:pt x="37" y="319"/>
                  </a:cubicBezTo>
                  <a:cubicBezTo>
                    <a:pt x="38" y="319"/>
                    <a:pt x="38" y="319"/>
                    <a:pt x="38" y="319"/>
                  </a:cubicBezTo>
                  <a:cubicBezTo>
                    <a:pt x="62" y="319"/>
                    <a:pt x="62" y="319"/>
                    <a:pt x="62" y="319"/>
                  </a:cubicBezTo>
                  <a:cubicBezTo>
                    <a:pt x="467" y="319"/>
                    <a:pt x="467" y="319"/>
                    <a:pt x="467" y="319"/>
                  </a:cubicBezTo>
                  <a:cubicBezTo>
                    <a:pt x="487" y="319"/>
                    <a:pt x="487" y="319"/>
                    <a:pt x="487" y="319"/>
                  </a:cubicBezTo>
                  <a:cubicBezTo>
                    <a:pt x="494" y="319"/>
                    <a:pt x="494" y="319"/>
                    <a:pt x="494" y="319"/>
                  </a:cubicBezTo>
                  <a:cubicBezTo>
                    <a:pt x="494" y="319"/>
                    <a:pt x="495" y="319"/>
                    <a:pt x="496" y="319"/>
                  </a:cubicBezTo>
                  <a:cubicBezTo>
                    <a:pt x="513" y="318"/>
                    <a:pt x="527" y="303"/>
                    <a:pt x="527" y="285"/>
                  </a:cubicBezTo>
                  <a:cubicBezTo>
                    <a:pt x="527" y="266"/>
                    <a:pt x="512" y="250"/>
                    <a:pt x="494" y="250"/>
                  </a:cubicBezTo>
                  <a:close/>
                </a:path>
              </a:pathLst>
            </a:custGeom>
            <a:solidFill>
              <a:srgbClr val="EA52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69" name="Freeform 7"/>
            <p:cNvSpPr>
              <a:spLocks/>
            </p:cNvSpPr>
            <p:nvPr/>
          </p:nvSpPr>
          <p:spPr bwMode="auto">
            <a:xfrm>
              <a:off x="910" y="2564"/>
              <a:ext cx="1992" cy="1356"/>
            </a:xfrm>
            <a:custGeom>
              <a:avLst/>
              <a:gdLst>
                <a:gd name="T0" fmla="*/ 17452 w 842"/>
                <a:gd name="T1" fmla="*/ 9913 h 573"/>
                <a:gd name="T2" fmla="*/ 15688 w 842"/>
                <a:gd name="T3" fmla="*/ 8905 h 573"/>
                <a:gd name="T4" fmla="*/ 20116 w 842"/>
                <a:gd name="T5" fmla="*/ 1037 h 573"/>
                <a:gd name="T6" fmla="*/ 20048 w 842"/>
                <a:gd name="T7" fmla="*/ 0 h 573"/>
                <a:gd name="T8" fmla="*/ 5602 w 842"/>
                <a:gd name="T9" fmla="*/ 0 h 573"/>
                <a:gd name="T10" fmla="*/ 5548 w 842"/>
                <a:gd name="T11" fmla="*/ 1037 h 573"/>
                <a:gd name="T12" fmla="*/ 10499 w 842"/>
                <a:gd name="T13" fmla="*/ 9135 h 573"/>
                <a:gd name="T14" fmla="*/ 8900 w 842"/>
                <a:gd name="T15" fmla="*/ 9913 h 573"/>
                <a:gd name="T16" fmla="*/ 0 w 842"/>
                <a:gd name="T17" fmla="*/ 17971 h 573"/>
                <a:gd name="T18" fmla="*/ 14540 w 842"/>
                <a:gd name="T19" fmla="*/ 17971 h 573"/>
                <a:gd name="T20" fmla="*/ 20178 w 842"/>
                <a:gd name="T21" fmla="*/ 17971 h 573"/>
                <a:gd name="T22" fmla="*/ 26379 w 842"/>
                <a:gd name="T23" fmla="*/ 17971 h 573"/>
                <a:gd name="T24" fmla="*/ 17452 w 842"/>
                <a:gd name="T25" fmla="*/ 9913 h 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2" h="573">
                  <a:moveTo>
                    <a:pt x="557" y="316"/>
                  </a:moveTo>
                  <a:cubicBezTo>
                    <a:pt x="524" y="307"/>
                    <a:pt x="508" y="295"/>
                    <a:pt x="501" y="284"/>
                  </a:cubicBezTo>
                  <a:cubicBezTo>
                    <a:pt x="584" y="242"/>
                    <a:pt x="642" y="146"/>
                    <a:pt x="642" y="33"/>
                  </a:cubicBezTo>
                  <a:cubicBezTo>
                    <a:pt x="642" y="22"/>
                    <a:pt x="641" y="11"/>
                    <a:pt x="640" y="0"/>
                  </a:cubicBezTo>
                  <a:cubicBezTo>
                    <a:pt x="179" y="0"/>
                    <a:pt x="179" y="0"/>
                    <a:pt x="179" y="0"/>
                  </a:cubicBezTo>
                  <a:cubicBezTo>
                    <a:pt x="177" y="11"/>
                    <a:pt x="177" y="22"/>
                    <a:pt x="177" y="33"/>
                  </a:cubicBezTo>
                  <a:cubicBezTo>
                    <a:pt x="177" y="153"/>
                    <a:pt x="243" y="255"/>
                    <a:pt x="335" y="291"/>
                  </a:cubicBezTo>
                  <a:cubicBezTo>
                    <a:pt x="326" y="300"/>
                    <a:pt x="310" y="309"/>
                    <a:pt x="284" y="316"/>
                  </a:cubicBezTo>
                  <a:cubicBezTo>
                    <a:pt x="191" y="339"/>
                    <a:pt x="0" y="374"/>
                    <a:pt x="0" y="573"/>
                  </a:cubicBezTo>
                  <a:cubicBezTo>
                    <a:pt x="464" y="573"/>
                    <a:pt x="464" y="573"/>
                    <a:pt x="464" y="573"/>
                  </a:cubicBezTo>
                  <a:cubicBezTo>
                    <a:pt x="644" y="573"/>
                    <a:pt x="644" y="573"/>
                    <a:pt x="644" y="573"/>
                  </a:cubicBezTo>
                  <a:cubicBezTo>
                    <a:pt x="842" y="573"/>
                    <a:pt x="842" y="573"/>
                    <a:pt x="842" y="573"/>
                  </a:cubicBezTo>
                  <a:cubicBezTo>
                    <a:pt x="842" y="374"/>
                    <a:pt x="651" y="339"/>
                    <a:pt x="557" y="316"/>
                  </a:cubicBezTo>
                  <a:close/>
                </a:path>
              </a:pathLst>
            </a:custGeom>
            <a:solidFill>
              <a:srgbClr val="263B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70" name="Freeform 8"/>
            <p:cNvSpPr>
              <a:spLocks/>
            </p:cNvSpPr>
            <p:nvPr/>
          </p:nvSpPr>
          <p:spPr bwMode="auto">
            <a:xfrm>
              <a:off x="3285" y="1780"/>
              <a:ext cx="1247" cy="755"/>
            </a:xfrm>
            <a:custGeom>
              <a:avLst/>
              <a:gdLst>
                <a:gd name="T0" fmla="*/ 15487 w 527"/>
                <a:gd name="T1" fmla="*/ 7848 h 319"/>
                <a:gd name="T2" fmla="*/ 15553 w 527"/>
                <a:gd name="T3" fmla="*/ 7848 h 319"/>
                <a:gd name="T4" fmla="*/ 10347 w 527"/>
                <a:gd name="T5" fmla="*/ 1288 h 319"/>
                <a:gd name="T6" fmla="*/ 10213 w 527"/>
                <a:gd name="T7" fmla="*/ 3143 h 319"/>
                <a:gd name="T8" fmla="*/ 9815 w 527"/>
                <a:gd name="T9" fmla="*/ 8632 h 319"/>
                <a:gd name="T10" fmla="*/ 9406 w 527"/>
                <a:gd name="T11" fmla="*/ 8632 h 319"/>
                <a:gd name="T12" fmla="*/ 9406 w 527"/>
                <a:gd name="T13" fmla="*/ 2942 h 319"/>
                <a:gd name="T14" fmla="*/ 9406 w 527"/>
                <a:gd name="T15" fmla="*/ 2357 h 319"/>
                <a:gd name="T16" fmla="*/ 9406 w 527"/>
                <a:gd name="T17" fmla="*/ 1058 h 319"/>
                <a:gd name="T18" fmla="*/ 9406 w 527"/>
                <a:gd name="T19" fmla="*/ 1058 h 319"/>
                <a:gd name="T20" fmla="*/ 8029 w 527"/>
                <a:gd name="T21" fmla="*/ 0 h 319"/>
                <a:gd name="T22" fmla="*/ 6680 w 527"/>
                <a:gd name="T23" fmla="*/ 1037 h 319"/>
                <a:gd name="T24" fmla="*/ 6651 w 527"/>
                <a:gd name="T25" fmla="*/ 1037 h 319"/>
                <a:gd name="T26" fmla="*/ 6651 w 527"/>
                <a:gd name="T27" fmla="*/ 2291 h 319"/>
                <a:gd name="T28" fmla="*/ 6651 w 527"/>
                <a:gd name="T29" fmla="*/ 3103 h 319"/>
                <a:gd name="T30" fmla="*/ 6651 w 527"/>
                <a:gd name="T31" fmla="*/ 8537 h 319"/>
                <a:gd name="T32" fmla="*/ 6651 w 527"/>
                <a:gd name="T33" fmla="*/ 8632 h 319"/>
                <a:gd name="T34" fmla="*/ 6237 w 527"/>
                <a:gd name="T35" fmla="*/ 8632 h 319"/>
                <a:gd name="T36" fmla="*/ 6237 w 527"/>
                <a:gd name="T37" fmla="*/ 8246 h 319"/>
                <a:gd name="T38" fmla="*/ 5923 w 527"/>
                <a:gd name="T39" fmla="*/ 3356 h 319"/>
                <a:gd name="T40" fmla="*/ 5800 w 527"/>
                <a:gd name="T41" fmla="*/ 1193 h 319"/>
                <a:gd name="T42" fmla="*/ 1036 w 527"/>
                <a:gd name="T43" fmla="*/ 7848 h 319"/>
                <a:gd name="T44" fmla="*/ 1058 w 527"/>
                <a:gd name="T45" fmla="*/ 7848 h 319"/>
                <a:gd name="T46" fmla="*/ 0 w 527"/>
                <a:gd name="T47" fmla="*/ 8951 h 319"/>
                <a:gd name="T48" fmla="*/ 1058 w 527"/>
                <a:gd name="T49" fmla="*/ 10009 h 319"/>
                <a:gd name="T50" fmla="*/ 1164 w 527"/>
                <a:gd name="T51" fmla="*/ 10009 h 319"/>
                <a:gd name="T52" fmla="*/ 1193 w 527"/>
                <a:gd name="T53" fmla="*/ 10009 h 319"/>
                <a:gd name="T54" fmla="*/ 1976 w 527"/>
                <a:gd name="T55" fmla="*/ 10009 h 319"/>
                <a:gd name="T56" fmla="*/ 14642 w 527"/>
                <a:gd name="T57" fmla="*/ 10009 h 319"/>
                <a:gd name="T58" fmla="*/ 15262 w 527"/>
                <a:gd name="T59" fmla="*/ 10009 h 319"/>
                <a:gd name="T60" fmla="*/ 15487 w 527"/>
                <a:gd name="T61" fmla="*/ 10009 h 319"/>
                <a:gd name="T62" fmla="*/ 15553 w 527"/>
                <a:gd name="T63" fmla="*/ 10009 h 319"/>
                <a:gd name="T64" fmla="*/ 16523 w 527"/>
                <a:gd name="T65" fmla="*/ 8951 h 319"/>
                <a:gd name="T66" fmla="*/ 15487 w 527"/>
                <a:gd name="T67" fmla="*/ 7848 h 3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27" h="319">
                  <a:moveTo>
                    <a:pt x="494" y="250"/>
                  </a:moveTo>
                  <a:cubicBezTo>
                    <a:pt x="496" y="250"/>
                    <a:pt x="496" y="250"/>
                    <a:pt x="496" y="250"/>
                  </a:cubicBezTo>
                  <a:cubicBezTo>
                    <a:pt x="483" y="206"/>
                    <a:pt x="451" y="75"/>
                    <a:pt x="330" y="41"/>
                  </a:cubicBezTo>
                  <a:cubicBezTo>
                    <a:pt x="326" y="100"/>
                    <a:pt x="326" y="100"/>
                    <a:pt x="326" y="100"/>
                  </a:cubicBezTo>
                  <a:cubicBezTo>
                    <a:pt x="313" y="275"/>
                    <a:pt x="313" y="275"/>
                    <a:pt x="313" y="275"/>
                  </a:cubicBezTo>
                  <a:cubicBezTo>
                    <a:pt x="300" y="275"/>
                    <a:pt x="300" y="275"/>
                    <a:pt x="300" y="275"/>
                  </a:cubicBezTo>
                  <a:cubicBezTo>
                    <a:pt x="300" y="94"/>
                    <a:pt x="300" y="94"/>
                    <a:pt x="300" y="94"/>
                  </a:cubicBezTo>
                  <a:cubicBezTo>
                    <a:pt x="300" y="75"/>
                    <a:pt x="300" y="75"/>
                    <a:pt x="300" y="75"/>
                  </a:cubicBezTo>
                  <a:cubicBezTo>
                    <a:pt x="300" y="34"/>
                    <a:pt x="300" y="34"/>
                    <a:pt x="300" y="34"/>
                  </a:cubicBezTo>
                  <a:cubicBezTo>
                    <a:pt x="300" y="34"/>
                    <a:pt x="300" y="34"/>
                    <a:pt x="300" y="34"/>
                  </a:cubicBezTo>
                  <a:cubicBezTo>
                    <a:pt x="292" y="14"/>
                    <a:pt x="275" y="0"/>
                    <a:pt x="256" y="0"/>
                  </a:cubicBezTo>
                  <a:cubicBezTo>
                    <a:pt x="237" y="0"/>
                    <a:pt x="221" y="13"/>
                    <a:pt x="213" y="33"/>
                  </a:cubicBezTo>
                  <a:cubicBezTo>
                    <a:pt x="213" y="33"/>
                    <a:pt x="212" y="33"/>
                    <a:pt x="212" y="33"/>
                  </a:cubicBezTo>
                  <a:cubicBezTo>
                    <a:pt x="212" y="73"/>
                    <a:pt x="212" y="73"/>
                    <a:pt x="212" y="73"/>
                  </a:cubicBezTo>
                  <a:cubicBezTo>
                    <a:pt x="212" y="99"/>
                    <a:pt x="212" y="99"/>
                    <a:pt x="212" y="99"/>
                  </a:cubicBezTo>
                  <a:cubicBezTo>
                    <a:pt x="212" y="272"/>
                    <a:pt x="212" y="272"/>
                    <a:pt x="212" y="272"/>
                  </a:cubicBezTo>
                  <a:cubicBezTo>
                    <a:pt x="212" y="275"/>
                    <a:pt x="212" y="275"/>
                    <a:pt x="212" y="275"/>
                  </a:cubicBezTo>
                  <a:cubicBezTo>
                    <a:pt x="199" y="275"/>
                    <a:pt x="199" y="275"/>
                    <a:pt x="199" y="275"/>
                  </a:cubicBezTo>
                  <a:cubicBezTo>
                    <a:pt x="199" y="263"/>
                    <a:pt x="199" y="263"/>
                    <a:pt x="199" y="263"/>
                  </a:cubicBezTo>
                  <a:cubicBezTo>
                    <a:pt x="189" y="107"/>
                    <a:pt x="189" y="107"/>
                    <a:pt x="189" y="107"/>
                  </a:cubicBezTo>
                  <a:cubicBezTo>
                    <a:pt x="185" y="38"/>
                    <a:pt x="185" y="38"/>
                    <a:pt x="185" y="38"/>
                  </a:cubicBezTo>
                  <a:cubicBezTo>
                    <a:pt x="55" y="72"/>
                    <a:pt x="38" y="219"/>
                    <a:pt x="33" y="250"/>
                  </a:cubicBezTo>
                  <a:cubicBezTo>
                    <a:pt x="34" y="250"/>
                    <a:pt x="34" y="250"/>
                    <a:pt x="34" y="250"/>
                  </a:cubicBezTo>
                  <a:cubicBezTo>
                    <a:pt x="15" y="250"/>
                    <a:pt x="0" y="266"/>
                    <a:pt x="0" y="285"/>
                  </a:cubicBezTo>
                  <a:cubicBezTo>
                    <a:pt x="0" y="304"/>
                    <a:pt x="15" y="319"/>
                    <a:pt x="34" y="319"/>
                  </a:cubicBezTo>
                  <a:cubicBezTo>
                    <a:pt x="37" y="319"/>
                    <a:pt x="37" y="319"/>
                    <a:pt x="37" y="319"/>
                  </a:cubicBezTo>
                  <a:cubicBezTo>
                    <a:pt x="38" y="319"/>
                    <a:pt x="38" y="319"/>
                    <a:pt x="38" y="319"/>
                  </a:cubicBezTo>
                  <a:cubicBezTo>
                    <a:pt x="63" y="319"/>
                    <a:pt x="63" y="319"/>
                    <a:pt x="63" y="319"/>
                  </a:cubicBezTo>
                  <a:cubicBezTo>
                    <a:pt x="467" y="319"/>
                    <a:pt x="467" y="319"/>
                    <a:pt x="467" y="319"/>
                  </a:cubicBezTo>
                  <a:cubicBezTo>
                    <a:pt x="487" y="319"/>
                    <a:pt x="487" y="319"/>
                    <a:pt x="487" y="319"/>
                  </a:cubicBezTo>
                  <a:cubicBezTo>
                    <a:pt x="494" y="319"/>
                    <a:pt x="494" y="319"/>
                    <a:pt x="494" y="319"/>
                  </a:cubicBezTo>
                  <a:cubicBezTo>
                    <a:pt x="495" y="319"/>
                    <a:pt x="495" y="319"/>
                    <a:pt x="496" y="319"/>
                  </a:cubicBezTo>
                  <a:cubicBezTo>
                    <a:pt x="514" y="318"/>
                    <a:pt x="527" y="303"/>
                    <a:pt x="527" y="285"/>
                  </a:cubicBezTo>
                  <a:cubicBezTo>
                    <a:pt x="527" y="266"/>
                    <a:pt x="512" y="250"/>
                    <a:pt x="494" y="250"/>
                  </a:cubicBezTo>
                  <a:close/>
                </a:path>
              </a:pathLst>
            </a:custGeom>
            <a:solidFill>
              <a:srgbClr val="EA52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71" name="Freeform 9"/>
            <p:cNvSpPr>
              <a:spLocks/>
            </p:cNvSpPr>
            <p:nvPr/>
          </p:nvSpPr>
          <p:spPr bwMode="auto">
            <a:xfrm>
              <a:off x="2947" y="2564"/>
              <a:ext cx="1991" cy="1356"/>
            </a:xfrm>
            <a:custGeom>
              <a:avLst/>
              <a:gdLst>
                <a:gd name="T0" fmla="*/ 17439 w 842"/>
                <a:gd name="T1" fmla="*/ 9913 h 573"/>
                <a:gd name="T2" fmla="*/ 15694 w 842"/>
                <a:gd name="T3" fmla="*/ 8905 h 573"/>
                <a:gd name="T4" fmla="*/ 20068 w 842"/>
                <a:gd name="T5" fmla="*/ 1037 h 573"/>
                <a:gd name="T6" fmla="*/ 20007 w 842"/>
                <a:gd name="T7" fmla="*/ 0 h 573"/>
                <a:gd name="T8" fmla="*/ 5592 w 842"/>
                <a:gd name="T9" fmla="*/ 0 h 573"/>
                <a:gd name="T10" fmla="*/ 5540 w 842"/>
                <a:gd name="T11" fmla="*/ 1037 h 573"/>
                <a:gd name="T12" fmla="*/ 10473 w 842"/>
                <a:gd name="T13" fmla="*/ 9135 h 573"/>
                <a:gd name="T14" fmla="*/ 8912 w 842"/>
                <a:gd name="T15" fmla="*/ 9913 h 573"/>
                <a:gd name="T16" fmla="*/ 0 w 842"/>
                <a:gd name="T17" fmla="*/ 17971 h 573"/>
                <a:gd name="T18" fmla="*/ 14505 w 842"/>
                <a:gd name="T19" fmla="*/ 17971 h 573"/>
                <a:gd name="T20" fmla="*/ 20135 w 842"/>
                <a:gd name="T21" fmla="*/ 17971 h 573"/>
                <a:gd name="T22" fmla="*/ 26325 w 842"/>
                <a:gd name="T23" fmla="*/ 17971 h 573"/>
                <a:gd name="T24" fmla="*/ 17439 w 842"/>
                <a:gd name="T25" fmla="*/ 9913 h 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2" h="573">
                  <a:moveTo>
                    <a:pt x="558" y="316"/>
                  </a:moveTo>
                  <a:cubicBezTo>
                    <a:pt x="524" y="307"/>
                    <a:pt x="508" y="295"/>
                    <a:pt x="502" y="284"/>
                  </a:cubicBezTo>
                  <a:cubicBezTo>
                    <a:pt x="584" y="242"/>
                    <a:pt x="642" y="146"/>
                    <a:pt x="642" y="33"/>
                  </a:cubicBezTo>
                  <a:cubicBezTo>
                    <a:pt x="642" y="22"/>
                    <a:pt x="642" y="11"/>
                    <a:pt x="640" y="0"/>
                  </a:cubicBezTo>
                  <a:cubicBezTo>
                    <a:pt x="179" y="0"/>
                    <a:pt x="179" y="0"/>
                    <a:pt x="179" y="0"/>
                  </a:cubicBezTo>
                  <a:cubicBezTo>
                    <a:pt x="178" y="11"/>
                    <a:pt x="177" y="22"/>
                    <a:pt x="177" y="33"/>
                  </a:cubicBezTo>
                  <a:cubicBezTo>
                    <a:pt x="177" y="153"/>
                    <a:pt x="243" y="255"/>
                    <a:pt x="335" y="291"/>
                  </a:cubicBezTo>
                  <a:cubicBezTo>
                    <a:pt x="326" y="300"/>
                    <a:pt x="311" y="309"/>
                    <a:pt x="285" y="316"/>
                  </a:cubicBezTo>
                  <a:cubicBezTo>
                    <a:pt x="191" y="339"/>
                    <a:pt x="0" y="374"/>
                    <a:pt x="0" y="573"/>
                  </a:cubicBezTo>
                  <a:cubicBezTo>
                    <a:pt x="464" y="573"/>
                    <a:pt x="464" y="573"/>
                    <a:pt x="464" y="573"/>
                  </a:cubicBezTo>
                  <a:cubicBezTo>
                    <a:pt x="644" y="573"/>
                    <a:pt x="644" y="573"/>
                    <a:pt x="644" y="573"/>
                  </a:cubicBezTo>
                  <a:cubicBezTo>
                    <a:pt x="842" y="573"/>
                    <a:pt x="842" y="573"/>
                    <a:pt x="842" y="573"/>
                  </a:cubicBezTo>
                  <a:cubicBezTo>
                    <a:pt x="842" y="374"/>
                    <a:pt x="651" y="339"/>
                    <a:pt x="558" y="316"/>
                  </a:cubicBezTo>
                  <a:close/>
                </a:path>
              </a:pathLst>
            </a:custGeom>
            <a:solidFill>
              <a:srgbClr val="263B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72" name="Freeform 11"/>
            <p:cNvSpPr>
              <a:spLocks noEditPoints="1"/>
            </p:cNvSpPr>
            <p:nvPr/>
          </p:nvSpPr>
          <p:spPr bwMode="auto">
            <a:xfrm>
              <a:off x="1366" y="712"/>
              <a:ext cx="1685" cy="997"/>
            </a:xfrm>
            <a:custGeom>
              <a:avLst/>
              <a:gdLst>
                <a:gd name="T0" fmla="*/ 21870 w 712"/>
                <a:gd name="T1" fmla="*/ 1262 h 421"/>
                <a:gd name="T2" fmla="*/ 20426 w 712"/>
                <a:gd name="T3" fmla="*/ 279 h 421"/>
                <a:gd name="T4" fmla="*/ 17652 w 712"/>
                <a:gd name="T5" fmla="*/ 2070 h 421"/>
                <a:gd name="T6" fmla="*/ 17972 w 712"/>
                <a:gd name="T7" fmla="*/ 3775 h 421"/>
                <a:gd name="T8" fmla="*/ 14209 w 712"/>
                <a:gd name="T9" fmla="*/ 8485 h 421"/>
                <a:gd name="T10" fmla="*/ 13930 w 712"/>
                <a:gd name="T11" fmla="*/ 8395 h 421"/>
                <a:gd name="T12" fmla="*/ 12607 w 712"/>
                <a:gd name="T13" fmla="*/ 8525 h 421"/>
                <a:gd name="T14" fmla="*/ 10377 w 712"/>
                <a:gd name="T15" fmla="*/ 5977 h 421"/>
                <a:gd name="T16" fmla="*/ 10631 w 712"/>
                <a:gd name="T17" fmla="*/ 5312 h 421"/>
                <a:gd name="T18" fmla="*/ 8844 w 712"/>
                <a:gd name="T19" fmla="*/ 2553 h 421"/>
                <a:gd name="T20" fmla="*/ 6110 w 712"/>
                <a:gd name="T21" fmla="*/ 4341 h 421"/>
                <a:gd name="T22" fmla="*/ 6217 w 712"/>
                <a:gd name="T23" fmla="*/ 5698 h 421"/>
                <a:gd name="T24" fmla="*/ 3673 w 712"/>
                <a:gd name="T25" fmla="*/ 7931 h 421"/>
                <a:gd name="T26" fmla="*/ 3008 w 712"/>
                <a:gd name="T27" fmla="*/ 7637 h 421"/>
                <a:gd name="T28" fmla="*/ 279 w 712"/>
                <a:gd name="T29" fmla="*/ 9428 h 421"/>
                <a:gd name="T30" fmla="*/ 2038 w 712"/>
                <a:gd name="T31" fmla="*/ 12203 h 421"/>
                <a:gd name="T32" fmla="*/ 4799 w 712"/>
                <a:gd name="T33" fmla="*/ 10415 h 421"/>
                <a:gd name="T34" fmla="*/ 4705 w 712"/>
                <a:gd name="T35" fmla="*/ 9084 h 421"/>
                <a:gd name="T36" fmla="*/ 7254 w 712"/>
                <a:gd name="T37" fmla="*/ 6853 h 421"/>
                <a:gd name="T38" fmla="*/ 7874 w 712"/>
                <a:gd name="T39" fmla="*/ 7105 h 421"/>
                <a:gd name="T40" fmla="*/ 9225 w 712"/>
                <a:gd name="T41" fmla="*/ 7010 h 421"/>
                <a:gd name="T42" fmla="*/ 11454 w 712"/>
                <a:gd name="T43" fmla="*/ 9563 h 421"/>
                <a:gd name="T44" fmla="*/ 11201 w 712"/>
                <a:gd name="T45" fmla="*/ 10186 h 421"/>
                <a:gd name="T46" fmla="*/ 12950 w 712"/>
                <a:gd name="T47" fmla="*/ 12961 h 421"/>
                <a:gd name="T48" fmla="*/ 15721 w 712"/>
                <a:gd name="T49" fmla="*/ 11171 h 421"/>
                <a:gd name="T50" fmla="*/ 15430 w 712"/>
                <a:gd name="T51" fmla="*/ 9473 h 421"/>
                <a:gd name="T52" fmla="*/ 19165 w 712"/>
                <a:gd name="T53" fmla="*/ 4755 h 421"/>
                <a:gd name="T54" fmla="*/ 19446 w 712"/>
                <a:gd name="T55" fmla="*/ 4845 h 421"/>
                <a:gd name="T56" fmla="*/ 21143 w 712"/>
                <a:gd name="T57" fmla="*/ 4530 h 421"/>
                <a:gd name="T58" fmla="*/ 22213 w 712"/>
                <a:gd name="T59" fmla="*/ 3057 h 421"/>
                <a:gd name="T60" fmla="*/ 21870 w 712"/>
                <a:gd name="T61" fmla="*/ 1262 h 421"/>
                <a:gd name="T62" fmla="*/ 2386 w 712"/>
                <a:gd name="T63" fmla="*/ 10690 h 421"/>
                <a:gd name="T64" fmla="*/ 1787 w 712"/>
                <a:gd name="T65" fmla="*/ 9785 h 421"/>
                <a:gd name="T66" fmla="*/ 2705 w 712"/>
                <a:gd name="T67" fmla="*/ 9191 h 421"/>
                <a:gd name="T68" fmla="*/ 3287 w 712"/>
                <a:gd name="T69" fmla="*/ 10096 h 421"/>
                <a:gd name="T70" fmla="*/ 2386 w 712"/>
                <a:gd name="T71" fmla="*/ 10690 h 421"/>
                <a:gd name="T72" fmla="*/ 8217 w 712"/>
                <a:gd name="T73" fmla="*/ 5603 h 421"/>
                <a:gd name="T74" fmla="*/ 7623 w 712"/>
                <a:gd name="T75" fmla="*/ 4689 h 421"/>
                <a:gd name="T76" fmla="*/ 8536 w 712"/>
                <a:gd name="T77" fmla="*/ 4087 h 421"/>
                <a:gd name="T78" fmla="*/ 9135 w 712"/>
                <a:gd name="T79" fmla="*/ 5009 h 421"/>
                <a:gd name="T80" fmla="*/ 8217 w 712"/>
                <a:gd name="T81" fmla="*/ 5603 h 421"/>
                <a:gd name="T82" fmla="*/ 13295 w 712"/>
                <a:gd name="T83" fmla="*/ 11445 h 421"/>
                <a:gd name="T84" fmla="*/ 12697 w 712"/>
                <a:gd name="T85" fmla="*/ 10531 h 421"/>
                <a:gd name="T86" fmla="*/ 13610 w 712"/>
                <a:gd name="T87" fmla="*/ 9932 h 421"/>
                <a:gd name="T88" fmla="*/ 14209 w 712"/>
                <a:gd name="T89" fmla="*/ 10851 h 421"/>
                <a:gd name="T90" fmla="*/ 13295 w 712"/>
                <a:gd name="T91" fmla="*/ 11445 h 421"/>
                <a:gd name="T92" fmla="*/ 19766 w 712"/>
                <a:gd name="T93" fmla="*/ 3308 h 421"/>
                <a:gd name="T94" fmla="*/ 19165 w 712"/>
                <a:gd name="T95" fmla="*/ 2389 h 421"/>
                <a:gd name="T96" fmla="*/ 20106 w 712"/>
                <a:gd name="T97" fmla="*/ 1795 h 421"/>
                <a:gd name="T98" fmla="*/ 20705 w 712"/>
                <a:gd name="T99" fmla="*/ 2709 h 421"/>
                <a:gd name="T100" fmla="*/ 19766 w 712"/>
                <a:gd name="T101" fmla="*/ 3308 h 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2" h="421">
                  <a:moveTo>
                    <a:pt x="697" y="40"/>
                  </a:moveTo>
                  <a:cubicBezTo>
                    <a:pt x="686" y="25"/>
                    <a:pt x="670" y="13"/>
                    <a:pt x="651" y="9"/>
                  </a:cubicBezTo>
                  <a:cubicBezTo>
                    <a:pt x="611" y="0"/>
                    <a:pt x="572" y="26"/>
                    <a:pt x="563" y="66"/>
                  </a:cubicBezTo>
                  <a:cubicBezTo>
                    <a:pt x="559" y="85"/>
                    <a:pt x="563" y="105"/>
                    <a:pt x="573" y="120"/>
                  </a:cubicBezTo>
                  <a:cubicBezTo>
                    <a:pt x="453" y="270"/>
                    <a:pt x="453" y="270"/>
                    <a:pt x="453" y="270"/>
                  </a:cubicBezTo>
                  <a:cubicBezTo>
                    <a:pt x="450" y="269"/>
                    <a:pt x="447" y="268"/>
                    <a:pt x="444" y="267"/>
                  </a:cubicBezTo>
                  <a:cubicBezTo>
                    <a:pt x="430" y="264"/>
                    <a:pt x="415" y="266"/>
                    <a:pt x="402" y="271"/>
                  </a:cubicBezTo>
                  <a:cubicBezTo>
                    <a:pt x="331" y="190"/>
                    <a:pt x="331" y="190"/>
                    <a:pt x="331" y="190"/>
                  </a:cubicBezTo>
                  <a:cubicBezTo>
                    <a:pt x="335" y="184"/>
                    <a:pt x="338" y="177"/>
                    <a:pt x="339" y="169"/>
                  </a:cubicBezTo>
                  <a:cubicBezTo>
                    <a:pt x="348" y="129"/>
                    <a:pt x="322" y="90"/>
                    <a:pt x="282" y="81"/>
                  </a:cubicBezTo>
                  <a:cubicBezTo>
                    <a:pt x="242" y="73"/>
                    <a:pt x="203" y="98"/>
                    <a:pt x="195" y="138"/>
                  </a:cubicBezTo>
                  <a:cubicBezTo>
                    <a:pt x="191" y="153"/>
                    <a:pt x="193" y="168"/>
                    <a:pt x="198" y="181"/>
                  </a:cubicBezTo>
                  <a:cubicBezTo>
                    <a:pt x="117" y="252"/>
                    <a:pt x="117" y="252"/>
                    <a:pt x="117" y="252"/>
                  </a:cubicBezTo>
                  <a:cubicBezTo>
                    <a:pt x="111" y="248"/>
                    <a:pt x="104" y="245"/>
                    <a:pt x="96" y="243"/>
                  </a:cubicBezTo>
                  <a:cubicBezTo>
                    <a:pt x="56" y="235"/>
                    <a:pt x="17" y="260"/>
                    <a:pt x="9" y="300"/>
                  </a:cubicBezTo>
                  <a:cubicBezTo>
                    <a:pt x="0" y="340"/>
                    <a:pt x="26" y="380"/>
                    <a:pt x="65" y="388"/>
                  </a:cubicBezTo>
                  <a:cubicBezTo>
                    <a:pt x="105" y="397"/>
                    <a:pt x="145" y="371"/>
                    <a:pt x="153" y="331"/>
                  </a:cubicBezTo>
                  <a:cubicBezTo>
                    <a:pt x="156" y="316"/>
                    <a:pt x="155" y="302"/>
                    <a:pt x="150" y="289"/>
                  </a:cubicBezTo>
                  <a:cubicBezTo>
                    <a:pt x="231" y="218"/>
                    <a:pt x="231" y="218"/>
                    <a:pt x="231" y="218"/>
                  </a:cubicBezTo>
                  <a:cubicBezTo>
                    <a:pt x="237" y="222"/>
                    <a:pt x="244" y="225"/>
                    <a:pt x="251" y="226"/>
                  </a:cubicBezTo>
                  <a:cubicBezTo>
                    <a:pt x="266" y="229"/>
                    <a:pt x="281" y="228"/>
                    <a:pt x="294" y="223"/>
                  </a:cubicBezTo>
                  <a:cubicBezTo>
                    <a:pt x="365" y="304"/>
                    <a:pt x="365" y="304"/>
                    <a:pt x="365" y="304"/>
                  </a:cubicBezTo>
                  <a:cubicBezTo>
                    <a:pt x="361" y="310"/>
                    <a:pt x="358" y="317"/>
                    <a:pt x="357" y="324"/>
                  </a:cubicBezTo>
                  <a:cubicBezTo>
                    <a:pt x="348" y="364"/>
                    <a:pt x="374" y="404"/>
                    <a:pt x="413" y="412"/>
                  </a:cubicBezTo>
                  <a:cubicBezTo>
                    <a:pt x="453" y="421"/>
                    <a:pt x="493" y="395"/>
                    <a:pt x="501" y="355"/>
                  </a:cubicBezTo>
                  <a:cubicBezTo>
                    <a:pt x="505" y="336"/>
                    <a:pt x="501" y="316"/>
                    <a:pt x="492" y="301"/>
                  </a:cubicBezTo>
                  <a:cubicBezTo>
                    <a:pt x="611" y="151"/>
                    <a:pt x="611" y="151"/>
                    <a:pt x="611" y="151"/>
                  </a:cubicBezTo>
                  <a:cubicBezTo>
                    <a:pt x="614" y="152"/>
                    <a:pt x="617" y="153"/>
                    <a:pt x="620" y="154"/>
                  </a:cubicBezTo>
                  <a:cubicBezTo>
                    <a:pt x="640" y="158"/>
                    <a:pt x="659" y="154"/>
                    <a:pt x="674" y="144"/>
                  </a:cubicBezTo>
                  <a:cubicBezTo>
                    <a:pt x="691" y="134"/>
                    <a:pt x="704" y="117"/>
                    <a:pt x="708" y="97"/>
                  </a:cubicBezTo>
                  <a:cubicBezTo>
                    <a:pt x="712" y="76"/>
                    <a:pt x="708" y="56"/>
                    <a:pt x="697" y="40"/>
                  </a:cubicBezTo>
                  <a:close/>
                  <a:moveTo>
                    <a:pt x="76" y="340"/>
                  </a:moveTo>
                  <a:cubicBezTo>
                    <a:pt x="62" y="337"/>
                    <a:pt x="54" y="324"/>
                    <a:pt x="57" y="311"/>
                  </a:cubicBezTo>
                  <a:cubicBezTo>
                    <a:pt x="60" y="297"/>
                    <a:pt x="73" y="289"/>
                    <a:pt x="86" y="292"/>
                  </a:cubicBezTo>
                  <a:cubicBezTo>
                    <a:pt x="99" y="295"/>
                    <a:pt x="108" y="308"/>
                    <a:pt x="105" y="321"/>
                  </a:cubicBezTo>
                  <a:cubicBezTo>
                    <a:pt x="102" y="334"/>
                    <a:pt x="89" y="343"/>
                    <a:pt x="76" y="340"/>
                  </a:cubicBezTo>
                  <a:close/>
                  <a:moveTo>
                    <a:pt x="262" y="178"/>
                  </a:moveTo>
                  <a:cubicBezTo>
                    <a:pt x="248" y="175"/>
                    <a:pt x="240" y="162"/>
                    <a:pt x="243" y="149"/>
                  </a:cubicBezTo>
                  <a:cubicBezTo>
                    <a:pt x="246" y="135"/>
                    <a:pt x="259" y="127"/>
                    <a:pt x="272" y="130"/>
                  </a:cubicBezTo>
                  <a:cubicBezTo>
                    <a:pt x="285" y="133"/>
                    <a:pt x="294" y="146"/>
                    <a:pt x="291" y="159"/>
                  </a:cubicBezTo>
                  <a:cubicBezTo>
                    <a:pt x="288" y="172"/>
                    <a:pt x="275" y="181"/>
                    <a:pt x="262" y="178"/>
                  </a:cubicBezTo>
                  <a:close/>
                  <a:moveTo>
                    <a:pt x="424" y="364"/>
                  </a:moveTo>
                  <a:cubicBezTo>
                    <a:pt x="410" y="361"/>
                    <a:pt x="402" y="348"/>
                    <a:pt x="405" y="335"/>
                  </a:cubicBezTo>
                  <a:cubicBezTo>
                    <a:pt x="408" y="321"/>
                    <a:pt x="421" y="313"/>
                    <a:pt x="434" y="316"/>
                  </a:cubicBezTo>
                  <a:cubicBezTo>
                    <a:pt x="447" y="318"/>
                    <a:pt x="456" y="332"/>
                    <a:pt x="453" y="345"/>
                  </a:cubicBezTo>
                  <a:cubicBezTo>
                    <a:pt x="450" y="358"/>
                    <a:pt x="437" y="367"/>
                    <a:pt x="424" y="364"/>
                  </a:cubicBezTo>
                  <a:close/>
                  <a:moveTo>
                    <a:pt x="630" y="105"/>
                  </a:moveTo>
                  <a:cubicBezTo>
                    <a:pt x="617" y="103"/>
                    <a:pt x="609" y="89"/>
                    <a:pt x="611" y="76"/>
                  </a:cubicBezTo>
                  <a:cubicBezTo>
                    <a:pt x="614" y="63"/>
                    <a:pt x="627" y="54"/>
                    <a:pt x="641" y="57"/>
                  </a:cubicBezTo>
                  <a:cubicBezTo>
                    <a:pt x="654" y="60"/>
                    <a:pt x="663" y="73"/>
                    <a:pt x="660" y="86"/>
                  </a:cubicBezTo>
                  <a:cubicBezTo>
                    <a:pt x="657" y="100"/>
                    <a:pt x="644" y="108"/>
                    <a:pt x="630" y="105"/>
                  </a:cubicBezTo>
                  <a:close/>
                </a:path>
              </a:pathLst>
            </a:custGeom>
            <a:solidFill>
              <a:srgbClr val="263B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73" name="Freeform 12"/>
            <p:cNvSpPr>
              <a:spLocks noEditPoints="1"/>
            </p:cNvSpPr>
            <p:nvPr/>
          </p:nvSpPr>
          <p:spPr bwMode="auto">
            <a:xfrm>
              <a:off x="3408" y="696"/>
              <a:ext cx="1190" cy="1193"/>
            </a:xfrm>
            <a:custGeom>
              <a:avLst/>
              <a:gdLst>
                <a:gd name="T0" fmla="*/ 14843 w 503"/>
                <a:gd name="T1" fmla="*/ 13000 h 504"/>
                <a:gd name="T2" fmla="*/ 13215 w 503"/>
                <a:gd name="T3" fmla="*/ 12522 h 504"/>
                <a:gd name="T4" fmla="*/ 11585 w 503"/>
                <a:gd name="T5" fmla="*/ 10742 h 504"/>
                <a:gd name="T6" fmla="*/ 12527 w 503"/>
                <a:gd name="T7" fmla="*/ 8886 h 504"/>
                <a:gd name="T8" fmla="*/ 12499 w 503"/>
                <a:gd name="T9" fmla="*/ 7283 h 504"/>
                <a:gd name="T10" fmla="*/ 11838 w 503"/>
                <a:gd name="T11" fmla="*/ 5307 h 504"/>
                <a:gd name="T12" fmla="*/ 14010 w 503"/>
                <a:gd name="T13" fmla="*/ 3794 h 504"/>
                <a:gd name="T14" fmla="*/ 15297 w 503"/>
                <a:gd name="T15" fmla="*/ 1008 h 504"/>
                <a:gd name="T16" fmla="*/ 12409 w 503"/>
                <a:gd name="T17" fmla="*/ 2066 h 504"/>
                <a:gd name="T18" fmla="*/ 10781 w 503"/>
                <a:gd name="T19" fmla="*/ 4140 h 504"/>
                <a:gd name="T20" fmla="*/ 8832 w 503"/>
                <a:gd name="T21" fmla="*/ 3328 h 504"/>
                <a:gd name="T22" fmla="*/ 7242 w 503"/>
                <a:gd name="T23" fmla="*/ 3193 h 504"/>
                <a:gd name="T24" fmla="*/ 5323 w 503"/>
                <a:gd name="T25" fmla="*/ 3989 h 504"/>
                <a:gd name="T26" fmla="*/ 3667 w 503"/>
                <a:gd name="T27" fmla="*/ 2230 h 504"/>
                <a:gd name="T28" fmla="*/ 3324 w 503"/>
                <a:gd name="T29" fmla="*/ 570 h 504"/>
                <a:gd name="T30" fmla="*/ 438 w 503"/>
                <a:gd name="T31" fmla="*/ 1631 h 504"/>
                <a:gd name="T32" fmla="*/ 2037 w 503"/>
                <a:gd name="T33" fmla="*/ 3356 h 504"/>
                <a:gd name="T34" fmla="*/ 4102 w 503"/>
                <a:gd name="T35" fmla="*/ 5025 h 504"/>
                <a:gd name="T36" fmla="*/ 3324 w 503"/>
                <a:gd name="T37" fmla="*/ 6935 h 504"/>
                <a:gd name="T38" fmla="*/ 3163 w 503"/>
                <a:gd name="T39" fmla="*/ 8538 h 504"/>
                <a:gd name="T40" fmla="*/ 3975 w 503"/>
                <a:gd name="T41" fmla="*/ 10451 h 504"/>
                <a:gd name="T42" fmla="*/ 2200 w 503"/>
                <a:gd name="T43" fmla="*/ 12119 h 504"/>
                <a:gd name="T44" fmla="*/ 28 w 503"/>
                <a:gd name="T45" fmla="*/ 13620 h 504"/>
                <a:gd name="T46" fmla="*/ 1602 w 503"/>
                <a:gd name="T47" fmla="*/ 15346 h 504"/>
                <a:gd name="T48" fmla="*/ 3286 w 503"/>
                <a:gd name="T49" fmla="*/ 13274 h 504"/>
                <a:gd name="T50" fmla="*/ 5044 w 503"/>
                <a:gd name="T51" fmla="*/ 11620 h 504"/>
                <a:gd name="T52" fmla="*/ 6925 w 503"/>
                <a:gd name="T53" fmla="*/ 12562 h 504"/>
                <a:gd name="T54" fmla="*/ 8486 w 503"/>
                <a:gd name="T55" fmla="*/ 12562 h 504"/>
                <a:gd name="T56" fmla="*/ 10499 w 503"/>
                <a:gd name="T57" fmla="*/ 11894 h 504"/>
                <a:gd name="T58" fmla="*/ 11995 w 503"/>
                <a:gd name="T59" fmla="*/ 14058 h 504"/>
                <a:gd name="T60" fmla="*/ 13561 w 503"/>
                <a:gd name="T61" fmla="*/ 15795 h 504"/>
                <a:gd name="T62" fmla="*/ 2065 w 503"/>
                <a:gd name="T63" fmla="*/ 2483 h 504"/>
                <a:gd name="T64" fmla="*/ 1533 w 503"/>
                <a:gd name="T65" fmla="*/ 2230 h 504"/>
                <a:gd name="T66" fmla="*/ 1561 w 503"/>
                <a:gd name="T67" fmla="*/ 1127 h 504"/>
                <a:gd name="T68" fmla="*/ 2664 w 503"/>
                <a:gd name="T69" fmla="*/ 1165 h 504"/>
                <a:gd name="T70" fmla="*/ 2889 w 503"/>
                <a:gd name="T71" fmla="*/ 1726 h 504"/>
                <a:gd name="T72" fmla="*/ 2065 w 503"/>
                <a:gd name="T73" fmla="*/ 2483 h 504"/>
                <a:gd name="T74" fmla="*/ 14630 w 503"/>
                <a:gd name="T75" fmla="*/ 1603 h 504"/>
                <a:gd name="T76" fmla="*/ 14592 w 503"/>
                <a:gd name="T77" fmla="*/ 2706 h 504"/>
                <a:gd name="T78" fmla="*/ 14036 w 503"/>
                <a:gd name="T79" fmla="*/ 2919 h 504"/>
                <a:gd name="T80" fmla="*/ 13310 w 503"/>
                <a:gd name="T81" fmla="*/ 2107 h 504"/>
                <a:gd name="T82" fmla="*/ 14105 w 503"/>
                <a:gd name="T83" fmla="*/ 1349 h 504"/>
                <a:gd name="T84" fmla="*/ 1098 w 503"/>
                <a:gd name="T85" fmla="*/ 14214 h 504"/>
                <a:gd name="T86" fmla="*/ 1405 w 503"/>
                <a:gd name="T87" fmla="*/ 12972 h 504"/>
                <a:gd name="T88" fmla="*/ 2250 w 503"/>
                <a:gd name="T89" fmla="*/ 13156 h 504"/>
                <a:gd name="T90" fmla="*/ 2385 w 503"/>
                <a:gd name="T91" fmla="*/ 14008 h 504"/>
                <a:gd name="T92" fmla="*/ 1656 w 503"/>
                <a:gd name="T93" fmla="*/ 14467 h 504"/>
                <a:gd name="T94" fmla="*/ 8552 w 503"/>
                <a:gd name="T95" fmla="*/ 11116 h 504"/>
                <a:gd name="T96" fmla="*/ 6106 w 503"/>
                <a:gd name="T97" fmla="*/ 10635 h 504"/>
                <a:gd name="T98" fmla="*/ 5020 w 503"/>
                <a:gd name="T99" fmla="*/ 9480 h 504"/>
                <a:gd name="T100" fmla="*/ 4769 w 503"/>
                <a:gd name="T101" fmla="*/ 7004 h 504"/>
                <a:gd name="T102" fmla="*/ 5671 w 503"/>
                <a:gd name="T103" fmla="*/ 5529 h 504"/>
                <a:gd name="T104" fmla="*/ 7204 w 503"/>
                <a:gd name="T105" fmla="*/ 4734 h 504"/>
                <a:gd name="T106" fmla="*/ 9655 w 503"/>
                <a:gd name="T107" fmla="*/ 5189 h 504"/>
                <a:gd name="T108" fmla="*/ 10712 w 503"/>
                <a:gd name="T109" fmla="*/ 6337 h 504"/>
                <a:gd name="T110" fmla="*/ 10594 w 503"/>
                <a:gd name="T111" fmla="*/ 9693 h 504"/>
                <a:gd name="T112" fmla="*/ 9425 w 503"/>
                <a:gd name="T113" fmla="*/ 10768 h 504"/>
                <a:gd name="T114" fmla="*/ 13069 w 503"/>
                <a:gd name="T115" fmla="*/ 14657 h 504"/>
                <a:gd name="T116" fmla="*/ 12872 w 503"/>
                <a:gd name="T117" fmla="*/ 14098 h 504"/>
                <a:gd name="T118" fmla="*/ 13942 w 503"/>
                <a:gd name="T119" fmla="*/ 13407 h 504"/>
                <a:gd name="T120" fmla="*/ 14408 w 503"/>
                <a:gd name="T121" fmla="*/ 14165 h 504"/>
                <a:gd name="T122" fmla="*/ 13622 w 503"/>
                <a:gd name="T123" fmla="*/ 14910 h 5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03" h="504">
                  <a:moveTo>
                    <a:pt x="488" y="452"/>
                  </a:moveTo>
                  <a:cubicBezTo>
                    <a:pt x="489" y="437"/>
                    <a:pt x="483" y="424"/>
                    <a:pt x="474" y="414"/>
                  </a:cubicBezTo>
                  <a:cubicBezTo>
                    <a:pt x="465" y="404"/>
                    <a:pt x="452" y="398"/>
                    <a:pt x="437" y="397"/>
                  </a:cubicBezTo>
                  <a:cubicBezTo>
                    <a:pt x="432" y="397"/>
                    <a:pt x="427" y="397"/>
                    <a:pt x="422" y="399"/>
                  </a:cubicBezTo>
                  <a:cubicBezTo>
                    <a:pt x="372" y="344"/>
                    <a:pt x="372" y="344"/>
                    <a:pt x="372" y="344"/>
                  </a:cubicBezTo>
                  <a:cubicBezTo>
                    <a:pt x="370" y="342"/>
                    <a:pt x="370" y="342"/>
                    <a:pt x="370" y="342"/>
                  </a:cubicBezTo>
                  <a:cubicBezTo>
                    <a:pt x="383" y="324"/>
                    <a:pt x="393" y="304"/>
                    <a:pt x="397" y="283"/>
                  </a:cubicBezTo>
                  <a:cubicBezTo>
                    <a:pt x="400" y="283"/>
                    <a:pt x="400" y="283"/>
                    <a:pt x="400" y="283"/>
                  </a:cubicBezTo>
                  <a:cubicBezTo>
                    <a:pt x="403" y="266"/>
                    <a:pt x="404" y="249"/>
                    <a:pt x="402" y="232"/>
                  </a:cubicBezTo>
                  <a:cubicBezTo>
                    <a:pt x="399" y="232"/>
                    <a:pt x="399" y="232"/>
                    <a:pt x="399" y="232"/>
                  </a:cubicBezTo>
                  <a:cubicBezTo>
                    <a:pt x="396" y="211"/>
                    <a:pt x="388" y="190"/>
                    <a:pt x="376" y="171"/>
                  </a:cubicBezTo>
                  <a:cubicBezTo>
                    <a:pt x="378" y="169"/>
                    <a:pt x="378" y="169"/>
                    <a:pt x="378" y="169"/>
                  </a:cubicBezTo>
                  <a:cubicBezTo>
                    <a:pt x="433" y="118"/>
                    <a:pt x="433" y="118"/>
                    <a:pt x="433" y="118"/>
                  </a:cubicBezTo>
                  <a:cubicBezTo>
                    <a:pt x="437" y="120"/>
                    <a:pt x="442" y="121"/>
                    <a:pt x="447" y="121"/>
                  </a:cubicBezTo>
                  <a:cubicBezTo>
                    <a:pt x="477" y="122"/>
                    <a:pt x="501" y="99"/>
                    <a:pt x="502" y="70"/>
                  </a:cubicBezTo>
                  <a:cubicBezTo>
                    <a:pt x="503" y="55"/>
                    <a:pt x="497" y="42"/>
                    <a:pt x="488" y="32"/>
                  </a:cubicBezTo>
                  <a:cubicBezTo>
                    <a:pt x="479" y="22"/>
                    <a:pt x="466" y="16"/>
                    <a:pt x="451" y="15"/>
                  </a:cubicBezTo>
                  <a:cubicBezTo>
                    <a:pt x="422" y="14"/>
                    <a:pt x="397" y="37"/>
                    <a:pt x="396" y="66"/>
                  </a:cubicBezTo>
                  <a:cubicBezTo>
                    <a:pt x="396" y="71"/>
                    <a:pt x="397" y="76"/>
                    <a:pt x="398" y="81"/>
                  </a:cubicBezTo>
                  <a:cubicBezTo>
                    <a:pt x="344" y="132"/>
                    <a:pt x="344" y="132"/>
                    <a:pt x="344" y="132"/>
                  </a:cubicBezTo>
                  <a:cubicBezTo>
                    <a:pt x="342" y="134"/>
                    <a:pt x="342" y="134"/>
                    <a:pt x="342" y="134"/>
                  </a:cubicBezTo>
                  <a:cubicBezTo>
                    <a:pt x="324" y="120"/>
                    <a:pt x="303" y="111"/>
                    <a:pt x="282" y="106"/>
                  </a:cubicBezTo>
                  <a:cubicBezTo>
                    <a:pt x="282" y="104"/>
                    <a:pt x="282" y="104"/>
                    <a:pt x="282" y="104"/>
                  </a:cubicBezTo>
                  <a:cubicBezTo>
                    <a:pt x="265" y="100"/>
                    <a:pt x="248" y="100"/>
                    <a:pt x="231" y="102"/>
                  </a:cubicBezTo>
                  <a:cubicBezTo>
                    <a:pt x="231" y="105"/>
                    <a:pt x="231" y="105"/>
                    <a:pt x="231" y="105"/>
                  </a:cubicBezTo>
                  <a:cubicBezTo>
                    <a:pt x="210" y="107"/>
                    <a:pt x="189" y="115"/>
                    <a:pt x="170" y="127"/>
                  </a:cubicBezTo>
                  <a:cubicBezTo>
                    <a:pt x="168" y="125"/>
                    <a:pt x="168" y="125"/>
                    <a:pt x="168" y="125"/>
                  </a:cubicBezTo>
                  <a:cubicBezTo>
                    <a:pt x="117" y="71"/>
                    <a:pt x="117" y="71"/>
                    <a:pt x="117" y="71"/>
                  </a:cubicBezTo>
                  <a:cubicBezTo>
                    <a:pt x="119" y="66"/>
                    <a:pt x="120" y="61"/>
                    <a:pt x="120" y="56"/>
                  </a:cubicBezTo>
                  <a:cubicBezTo>
                    <a:pt x="121" y="41"/>
                    <a:pt x="115" y="28"/>
                    <a:pt x="106" y="18"/>
                  </a:cubicBezTo>
                  <a:cubicBezTo>
                    <a:pt x="97" y="8"/>
                    <a:pt x="84" y="2"/>
                    <a:pt x="69" y="1"/>
                  </a:cubicBezTo>
                  <a:cubicBezTo>
                    <a:pt x="40" y="0"/>
                    <a:pt x="15" y="23"/>
                    <a:pt x="14" y="52"/>
                  </a:cubicBezTo>
                  <a:cubicBezTo>
                    <a:pt x="14" y="67"/>
                    <a:pt x="19" y="80"/>
                    <a:pt x="29" y="90"/>
                  </a:cubicBezTo>
                  <a:cubicBezTo>
                    <a:pt x="38" y="100"/>
                    <a:pt x="51" y="106"/>
                    <a:pt x="65" y="107"/>
                  </a:cubicBezTo>
                  <a:cubicBezTo>
                    <a:pt x="71" y="107"/>
                    <a:pt x="76" y="107"/>
                    <a:pt x="80" y="105"/>
                  </a:cubicBezTo>
                  <a:cubicBezTo>
                    <a:pt x="131" y="160"/>
                    <a:pt x="131" y="160"/>
                    <a:pt x="131" y="160"/>
                  </a:cubicBezTo>
                  <a:cubicBezTo>
                    <a:pt x="133" y="162"/>
                    <a:pt x="133" y="162"/>
                    <a:pt x="133" y="162"/>
                  </a:cubicBezTo>
                  <a:cubicBezTo>
                    <a:pt x="119" y="180"/>
                    <a:pt x="110" y="200"/>
                    <a:pt x="106" y="221"/>
                  </a:cubicBezTo>
                  <a:cubicBezTo>
                    <a:pt x="103" y="221"/>
                    <a:pt x="103" y="221"/>
                    <a:pt x="103" y="221"/>
                  </a:cubicBezTo>
                  <a:cubicBezTo>
                    <a:pt x="100" y="238"/>
                    <a:pt x="99" y="255"/>
                    <a:pt x="101" y="272"/>
                  </a:cubicBezTo>
                  <a:cubicBezTo>
                    <a:pt x="104" y="272"/>
                    <a:pt x="104" y="272"/>
                    <a:pt x="104" y="272"/>
                  </a:cubicBezTo>
                  <a:cubicBezTo>
                    <a:pt x="107" y="293"/>
                    <a:pt x="114" y="314"/>
                    <a:pt x="127" y="333"/>
                  </a:cubicBezTo>
                  <a:cubicBezTo>
                    <a:pt x="125" y="335"/>
                    <a:pt x="125" y="335"/>
                    <a:pt x="125" y="335"/>
                  </a:cubicBezTo>
                  <a:cubicBezTo>
                    <a:pt x="70" y="386"/>
                    <a:pt x="70" y="386"/>
                    <a:pt x="70" y="386"/>
                  </a:cubicBezTo>
                  <a:cubicBezTo>
                    <a:pt x="66" y="384"/>
                    <a:pt x="61" y="383"/>
                    <a:pt x="55" y="383"/>
                  </a:cubicBezTo>
                  <a:cubicBezTo>
                    <a:pt x="26" y="382"/>
                    <a:pt x="2" y="405"/>
                    <a:pt x="1" y="434"/>
                  </a:cubicBezTo>
                  <a:cubicBezTo>
                    <a:pt x="0" y="449"/>
                    <a:pt x="5" y="462"/>
                    <a:pt x="15" y="472"/>
                  </a:cubicBezTo>
                  <a:cubicBezTo>
                    <a:pt x="24" y="482"/>
                    <a:pt x="37" y="488"/>
                    <a:pt x="51" y="489"/>
                  </a:cubicBezTo>
                  <a:cubicBezTo>
                    <a:pt x="81" y="490"/>
                    <a:pt x="105" y="467"/>
                    <a:pt x="106" y="438"/>
                  </a:cubicBezTo>
                  <a:cubicBezTo>
                    <a:pt x="106" y="433"/>
                    <a:pt x="106" y="428"/>
                    <a:pt x="105" y="423"/>
                  </a:cubicBezTo>
                  <a:cubicBezTo>
                    <a:pt x="159" y="372"/>
                    <a:pt x="159" y="372"/>
                    <a:pt x="159" y="372"/>
                  </a:cubicBezTo>
                  <a:cubicBezTo>
                    <a:pt x="161" y="370"/>
                    <a:pt x="161" y="370"/>
                    <a:pt x="161" y="370"/>
                  </a:cubicBezTo>
                  <a:cubicBezTo>
                    <a:pt x="179" y="384"/>
                    <a:pt x="200" y="393"/>
                    <a:pt x="221" y="398"/>
                  </a:cubicBezTo>
                  <a:cubicBezTo>
                    <a:pt x="221" y="400"/>
                    <a:pt x="221" y="400"/>
                    <a:pt x="221" y="400"/>
                  </a:cubicBezTo>
                  <a:cubicBezTo>
                    <a:pt x="237" y="404"/>
                    <a:pt x="254" y="404"/>
                    <a:pt x="271" y="402"/>
                  </a:cubicBezTo>
                  <a:cubicBezTo>
                    <a:pt x="271" y="400"/>
                    <a:pt x="271" y="400"/>
                    <a:pt x="271" y="400"/>
                  </a:cubicBezTo>
                  <a:cubicBezTo>
                    <a:pt x="293" y="397"/>
                    <a:pt x="314" y="389"/>
                    <a:pt x="333" y="377"/>
                  </a:cubicBezTo>
                  <a:cubicBezTo>
                    <a:pt x="335" y="379"/>
                    <a:pt x="335" y="379"/>
                    <a:pt x="335" y="379"/>
                  </a:cubicBezTo>
                  <a:cubicBezTo>
                    <a:pt x="385" y="433"/>
                    <a:pt x="385" y="433"/>
                    <a:pt x="385" y="433"/>
                  </a:cubicBezTo>
                  <a:cubicBezTo>
                    <a:pt x="384" y="438"/>
                    <a:pt x="383" y="443"/>
                    <a:pt x="383" y="448"/>
                  </a:cubicBezTo>
                  <a:cubicBezTo>
                    <a:pt x="382" y="463"/>
                    <a:pt x="387" y="476"/>
                    <a:pt x="397" y="486"/>
                  </a:cubicBezTo>
                  <a:cubicBezTo>
                    <a:pt x="406" y="496"/>
                    <a:pt x="419" y="502"/>
                    <a:pt x="433" y="503"/>
                  </a:cubicBezTo>
                  <a:cubicBezTo>
                    <a:pt x="463" y="504"/>
                    <a:pt x="487" y="481"/>
                    <a:pt x="488" y="452"/>
                  </a:cubicBezTo>
                  <a:close/>
                  <a:moveTo>
                    <a:pt x="66" y="79"/>
                  </a:moveTo>
                  <a:cubicBezTo>
                    <a:pt x="63" y="79"/>
                    <a:pt x="60" y="78"/>
                    <a:pt x="57" y="77"/>
                  </a:cubicBezTo>
                  <a:cubicBezTo>
                    <a:pt x="54" y="75"/>
                    <a:pt x="52" y="73"/>
                    <a:pt x="49" y="71"/>
                  </a:cubicBezTo>
                  <a:cubicBezTo>
                    <a:pt x="45" y="66"/>
                    <a:pt x="42" y="60"/>
                    <a:pt x="43" y="53"/>
                  </a:cubicBezTo>
                  <a:cubicBezTo>
                    <a:pt x="43" y="47"/>
                    <a:pt x="46" y="40"/>
                    <a:pt x="50" y="36"/>
                  </a:cubicBezTo>
                  <a:cubicBezTo>
                    <a:pt x="55" y="31"/>
                    <a:pt x="62" y="29"/>
                    <a:pt x="68" y="29"/>
                  </a:cubicBezTo>
                  <a:cubicBezTo>
                    <a:pt x="75" y="30"/>
                    <a:pt x="81" y="32"/>
                    <a:pt x="85" y="37"/>
                  </a:cubicBezTo>
                  <a:cubicBezTo>
                    <a:pt x="88" y="40"/>
                    <a:pt x="90" y="43"/>
                    <a:pt x="91" y="46"/>
                  </a:cubicBezTo>
                  <a:cubicBezTo>
                    <a:pt x="92" y="49"/>
                    <a:pt x="92" y="52"/>
                    <a:pt x="92" y="55"/>
                  </a:cubicBezTo>
                  <a:cubicBezTo>
                    <a:pt x="92" y="62"/>
                    <a:pt x="89" y="68"/>
                    <a:pt x="84" y="72"/>
                  </a:cubicBezTo>
                  <a:cubicBezTo>
                    <a:pt x="79" y="77"/>
                    <a:pt x="73" y="79"/>
                    <a:pt x="66" y="79"/>
                  </a:cubicBezTo>
                  <a:close/>
                  <a:moveTo>
                    <a:pt x="450" y="43"/>
                  </a:moveTo>
                  <a:cubicBezTo>
                    <a:pt x="457" y="43"/>
                    <a:pt x="463" y="46"/>
                    <a:pt x="467" y="51"/>
                  </a:cubicBezTo>
                  <a:cubicBezTo>
                    <a:pt x="472" y="56"/>
                    <a:pt x="474" y="62"/>
                    <a:pt x="474" y="69"/>
                  </a:cubicBezTo>
                  <a:cubicBezTo>
                    <a:pt x="474" y="75"/>
                    <a:pt x="471" y="82"/>
                    <a:pt x="466" y="86"/>
                  </a:cubicBezTo>
                  <a:cubicBezTo>
                    <a:pt x="464" y="88"/>
                    <a:pt x="461" y="90"/>
                    <a:pt x="458" y="91"/>
                  </a:cubicBezTo>
                  <a:cubicBezTo>
                    <a:pt x="455" y="92"/>
                    <a:pt x="452" y="93"/>
                    <a:pt x="448" y="93"/>
                  </a:cubicBezTo>
                  <a:cubicBezTo>
                    <a:pt x="442" y="93"/>
                    <a:pt x="436" y="90"/>
                    <a:pt x="431" y="85"/>
                  </a:cubicBezTo>
                  <a:cubicBezTo>
                    <a:pt x="427" y="80"/>
                    <a:pt x="424" y="74"/>
                    <a:pt x="425" y="67"/>
                  </a:cubicBezTo>
                  <a:cubicBezTo>
                    <a:pt x="425" y="64"/>
                    <a:pt x="425" y="61"/>
                    <a:pt x="427" y="58"/>
                  </a:cubicBezTo>
                  <a:cubicBezTo>
                    <a:pt x="431" y="49"/>
                    <a:pt x="440" y="43"/>
                    <a:pt x="450" y="43"/>
                  </a:cubicBezTo>
                  <a:close/>
                  <a:moveTo>
                    <a:pt x="53" y="461"/>
                  </a:moveTo>
                  <a:cubicBezTo>
                    <a:pt x="46" y="461"/>
                    <a:pt x="40" y="458"/>
                    <a:pt x="35" y="453"/>
                  </a:cubicBezTo>
                  <a:cubicBezTo>
                    <a:pt x="31" y="448"/>
                    <a:pt x="28" y="442"/>
                    <a:pt x="29" y="435"/>
                  </a:cubicBezTo>
                  <a:cubicBezTo>
                    <a:pt x="29" y="425"/>
                    <a:pt x="36" y="416"/>
                    <a:pt x="45" y="413"/>
                  </a:cubicBezTo>
                  <a:cubicBezTo>
                    <a:pt x="48" y="412"/>
                    <a:pt x="51" y="411"/>
                    <a:pt x="54" y="411"/>
                  </a:cubicBezTo>
                  <a:cubicBezTo>
                    <a:pt x="61" y="412"/>
                    <a:pt x="67" y="414"/>
                    <a:pt x="72" y="419"/>
                  </a:cubicBezTo>
                  <a:cubicBezTo>
                    <a:pt x="76" y="424"/>
                    <a:pt x="78" y="430"/>
                    <a:pt x="78" y="437"/>
                  </a:cubicBezTo>
                  <a:cubicBezTo>
                    <a:pt x="78" y="440"/>
                    <a:pt x="77" y="443"/>
                    <a:pt x="76" y="446"/>
                  </a:cubicBezTo>
                  <a:cubicBezTo>
                    <a:pt x="75" y="449"/>
                    <a:pt x="73" y="452"/>
                    <a:pt x="70" y="454"/>
                  </a:cubicBezTo>
                  <a:cubicBezTo>
                    <a:pt x="65" y="459"/>
                    <a:pt x="59" y="461"/>
                    <a:pt x="53" y="461"/>
                  </a:cubicBezTo>
                  <a:close/>
                  <a:moveTo>
                    <a:pt x="301" y="343"/>
                  </a:moveTo>
                  <a:cubicBezTo>
                    <a:pt x="292" y="348"/>
                    <a:pt x="283" y="351"/>
                    <a:pt x="273" y="354"/>
                  </a:cubicBezTo>
                  <a:cubicBezTo>
                    <a:pt x="256" y="357"/>
                    <a:pt x="239" y="356"/>
                    <a:pt x="222" y="352"/>
                  </a:cubicBezTo>
                  <a:cubicBezTo>
                    <a:pt x="213" y="349"/>
                    <a:pt x="203" y="345"/>
                    <a:pt x="195" y="339"/>
                  </a:cubicBezTo>
                  <a:cubicBezTo>
                    <a:pt x="188" y="335"/>
                    <a:pt x="181" y="329"/>
                    <a:pt x="175" y="323"/>
                  </a:cubicBezTo>
                  <a:cubicBezTo>
                    <a:pt x="169" y="316"/>
                    <a:pt x="164" y="309"/>
                    <a:pt x="160" y="302"/>
                  </a:cubicBezTo>
                  <a:cubicBezTo>
                    <a:pt x="155" y="293"/>
                    <a:pt x="152" y="283"/>
                    <a:pt x="150" y="274"/>
                  </a:cubicBezTo>
                  <a:cubicBezTo>
                    <a:pt x="146" y="257"/>
                    <a:pt x="147" y="240"/>
                    <a:pt x="152" y="223"/>
                  </a:cubicBezTo>
                  <a:cubicBezTo>
                    <a:pt x="154" y="213"/>
                    <a:pt x="159" y="204"/>
                    <a:pt x="164" y="196"/>
                  </a:cubicBezTo>
                  <a:cubicBezTo>
                    <a:pt x="169" y="188"/>
                    <a:pt x="174" y="182"/>
                    <a:pt x="181" y="176"/>
                  </a:cubicBezTo>
                  <a:cubicBezTo>
                    <a:pt x="187" y="170"/>
                    <a:pt x="194" y="165"/>
                    <a:pt x="201" y="161"/>
                  </a:cubicBezTo>
                  <a:cubicBezTo>
                    <a:pt x="210" y="156"/>
                    <a:pt x="220" y="153"/>
                    <a:pt x="230" y="151"/>
                  </a:cubicBezTo>
                  <a:cubicBezTo>
                    <a:pt x="246" y="147"/>
                    <a:pt x="264" y="148"/>
                    <a:pt x="280" y="152"/>
                  </a:cubicBezTo>
                  <a:cubicBezTo>
                    <a:pt x="290" y="155"/>
                    <a:pt x="299" y="159"/>
                    <a:pt x="308" y="165"/>
                  </a:cubicBezTo>
                  <a:cubicBezTo>
                    <a:pt x="315" y="169"/>
                    <a:pt x="321" y="175"/>
                    <a:pt x="327" y="181"/>
                  </a:cubicBezTo>
                  <a:cubicBezTo>
                    <a:pt x="333" y="188"/>
                    <a:pt x="338" y="195"/>
                    <a:pt x="342" y="202"/>
                  </a:cubicBezTo>
                  <a:cubicBezTo>
                    <a:pt x="347" y="211"/>
                    <a:pt x="356" y="265"/>
                    <a:pt x="351" y="281"/>
                  </a:cubicBezTo>
                  <a:cubicBezTo>
                    <a:pt x="348" y="291"/>
                    <a:pt x="344" y="300"/>
                    <a:pt x="338" y="309"/>
                  </a:cubicBezTo>
                  <a:cubicBezTo>
                    <a:pt x="334" y="316"/>
                    <a:pt x="328" y="322"/>
                    <a:pt x="322" y="328"/>
                  </a:cubicBezTo>
                  <a:cubicBezTo>
                    <a:pt x="316" y="334"/>
                    <a:pt x="309" y="339"/>
                    <a:pt x="301" y="343"/>
                  </a:cubicBezTo>
                  <a:close/>
                  <a:moveTo>
                    <a:pt x="435" y="475"/>
                  </a:moveTo>
                  <a:cubicBezTo>
                    <a:pt x="428" y="475"/>
                    <a:pt x="422" y="472"/>
                    <a:pt x="417" y="467"/>
                  </a:cubicBezTo>
                  <a:cubicBezTo>
                    <a:pt x="415" y="464"/>
                    <a:pt x="413" y="461"/>
                    <a:pt x="412" y="458"/>
                  </a:cubicBezTo>
                  <a:cubicBezTo>
                    <a:pt x="411" y="455"/>
                    <a:pt x="411" y="452"/>
                    <a:pt x="411" y="449"/>
                  </a:cubicBezTo>
                  <a:cubicBezTo>
                    <a:pt x="411" y="435"/>
                    <a:pt x="423" y="425"/>
                    <a:pt x="436" y="425"/>
                  </a:cubicBezTo>
                  <a:cubicBezTo>
                    <a:pt x="439" y="425"/>
                    <a:pt x="443" y="426"/>
                    <a:pt x="445" y="427"/>
                  </a:cubicBezTo>
                  <a:cubicBezTo>
                    <a:pt x="448" y="429"/>
                    <a:pt x="451" y="431"/>
                    <a:pt x="454" y="433"/>
                  </a:cubicBezTo>
                  <a:cubicBezTo>
                    <a:pt x="458" y="438"/>
                    <a:pt x="460" y="444"/>
                    <a:pt x="460" y="451"/>
                  </a:cubicBezTo>
                  <a:cubicBezTo>
                    <a:pt x="460" y="457"/>
                    <a:pt x="457" y="464"/>
                    <a:pt x="452" y="468"/>
                  </a:cubicBezTo>
                  <a:cubicBezTo>
                    <a:pt x="447" y="473"/>
                    <a:pt x="441" y="475"/>
                    <a:pt x="435" y="475"/>
                  </a:cubicBezTo>
                  <a:close/>
                </a:path>
              </a:pathLst>
            </a:custGeom>
            <a:solidFill>
              <a:srgbClr val="263B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5" name="空心弧 24"/>
          <p:cNvSpPr/>
          <p:nvPr/>
        </p:nvSpPr>
        <p:spPr bwMode="auto">
          <a:xfrm>
            <a:off x="2762250" y="3933825"/>
            <a:ext cx="6696075" cy="6696075"/>
          </a:xfrm>
          <a:prstGeom prst="blockArc">
            <a:avLst>
              <a:gd name="adj1" fmla="val 10800000"/>
              <a:gd name="adj2" fmla="val 21436"/>
              <a:gd name="adj3" fmla="val 4373"/>
            </a:avLst>
          </a:prstGeom>
          <a:solidFill>
            <a:schemeClr val="accent5">
              <a:lumMod val="100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27656" name="椭圆 25"/>
          <p:cNvSpPr>
            <a:spLocks noChangeArrowheads="1"/>
          </p:cNvSpPr>
          <p:nvPr/>
        </p:nvSpPr>
        <p:spPr bwMode="auto">
          <a:xfrm>
            <a:off x="1327150" y="5319713"/>
            <a:ext cx="1435100" cy="1435100"/>
          </a:xfrm>
          <a:prstGeom prst="ellipse">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7657" name="椭圆 26"/>
          <p:cNvSpPr>
            <a:spLocks noChangeArrowheads="1"/>
          </p:cNvSpPr>
          <p:nvPr/>
        </p:nvSpPr>
        <p:spPr bwMode="auto">
          <a:xfrm>
            <a:off x="2332038" y="3586163"/>
            <a:ext cx="1435100" cy="1435100"/>
          </a:xfrm>
          <a:prstGeom prst="ellipse">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7658" name="椭圆 27"/>
          <p:cNvSpPr>
            <a:spLocks noChangeArrowheads="1"/>
          </p:cNvSpPr>
          <p:nvPr/>
        </p:nvSpPr>
        <p:spPr bwMode="auto">
          <a:xfrm>
            <a:off x="4162425" y="2519363"/>
            <a:ext cx="1435100" cy="1435100"/>
          </a:xfrm>
          <a:prstGeom prst="ellipse">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7659" name="椭圆 28"/>
          <p:cNvSpPr>
            <a:spLocks noChangeArrowheads="1"/>
          </p:cNvSpPr>
          <p:nvPr/>
        </p:nvSpPr>
        <p:spPr bwMode="auto">
          <a:xfrm>
            <a:off x="6586538" y="2498725"/>
            <a:ext cx="1436687" cy="1435100"/>
          </a:xfrm>
          <a:prstGeom prst="ellipse">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7660" name="椭圆 29"/>
          <p:cNvSpPr>
            <a:spLocks noChangeArrowheads="1"/>
          </p:cNvSpPr>
          <p:nvPr/>
        </p:nvSpPr>
        <p:spPr bwMode="auto">
          <a:xfrm>
            <a:off x="8443913" y="3579813"/>
            <a:ext cx="1435100" cy="1435100"/>
          </a:xfrm>
          <a:prstGeom prst="ellipse">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7661" name="椭圆 30"/>
          <p:cNvSpPr>
            <a:spLocks noChangeArrowheads="1"/>
          </p:cNvSpPr>
          <p:nvPr/>
        </p:nvSpPr>
        <p:spPr bwMode="auto">
          <a:xfrm>
            <a:off x="9486900" y="5351463"/>
            <a:ext cx="1435100" cy="1435100"/>
          </a:xfrm>
          <a:prstGeom prst="ellipse">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7662" name="矩形 31"/>
          <p:cNvSpPr>
            <a:spLocks noChangeArrowheads="1"/>
          </p:cNvSpPr>
          <p:nvPr/>
        </p:nvSpPr>
        <p:spPr bwMode="auto">
          <a:xfrm>
            <a:off x="1273175" y="5821363"/>
            <a:ext cx="1541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latinLnBrk="1">
              <a:lnSpc>
                <a:spcPct val="10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定期性检查 </a:t>
            </a:r>
          </a:p>
        </p:txBody>
      </p:sp>
      <p:sp>
        <p:nvSpPr>
          <p:cNvPr id="27663" name="矩形 32"/>
          <p:cNvSpPr>
            <a:spLocks noChangeArrowheads="1"/>
          </p:cNvSpPr>
          <p:nvPr/>
        </p:nvSpPr>
        <p:spPr bwMode="auto">
          <a:xfrm>
            <a:off x="2278063" y="4097338"/>
            <a:ext cx="1544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latinLnBrk="1">
              <a:lnSpc>
                <a:spcPct val="10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经常性检查 </a:t>
            </a:r>
          </a:p>
        </p:txBody>
      </p:sp>
      <p:sp>
        <p:nvSpPr>
          <p:cNvPr id="27664" name="矩形 33"/>
          <p:cNvSpPr>
            <a:spLocks noChangeArrowheads="1"/>
          </p:cNvSpPr>
          <p:nvPr/>
        </p:nvSpPr>
        <p:spPr bwMode="auto">
          <a:xfrm>
            <a:off x="4108450" y="3000375"/>
            <a:ext cx="1543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latinLnBrk="1">
              <a:lnSpc>
                <a:spcPct val="10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季节性检查 </a:t>
            </a:r>
          </a:p>
        </p:txBody>
      </p:sp>
      <p:sp>
        <p:nvSpPr>
          <p:cNvPr id="27665" name="矩形 34"/>
          <p:cNvSpPr>
            <a:spLocks noChangeArrowheads="1"/>
          </p:cNvSpPr>
          <p:nvPr/>
        </p:nvSpPr>
        <p:spPr bwMode="auto">
          <a:xfrm>
            <a:off x="6532563" y="2978150"/>
            <a:ext cx="1544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latinLnBrk="1">
              <a:lnSpc>
                <a:spcPct val="10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专业性检查 </a:t>
            </a:r>
          </a:p>
        </p:txBody>
      </p:sp>
      <p:sp>
        <p:nvSpPr>
          <p:cNvPr id="27666" name="矩形 35"/>
          <p:cNvSpPr>
            <a:spLocks noChangeArrowheads="1"/>
          </p:cNvSpPr>
          <p:nvPr/>
        </p:nvSpPr>
        <p:spPr bwMode="auto">
          <a:xfrm>
            <a:off x="8423275" y="4097338"/>
            <a:ext cx="1543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latinLnBrk="1">
              <a:lnSpc>
                <a:spcPct val="10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综合性检查 </a:t>
            </a:r>
          </a:p>
        </p:txBody>
      </p:sp>
      <p:sp>
        <p:nvSpPr>
          <p:cNvPr id="27667" name="矩形 36"/>
          <p:cNvSpPr>
            <a:spLocks noChangeArrowheads="1"/>
          </p:cNvSpPr>
          <p:nvPr/>
        </p:nvSpPr>
        <p:spPr bwMode="auto">
          <a:xfrm>
            <a:off x="9502775" y="5424488"/>
            <a:ext cx="140176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latinLnBrk="1">
              <a:lnSpc>
                <a:spcPct val="150000"/>
              </a:lnSpc>
              <a:spcBef>
                <a:spcPct val="0"/>
              </a:spcBef>
              <a:buFontTx/>
              <a:buNone/>
            </a:pPr>
            <a:r>
              <a:rPr lang="zh-CN" altLang="en-US" sz="1800" b="1">
                <a:solidFill>
                  <a:schemeClr val="bg1"/>
                </a:solidFill>
                <a:latin typeface="微软雅黑" panose="020B0503020204020204" pitchFamily="34" charset="-122"/>
                <a:ea typeface="微软雅黑" panose="020B0503020204020204" pitchFamily="34" charset="-122"/>
              </a:rPr>
              <a:t>不定期的职工代表巡视安全检查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1055688" y="1973263"/>
            <a:ext cx="10153650" cy="923925"/>
          </a:xfrm>
          <a:prstGeom prst="roundRect">
            <a:avLst>
              <a:gd name="adj" fmla="val 4984"/>
            </a:avLst>
          </a:prstGeom>
          <a:solidFill>
            <a:schemeClr val="bg1">
              <a:lumMod val="8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28675" name="文本框 42"/>
          <p:cNvSpPr txBox="1">
            <a:spLocks noChangeArrowheads="1"/>
          </p:cNvSpPr>
          <p:nvPr/>
        </p:nvSpPr>
        <p:spPr bwMode="auto">
          <a:xfrm>
            <a:off x="2386013" y="2058988"/>
            <a:ext cx="87423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25000"/>
              </a:lnSpc>
              <a:spcBef>
                <a:spcPct val="0"/>
              </a:spcBef>
              <a:buFont typeface="Arial" panose="020B0604020202020204" pitchFamily="34" charset="0"/>
              <a:buNone/>
            </a:pPr>
            <a:r>
              <a:rPr lang="zh-CN" altLang="en-US" sz="1800">
                <a:latin typeface="微软雅黑" panose="020B0503020204020204" pitchFamily="34" charset="-122"/>
                <a:ea typeface="微软雅黑" panose="020B0503020204020204" pitchFamily="34" charset="-122"/>
              </a:rPr>
              <a:t>如各职能部门在各自业务范围内是否对安全生产负责，从业人员 “三级教育”制度，特种作业人员培训制度，各工种操作规程是否齐全等。</a:t>
            </a:r>
            <a:endParaRPr lang="ko-KR" altLang="en-US" sz="1800">
              <a:latin typeface="微软雅黑" panose="020B0503020204020204" pitchFamily="34" charset="-122"/>
              <a:ea typeface="微软雅黑" panose="020B0503020204020204" pitchFamily="34" charset="-122"/>
            </a:endParaRPr>
          </a:p>
        </p:txBody>
      </p:sp>
      <p:sp>
        <p:nvSpPr>
          <p:cNvPr id="28676" name="圆角矩形 5"/>
          <p:cNvSpPr>
            <a:spLocks noChangeArrowheads="1"/>
          </p:cNvSpPr>
          <p:nvPr/>
        </p:nvSpPr>
        <p:spPr bwMode="auto">
          <a:xfrm>
            <a:off x="1128713" y="2043113"/>
            <a:ext cx="1073150" cy="784225"/>
          </a:xfrm>
          <a:prstGeom prst="roundRect">
            <a:avLst>
              <a:gd name="adj" fmla="val 4986"/>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8677" name="文本框 10"/>
          <p:cNvSpPr txBox="1">
            <a:spLocks noChangeArrowheads="1"/>
          </p:cNvSpPr>
          <p:nvPr/>
        </p:nvSpPr>
        <p:spPr bwMode="auto">
          <a:xfrm>
            <a:off x="1084263" y="2019300"/>
            <a:ext cx="1162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查现场</a:t>
            </a:r>
            <a:endParaRPr lang="en-US" altLang="zh-CN" sz="2000" b="1">
              <a:solidFill>
                <a:schemeClr val="bg1"/>
              </a:solidFill>
              <a:latin typeface="微软雅黑" panose="020B0503020204020204" pitchFamily="34" charset="-122"/>
              <a:ea typeface="微软雅黑" panose="020B0503020204020204" pitchFamily="34" charset="-122"/>
            </a:endParaRPr>
          </a:p>
          <a:p>
            <a:pPr algn="ctr">
              <a:lnSpc>
                <a:spcPct val="12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查隐患</a:t>
            </a:r>
          </a:p>
        </p:txBody>
      </p:sp>
      <p:sp>
        <p:nvSpPr>
          <p:cNvPr id="6" name="圆角矩形 5"/>
          <p:cNvSpPr/>
          <p:nvPr/>
        </p:nvSpPr>
        <p:spPr bwMode="auto">
          <a:xfrm>
            <a:off x="1069975" y="3086100"/>
            <a:ext cx="10153650" cy="923925"/>
          </a:xfrm>
          <a:prstGeom prst="roundRect">
            <a:avLst>
              <a:gd name="adj" fmla="val 4984"/>
            </a:avLst>
          </a:prstGeom>
          <a:solidFill>
            <a:schemeClr val="bg1">
              <a:lumMod val="8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28679" name="圆角矩形 5"/>
          <p:cNvSpPr>
            <a:spLocks noChangeArrowheads="1"/>
          </p:cNvSpPr>
          <p:nvPr/>
        </p:nvSpPr>
        <p:spPr bwMode="auto">
          <a:xfrm>
            <a:off x="1128713" y="3155950"/>
            <a:ext cx="1073150" cy="784225"/>
          </a:xfrm>
          <a:prstGeom prst="roundRect">
            <a:avLst>
              <a:gd name="adj" fmla="val 4986"/>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9" name="圆角矩形 8"/>
          <p:cNvSpPr/>
          <p:nvPr/>
        </p:nvSpPr>
        <p:spPr bwMode="auto">
          <a:xfrm>
            <a:off x="1055688" y="4198938"/>
            <a:ext cx="10153650" cy="923925"/>
          </a:xfrm>
          <a:prstGeom prst="roundRect">
            <a:avLst>
              <a:gd name="adj" fmla="val 4984"/>
            </a:avLst>
          </a:prstGeom>
          <a:solidFill>
            <a:schemeClr val="bg1">
              <a:lumMod val="8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28681" name="圆角矩形 5"/>
          <p:cNvSpPr>
            <a:spLocks noChangeArrowheads="1"/>
          </p:cNvSpPr>
          <p:nvPr/>
        </p:nvSpPr>
        <p:spPr bwMode="auto">
          <a:xfrm>
            <a:off x="1114425" y="4268788"/>
            <a:ext cx="1073150" cy="784225"/>
          </a:xfrm>
          <a:prstGeom prst="roundRect">
            <a:avLst>
              <a:gd name="adj" fmla="val 4986"/>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1" name="圆角矩形 10"/>
          <p:cNvSpPr/>
          <p:nvPr/>
        </p:nvSpPr>
        <p:spPr bwMode="auto">
          <a:xfrm>
            <a:off x="1055688" y="5311775"/>
            <a:ext cx="10153650" cy="923925"/>
          </a:xfrm>
          <a:prstGeom prst="roundRect">
            <a:avLst>
              <a:gd name="adj" fmla="val 4984"/>
            </a:avLst>
          </a:prstGeom>
          <a:solidFill>
            <a:schemeClr val="bg1">
              <a:lumMod val="8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28683" name="圆角矩形 5"/>
          <p:cNvSpPr>
            <a:spLocks noChangeArrowheads="1"/>
          </p:cNvSpPr>
          <p:nvPr/>
        </p:nvSpPr>
        <p:spPr bwMode="auto">
          <a:xfrm>
            <a:off x="1114425" y="5381625"/>
            <a:ext cx="1073150" cy="784225"/>
          </a:xfrm>
          <a:prstGeom prst="roundRect">
            <a:avLst>
              <a:gd name="adj" fmla="val 4986"/>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8684" name="文本框 41"/>
          <p:cNvSpPr txBox="1">
            <a:spLocks noChangeArrowheads="1"/>
          </p:cNvSpPr>
          <p:nvPr/>
        </p:nvSpPr>
        <p:spPr bwMode="auto">
          <a:xfrm>
            <a:off x="2386013" y="3344863"/>
            <a:ext cx="84407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25000"/>
              </a:lnSpc>
              <a:spcBef>
                <a:spcPct val="0"/>
              </a:spcBef>
              <a:buFont typeface="Arial" panose="020B0604020202020204" pitchFamily="34" charset="0"/>
              <a:buNone/>
            </a:pPr>
            <a:r>
              <a:rPr lang="zh-CN" altLang="en-US" sz="1800">
                <a:latin typeface="微软雅黑" panose="020B0503020204020204" pitchFamily="34" charset="-122"/>
                <a:ea typeface="微软雅黑" panose="020B0503020204020204" pitchFamily="34" charset="-122"/>
              </a:rPr>
              <a:t>如干部是否真正做到了关心安全，是否有不安全行为和不安全操作等。</a:t>
            </a:r>
            <a:endParaRPr lang="ko-KR" altLang="en-US" sz="1800">
              <a:latin typeface="微软雅黑" panose="020B0503020204020204" pitchFamily="34" charset="-122"/>
              <a:ea typeface="微软雅黑" panose="020B0503020204020204" pitchFamily="34" charset="-122"/>
            </a:endParaRPr>
          </a:p>
        </p:txBody>
      </p:sp>
      <p:sp>
        <p:nvSpPr>
          <p:cNvPr id="28685" name="文本框 42"/>
          <p:cNvSpPr txBox="1">
            <a:spLocks noChangeArrowheads="1"/>
          </p:cNvSpPr>
          <p:nvPr/>
        </p:nvSpPr>
        <p:spPr bwMode="auto">
          <a:xfrm>
            <a:off x="2386013" y="4308475"/>
            <a:ext cx="87423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25000"/>
              </a:lnSpc>
              <a:spcBef>
                <a:spcPct val="0"/>
              </a:spcBef>
              <a:buFont typeface="Arial" panose="020B0604020202020204" pitchFamily="34" charset="0"/>
              <a:buNone/>
            </a:pPr>
            <a:r>
              <a:rPr lang="zh-CN" altLang="en-US" sz="1800">
                <a:latin typeface="微软雅黑" panose="020B0503020204020204" pitchFamily="34" charset="-122"/>
                <a:ea typeface="微软雅黑" panose="020B0503020204020204" pitchFamily="34" charset="-122"/>
              </a:rPr>
              <a:t>如各职能部门在各自业务范围内是否对安全生产负责，从业人员 “三级教育”制度，特种作业人员培训制度，各工种操作规程是否齐全等。</a:t>
            </a:r>
            <a:endParaRPr lang="ko-KR" altLang="en-US" sz="1800">
              <a:latin typeface="微软雅黑" panose="020B0503020204020204" pitchFamily="34" charset="-122"/>
              <a:ea typeface="微软雅黑" panose="020B0503020204020204" pitchFamily="34" charset="-122"/>
            </a:endParaRPr>
          </a:p>
        </p:txBody>
      </p:sp>
      <p:sp>
        <p:nvSpPr>
          <p:cNvPr id="28686" name="文本框 43"/>
          <p:cNvSpPr txBox="1">
            <a:spLocks noChangeArrowheads="1"/>
          </p:cNvSpPr>
          <p:nvPr/>
        </p:nvSpPr>
        <p:spPr bwMode="auto">
          <a:xfrm>
            <a:off x="2386013" y="5570538"/>
            <a:ext cx="54197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25000"/>
              </a:lnSpc>
              <a:spcBef>
                <a:spcPct val="0"/>
              </a:spcBef>
              <a:buFont typeface="Arial" panose="020B0604020202020204" pitchFamily="34" charset="0"/>
              <a:buNone/>
            </a:pPr>
            <a:r>
              <a:rPr lang="zh-CN" altLang="en-US" sz="1800">
                <a:latin typeface="微软雅黑" panose="020B0503020204020204" pitchFamily="34" charset="-122"/>
                <a:ea typeface="微软雅黑" panose="020B0503020204020204" pitchFamily="34" charset="-122"/>
              </a:rPr>
              <a:t>如对工伤事故是否坚持“四不放过”原则等。</a:t>
            </a:r>
            <a:endParaRPr lang="ko-KR" altLang="en-US" sz="1800">
              <a:latin typeface="微软雅黑" panose="020B0503020204020204" pitchFamily="34" charset="-122"/>
              <a:ea typeface="微软雅黑" panose="020B0503020204020204" pitchFamily="34" charset="-122"/>
            </a:endParaRPr>
          </a:p>
        </p:txBody>
      </p:sp>
      <p:sp>
        <p:nvSpPr>
          <p:cNvPr id="28687" name="文本框 34"/>
          <p:cNvSpPr txBox="1">
            <a:spLocks noChangeArrowheads="1"/>
          </p:cNvSpPr>
          <p:nvPr/>
        </p:nvSpPr>
        <p:spPr bwMode="auto">
          <a:xfrm>
            <a:off x="1141413" y="3317875"/>
            <a:ext cx="1019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查思想</a:t>
            </a:r>
          </a:p>
        </p:txBody>
      </p:sp>
      <p:sp>
        <p:nvSpPr>
          <p:cNvPr id="28688" name="文本框 37"/>
          <p:cNvSpPr txBox="1">
            <a:spLocks noChangeArrowheads="1"/>
          </p:cNvSpPr>
          <p:nvPr/>
        </p:nvSpPr>
        <p:spPr bwMode="auto">
          <a:xfrm>
            <a:off x="1069975" y="4244975"/>
            <a:ext cx="11826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查管理</a:t>
            </a:r>
            <a:endParaRPr lang="en-US" altLang="zh-CN" sz="2000" b="1">
              <a:solidFill>
                <a:schemeClr val="bg1"/>
              </a:solidFill>
              <a:latin typeface="微软雅黑" panose="020B0503020204020204" pitchFamily="34" charset="-122"/>
              <a:ea typeface="微软雅黑" panose="020B0503020204020204" pitchFamily="34" charset="-122"/>
            </a:endParaRPr>
          </a:p>
          <a:p>
            <a:pPr algn="ctr">
              <a:lnSpc>
                <a:spcPct val="12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查制度</a:t>
            </a:r>
          </a:p>
        </p:txBody>
      </p:sp>
      <p:sp>
        <p:nvSpPr>
          <p:cNvPr id="28689" name="文本框 40"/>
          <p:cNvSpPr txBox="1">
            <a:spLocks noChangeArrowheads="1"/>
          </p:cNvSpPr>
          <p:nvPr/>
        </p:nvSpPr>
        <p:spPr bwMode="auto">
          <a:xfrm>
            <a:off x="1152525" y="5381625"/>
            <a:ext cx="10175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查事故</a:t>
            </a:r>
            <a:endParaRPr lang="en-US" altLang="zh-CN" sz="2000" b="1">
              <a:solidFill>
                <a:schemeClr val="bg1"/>
              </a:solidFill>
              <a:latin typeface="微软雅黑" panose="020B0503020204020204" pitchFamily="34" charset="-122"/>
              <a:ea typeface="微软雅黑" panose="020B0503020204020204" pitchFamily="34" charset="-122"/>
            </a:endParaRPr>
          </a:p>
          <a:p>
            <a:pPr algn="ctr">
              <a:lnSpc>
                <a:spcPct val="12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处理</a:t>
            </a:r>
          </a:p>
        </p:txBody>
      </p:sp>
      <p:sp>
        <p:nvSpPr>
          <p:cNvPr id="28690" name="文本框 7"/>
          <p:cNvSpPr txBox="1">
            <a:spLocks noChangeArrowheads="1"/>
          </p:cNvSpPr>
          <p:nvPr/>
        </p:nvSpPr>
        <p:spPr bwMode="auto">
          <a:xfrm>
            <a:off x="977900" y="1284288"/>
            <a:ext cx="3055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latin typeface="微软雅黑" panose="020B0503020204020204" pitchFamily="34" charset="-122"/>
                <a:ea typeface="微软雅黑" panose="020B0503020204020204" pitchFamily="34" charset="-122"/>
              </a:rPr>
              <a:t>安全检查的内容</a:t>
            </a:r>
          </a:p>
        </p:txBody>
      </p:sp>
      <p:sp>
        <p:nvSpPr>
          <p:cNvPr id="28691" name="文本框 24"/>
          <p:cNvSpPr>
            <a:spLocks noChangeArrowheads="1"/>
          </p:cNvSpPr>
          <p:nvPr/>
        </p:nvSpPr>
        <p:spPr bwMode="auto">
          <a:xfrm>
            <a:off x="4398963" y="255588"/>
            <a:ext cx="341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zh-CN" altLang="zh-CN" b="1">
                <a:solidFill>
                  <a:schemeClr val="accent5">
                    <a:lumMod val="100000"/>
                  </a:schemeClr>
                </a:solidFill>
                <a:latin typeface="华文中宋" panose="02010600040101010101" pitchFamily="2" charset="-122"/>
                <a:ea typeface="华文中宋" panose="02010600040101010101" pitchFamily="2" charset="-122"/>
              </a:rPr>
              <a:t>（</a:t>
            </a:r>
            <a:r>
              <a:rPr lang="zh-CN" altLang="en-US" b="1">
                <a:solidFill>
                  <a:schemeClr val="accent5">
                    <a:lumMod val="100000"/>
                  </a:schemeClr>
                </a:solidFill>
                <a:latin typeface="华文中宋" panose="02010600040101010101" pitchFamily="2" charset="-122"/>
                <a:ea typeface="华文中宋" panose="02010600040101010101" pitchFamily="2" charset="-122"/>
              </a:rPr>
              <a:t>三</a:t>
            </a:r>
            <a:r>
              <a:rPr lang="zh-CN" altLang="zh-CN" b="1">
                <a:solidFill>
                  <a:schemeClr val="accent5">
                    <a:lumMod val="100000"/>
                  </a:schemeClr>
                </a:solidFill>
                <a:latin typeface="华文中宋" panose="02010600040101010101" pitchFamily="2" charset="-122"/>
                <a:ea typeface="华文中宋" panose="02010600040101010101" pitchFamily="2" charset="-122"/>
              </a:rPr>
              <a:t>）安全</a:t>
            </a:r>
            <a:r>
              <a:rPr lang="zh-CN" altLang="en-US" b="1">
                <a:solidFill>
                  <a:schemeClr val="accent5">
                    <a:lumMod val="100000"/>
                  </a:schemeClr>
                </a:solidFill>
                <a:latin typeface="华文中宋" panose="02010600040101010101" pitchFamily="2" charset="-122"/>
                <a:ea typeface="华文中宋" panose="02010600040101010101" pitchFamily="2" charset="-122"/>
              </a:rPr>
              <a:t>生产检查</a:t>
            </a:r>
            <a:endParaRPr lang="zh-CN" altLang="zh-CN" b="1">
              <a:solidFill>
                <a:schemeClr val="accent5">
                  <a:lumMod val="100000"/>
                </a:schemeClr>
              </a:solidFill>
              <a:latin typeface="华文中宋" panose="02010600040101010101" pitchFamily="2" charset="-122"/>
              <a:ea typeface="华文中宋" panose="02010600040101010101" pitchFamily="2" charset="-122"/>
            </a:endParaRPr>
          </a:p>
        </p:txBody>
      </p:sp>
      <p:grpSp>
        <p:nvGrpSpPr>
          <p:cNvPr id="28692" name="组合 3"/>
          <p:cNvGrpSpPr>
            <a:grpSpLocks/>
          </p:cNvGrpSpPr>
          <p:nvPr/>
        </p:nvGrpSpPr>
        <p:grpSpPr bwMode="auto">
          <a:xfrm>
            <a:off x="3700463" y="-11113"/>
            <a:ext cx="923925" cy="550863"/>
            <a:chOff x="0" y="0"/>
            <a:chExt cx="1165289" cy="968188"/>
          </a:xfrm>
        </p:grpSpPr>
        <p:sp>
          <p:nvSpPr>
            <p:cNvPr id="28697" name="平行四边形 21"/>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98"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99"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8693" name="组合 22"/>
          <p:cNvGrpSpPr>
            <a:grpSpLocks/>
          </p:cNvGrpSpPr>
          <p:nvPr/>
        </p:nvGrpSpPr>
        <p:grpSpPr bwMode="auto">
          <a:xfrm>
            <a:off x="7939088" y="9525"/>
            <a:ext cx="923925" cy="550863"/>
            <a:chOff x="0" y="0"/>
            <a:chExt cx="1165289" cy="968188"/>
          </a:xfrm>
        </p:grpSpPr>
        <p:sp>
          <p:nvSpPr>
            <p:cNvPr id="28694"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95"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96"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文本框 7"/>
          <p:cNvSpPr txBox="1">
            <a:spLocks noChangeArrowheads="1"/>
          </p:cNvSpPr>
          <p:nvPr/>
        </p:nvSpPr>
        <p:spPr bwMode="auto">
          <a:xfrm>
            <a:off x="4595813" y="1579563"/>
            <a:ext cx="3689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defRPr/>
            </a:pPr>
            <a:r>
              <a:rPr lang="zh-CN" altLang="en-US" sz="2000" b="1" smtClean="0">
                <a:solidFill>
                  <a:schemeClr val="tx1">
                    <a:lumMod val="85000"/>
                    <a:lumOff val="15000"/>
                  </a:schemeClr>
                </a:solidFill>
                <a:latin typeface="微软雅黑" panose="020B0503020204020204" pitchFamily="34" charset="-122"/>
                <a:ea typeface="微软雅黑" panose="020B0503020204020204" pitchFamily="34" charset="-122"/>
              </a:rPr>
              <a:t>班组安全生产检查的内容</a:t>
            </a:r>
          </a:p>
        </p:txBody>
      </p:sp>
      <p:sp>
        <p:nvSpPr>
          <p:cNvPr id="29700" name="文本框 1"/>
          <p:cNvSpPr txBox="1">
            <a:spLocks noChangeArrowheads="1"/>
          </p:cNvSpPr>
          <p:nvPr/>
        </p:nvSpPr>
        <p:spPr bwMode="auto">
          <a:xfrm>
            <a:off x="5243513" y="2222500"/>
            <a:ext cx="2128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00000"/>
              </a:lnSpc>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明确有安全员</a:t>
            </a:r>
          </a:p>
        </p:txBody>
      </p:sp>
      <p:sp>
        <p:nvSpPr>
          <p:cNvPr id="29701" name="文本框 2"/>
          <p:cNvSpPr txBox="1">
            <a:spLocks noChangeArrowheads="1"/>
          </p:cNvSpPr>
          <p:nvPr/>
        </p:nvSpPr>
        <p:spPr bwMode="auto">
          <a:xfrm>
            <a:off x="5229225" y="2627313"/>
            <a:ext cx="65611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50000"/>
              </a:lnSpc>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班组的各项安全记录做到了准确、齐全、清晰、工整，记录本保管完好、整洁 </a:t>
            </a:r>
          </a:p>
        </p:txBody>
      </p:sp>
      <p:sp>
        <p:nvSpPr>
          <p:cNvPr id="29702" name="文本框 3"/>
          <p:cNvSpPr txBox="1">
            <a:spLocks noChangeArrowheads="1"/>
          </p:cNvSpPr>
          <p:nvPr/>
        </p:nvSpPr>
        <p:spPr bwMode="auto">
          <a:xfrm>
            <a:off x="5229225" y="3603625"/>
            <a:ext cx="7983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00000"/>
              </a:lnSpc>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班组和每个岗位都有安全生产责任制和安全技术操作规程 </a:t>
            </a:r>
          </a:p>
        </p:txBody>
      </p:sp>
      <p:sp>
        <p:nvSpPr>
          <p:cNvPr id="29703" name="文本框 4"/>
          <p:cNvSpPr txBox="1">
            <a:spLocks noChangeArrowheads="1"/>
          </p:cNvSpPr>
          <p:nvPr/>
        </p:nvSpPr>
        <p:spPr bwMode="auto">
          <a:xfrm>
            <a:off x="5243513" y="4254500"/>
            <a:ext cx="5048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00000"/>
              </a:lnSpc>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特殊工种人员持证上岗率达到</a:t>
            </a:r>
            <a:r>
              <a:rPr lang="en-US" altLang="zh-CN" sz="2000">
                <a:latin typeface="微软雅黑" panose="020B0503020204020204" pitchFamily="34" charset="-122"/>
                <a:ea typeface="微软雅黑" panose="020B0503020204020204" pitchFamily="34" charset="-122"/>
              </a:rPr>
              <a:t>100% </a:t>
            </a:r>
          </a:p>
        </p:txBody>
      </p:sp>
      <p:sp>
        <p:nvSpPr>
          <p:cNvPr id="29704" name="文本框 5"/>
          <p:cNvSpPr txBox="1">
            <a:spLocks noChangeArrowheads="1"/>
          </p:cNvSpPr>
          <p:nvPr/>
        </p:nvSpPr>
        <p:spPr bwMode="auto">
          <a:xfrm>
            <a:off x="5233988" y="4957763"/>
            <a:ext cx="7056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00000"/>
              </a:lnSpc>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按时进行班前安全讲话及班后安全讲评，并有记录  </a:t>
            </a:r>
          </a:p>
        </p:txBody>
      </p:sp>
      <p:sp>
        <p:nvSpPr>
          <p:cNvPr id="29705" name="文本框 6"/>
          <p:cNvSpPr txBox="1">
            <a:spLocks noChangeArrowheads="1"/>
          </p:cNvSpPr>
          <p:nvPr/>
        </p:nvSpPr>
        <p:spPr bwMode="auto">
          <a:xfrm>
            <a:off x="5243513" y="5665788"/>
            <a:ext cx="7056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00000"/>
              </a:lnSpc>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所有上岗人员都正确使用了劳动保护用品、用具等  </a:t>
            </a:r>
          </a:p>
        </p:txBody>
      </p:sp>
      <p:grpSp>
        <p:nvGrpSpPr>
          <p:cNvPr id="29706" name="组合 10"/>
          <p:cNvGrpSpPr>
            <a:grpSpLocks/>
          </p:cNvGrpSpPr>
          <p:nvPr/>
        </p:nvGrpSpPr>
        <p:grpSpPr bwMode="auto">
          <a:xfrm>
            <a:off x="4768850" y="2249488"/>
            <a:ext cx="358775" cy="358775"/>
            <a:chOff x="1311007" y="1894901"/>
            <a:chExt cx="360000" cy="360000"/>
          </a:xfrm>
        </p:grpSpPr>
        <p:sp>
          <p:nvSpPr>
            <p:cNvPr id="29737" name="矩形 7"/>
            <p:cNvSpPr>
              <a:spLocks noChangeArrowheads="1"/>
            </p:cNvSpPr>
            <p:nvPr/>
          </p:nvSpPr>
          <p:spPr bwMode="auto">
            <a:xfrm>
              <a:off x="1311007" y="1894901"/>
              <a:ext cx="360000" cy="360000"/>
            </a:xfrm>
            <a:prstGeom prst="rect">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9738" name="矩形 8"/>
            <p:cNvSpPr>
              <a:spLocks noChangeArrowheads="1"/>
            </p:cNvSpPr>
            <p:nvPr/>
          </p:nvSpPr>
          <p:spPr bwMode="auto">
            <a:xfrm>
              <a:off x="1338939" y="1922758"/>
              <a:ext cx="288000" cy="288000"/>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29707" name="文本框 9"/>
          <p:cNvSpPr txBox="1">
            <a:spLocks noChangeArrowheads="1"/>
          </p:cNvSpPr>
          <p:nvPr/>
        </p:nvSpPr>
        <p:spPr bwMode="auto">
          <a:xfrm>
            <a:off x="4757738" y="2230438"/>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2000">
                <a:solidFill>
                  <a:schemeClr val="bg1"/>
                </a:solidFill>
                <a:latin typeface="Impact" panose="020B0806030902050204" pitchFamily="34" charset="0"/>
              </a:rPr>
              <a:t>1</a:t>
            </a:r>
            <a:endParaRPr lang="zh-CN" altLang="en-US" sz="2000">
              <a:solidFill>
                <a:schemeClr val="bg1"/>
              </a:solidFill>
              <a:latin typeface="Impact" panose="020B0806030902050204" pitchFamily="34" charset="0"/>
            </a:endParaRPr>
          </a:p>
        </p:txBody>
      </p:sp>
      <p:grpSp>
        <p:nvGrpSpPr>
          <p:cNvPr id="29708" name="组合 40"/>
          <p:cNvGrpSpPr>
            <a:grpSpLocks/>
          </p:cNvGrpSpPr>
          <p:nvPr/>
        </p:nvGrpSpPr>
        <p:grpSpPr bwMode="auto">
          <a:xfrm>
            <a:off x="4757738" y="2898775"/>
            <a:ext cx="358775" cy="358775"/>
            <a:chOff x="1311007" y="1894901"/>
            <a:chExt cx="360000" cy="360000"/>
          </a:xfrm>
        </p:grpSpPr>
        <p:sp>
          <p:nvSpPr>
            <p:cNvPr id="29735" name="矩形 41"/>
            <p:cNvSpPr>
              <a:spLocks noChangeArrowheads="1"/>
            </p:cNvSpPr>
            <p:nvPr/>
          </p:nvSpPr>
          <p:spPr bwMode="auto">
            <a:xfrm>
              <a:off x="1311007" y="1894901"/>
              <a:ext cx="360000" cy="360000"/>
            </a:xfrm>
            <a:prstGeom prst="rect">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9736" name="矩形 42"/>
            <p:cNvSpPr>
              <a:spLocks noChangeArrowheads="1"/>
            </p:cNvSpPr>
            <p:nvPr/>
          </p:nvSpPr>
          <p:spPr bwMode="auto">
            <a:xfrm>
              <a:off x="1338939" y="1922758"/>
              <a:ext cx="288000" cy="288000"/>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29709" name="文本框 43"/>
          <p:cNvSpPr txBox="1">
            <a:spLocks noChangeArrowheads="1"/>
          </p:cNvSpPr>
          <p:nvPr/>
        </p:nvSpPr>
        <p:spPr bwMode="auto">
          <a:xfrm>
            <a:off x="4746625" y="2879725"/>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2000">
                <a:solidFill>
                  <a:schemeClr val="bg1"/>
                </a:solidFill>
                <a:latin typeface="Impact" panose="020B0806030902050204" pitchFamily="34" charset="0"/>
              </a:rPr>
              <a:t>2</a:t>
            </a:r>
            <a:endParaRPr lang="zh-CN" altLang="en-US" sz="2000">
              <a:solidFill>
                <a:schemeClr val="bg1"/>
              </a:solidFill>
              <a:latin typeface="Impact" panose="020B0806030902050204" pitchFamily="34" charset="0"/>
            </a:endParaRPr>
          </a:p>
        </p:txBody>
      </p:sp>
      <p:grpSp>
        <p:nvGrpSpPr>
          <p:cNvPr id="29710" name="组合 44"/>
          <p:cNvGrpSpPr>
            <a:grpSpLocks/>
          </p:cNvGrpSpPr>
          <p:nvPr/>
        </p:nvGrpSpPr>
        <p:grpSpPr bwMode="auto">
          <a:xfrm>
            <a:off x="4757738" y="3614738"/>
            <a:ext cx="358775" cy="358775"/>
            <a:chOff x="1311007" y="1894901"/>
            <a:chExt cx="360000" cy="360000"/>
          </a:xfrm>
        </p:grpSpPr>
        <p:sp>
          <p:nvSpPr>
            <p:cNvPr id="29733" name="矩形 45"/>
            <p:cNvSpPr>
              <a:spLocks noChangeArrowheads="1"/>
            </p:cNvSpPr>
            <p:nvPr/>
          </p:nvSpPr>
          <p:spPr bwMode="auto">
            <a:xfrm>
              <a:off x="1311007" y="1894901"/>
              <a:ext cx="360000" cy="360000"/>
            </a:xfrm>
            <a:prstGeom prst="rect">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9734" name="矩形 46"/>
            <p:cNvSpPr>
              <a:spLocks noChangeArrowheads="1"/>
            </p:cNvSpPr>
            <p:nvPr/>
          </p:nvSpPr>
          <p:spPr bwMode="auto">
            <a:xfrm>
              <a:off x="1338939" y="1922758"/>
              <a:ext cx="288000" cy="288000"/>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29711" name="文本框 47"/>
          <p:cNvSpPr txBox="1">
            <a:spLocks noChangeArrowheads="1"/>
          </p:cNvSpPr>
          <p:nvPr/>
        </p:nvSpPr>
        <p:spPr bwMode="auto">
          <a:xfrm>
            <a:off x="4746625" y="3595688"/>
            <a:ext cx="381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2000">
                <a:solidFill>
                  <a:schemeClr val="bg1"/>
                </a:solidFill>
                <a:latin typeface="Impact" panose="020B0806030902050204" pitchFamily="34" charset="0"/>
              </a:rPr>
              <a:t>3</a:t>
            </a:r>
            <a:endParaRPr lang="zh-CN" altLang="en-US" sz="2000">
              <a:solidFill>
                <a:schemeClr val="bg1"/>
              </a:solidFill>
              <a:latin typeface="Impact" panose="020B0806030902050204" pitchFamily="34" charset="0"/>
            </a:endParaRPr>
          </a:p>
        </p:txBody>
      </p:sp>
      <p:grpSp>
        <p:nvGrpSpPr>
          <p:cNvPr id="29712" name="组合 48"/>
          <p:cNvGrpSpPr>
            <a:grpSpLocks/>
          </p:cNvGrpSpPr>
          <p:nvPr/>
        </p:nvGrpSpPr>
        <p:grpSpPr bwMode="auto">
          <a:xfrm>
            <a:off x="4757738" y="4271963"/>
            <a:ext cx="358775" cy="360362"/>
            <a:chOff x="1311007" y="1894901"/>
            <a:chExt cx="360000" cy="360000"/>
          </a:xfrm>
        </p:grpSpPr>
        <p:sp>
          <p:nvSpPr>
            <p:cNvPr id="29731" name="矩形 49"/>
            <p:cNvSpPr>
              <a:spLocks noChangeArrowheads="1"/>
            </p:cNvSpPr>
            <p:nvPr/>
          </p:nvSpPr>
          <p:spPr bwMode="auto">
            <a:xfrm>
              <a:off x="1311007" y="1894901"/>
              <a:ext cx="360000" cy="360000"/>
            </a:xfrm>
            <a:prstGeom prst="rect">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9732" name="矩形 50"/>
            <p:cNvSpPr>
              <a:spLocks noChangeArrowheads="1"/>
            </p:cNvSpPr>
            <p:nvPr/>
          </p:nvSpPr>
          <p:spPr bwMode="auto">
            <a:xfrm>
              <a:off x="1338939" y="1922758"/>
              <a:ext cx="288000" cy="288000"/>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29713" name="文本框 51"/>
          <p:cNvSpPr txBox="1">
            <a:spLocks noChangeArrowheads="1"/>
          </p:cNvSpPr>
          <p:nvPr/>
        </p:nvSpPr>
        <p:spPr bwMode="auto">
          <a:xfrm>
            <a:off x="4746625" y="4254500"/>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2000">
                <a:solidFill>
                  <a:schemeClr val="bg1"/>
                </a:solidFill>
                <a:latin typeface="Impact" panose="020B0806030902050204" pitchFamily="34" charset="0"/>
              </a:rPr>
              <a:t>4</a:t>
            </a:r>
            <a:endParaRPr lang="zh-CN" altLang="en-US" sz="2000">
              <a:solidFill>
                <a:schemeClr val="bg1"/>
              </a:solidFill>
              <a:latin typeface="Impact" panose="020B0806030902050204" pitchFamily="34" charset="0"/>
            </a:endParaRPr>
          </a:p>
        </p:txBody>
      </p:sp>
      <p:grpSp>
        <p:nvGrpSpPr>
          <p:cNvPr id="29714" name="组合 52"/>
          <p:cNvGrpSpPr>
            <a:grpSpLocks/>
          </p:cNvGrpSpPr>
          <p:nvPr/>
        </p:nvGrpSpPr>
        <p:grpSpPr bwMode="auto">
          <a:xfrm>
            <a:off x="4757738" y="4978400"/>
            <a:ext cx="358775" cy="360363"/>
            <a:chOff x="1311007" y="1894901"/>
            <a:chExt cx="360000" cy="360000"/>
          </a:xfrm>
        </p:grpSpPr>
        <p:sp>
          <p:nvSpPr>
            <p:cNvPr id="29729" name="矩形 53"/>
            <p:cNvSpPr>
              <a:spLocks noChangeArrowheads="1"/>
            </p:cNvSpPr>
            <p:nvPr/>
          </p:nvSpPr>
          <p:spPr bwMode="auto">
            <a:xfrm>
              <a:off x="1311007" y="1894901"/>
              <a:ext cx="360000" cy="360000"/>
            </a:xfrm>
            <a:prstGeom prst="rect">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9730" name="矩形 54"/>
            <p:cNvSpPr>
              <a:spLocks noChangeArrowheads="1"/>
            </p:cNvSpPr>
            <p:nvPr/>
          </p:nvSpPr>
          <p:spPr bwMode="auto">
            <a:xfrm>
              <a:off x="1338939" y="1922758"/>
              <a:ext cx="288000" cy="288000"/>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29715" name="文本框 55"/>
          <p:cNvSpPr txBox="1">
            <a:spLocks noChangeArrowheads="1"/>
          </p:cNvSpPr>
          <p:nvPr/>
        </p:nvSpPr>
        <p:spPr bwMode="auto">
          <a:xfrm>
            <a:off x="4746625" y="4960938"/>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2000">
                <a:solidFill>
                  <a:schemeClr val="bg1"/>
                </a:solidFill>
                <a:latin typeface="Impact" panose="020B0806030902050204" pitchFamily="34" charset="0"/>
              </a:rPr>
              <a:t>5</a:t>
            </a:r>
            <a:endParaRPr lang="zh-CN" altLang="en-US" sz="2000">
              <a:solidFill>
                <a:schemeClr val="bg1"/>
              </a:solidFill>
              <a:latin typeface="Impact" panose="020B0806030902050204" pitchFamily="34" charset="0"/>
            </a:endParaRPr>
          </a:p>
        </p:txBody>
      </p:sp>
      <p:grpSp>
        <p:nvGrpSpPr>
          <p:cNvPr id="29716" name="组合 56"/>
          <p:cNvGrpSpPr>
            <a:grpSpLocks/>
          </p:cNvGrpSpPr>
          <p:nvPr/>
        </p:nvGrpSpPr>
        <p:grpSpPr bwMode="auto">
          <a:xfrm>
            <a:off x="4759325" y="5684838"/>
            <a:ext cx="360363" cy="358775"/>
            <a:chOff x="1311007" y="1894901"/>
            <a:chExt cx="360000" cy="360000"/>
          </a:xfrm>
        </p:grpSpPr>
        <p:sp>
          <p:nvSpPr>
            <p:cNvPr id="29727" name="矩形 57"/>
            <p:cNvSpPr>
              <a:spLocks noChangeArrowheads="1"/>
            </p:cNvSpPr>
            <p:nvPr/>
          </p:nvSpPr>
          <p:spPr bwMode="auto">
            <a:xfrm>
              <a:off x="1311007" y="1894901"/>
              <a:ext cx="360000" cy="360000"/>
            </a:xfrm>
            <a:prstGeom prst="rect">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9728" name="矩形 58"/>
            <p:cNvSpPr>
              <a:spLocks noChangeArrowheads="1"/>
            </p:cNvSpPr>
            <p:nvPr/>
          </p:nvSpPr>
          <p:spPr bwMode="auto">
            <a:xfrm>
              <a:off x="1338939" y="1922758"/>
              <a:ext cx="288000" cy="288000"/>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29717" name="文本框 59"/>
          <p:cNvSpPr txBox="1">
            <a:spLocks noChangeArrowheads="1"/>
          </p:cNvSpPr>
          <p:nvPr/>
        </p:nvSpPr>
        <p:spPr bwMode="auto">
          <a:xfrm>
            <a:off x="4749800" y="5665788"/>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2000">
                <a:solidFill>
                  <a:schemeClr val="bg1"/>
                </a:solidFill>
                <a:latin typeface="Impact" panose="020B0806030902050204" pitchFamily="34" charset="0"/>
              </a:rPr>
              <a:t>6</a:t>
            </a:r>
            <a:endParaRPr lang="zh-CN" altLang="en-US" sz="2000">
              <a:solidFill>
                <a:schemeClr val="bg1"/>
              </a:solidFill>
              <a:latin typeface="Impact" panose="020B0806030902050204" pitchFamily="34" charset="0"/>
            </a:endParaRPr>
          </a:p>
        </p:txBody>
      </p:sp>
      <p:sp>
        <p:nvSpPr>
          <p:cNvPr id="29718" name="文本框 24"/>
          <p:cNvSpPr>
            <a:spLocks noChangeArrowheads="1"/>
          </p:cNvSpPr>
          <p:nvPr/>
        </p:nvSpPr>
        <p:spPr bwMode="auto">
          <a:xfrm>
            <a:off x="4398963" y="255588"/>
            <a:ext cx="341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zh-CN" altLang="zh-CN" b="1">
                <a:solidFill>
                  <a:schemeClr val="accent5">
                    <a:lumMod val="100000"/>
                  </a:schemeClr>
                </a:solidFill>
                <a:latin typeface="华文中宋" panose="02010600040101010101" pitchFamily="2" charset="-122"/>
                <a:ea typeface="华文中宋" panose="02010600040101010101" pitchFamily="2" charset="-122"/>
              </a:rPr>
              <a:t>（</a:t>
            </a:r>
            <a:r>
              <a:rPr lang="zh-CN" altLang="en-US" b="1">
                <a:solidFill>
                  <a:schemeClr val="accent5">
                    <a:lumMod val="100000"/>
                  </a:schemeClr>
                </a:solidFill>
                <a:latin typeface="华文中宋" panose="02010600040101010101" pitchFamily="2" charset="-122"/>
                <a:ea typeface="华文中宋" panose="02010600040101010101" pitchFamily="2" charset="-122"/>
              </a:rPr>
              <a:t>三</a:t>
            </a:r>
            <a:r>
              <a:rPr lang="zh-CN" altLang="zh-CN" b="1">
                <a:solidFill>
                  <a:schemeClr val="accent5">
                    <a:lumMod val="100000"/>
                  </a:schemeClr>
                </a:solidFill>
                <a:latin typeface="华文中宋" panose="02010600040101010101" pitchFamily="2" charset="-122"/>
                <a:ea typeface="华文中宋" panose="02010600040101010101" pitchFamily="2" charset="-122"/>
              </a:rPr>
              <a:t>）安全</a:t>
            </a:r>
            <a:r>
              <a:rPr lang="zh-CN" altLang="en-US" b="1">
                <a:solidFill>
                  <a:schemeClr val="accent5">
                    <a:lumMod val="100000"/>
                  </a:schemeClr>
                </a:solidFill>
                <a:latin typeface="华文中宋" panose="02010600040101010101" pitchFamily="2" charset="-122"/>
                <a:ea typeface="华文中宋" panose="02010600040101010101" pitchFamily="2" charset="-122"/>
              </a:rPr>
              <a:t>生产检查</a:t>
            </a:r>
            <a:endParaRPr lang="zh-CN" altLang="zh-CN" b="1">
              <a:solidFill>
                <a:schemeClr val="accent5">
                  <a:lumMod val="100000"/>
                </a:schemeClr>
              </a:solidFill>
              <a:latin typeface="华文中宋" panose="02010600040101010101" pitchFamily="2" charset="-122"/>
              <a:ea typeface="华文中宋" panose="02010600040101010101" pitchFamily="2" charset="-122"/>
            </a:endParaRPr>
          </a:p>
        </p:txBody>
      </p:sp>
      <p:grpSp>
        <p:nvGrpSpPr>
          <p:cNvPr id="29719" name="组合 3"/>
          <p:cNvGrpSpPr>
            <a:grpSpLocks/>
          </p:cNvGrpSpPr>
          <p:nvPr/>
        </p:nvGrpSpPr>
        <p:grpSpPr bwMode="auto">
          <a:xfrm>
            <a:off x="3700463" y="-11113"/>
            <a:ext cx="923925" cy="550863"/>
            <a:chOff x="0" y="0"/>
            <a:chExt cx="1165289" cy="968188"/>
          </a:xfrm>
        </p:grpSpPr>
        <p:sp>
          <p:nvSpPr>
            <p:cNvPr id="29724" name="平行四边形 21"/>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725"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726"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29720" name="组合 22"/>
          <p:cNvGrpSpPr>
            <a:grpSpLocks/>
          </p:cNvGrpSpPr>
          <p:nvPr/>
        </p:nvGrpSpPr>
        <p:grpSpPr bwMode="auto">
          <a:xfrm>
            <a:off x="7939088" y="9525"/>
            <a:ext cx="923925" cy="550863"/>
            <a:chOff x="0" y="0"/>
            <a:chExt cx="1165289" cy="968188"/>
          </a:xfrm>
        </p:grpSpPr>
        <p:sp>
          <p:nvSpPr>
            <p:cNvPr id="29721"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722"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723"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43" name="candidate-for-elections_48744"/>
          <p:cNvSpPr>
            <a:spLocks noChangeAspect="1"/>
          </p:cNvSpPr>
          <p:nvPr/>
        </p:nvSpPr>
        <p:spPr bwMode="auto">
          <a:xfrm>
            <a:off x="697444" y="2630488"/>
            <a:ext cx="3560895" cy="3678237"/>
          </a:xfrm>
          <a:custGeom>
            <a:avLst/>
            <a:gdLst>
              <a:gd name="connsiteX0" fmla="*/ 302427 w 577802"/>
              <a:gd name="connsiteY0" fmla="*/ 321879 h 596842"/>
              <a:gd name="connsiteX1" fmla="*/ 269081 w 577802"/>
              <a:gd name="connsiteY1" fmla="*/ 544571 h 596842"/>
              <a:gd name="connsiteX2" fmla="*/ 302427 w 577802"/>
              <a:gd name="connsiteY2" fmla="*/ 590398 h 596842"/>
              <a:gd name="connsiteX3" fmla="*/ 303144 w 577802"/>
              <a:gd name="connsiteY3" fmla="*/ 590398 h 596842"/>
              <a:gd name="connsiteX4" fmla="*/ 336490 w 577802"/>
              <a:gd name="connsiteY4" fmla="*/ 544571 h 596842"/>
              <a:gd name="connsiteX5" fmla="*/ 303144 w 577802"/>
              <a:gd name="connsiteY5" fmla="*/ 321879 h 596842"/>
              <a:gd name="connsiteX6" fmla="*/ 58605 w 577802"/>
              <a:gd name="connsiteY6" fmla="*/ 92028 h 596842"/>
              <a:gd name="connsiteX7" fmla="*/ 68286 w 577802"/>
              <a:gd name="connsiteY7" fmla="*/ 103485 h 596842"/>
              <a:gd name="connsiteX8" fmla="*/ 71872 w 577802"/>
              <a:gd name="connsiteY8" fmla="*/ 157904 h 596842"/>
              <a:gd name="connsiteX9" fmla="*/ 75816 w 577802"/>
              <a:gd name="connsiteY9" fmla="*/ 157904 h 596842"/>
              <a:gd name="connsiteX10" fmla="*/ 73306 w 577802"/>
              <a:gd name="connsiteY10" fmla="*/ 119596 h 596842"/>
              <a:gd name="connsiteX11" fmla="*/ 82629 w 577802"/>
              <a:gd name="connsiteY11" fmla="*/ 105991 h 596842"/>
              <a:gd name="connsiteX12" fmla="*/ 94103 w 577802"/>
              <a:gd name="connsiteY12" fmla="*/ 118522 h 596842"/>
              <a:gd name="connsiteX13" fmla="*/ 98405 w 577802"/>
              <a:gd name="connsiteY13" fmla="*/ 201941 h 596842"/>
              <a:gd name="connsiteX14" fmla="*/ 99840 w 577802"/>
              <a:gd name="connsiteY14" fmla="*/ 214472 h 596842"/>
              <a:gd name="connsiteX15" fmla="*/ 101632 w 577802"/>
              <a:gd name="connsiteY15" fmla="*/ 211250 h 596842"/>
              <a:gd name="connsiteX16" fmla="*/ 109162 w 577802"/>
              <a:gd name="connsiteY16" fmla="*/ 190485 h 596842"/>
              <a:gd name="connsiteX17" fmla="*/ 135696 w 577802"/>
              <a:gd name="connsiteY17" fmla="*/ 183324 h 596842"/>
              <a:gd name="connsiteX18" fmla="*/ 114541 w 577802"/>
              <a:gd name="connsiteY18" fmla="*/ 240608 h 596842"/>
              <a:gd name="connsiteX19" fmla="*/ 103425 w 577802"/>
              <a:gd name="connsiteY19" fmla="*/ 255287 h 596842"/>
              <a:gd name="connsiteX20" fmla="*/ 91593 w 577802"/>
              <a:gd name="connsiteY20" fmla="*/ 266744 h 596842"/>
              <a:gd name="connsiteX21" fmla="*/ 91593 w 577802"/>
              <a:gd name="connsiteY21" fmla="*/ 267102 h 596842"/>
              <a:gd name="connsiteX22" fmla="*/ 93027 w 577802"/>
              <a:gd name="connsiteY22" fmla="*/ 284645 h 596842"/>
              <a:gd name="connsiteX23" fmla="*/ 95895 w 577802"/>
              <a:gd name="connsiteY23" fmla="*/ 303978 h 596842"/>
              <a:gd name="connsiteX24" fmla="*/ 98405 w 577802"/>
              <a:gd name="connsiteY24" fmla="*/ 313645 h 596842"/>
              <a:gd name="connsiteX25" fmla="*/ 101274 w 577802"/>
              <a:gd name="connsiteY25" fmla="*/ 322954 h 596842"/>
              <a:gd name="connsiteX26" fmla="*/ 105218 w 577802"/>
              <a:gd name="connsiteY26" fmla="*/ 330830 h 596842"/>
              <a:gd name="connsiteX27" fmla="*/ 107011 w 577802"/>
              <a:gd name="connsiteY27" fmla="*/ 334410 h 596842"/>
              <a:gd name="connsiteX28" fmla="*/ 109162 w 577802"/>
              <a:gd name="connsiteY28" fmla="*/ 337275 h 596842"/>
              <a:gd name="connsiteX29" fmla="*/ 113465 w 577802"/>
              <a:gd name="connsiteY29" fmla="*/ 341929 h 596842"/>
              <a:gd name="connsiteX30" fmla="*/ 117051 w 577802"/>
              <a:gd name="connsiteY30" fmla="*/ 344077 h 596842"/>
              <a:gd name="connsiteX31" fmla="*/ 126373 w 577802"/>
              <a:gd name="connsiteY31" fmla="*/ 346225 h 596842"/>
              <a:gd name="connsiteX32" fmla="*/ 140716 w 577802"/>
              <a:gd name="connsiteY32" fmla="*/ 345151 h 596842"/>
              <a:gd name="connsiteX33" fmla="*/ 174779 w 577802"/>
              <a:gd name="connsiteY33" fmla="*/ 332978 h 596842"/>
              <a:gd name="connsiteX34" fmla="*/ 199878 w 577802"/>
              <a:gd name="connsiteY34" fmla="*/ 319015 h 596842"/>
              <a:gd name="connsiteX35" fmla="*/ 209201 w 577802"/>
              <a:gd name="connsiteY35" fmla="*/ 312571 h 596842"/>
              <a:gd name="connsiteX36" fmla="*/ 269081 w 577802"/>
              <a:gd name="connsiteY36" fmla="*/ 281781 h 596842"/>
              <a:gd name="connsiteX37" fmla="*/ 269439 w 577802"/>
              <a:gd name="connsiteY37" fmla="*/ 281781 h 596842"/>
              <a:gd name="connsiteX38" fmla="*/ 302785 w 577802"/>
              <a:gd name="connsiteY38" fmla="*/ 316867 h 596842"/>
              <a:gd name="connsiteX39" fmla="*/ 337207 w 577802"/>
              <a:gd name="connsiteY39" fmla="*/ 282139 h 596842"/>
              <a:gd name="connsiteX40" fmla="*/ 577802 w 577802"/>
              <a:gd name="connsiteY40" fmla="*/ 596842 h 596842"/>
              <a:gd name="connsiteX41" fmla="*/ 467365 w 577802"/>
              <a:gd name="connsiteY41" fmla="*/ 596842 h 596842"/>
              <a:gd name="connsiteX42" fmla="*/ 449796 w 577802"/>
              <a:gd name="connsiteY42" fmla="*/ 534904 h 596842"/>
              <a:gd name="connsiteX43" fmla="*/ 449796 w 577802"/>
              <a:gd name="connsiteY43" fmla="*/ 596842 h 596842"/>
              <a:gd name="connsiteX44" fmla="*/ 163305 w 577802"/>
              <a:gd name="connsiteY44" fmla="*/ 596842 h 596842"/>
              <a:gd name="connsiteX45" fmla="*/ 163305 w 577802"/>
              <a:gd name="connsiteY45" fmla="*/ 435373 h 596842"/>
              <a:gd name="connsiteX46" fmla="*/ 152907 w 577802"/>
              <a:gd name="connsiteY46" fmla="*/ 436447 h 596842"/>
              <a:gd name="connsiteX47" fmla="*/ 112031 w 577802"/>
              <a:gd name="connsiteY47" fmla="*/ 435015 h 596842"/>
              <a:gd name="connsiteX48" fmla="*/ 68286 w 577802"/>
              <a:gd name="connsiteY48" fmla="*/ 416756 h 596842"/>
              <a:gd name="connsiteX49" fmla="*/ 50358 w 577802"/>
              <a:gd name="connsiteY49" fmla="*/ 400645 h 596842"/>
              <a:gd name="connsiteX50" fmla="*/ 37450 w 577802"/>
              <a:gd name="connsiteY50" fmla="*/ 382386 h 596842"/>
              <a:gd name="connsiteX51" fmla="*/ 32430 w 577802"/>
              <a:gd name="connsiteY51" fmla="*/ 373077 h 596842"/>
              <a:gd name="connsiteX52" fmla="*/ 28486 w 577802"/>
              <a:gd name="connsiteY52" fmla="*/ 364126 h 596842"/>
              <a:gd name="connsiteX53" fmla="*/ 23107 w 577802"/>
              <a:gd name="connsiteY53" fmla="*/ 346583 h 596842"/>
              <a:gd name="connsiteX54" fmla="*/ 19522 w 577802"/>
              <a:gd name="connsiteY54" fmla="*/ 330114 h 596842"/>
              <a:gd name="connsiteX55" fmla="*/ 17371 w 577802"/>
              <a:gd name="connsiteY55" fmla="*/ 315077 h 596842"/>
              <a:gd name="connsiteX56" fmla="*/ 16295 w 577802"/>
              <a:gd name="connsiteY56" fmla="*/ 288225 h 596842"/>
              <a:gd name="connsiteX57" fmla="*/ 16653 w 577802"/>
              <a:gd name="connsiteY57" fmla="*/ 271756 h 596842"/>
              <a:gd name="connsiteX58" fmla="*/ 8765 w 577802"/>
              <a:gd name="connsiteY58" fmla="*/ 254213 h 596842"/>
              <a:gd name="connsiteX59" fmla="*/ 4821 w 577802"/>
              <a:gd name="connsiteY59" fmla="*/ 226645 h 596842"/>
              <a:gd name="connsiteX60" fmla="*/ 160 w 577802"/>
              <a:gd name="connsiteY60" fmla="*/ 147164 h 596842"/>
              <a:gd name="connsiteX61" fmla="*/ 160 w 577802"/>
              <a:gd name="connsiteY61" fmla="*/ 140003 h 596842"/>
              <a:gd name="connsiteX62" fmla="*/ 10916 w 577802"/>
              <a:gd name="connsiteY62" fmla="*/ 130695 h 596842"/>
              <a:gd name="connsiteX63" fmla="*/ 20598 w 577802"/>
              <a:gd name="connsiteY63" fmla="*/ 140361 h 596842"/>
              <a:gd name="connsiteX64" fmla="*/ 22749 w 577802"/>
              <a:gd name="connsiteY64" fmla="*/ 165065 h 596842"/>
              <a:gd name="connsiteX65" fmla="*/ 26693 w 577802"/>
              <a:gd name="connsiteY65" fmla="*/ 164707 h 596842"/>
              <a:gd name="connsiteX66" fmla="*/ 23825 w 577802"/>
              <a:gd name="connsiteY66" fmla="*/ 117090 h 596842"/>
              <a:gd name="connsiteX67" fmla="*/ 38526 w 577802"/>
              <a:gd name="connsiteY67" fmla="*/ 105633 h 596842"/>
              <a:gd name="connsiteX68" fmla="*/ 44263 w 577802"/>
              <a:gd name="connsiteY68" fmla="*/ 116374 h 596842"/>
              <a:gd name="connsiteX69" fmla="*/ 47131 w 577802"/>
              <a:gd name="connsiteY69" fmla="*/ 157546 h 596842"/>
              <a:gd name="connsiteX70" fmla="*/ 51075 w 577802"/>
              <a:gd name="connsiteY70" fmla="*/ 156830 h 596842"/>
              <a:gd name="connsiteX71" fmla="*/ 47848 w 577802"/>
              <a:gd name="connsiteY71" fmla="*/ 104917 h 596842"/>
              <a:gd name="connsiteX72" fmla="*/ 58605 w 577802"/>
              <a:gd name="connsiteY72" fmla="*/ 92028 h 596842"/>
              <a:gd name="connsiteX73" fmla="*/ 301715 w 577802"/>
              <a:gd name="connsiteY73" fmla="*/ 0 h 596842"/>
              <a:gd name="connsiteX74" fmla="*/ 440129 w 577802"/>
              <a:gd name="connsiteY74" fmla="*/ 138203 h 596842"/>
              <a:gd name="connsiteX75" fmla="*/ 301715 w 577802"/>
              <a:gd name="connsiteY75" fmla="*/ 276406 h 596842"/>
              <a:gd name="connsiteX76" fmla="*/ 163301 w 577802"/>
              <a:gd name="connsiteY76" fmla="*/ 138203 h 596842"/>
              <a:gd name="connsiteX77" fmla="*/ 301715 w 577802"/>
              <a:gd name="connsiteY77" fmla="*/ 0 h 59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77802" h="596842">
                <a:moveTo>
                  <a:pt x="302427" y="321879"/>
                </a:moveTo>
                <a:lnTo>
                  <a:pt x="269081" y="544571"/>
                </a:lnTo>
                <a:lnTo>
                  <a:pt x="302427" y="590398"/>
                </a:lnTo>
                <a:lnTo>
                  <a:pt x="303144" y="590398"/>
                </a:lnTo>
                <a:lnTo>
                  <a:pt x="336490" y="544571"/>
                </a:lnTo>
                <a:lnTo>
                  <a:pt x="303144" y="321879"/>
                </a:lnTo>
                <a:close/>
                <a:moveTo>
                  <a:pt x="58605" y="92028"/>
                </a:moveTo>
                <a:cubicBezTo>
                  <a:pt x="65418" y="92744"/>
                  <a:pt x="68286" y="97040"/>
                  <a:pt x="68286" y="103485"/>
                </a:cubicBezTo>
                <a:cubicBezTo>
                  <a:pt x="69362" y="128188"/>
                  <a:pt x="70438" y="133559"/>
                  <a:pt x="71872" y="157904"/>
                </a:cubicBezTo>
                <a:cubicBezTo>
                  <a:pt x="71513" y="163633"/>
                  <a:pt x="76175" y="164707"/>
                  <a:pt x="75816" y="157904"/>
                </a:cubicBezTo>
                <a:cubicBezTo>
                  <a:pt x="75099" y="140003"/>
                  <a:pt x="74023" y="137497"/>
                  <a:pt x="73306" y="119596"/>
                </a:cubicBezTo>
                <a:cubicBezTo>
                  <a:pt x="72948" y="110645"/>
                  <a:pt x="76175" y="106349"/>
                  <a:pt x="82629" y="105991"/>
                </a:cubicBezTo>
                <a:cubicBezTo>
                  <a:pt x="89800" y="105633"/>
                  <a:pt x="93744" y="109571"/>
                  <a:pt x="94103" y="118522"/>
                </a:cubicBezTo>
                <a:cubicBezTo>
                  <a:pt x="95537" y="151460"/>
                  <a:pt x="96971" y="169003"/>
                  <a:pt x="98405" y="201941"/>
                </a:cubicBezTo>
                <a:cubicBezTo>
                  <a:pt x="98764" y="204806"/>
                  <a:pt x="99840" y="214472"/>
                  <a:pt x="99840" y="214472"/>
                </a:cubicBezTo>
                <a:lnTo>
                  <a:pt x="101632" y="211250"/>
                </a:lnTo>
                <a:cubicBezTo>
                  <a:pt x="106652" y="201225"/>
                  <a:pt x="104501" y="200151"/>
                  <a:pt x="109162" y="190485"/>
                </a:cubicBezTo>
                <a:cubicBezTo>
                  <a:pt x="120995" y="163275"/>
                  <a:pt x="138564" y="173658"/>
                  <a:pt x="135696" y="183324"/>
                </a:cubicBezTo>
                <a:cubicBezTo>
                  <a:pt x="128525" y="206238"/>
                  <a:pt x="124222" y="218769"/>
                  <a:pt x="114541" y="240608"/>
                </a:cubicBezTo>
                <a:cubicBezTo>
                  <a:pt x="112031" y="245978"/>
                  <a:pt x="108087" y="251707"/>
                  <a:pt x="103425" y="255287"/>
                </a:cubicBezTo>
                <a:cubicBezTo>
                  <a:pt x="98405" y="258867"/>
                  <a:pt x="94461" y="262448"/>
                  <a:pt x="91593" y="266744"/>
                </a:cubicBezTo>
                <a:cubicBezTo>
                  <a:pt x="91593" y="266744"/>
                  <a:pt x="91593" y="267102"/>
                  <a:pt x="91593" y="267102"/>
                </a:cubicBezTo>
                <a:cubicBezTo>
                  <a:pt x="91951" y="272472"/>
                  <a:pt x="91951" y="278559"/>
                  <a:pt x="93027" y="284645"/>
                </a:cubicBezTo>
                <a:cubicBezTo>
                  <a:pt x="93744" y="290731"/>
                  <a:pt x="94461" y="297534"/>
                  <a:pt x="95895" y="303978"/>
                </a:cubicBezTo>
                <a:cubicBezTo>
                  <a:pt x="96613" y="307201"/>
                  <a:pt x="97330" y="310423"/>
                  <a:pt x="98405" y="313645"/>
                </a:cubicBezTo>
                <a:cubicBezTo>
                  <a:pt x="99123" y="316509"/>
                  <a:pt x="99840" y="320089"/>
                  <a:pt x="101274" y="322954"/>
                </a:cubicBezTo>
                <a:cubicBezTo>
                  <a:pt x="102708" y="325460"/>
                  <a:pt x="103425" y="328682"/>
                  <a:pt x="105218" y="330830"/>
                </a:cubicBezTo>
                <a:lnTo>
                  <a:pt x="107011" y="334410"/>
                </a:lnTo>
                <a:cubicBezTo>
                  <a:pt x="107728" y="335484"/>
                  <a:pt x="108445" y="336559"/>
                  <a:pt x="109162" y="337275"/>
                </a:cubicBezTo>
                <a:cubicBezTo>
                  <a:pt x="110596" y="339781"/>
                  <a:pt x="112031" y="340497"/>
                  <a:pt x="113465" y="341929"/>
                </a:cubicBezTo>
                <a:cubicBezTo>
                  <a:pt x="114899" y="342645"/>
                  <a:pt x="115975" y="343719"/>
                  <a:pt x="117051" y="344077"/>
                </a:cubicBezTo>
                <a:cubicBezTo>
                  <a:pt x="119561" y="345151"/>
                  <a:pt x="122070" y="346225"/>
                  <a:pt x="126373" y="346225"/>
                </a:cubicBezTo>
                <a:cubicBezTo>
                  <a:pt x="130317" y="346225"/>
                  <a:pt x="135337" y="346225"/>
                  <a:pt x="140716" y="345151"/>
                </a:cubicBezTo>
                <a:cubicBezTo>
                  <a:pt x="152190" y="342645"/>
                  <a:pt x="164381" y="337991"/>
                  <a:pt x="174779" y="332978"/>
                </a:cubicBezTo>
                <a:cubicBezTo>
                  <a:pt x="185177" y="327966"/>
                  <a:pt x="193783" y="322596"/>
                  <a:pt x="199878" y="319015"/>
                </a:cubicBezTo>
                <a:cubicBezTo>
                  <a:pt x="202747" y="317225"/>
                  <a:pt x="208842" y="312929"/>
                  <a:pt x="209201" y="312571"/>
                </a:cubicBezTo>
                <a:cubicBezTo>
                  <a:pt x="240037" y="290731"/>
                  <a:pt x="263702" y="283213"/>
                  <a:pt x="269081" y="281781"/>
                </a:cubicBezTo>
                <a:cubicBezTo>
                  <a:pt x="269081" y="281781"/>
                  <a:pt x="269439" y="281781"/>
                  <a:pt x="269439" y="281781"/>
                </a:cubicBezTo>
                <a:lnTo>
                  <a:pt x="302785" y="316867"/>
                </a:lnTo>
                <a:lnTo>
                  <a:pt x="337207" y="282139"/>
                </a:lnTo>
                <a:cubicBezTo>
                  <a:pt x="459835" y="322238"/>
                  <a:pt x="545173" y="445398"/>
                  <a:pt x="577802" y="596842"/>
                </a:cubicBezTo>
                <a:lnTo>
                  <a:pt x="467365" y="596842"/>
                </a:lnTo>
                <a:cubicBezTo>
                  <a:pt x="461987" y="573570"/>
                  <a:pt x="455891" y="552805"/>
                  <a:pt x="449796" y="534904"/>
                </a:cubicBezTo>
                <a:lnTo>
                  <a:pt x="449796" y="596842"/>
                </a:lnTo>
                <a:lnTo>
                  <a:pt x="163305" y="596842"/>
                </a:lnTo>
                <a:lnTo>
                  <a:pt x="163305" y="435373"/>
                </a:lnTo>
                <a:cubicBezTo>
                  <a:pt x="160078" y="435731"/>
                  <a:pt x="156134" y="436089"/>
                  <a:pt x="152907" y="436447"/>
                </a:cubicBezTo>
                <a:cubicBezTo>
                  <a:pt x="140357" y="437879"/>
                  <a:pt x="126732" y="437521"/>
                  <a:pt x="112031" y="435015"/>
                </a:cubicBezTo>
                <a:cubicBezTo>
                  <a:pt x="97688" y="432509"/>
                  <a:pt x="81553" y="426423"/>
                  <a:pt x="68286" y="416756"/>
                </a:cubicBezTo>
                <a:cubicBezTo>
                  <a:pt x="61474" y="412102"/>
                  <a:pt x="55737" y="406373"/>
                  <a:pt x="50358" y="400645"/>
                </a:cubicBezTo>
                <a:cubicBezTo>
                  <a:pt x="45697" y="394916"/>
                  <a:pt x="40677" y="388472"/>
                  <a:pt x="37450" y="382386"/>
                </a:cubicBezTo>
                <a:cubicBezTo>
                  <a:pt x="35657" y="379521"/>
                  <a:pt x="33864" y="376299"/>
                  <a:pt x="32430" y="373077"/>
                </a:cubicBezTo>
                <a:cubicBezTo>
                  <a:pt x="30996" y="370213"/>
                  <a:pt x="29920" y="366991"/>
                  <a:pt x="28486" y="364126"/>
                </a:cubicBezTo>
                <a:cubicBezTo>
                  <a:pt x="25976" y="358040"/>
                  <a:pt x="24542" y="352312"/>
                  <a:pt x="23107" y="346583"/>
                </a:cubicBezTo>
                <a:cubicBezTo>
                  <a:pt x="21315" y="340855"/>
                  <a:pt x="20598" y="335484"/>
                  <a:pt x="19522" y="330114"/>
                </a:cubicBezTo>
                <a:cubicBezTo>
                  <a:pt x="18446" y="324744"/>
                  <a:pt x="18088" y="319731"/>
                  <a:pt x="17371" y="315077"/>
                </a:cubicBezTo>
                <a:cubicBezTo>
                  <a:pt x="16295" y="305410"/>
                  <a:pt x="16295" y="296460"/>
                  <a:pt x="16295" y="288225"/>
                </a:cubicBezTo>
                <a:cubicBezTo>
                  <a:pt x="15936" y="282139"/>
                  <a:pt x="16295" y="276768"/>
                  <a:pt x="16653" y="271756"/>
                </a:cubicBezTo>
                <a:cubicBezTo>
                  <a:pt x="15578" y="267102"/>
                  <a:pt x="10558" y="263164"/>
                  <a:pt x="8765" y="254213"/>
                </a:cubicBezTo>
                <a:cubicBezTo>
                  <a:pt x="6972" y="245262"/>
                  <a:pt x="5538" y="237744"/>
                  <a:pt x="4821" y="226645"/>
                </a:cubicBezTo>
                <a:cubicBezTo>
                  <a:pt x="2311" y="195139"/>
                  <a:pt x="1594" y="178670"/>
                  <a:pt x="160" y="147164"/>
                </a:cubicBezTo>
                <a:cubicBezTo>
                  <a:pt x="160" y="144658"/>
                  <a:pt x="-199" y="142151"/>
                  <a:pt x="160" y="140003"/>
                </a:cubicBezTo>
                <a:cubicBezTo>
                  <a:pt x="1235" y="134275"/>
                  <a:pt x="4462" y="130337"/>
                  <a:pt x="10916" y="130695"/>
                </a:cubicBezTo>
                <a:cubicBezTo>
                  <a:pt x="17012" y="131053"/>
                  <a:pt x="20239" y="134275"/>
                  <a:pt x="20598" y="140361"/>
                </a:cubicBezTo>
                <a:cubicBezTo>
                  <a:pt x="21315" y="153966"/>
                  <a:pt x="22032" y="151818"/>
                  <a:pt x="22749" y="165065"/>
                </a:cubicBezTo>
                <a:cubicBezTo>
                  <a:pt x="22749" y="171509"/>
                  <a:pt x="27052" y="170077"/>
                  <a:pt x="26693" y="164707"/>
                </a:cubicBezTo>
                <a:cubicBezTo>
                  <a:pt x="25617" y="143584"/>
                  <a:pt x="24542" y="138213"/>
                  <a:pt x="23825" y="117090"/>
                </a:cubicBezTo>
                <a:cubicBezTo>
                  <a:pt x="23466" y="107065"/>
                  <a:pt x="31354" y="100979"/>
                  <a:pt x="38526" y="105633"/>
                </a:cubicBezTo>
                <a:cubicBezTo>
                  <a:pt x="41753" y="107781"/>
                  <a:pt x="43904" y="112793"/>
                  <a:pt x="44263" y="116374"/>
                </a:cubicBezTo>
                <a:cubicBezTo>
                  <a:pt x="45697" y="135349"/>
                  <a:pt x="46055" y="138929"/>
                  <a:pt x="47131" y="157546"/>
                </a:cubicBezTo>
                <a:cubicBezTo>
                  <a:pt x="47131" y="162917"/>
                  <a:pt x="51434" y="163991"/>
                  <a:pt x="51075" y="156830"/>
                </a:cubicBezTo>
                <a:cubicBezTo>
                  <a:pt x="50000" y="133201"/>
                  <a:pt x="48924" y="128547"/>
                  <a:pt x="47848" y="104917"/>
                </a:cubicBezTo>
                <a:cubicBezTo>
                  <a:pt x="47490" y="96682"/>
                  <a:pt x="52151" y="91312"/>
                  <a:pt x="58605" y="92028"/>
                </a:cubicBezTo>
                <a:close/>
                <a:moveTo>
                  <a:pt x="301715" y="0"/>
                </a:moveTo>
                <a:cubicBezTo>
                  <a:pt x="378159" y="0"/>
                  <a:pt x="440129" y="61876"/>
                  <a:pt x="440129" y="138203"/>
                </a:cubicBezTo>
                <a:cubicBezTo>
                  <a:pt x="440129" y="214530"/>
                  <a:pt x="378159" y="276406"/>
                  <a:pt x="301715" y="276406"/>
                </a:cubicBezTo>
                <a:cubicBezTo>
                  <a:pt x="225271" y="276406"/>
                  <a:pt x="163301" y="214530"/>
                  <a:pt x="163301" y="138203"/>
                </a:cubicBezTo>
                <a:cubicBezTo>
                  <a:pt x="163301" y="61876"/>
                  <a:pt x="225271" y="0"/>
                  <a:pt x="301715" y="0"/>
                </a:cubicBezTo>
                <a:close/>
              </a:path>
            </a:pathLst>
          </a:custGeom>
          <a:solidFill>
            <a:schemeClr val="accent1"/>
          </a:solidFill>
          <a:ln>
            <a:noFill/>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椭圆 3"/>
          <p:cNvSpPr>
            <a:spLocks noChangeArrowheads="1"/>
          </p:cNvSpPr>
          <p:nvPr/>
        </p:nvSpPr>
        <p:spPr bwMode="auto">
          <a:xfrm>
            <a:off x="809625" y="2632075"/>
            <a:ext cx="1857375" cy="1857375"/>
          </a:xfrm>
          <a:prstGeom prst="ellipse">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0723" name="椭圆 8"/>
          <p:cNvSpPr>
            <a:spLocks noChangeArrowheads="1"/>
          </p:cNvSpPr>
          <p:nvPr/>
        </p:nvSpPr>
        <p:spPr bwMode="auto">
          <a:xfrm>
            <a:off x="2987675" y="4337050"/>
            <a:ext cx="1857375" cy="1857375"/>
          </a:xfrm>
          <a:prstGeom prst="ellipse">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0724" name="椭圆 9"/>
          <p:cNvSpPr>
            <a:spLocks noChangeArrowheads="1"/>
          </p:cNvSpPr>
          <p:nvPr/>
        </p:nvSpPr>
        <p:spPr bwMode="auto">
          <a:xfrm>
            <a:off x="5167313" y="2632075"/>
            <a:ext cx="1857375" cy="1857375"/>
          </a:xfrm>
          <a:prstGeom prst="ellipse">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0725" name="椭圆 10"/>
          <p:cNvSpPr>
            <a:spLocks noChangeArrowheads="1"/>
          </p:cNvSpPr>
          <p:nvPr/>
        </p:nvSpPr>
        <p:spPr bwMode="auto">
          <a:xfrm>
            <a:off x="7345363" y="4337050"/>
            <a:ext cx="1857375" cy="1857375"/>
          </a:xfrm>
          <a:prstGeom prst="ellipse">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0726" name="椭圆 11"/>
          <p:cNvSpPr>
            <a:spLocks noChangeArrowheads="1"/>
          </p:cNvSpPr>
          <p:nvPr/>
        </p:nvSpPr>
        <p:spPr bwMode="auto">
          <a:xfrm>
            <a:off x="9525000" y="2632075"/>
            <a:ext cx="1857375" cy="1857375"/>
          </a:xfrm>
          <a:prstGeom prst="ellipse">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nvGrpSpPr>
          <p:cNvPr id="30727" name="组合 18"/>
          <p:cNvGrpSpPr>
            <a:grpSpLocks/>
          </p:cNvGrpSpPr>
          <p:nvPr/>
        </p:nvGrpSpPr>
        <p:grpSpPr bwMode="auto">
          <a:xfrm>
            <a:off x="2468563" y="4252913"/>
            <a:ext cx="450850" cy="509587"/>
            <a:chOff x="2468286" y="3639609"/>
            <a:chExt cx="450675" cy="509925"/>
          </a:xfrm>
        </p:grpSpPr>
        <p:sp>
          <p:nvSpPr>
            <p:cNvPr id="14" name="燕尾形 13"/>
            <p:cNvSpPr/>
            <p:nvPr/>
          </p:nvSpPr>
          <p:spPr bwMode="auto">
            <a:xfrm rot="2498570">
              <a:off x="2639669" y="3800052"/>
              <a:ext cx="279292" cy="349482"/>
            </a:xfrm>
            <a:prstGeom prst="chevron">
              <a:avLst>
                <a:gd name="adj" fmla="val 63276"/>
              </a:avLst>
            </a:prstGeom>
            <a:solidFill>
              <a:schemeClr val="bg1">
                <a:lumMod val="6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18" name="燕尾形 17"/>
            <p:cNvSpPr/>
            <p:nvPr/>
          </p:nvSpPr>
          <p:spPr bwMode="auto">
            <a:xfrm rot="2498570">
              <a:off x="2468286" y="3639609"/>
              <a:ext cx="279292" cy="349482"/>
            </a:xfrm>
            <a:prstGeom prst="chevron">
              <a:avLst>
                <a:gd name="adj" fmla="val 63276"/>
              </a:avLst>
            </a:prstGeom>
            <a:solidFill>
              <a:schemeClr val="bg1">
                <a:lumMod val="6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grpSp>
      <p:grpSp>
        <p:nvGrpSpPr>
          <p:cNvPr id="30728" name="组合 19"/>
          <p:cNvGrpSpPr>
            <a:grpSpLocks/>
          </p:cNvGrpSpPr>
          <p:nvPr/>
        </p:nvGrpSpPr>
        <p:grpSpPr bwMode="auto">
          <a:xfrm rot="-4919855">
            <a:off x="4842669" y="4296569"/>
            <a:ext cx="450850" cy="509588"/>
            <a:chOff x="2468286" y="3639609"/>
            <a:chExt cx="450675" cy="509925"/>
          </a:xfrm>
        </p:grpSpPr>
        <p:sp>
          <p:nvSpPr>
            <p:cNvPr id="21" name="燕尾形 20"/>
            <p:cNvSpPr/>
            <p:nvPr/>
          </p:nvSpPr>
          <p:spPr bwMode="auto">
            <a:xfrm rot="2498570">
              <a:off x="2643681" y="3799447"/>
              <a:ext cx="279292" cy="349481"/>
            </a:xfrm>
            <a:prstGeom prst="chevron">
              <a:avLst>
                <a:gd name="adj" fmla="val 63276"/>
              </a:avLst>
            </a:prstGeom>
            <a:solidFill>
              <a:schemeClr val="bg1">
                <a:lumMod val="6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22" name="燕尾形 21"/>
            <p:cNvSpPr/>
            <p:nvPr/>
          </p:nvSpPr>
          <p:spPr bwMode="auto">
            <a:xfrm rot="2498570">
              <a:off x="2468326" y="3634832"/>
              <a:ext cx="279292" cy="349481"/>
            </a:xfrm>
            <a:prstGeom prst="chevron">
              <a:avLst>
                <a:gd name="adj" fmla="val 63276"/>
              </a:avLst>
            </a:prstGeom>
            <a:solidFill>
              <a:schemeClr val="bg1">
                <a:lumMod val="6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grpSp>
      <p:grpSp>
        <p:nvGrpSpPr>
          <p:cNvPr id="30729" name="组合 25"/>
          <p:cNvGrpSpPr>
            <a:grpSpLocks/>
          </p:cNvGrpSpPr>
          <p:nvPr/>
        </p:nvGrpSpPr>
        <p:grpSpPr bwMode="auto">
          <a:xfrm>
            <a:off x="6937375" y="4191000"/>
            <a:ext cx="450850" cy="509588"/>
            <a:chOff x="2468286" y="3639609"/>
            <a:chExt cx="450675" cy="509925"/>
          </a:xfrm>
        </p:grpSpPr>
        <p:sp>
          <p:nvSpPr>
            <p:cNvPr id="27" name="燕尾形 26"/>
            <p:cNvSpPr/>
            <p:nvPr/>
          </p:nvSpPr>
          <p:spPr bwMode="auto">
            <a:xfrm rot="2498570">
              <a:off x="2639669" y="3800053"/>
              <a:ext cx="279292" cy="349481"/>
            </a:xfrm>
            <a:prstGeom prst="chevron">
              <a:avLst>
                <a:gd name="adj" fmla="val 63276"/>
              </a:avLst>
            </a:prstGeom>
            <a:solidFill>
              <a:schemeClr val="bg1">
                <a:lumMod val="6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28" name="燕尾形 27"/>
            <p:cNvSpPr/>
            <p:nvPr/>
          </p:nvSpPr>
          <p:spPr bwMode="auto">
            <a:xfrm rot="2498570">
              <a:off x="2468286" y="3639609"/>
              <a:ext cx="279292" cy="349481"/>
            </a:xfrm>
            <a:prstGeom prst="chevron">
              <a:avLst>
                <a:gd name="adj" fmla="val 63276"/>
              </a:avLst>
            </a:prstGeom>
            <a:solidFill>
              <a:schemeClr val="bg1">
                <a:lumMod val="6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grpSp>
      <p:grpSp>
        <p:nvGrpSpPr>
          <p:cNvPr id="30730" name="组合 28"/>
          <p:cNvGrpSpPr>
            <a:grpSpLocks/>
          </p:cNvGrpSpPr>
          <p:nvPr/>
        </p:nvGrpSpPr>
        <p:grpSpPr bwMode="auto">
          <a:xfrm rot="-4919855">
            <a:off x="9262269" y="4312444"/>
            <a:ext cx="450850" cy="509588"/>
            <a:chOff x="2468286" y="3639609"/>
            <a:chExt cx="450675" cy="509925"/>
          </a:xfrm>
        </p:grpSpPr>
        <p:sp>
          <p:nvSpPr>
            <p:cNvPr id="30" name="燕尾形 29"/>
            <p:cNvSpPr/>
            <p:nvPr/>
          </p:nvSpPr>
          <p:spPr bwMode="auto">
            <a:xfrm rot="2498570">
              <a:off x="2643681" y="3799447"/>
              <a:ext cx="279292" cy="349481"/>
            </a:xfrm>
            <a:prstGeom prst="chevron">
              <a:avLst>
                <a:gd name="adj" fmla="val 63276"/>
              </a:avLst>
            </a:prstGeom>
            <a:solidFill>
              <a:schemeClr val="bg1">
                <a:lumMod val="6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31" name="燕尾形 30"/>
            <p:cNvSpPr/>
            <p:nvPr/>
          </p:nvSpPr>
          <p:spPr bwMode="auto">
            <a:xfrm rot="2498570">
              <a:off x="2468326" y="3634832"/>
              <a:ext cx="279292" cy="349481"/>
            </a:xfrm>
            <a:prstGeom prst="chevron">
              <a:avLst>
                <a:gd name="adj" fmla="val 63276"/>
              </a:avLst>
            </a:prstGeom>
            <a:solidFill>
              <a:schemeClr val="bg1">
                <a:lumMod val="6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grpSp>
      <p:sp>
        <p:nvSpPr>
          <p:cNvPr id="30731" name="文本框 11"/>
          <p:cNvSpPr txBox="1">
            <a:spLocks noChangeArrowheads="1"/>
          </p:cNvSpPr>
          <p:nvPr/>
        </p:nvSpPr>
        <p:spPr bwMode="auto">
          <a:xfrm>
            <a:off x="709613" y="3360738"/>
            <a:ext cx="207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成立安检查组</a:t>
            </a:r>
          </a:p>
        </p:txBody>
      </p:sp>
      <p:sp>
        <p:nvSpPr>
          <p:cNvPr id="30732" name="文本框 38"/>
          <p:cNvSpPr txBox="1">
            <a:spLocks noChangeArrowheads="1"/>
          </p:cNvSpPr>
          <p:nvPr/>
        </p:nvSpPr>
        <p:spPr bwMode="auto">
          <a:xfrm>
            <a:off x="3038475" y="4878388"/>
            <a:ext cx="17573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3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确定检查对象及内容</a:t>
            </a:r>
          </a:p>
        </p:txBody>
      </p:sp>
      <p:sp>
        <p:nvSpPr>
          <p:cNvPr id="30733" name="文本框 40"/>
          <p:cNvSpPr txBox="1">
            <a:spLocks noChangeArrowheads="1"/>
          </p:cNvSpPr>
          <p:nvPr/>
        </p:nvSpPr>
        <p:spPr bwMode="auto">
          <a:xfrm>
            <a:off x="4845050" y="3268663"/>
            <a:ext cx="25273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3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编制安全检查表</a:t>
            </a:r>
          </a:p>
        </p:txBody>
      </p:sp>
      <p:sp>
        <p:nvSpPr>
          <p:cNvPr id="30734" name="文本框 42"/>
          <p:cNvSpPr txBox="1">
            <a:spLocks noChangeArrowheads="1"/>
          </p:cNvSpPr>
          <p:nvPr/>
        </p:nvSpPr>
        <p:spPr bwMode="auto">
          <a:xfrm>
            <a:off x="7239000" y="4979988"/>
            <a:ext cx="20716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3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实施具体检查</a:t>
            </a:r>
          </a:p>
        </p:txBody>
      </p:sp>
      <p:sp>
        <p:nvSpPr>
          <p:cNvPr id="30735" name="文本框 44"/>
          <p:cNvSpPr txBox="1">
            <a:spLocks noChangeArrowheads="1"/>
          </p:cNvSpPr>
          <p:nvPr/>
        </p:nvSpPr>
        <p:spPr bwMode="auto">
          <a:xfrm>
            <a:off x="9439275" y="3114675"/>
            <a:ext cx="20716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3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总结分析</a:t>
            </a:r>
            <a:endParaRPr lang="en-US" altLang="zh-CN" sz="2000" b="1">
              <a:solidFill>
                <a:schemeClr val="bg1"/>
              </a:solidFill>
              <a:latin typeface="微软雅黑" panose="020B0503020204020204" pitchFamily="34" charset="-122"/>
              <a:ea typeface="微软雅黑" panose="020B0503020204020204" pitchFamily="34" charset="-122"/>
            </a:endParaRPr>
          </a:p>
          <a:p>
            <a:pPr algn="ctr">
              <a:lnSpc>
                <a:spcPct val="13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制定整改措施</a:t>
            </a:r>
          </a:p>
        </p:txBody>
      </p:sp>
      <p:sp>
        <p:nvSpPr>
          <p:cNvPr id="46" name="文本框 1"/>
          <p:cNvSpPr txBox="1">
            <a:spLocks noChangeArrowheads="1"/>
          </p:cNvSpPr>
          <p:nvPr/>
        </p:nvSpPr>
        <p:spPr bwMode="auto">
          <a:xfrm>
            <a:off x="4462463" y="1470025"/>
            <a:ext cx="3265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defRPr/>
            </a:pPr>
            <a:r>
              <a:rPr lang="zh-CN" altLang="en-US" sz="2400" b="1" smtClean="0">
                <a:solidFill>
                  <a:schemeClr val="tx1">
                    <a:lumMod val="85000"/>
                    <a:lumOff val="15000"/>
                  </a:schemeClr>
                </a:solidFill>
                <a:latin typeface="微软雅黑" panose="020B0503020204020204" pitchFamily="34" charset="-122"/>
                <a:ea typeface="微软雅黑" panose="020B0503020204020204" pitchFamily="34" charset="-122"/>
              </a:rPr>
              <a:t>安全检查的实施程序</a:t>
            </a:r>
          </a:p>
        </p:txBody>
      </p:sp>
      <p:sp>
        <p:nvSpPr>
          <p:cNvPr id="30737" name="文本框 24"/>
          <p:cNvSpPr>
            <a:spLocks noChangeArrowheads="1"/>
          </p:cNvSpPr>
          <p:nvPr/>
        </p:nvSpPr>
        <p:spPr bwMode="auto">
          <a:xfrm>
            <a:off x="4398963" y="255588"/>
            <a:ext cx="341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zh-CN" altLang="zh-CN" b="1">
                <a:solidFill>
                  <a:schemeClr val="accent5">
                    <a:lumMod val="100000"/>
                  </a:schemeClr>
                </a:solidFill>
                <a:latin typeface="华文中宋" panose="02010600040101010101" pitchFamily="2" charset="-122"/>
                <a:ea typeface="华文中宋" panose="02010600040101010101" pitchFamily="2" charset="-122"/>
              </a:rPr>
              <a:t>（</a:t>
            </a:r>
            <a:r>
              <a:rPr lang="zh-CN" altLang="en-US" b="1">
                <a:solidFill>
                  <a:schemeClr val="accent5">
                    <a:lumMod val="100000"/>
                  </a:schemeClr>
                </a:solidFill>
                <a:latin typeface="华文中宋" panose="02010600040101010101" pitchFamily="2" charset="-122"/>
                <a:ea typeface="华文中宋" panose="02010600040101010101" pitchFamily="2" charset="-122"/>
              </a:rPr>
              <a:t>三</a:t>
            </a:r>
            <a:r>
              <a:rPr lang="zh-CN" altLang="zh-CN" b="1">
                <a:solidFill>
                  <a:schemeClr val="accent5">
                    <a:lumMod val="100000"/>
                  </a:schemeClr>
                </a:solidFill>
                <a:latin typeface="华文中宋" panose="02010600040101010101" pitchFamily="2" charset="-122"/>
                <a:ea typeface="华文中宋" panose="02010600040101010101" pitchFamily="2" charset="-122"/>
              </a:rPr>
              <a:t>）安全</a:t>
            </a:r>
            <a:r>
              <a:rPr lang="zh-CN" altLang="en-US" b="1">
                <a:solidFill>
                  <a:schemeClr val="accent5">
                    <a:lumMod val="100000"/>
                  </a:schemeClr>
                </a:solidFill>
                <a:latin typeface="华文中宋" panose="02010600040101010101" pitchFamily="2" charset="-122"/>
                <a:ea typeface="华文中宋" panose="02010600040101010101" pitchFamily="2" charset="-122"/>
              </a:rPr>
              <a:t>生产检查</a:t>
            </a:r>
            <a:endParaRPr lang="zh-CN" altLang="zh-CN" b="1">
              <a:solidFill>
                <a:schemeClr val="accent5">
                  <a:lumMod val="100000"/>
                </a:schemeClr>
              </a:solidFill>
              <a:latin typeface="华文中宋" panose="02010600040101010101" pitchFamily="2" charset="-122"/>
              <a:ea typeface="华文中宋" panose="02010600040101010101" pitchFamily="2" charset="-122"/>
            </a:endParaRPr>
          </a:p>
        </p:txBody>
      </p:sp>
      <p:grpSp>
        <p:nvGrpSpPr>
          <p:cNvPr id="30738" name="组合 3"/>
          <p:cNvGrpSpPr>
            <a:grpSpLocks/>
          </p:cNvGrpSpPr>
          <p:nvPr/>
        </p:nvGrpSpPr>
        <p:grpSpPr bwMode="auto">
          <a:xfrm>
            <a:off x="3700463" y="-11113"/>
            <a:ext cx="923925" cy="550863"/>
            <a:chOff x="0" y="0"/>
            <a:chExt cx="1165289" cy="968188"/>
          </a:xfrm>
        </p:grpSpPr>
        <p:sp>
          <p:nvSpPr>
            <p:cNvPr id="30743" name="平行四边形 21"/>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744"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745"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0739" name="组合 22"/>
          <p:cNvGrpSpPr>
            <a:grpSpLocks/>
          </p:cNvGrpSpPr>
          <p:nvPr/>
        </p:nvGrpSpPr>
        <p:grpSpPr bwMode="auto">
          <a:xfrm>
            <a:off x="7939088" y="9525"/>
            <a:ext cx="923925" cy="550863"/>
            <a:chOff x="0" y="0"/>
            <a:chExt cx="1165289" cy="968188"/>
          </a:xfrm>
        </p:grpSpPr>
        <p:sp>
          <p:nvSpPr>
            <p:cNvPr id="30740"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741"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742"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文本框 1"/>
          <p:cNvSpPr txBox="1">
            <a:spLocks noChangeArrowheads="1"/>
          </p:cNvSpPr>
          <p:nvPr/>
        </p:nvSpPr>
        <p:spPr bwMode="auto">
          <a:xfrm>
            <a:off x="960438" y="1654175"/>
            <a:ext cx="575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defRPr/>
            </a:pPr>
            <a:r>
              <a:rPr lang="zh-CN" altLang="en-US" sz="2000" b="1" smtClean="0">
                <a:solidFill>
                  <a:schemeClr val="tx1">
                    <a:lumMod val="85000"/>
                    <a:lumOff val="15000"/>
                  </a:schemeClr>
                </a:solidFill>
                <a:latin typeface="微软雅黑" panose="020B0503020204020204" pitchFamily="34" charset="-122"/>
                <a:ea typeface="微软雅黑" panose="020B0503020204020204" pitchFamily="34" charset="-122"/>
              </a:rPr>
              <a:t>安全检查表的格式与安全检查的类型有关</a:t>
            </a:r>
            <a:endParaRPr lang="en-US" altLang="zh-CN" sz="2000" b="1"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703263" y="2860675"/>
          <a:ext cx="10785475" cy="3014663"/>
        </p:xfrm>
        <a:graphic>
          <a:graphicData uri="http://schemas.openxmlformats.org/drawingml/2006/table">
            <a:tbl>
              <a:tblPr firstRow="1" bandRow="1">
                <a:tableStyleId>{5C22544A-7EE6-4342-B048-85BDC9FD1C3A}</a:tableStyleId>
              </a:tblPr>
              <a:tblGrid>
                <a:gridCol w="1910778">
                  <a:extLst>
                    <a:ext uri="{9D8B030D-6E8A-4147-A177-3AD203B41FA5}">
                      <a16:colId xmlns:a16="http://schemas.microsoft.com/office/drawing/2014/main" val="20000"/>
                    </a:ext>
                  </a:extLst>
                </a:gridCol>
                <a:gridCol w="1243584">
                  <a:extLst>
                    <a:ext uri="{9D8B030D-6E8A-4147-A177-3AD203B41FA5}">
                      <a16:colId xmlns:a16="http://schemas.microsoft.com/office/drawing/2014/main" val="20001"/>
                    </a:ext>
                  </a:extLst>
                </a:gridCol>
                <a:gridCol w="1353312">
                  <a:extLst>
                    <a:ext uri="{9D8B030D-6E8A-4147-A177-3AD203B41FA5}">
                      <a16:colId xmlns:a16="http://schemas.microsoft.com/office/drawing/2014/main" val="20002"/>
                    </a:ext>
                  </a:extLst>
                </a:gridCol>
                <a:gridCol w="1216152">
                  <a:extLst>
                    <a:ext uri="{9D8B030D-6E8A-4147-A177-3AD203B41FA5}">
                      <a16:colId xmlns:a16="http://schemas.microsoft.com/office/drawing/2014/main" val="20003"/>
                    </a:ext>
                  </a:extLst>
                </a:gridCol>
                <a:gridCol w="1618488">
                  <a:extLst>
                    <a:ext uri="{9D8B030D-6E8A-4147-A177-3AD203B41FA5}">
                      <a16:colId xmlns:a16="http://schemas.microsoft.com/office/drawing/2014/main" val="20004"/>
                    </a:ext>
                  </a:extLst>
                </a:gridCol>
                <a:gridCol w="1388007">
                  <a:extLst>
                    <a:ext uri="{9D8B030D-6E8A-4147-A177-3AD203B41FA5}">
                      <a16:colId xmlns:a16="http://schemas.microsoft.com/office/drawing/2014/main" val="20005"/>
                    </a:ext>
                  </a:extLst>
                </a:gridCol>
                <a:gridCol w="796914">
                  <a:extLst>
                    <a:ext uri="{9D8B030D-6E8A-4147-A177-3AD203B41FA5}">
                      <a16:colId xmlns:a16="http://schemas.microsoft.com/office/drawing/2014/main" val="20006"/>
                    </a:ext>
                  </a:extLst>
                </a:gridCol>
                <a:gridCol w="1258240">
                  <a:extLst>
                    <a:ext uri="{9D8B030D-6E8A-4147-A177-3AD203B41FA5}">
                      <a16:colId xmlns:a16="http://schemas.microsoft.com/office/drawing/2014/main" val="20007"/>
                    </a:ext>
                  </a:extLst>
                </a:gridCol>
              </a:tblGrid>
              <a:tr h="1554787">
                <a:tc>
                  <a:txBody>
                    <a:bodyPr/>
                    <a:lstStyle/>
                    <a:p>
                      <a:pPr>
                        <a:lnSpc>
                          <a:spcPct val="130000"/>
                        </a:lnSpc>
                      </a:pPr>
                      <a:endParaRPr lang="en-US" altLang="zh-CN" sz="1800" dirty="0" smtClean="0"/>
                    </a:p>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1800" dirty="0" smtClean="0"/>
                        <a:t>序号</a:t>
                      </a:r>
                      <a:r>
                        <a:rPr lang="zh-CN" altLang="en-US" sz="1800" baseline="0" dirty="0" smtClean="0"/>
                        <a:t>               </a:t>
                      </a:r>
                      <a:r>
                        <a:rPr lang="zh-CN" altLang="en-US" sz="1800" b="1" kern="1200" dirty="0" smtClean="0">
                          <a:solidFill>
                            <a:schemeClr val="lt1"/>
                          </a:solidFill>
                          <a:latin typeface="+mn-lt"/>
                          <a:ea typeface="+mn-ea"/>
                          <a:cs typeface="+mn-cs"/>
                        </a:rPr>
                        <a:t>项目名称</a:t>
                      </a:r>
                      <a:endParaRPr lang="zh-CN" altLang="en-US" sz="1800" b="1" kern="1200" dirty="0">
                        <a:solidFill>
                          <a:schemeClr val="lt1"/>
                        </a:solidFill>
                        <a:latin typeface="+mn-lt"/>
                        <a:ea typeface="+mn-ea"/>
                        <a:cs typeface="+mn-cs"/>
                      </a:endParaRPr>
                    </a:p>
                  </a:txBody>
                  <a:tcPr marL="91432" marR="91432" marT="45729" marB="45729">
                    <a:lnTlToBr w="12700" cap="flat" cmpd="sng" algn="ctr">
                      <a:solidFill>
                        <a:schemeClr val="tx1"/>
                      </a:solidFill>
                      <a:prstDash val="solid"/>
                      <a:round/>
                      <a:headEnd type="none" w="med" len="med"/>
                      <a:tailEnd type="none" w="med" len="med"/>
                    </a:lnTlToBr>
                    <a:solidFill>
                      <a:schemeClr val="accent5">
                        <a:lumMod val="100000"/>
                      </a:schemeClr>
                    </a:solidFill>
                  </a:tcPr>
                </a:tc>
                <a:tc>
                  <a:txBody>
                    <a:bodyPr/>
                    <a:lstStyle/>
                    <a:p>
                      <a:pPr algn="ctr">
                        <a:lnSpc>
                          <a:spcPct val="130000"/>
                        </a:lnSpc>
                      </a:pPr>
                      <a:r>
                        <a:rPr lang="zh-CN" altLang="en-US" sz="1800" b="1" kern="1200" dirty="0" smtClean="0">
                          <a:solidFill>
                            <a:schemeClr val="lt1"/>
                          </a:solidFill>
                          <a:latin typeface="+mn-lt"/>
                          <a:ea typeface="+mn-ea"/>
                          <a:cs typeface="+mn-cs"/>
                        </a:rPr>
                        <a:t>检查内容</a:t>
                      </a:r>
                      <a:endParaRPr lang="zh-CN" altLang="en-US" sz="1800" b="1" kern="1200" dirty="0">
                        <a:solidFill>
                          <a:schemeClr val="lt1"/>
                        </a:solidFill>
                        <a:latin typeface="+mn-lt"/>
                        <a:ea typeface="+mn-ea"/>
                        <a:cs typeface="+mn-cs"/>
                      </a:endParaRPr>
                    </a:p>
                  </a:txBody>
                  <a:tcPr marL="91432" marR="91432" marT="45729" marB="45729" anchor="ctr">
                    <a:solidFill>
                      <a:schemeClr val="accent5">
                        <a:lumMod val="100000"/>
                      </a:schemeClr>
                    </a:solidFill>
                  </a:tcPr>
                </a:tc>
                <a:tc>
                  <a:txBody>
                    <a:bodyPr/>
                    <a:lstStyle/>
                    <a:p>
                      <a:pPr algn="ctr">
                        <a:lnSpc>
                          <a:spcPct val="130000"/>
                        </a:lnSpc>
                      </a:pPr>
                      <a:r>
                        <a:rPr lang="zh-CN" altLang="en-US" sz="1800" b="1" kern="1200" dirty="0" smtClean="0">
                          <a:solidFill>
                            <a:schemeClr val="lt1"/>
                          </a:solidFill>
                          <a:latin typeface="+mn-lt"/>
                          <a:ea typeface="+mn-ea"/>
                          <a:cs typeface="+mn-cs"/>
                        </a:rPr>
                        <a:t>检查标准</a:t>
                      </a:r>
                      <a:endParaRPr lang="zh-CN" altLang="en-US" sz="1800" b="1" kern="1200" dirty="0">
                        <a:solidFill>
                          <a:schemeClr val="lt1"/>
                        </a:solidFill>
                        <a:latin typeface="+mn-lt"/>
                        <a:ea typeface="+mn-ea"/>
                        <a:cs typeface="+mn-cs"/>
                      </a:endParaRPr>
                    </a:p>
                  </a:txBody>
                  <a:tcPr marL="91432" marR="91432" marT="45729" marB="45729" anchor="ctr">
                    <a:solidFill>
                      <a:schemeClr val="accent5">
                        <a:lumMod val="100000"/>
                      </a:schemeClr>
                    </a:solidFill>
                  </a:tcPr>
                </a:tc>
                <a:tc>
                  <a:txBody>
                    <a:bodyPr/>
                    <a:lstStyle/>
                    <a:p>
                      <a:pPr algn="ctr">
                        <a:lnSpc>
                          <a:spcPct val="130000"/>
                        </a:lnSpc>
                      </a:pPr>
                      <a:r>
                        <a:rPr lang="zh-CN" altLang="en-US" sz="1800" b="1" kern="1200" dirty="0" smtClean="0">
                          <a:solidFill>
                            <a:schemeClr val="lt1"/>
                          </a:solidFill>
                          <a:latin typeface="+mn-lt"/>
                          <a:ea typeface="+mn-ea"/>
                          <a:cs typeface="+mn-cs"/>
                        </a:rPr>
                        <a:t>检查方法</a:t>
                      </a:r>
                      <a:endParaRPr lang="zh-CN" altLang="en-US" sz="1800" b="1" kern="1200" dirty="0">
                        <a:solidFill>
                          <a:schemeClr val="lt1"/>
                        </a:solidFill>
                        <a:latin typeface="+mn-lt"/>
                        <a:ea typeface="+mn-ea"/>
                        <a:cs typeface="+mn-cs"/>
                      </a:endParaRPr>
                    </a:p>
                  </a:txBody>
                  <a:tcPr marL="91432" marR="91432" marT="45729" marB="45729" anchor="ctr">
                    <a:solidFill>
                      <a:schemeClr val="accent5">
                        <a:lumMod val="100000"/>
                      </a:schemeClr>
                    </a:solidFill>
                  </a:tcPr>
                </a:tc>
                <a:tc>
                  <a:txBody>
                    <a:bodyPr/>
                    <a:lstStyle/>
                    <a:p>
                      <a:pPr algn="ctr">
                        <a:lnSpc>
                          <a:spcPct val="130000"/>
                        </a:lnSpc>
                      </a:pPr>
                      <a:r>
                        <a:rPr lang="zh-CN" altLang="en-US" sz="1800" b="1" kern="1200" dirty="0" smtClean="0">
                          <a:solidFill>
                            <a:schemeClr val="lt1"/>
                          </a:solidFill>
                          <a:latin typeface="+mn-lt"/>
                          <a:ea typeface="+mn-ea"/>
                          <a:cs typeface="+mn-cs"/>
                        </a:rPr>
                        <a:t>应得的分数或列出项目相对重要成度</a:t>
                      </a:r>
                      <a:endParaRPr lang="zh-CN" altLang="en-US" sz="1800" b="1" kern="1200" dirty="0">
                        <a:solidFill>
                          <a:schemeClr val="lt1"/>
                        </a:solidFill>
                        <a:latin typeface="+mn-lt"/>
                        <a:ea typeface="+mn-ea"/>
                        <a:cs typeface="+mn-cs"/>
                      </a:endParaRPr>
                    </a:p>
                  </a:txBody>
                  <a:tcPr marL="91432" marR="91432" marT="45729" marB="45729" anchor="ctr">
                    <a:solidFill>
                      <a:schemeClr val="accent5">
                        <a:lumMod val="100000"/>
                      </a:schemeClr>
                    </a:solidFill>
                  </a:tcPr>
                </a:tc>
                <a:tc>
                  <a:txBody>
                    <a:bodyPr/>
                    <a:lstStyle/>
                    <a:p>
                      <a:pPr algn="ctr">
                        <a:lnSpc>
                          <a:spcPct val="130000"/>
                        </a:lnSpc>
                      </a:pPr>
                      <a:r>
                        <a:rPr lang="zh-CN" altLang="en-US" sz="1800" b="1" kern="1200" dirty="0" smtClean="0">
                          <a:solidFill>
                            <a:schemeClr val="lt1"/>
                          </a:solidFill>
                          <a:latin typeface="+mn-lt"/>
                          <a:ea typeface="+mn-ea"/>
                          <a:cs typeface="+mn-cs"/>
                        </a:rPr>
                        <a:t>检查结果</a:t>
                      </a:r>
                      <a:endParaRPr lang="zh-CN" altLang="en-US" sz="1800" b="1" kern="1200" dirty="0">
                        <a:solidFill>
                          <a:schemeClr val="lt1"/>
                        </a:solidFill>
                        <a:latin typeface="+mn-lt"/>
                        <a:ea typeface="+mn-ea"/>
                        <a:cs typeface="+mn-cs"/>
                      </a:endParaRPr>
                    </a:p>
                  </a:txBody>
                  <a:tcPr marL="91432" marR="91432" marT="45729" marB="45729" anchor="ctr">
                    <a:solidFill>
                      <a:schemeClr val="accent5">
                        <a:lumMod val="100000"/>
                      </a:schemeClr>
                    </a:solidFill>
                  </a:tcPr>
                </a:tc>
                <a:tc>
                  <a:txBody>
                    <a:bodyPr/>
                    <a:lstStyle/>
                    <a:p>
                      <a:pPr algn="ctr">
                        <a:lnSpc>
                          <a:spcPct val="130000"/>
                        </a:lnSpc>
                      </a:pPr>
                      <a:r>
                        <a:rPr lang="zh-CN" altLang="en-US" sz="1800" b="1" kern="1200" dirty="0" smtClean="0">
                          <a:solidFill>
                            <a:schemeClr val="lt1"/>
                          </a:solidFill>
                          <a:latin typeface="+mn-lt"/>
                          <a:ea typeface="+mn-ea"/>
                          <a:cs typeface="+mn-cs"/>
                        </a:rPr>
                        <a:t>备注</a:t>
                      </a:r>
                      <a:endParaRPr lang="zh-CN" altLang="en-US" sz="1800" b="1" kern="1200" dirty="0">
                        <a:solidFill>
                          <a:schemeClr val="lt1"/>
                        </a:solidFill>
                        <a:latin typeface="+mn-lt"/>
                        <a:ea typeface="+mn-ea"/>
                        <a:cs typeface="+mn-cs"/>
                      </a:endParaRPr>
                    </a:p>
                  </a:txBody>
                  <a:tcPr marL="91432" marR="91432" marT="45729" marB="45729" anchor="ctr">
                    <a:solidFill>
                      <a:schemeClr val="accent5">
                        <a:lumMod val="100000"/>
                      </a:schemeClr>
                    </a:solidFill>
                  </a:tcPr>
                </a:tc>
                <a:tc>
                  <a:txBody>
                    <a:bodyPr/>
                    <a:lstStyle/>
                    <a:p>
                      <a:pPr algn="ctr">
                        <a:lnSpc>
                          <a:spcPct val="130000"/>
                        </a:lnSpc>
                      </a:pPr>
                      <a:r>
                        <a:rPr lang="zh-CN" altLang="en-US" sz="1800" b="1" kern="1200" dirty="0" smtClean="0">
                          <a:solidFill>
                            <a:schemeClr val="lt1"/>
                          </a:solidFill>
                          <a:latin typeface="+mn-lt"/>
                          <a:ea typeface="+mn-ea"/>
                          <a:cs typeface="+mn-cs"/>
                        </a:rPr>
                        <a:t>检查人与检查时间</a:t>
                      </a:r>
                      <a:endParaRPr lang="zh-CN" altLang="en-US" sz="1800" b="1" kern="1200" dirty="0">
                        <a:solidFill>
                          <a:schemeClr val="lt1"/>
                        </a:solidFill>
                        <a:latin typeface="+mn-lt"/>
                        <a:ea typeface="+mn-ea"/>
                        <a:cs typeface="+mn-cs"/>
                      </a:endParaRPr>
                    </a:p>
                  </a:txBody>
                  <a:tcPr marL="91432" marR="91432" marT="45729" marB="45729" anchor="ctr">
                    <a:solidFill>
                      <a:schemeClr val="accent5">
                        <a:lumMod val="100000"/>
                      </a:schemeClr>
                    </a:solidFill>
                  </a:tcPr>
                </a:tc>
                <a:extLst>
                  <a:ext uri="{0D108BD9-81ED-4DB2-BD59-A6C34878D82A}">
                    <a16:rowId xmlns:a16="http://schemas.microsoft.com/office/drawing/2014/main" val="10000"/>
                  </a:ext>
                </a:extLst>
              </a:tr>
              <a:tr h="1459876">
                <a:tc>
                  <a:txBody>
                    <a:bodyPr/>
                    <a:lstStyle/>
                    <a:p>
                      <a:pPr>
                        <a:lnSpc>
                          <a:spcPct val="130000"/>
                        </a:lnSpc>
                      </a:pPr>
                      <a:endParaRPr lang="zh-CN" altLang="en-US" sz="1800" dirty="0"/>
                    </a:p>
                  </a:txBody>
                  <a:tcPr marL="91432" marR="91432" marT="45729" marB="45729" anchor="ctr"/>
                </a:tc>
                <a:tc>
                  <a:txBody>
                    <a:bodyPr/>
                    <a:lstStyle/>
                    <a:p>
                      <a:pPr>
                        <a:lnSpc>
                          <a:spcPct val="130000"/>
                        </a:lnSpc>
                      </a:pPr>
                      <a:endParaRPr lang="zh-CN" altLang="en-US" sz="1800" dirty="0"/>
                    </a:p>
                  </a:txBody>
                  <a:tcPr marL="91432" marR="91432" marT="45729" marB="45729" anchor="ctr"/>
                </a:tc>
                <a:tc>
                  <a:txBody>
                    <a:bodyPr/>
                    <a:lstStyle/>
                    <a:p>
                      <a:pPr>
                        <a:lnSpc>
                          <a:spcPct val="130000"/>
                        </a:lnSpc>
                      </a:pPr>
                      <a:endParaRPr lang="zh-CN" altLang="en-US" sz="1800" dirty="0"/>
                    </a:p>
                  </a:txBody>
                  <a:tcPr marL="91432" marR="91432" marT="45729" marB="45729" anchor="ctr"/>
                </a:tc>
                <a:tc>
                  <a:txBody>
                    <a:bodyPr/>
                    <a:lstStyle/>
                    <a:p>
                      <a:pPr>
                        <a:lnSpc>
                          <a:spcPct val="130000"/>
                        </a:lnSpc>
                      </a:pPr>
                      <a:endParaRPr lang="zh-CN" altLang="en-US" sz="1800" dirty="0"/>
                    </a:p>
                  </a:txBody>
                  <a:tcPr marL="91432" marR="91432" marT="45729" marB="45729" anchor="ctr"/>
                </a:tc>
                <a:tc>
                  <a:txBody>
                    <a:bodyPr/>
                    <a:lstStyle/>
                    <a:p>
                      <a:pPr>
                        <a:lnSpc>
                          <a:spcPct val="130000"/>
                        </a:lnSpc>
                      </a:pPr>
                      <a:endParaRPr lang="zh-CN" altLang="en-US" sz="1800" dirty="0"/>
                    </a:p>
                  </a:txBody>
                  <a:tcPr marL="91432" marR="91432" marT="45729" marB="45729" anchor="ctr"/>
                </a:tc>
                <a:tc>
                  <a:txBody>
                    <a:bodyPr/>
                    <a:lstStyle/>
                    <a:p>
                      <a:pPr>
                        <a:lnSpc>
                          <a:spcPct val="130000"/>
                        </a:lnSpc>
                      </a:pPr>
                      <a:endParaRPr lang="zh-CN" altLang="en-US" sz="1800" dirty="0"/>
                    </a:p>
                  </a:txBody>
                  <a:tcPr marL="91432" marR="91432" marT="45729" marB="45729" anchor="ctr"/>
                </a:tc>
                <a:tc>
                  <a:txBody>
                    <a:bodyPr/>
                    <a:lstStyle/>
                    <a:p>
                      <a:pPr>
                        <a:lnSpc>
                          <a:spcPct val="130000"/>
                        </a:lnSpc>
                      </a:pPr>
                      <a:endParaRPr lang="zh-CN" altLang="en-US" sz="1800" dirty="0"/>
                    </a:p>
                  </a:txBody>
                  <a:tcPr marL="91432" marR="91432" marT="45729" marB="45729" anchor="ctr"/>
                </a:tc>
                <a:tc>
                  <a:txBody>
                    <a:bodyPr/>
                    <a:lstStyle/>
                    <a:p>
                      <a:pPr>
                        <a:lnSpc>
                          <a:spcPct val="130000"/>
                        </a:lnSpc>
                      </a:pPr>
                      <a:endParaRPr lang="zh-CN" altLang="en-US" sz="1800" dirty="0"/>
                    </a:p>
                  </a:txBody>
                  <a:tcPr marL="91432" marR="91432" marT="45729" marB="45729" anchor="ctr"/>
                </a:tc>
                <a:extLst>
                  <a:ext uri="{0D108BD9-81ED-4DB2-BD59-A6C34878D82A}">
                    <a16:rowId xmlns:a16="http://schemas.microsoft.com/office/drawing/2014/main" val="10001"/>
                  </a:ext>
                </a:extLst>
              </a:tr>
            </a:tbl>
          </a:graphicData>
        </a:graphic>
      </p:graphicFrame>
      <p:sp>
        <p:nvSpPr>
          <p:cNvPr id="31777" name="文本框 9"/>
          <p:cNvSpPr txBox="1">
            <a:spLocks noChangeArrowheads="1"/>
          </p:cNvSpPr>
          <p:nvPr/>
        </p:nvSpPr>
        <p:spPr bwMode="auto">
          <a:xfrm>
            <a:off x="960438" y="2311400"/>
            <a:ext cx="27495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000" b="1">
                <a:solidFill>
                  <a:srgbClr val="262626"/>
                </a:solidFill>
                <a:latin typeface="微软雅黑" panose="020B0503020204020204" pitchFamily="34" charset="-122"/>
                <a:ea typeface="微软雅黑" panose="020B0503020204020204" pitchFamily="34" charset="-122"/>
              </a:rPr>
              <a:t>一般有下面各项</a:t>
            </a:r>
          </a:p>
        </p:txBody>
      </p:sp>
      <p:sp>
        <p:nvSpPr>
          <p:cNvPr id="31778" name="文本框 24"/>
          <p:cNvSpPr>
            <a:spLocks noChangeArrowheads="1"/>
          </p:cNvSpPr>
          <p:nvPr/>
        </p:nvSpPr>
        <p:spPr bwMode="auto">
          <a:xfrm>
            <a:off x="4398963" y="255588"/>
            <a:ext cx="341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zh-CN" altLang="zh-CN" b="1">
                <a:solidFill>
                  <a:schemeClr val="accent5">
                    <a:lumMod val="100000"/>
                  </a:schemeClr>
                </a:solidFill>
                <a:latin typeface="华文中宋" panose="02010600040101010101" pitchFamily="2" charset="-122"/>
                <a:ea typeface="华文中宋" panose="02010600040101010101" pitchFamily="2" charset="-122"/>
              </a:rPr>
              <a:t>（</a:t>
            </a:r>
            <a:r>
              <a:rPr lang="zh-CN" altLang="en-US" b="1">
                <a:solidFill>
                  <a:schemeClr val="accent5">
                    <a:lumMod val="100000"/>
                  </a:schemeClr>
                </a:solidFill>
                <a:latin typeface="华文中宋" panose="02010600040101010101" pitchFamily="2" charset="-122"/>
                <a:ea typeface="华文中宋" panose="02010600040101010101" pitchFamily="2" charset="-122"/>
              </a:rPr>
              <a:t>三</a:t>
            </a:r>
            <a:r>
              <a:rPr lang="zh-CN" altLang="zh-CN" b="1">
                <a:solidFill>
                  <a:schemeClr val="accent5">
                    <a:lumMod val="100000"/>
                  </a:schemeClr>
                </a:solidFill>
                <a:latin typeface="华文中宋" panose="02010600040101010101" pitchFamily="2" charset="-122"/>
                <a:ea typeface="华文中宋" panose="02010600040101010101" pitchFamily="2" charset="-122"/>
              </a:rPr>
              <a:t>）安全</a:t>
            </a:r>
            <a:r>
              <a:rPr lang="zh-CN" altLang="en-US" b="1">
                <a:solidFill>
                  <a:schemeClr val="accent5">
                    <a:lumMod val="100000"/>
                  </a:schemeClr>
                </a:solidFill>
                <a:latin typeface="华文中宋" panose="02010600040101010101" pitchFamily="2" charset="-122"/>
                <a:ea typeface="华文中宋" panose="02010600040101010101" pitchFamily="2" charset="-122"/>
              </a:rPr>
              <a:t>生产检查</a:t>
            </a:r>
            <a:endParaRPr lang="zh-CN" altLang="zh-CN" b="1">
              <a:solidFill>
                <a:schemeClr val="accent5">
                  <a:lumMod val="100000"/>
                </a:schemeClr>
              </a:solidFill>
              <a:latin typeface="华文中宋" panose="02010600040101010101" pitchFamily="2" charset="-122"/>
              <a:ea typeface="华文中宋" panose="02010600040101010101" pitchFamily="2" charset="-122"/>
            </a:endParaRPr>
          </a:p>
        </p:txBody>
      </p:sp>
      <p:grpSp>
        <p:nvGrpSpPr>
          <p:cNvPr id="31779" name="组合 3"/>
          <p:cNvGrpSpPr>
            <a:grpSpLocks/>
          </p:cNvGrpSpPr>
          <p:nvPr/>
        </p:nvGrpSpPr>
        <p:grpSpPr bwMode="auto">
          <a:xfrm>
            <a:off x="3700463" y="-11113"/>
            <a:ext cx="923925" cy="550863"/>
            <a:chOff x="0" y="0"/>
            <a:chExt cx="1165289" cy="968188"/>
          </a:xfrm>
        </p:grpSpPr>
        <p:sp>
          <p:nvSpPr>
            <p:cNvPr id="31784" name="平行四边形 21"/>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85"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86"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1780" name="组合 22"/>
          <p:cNvGrpSpPr>
            <a:grpSpLocks/>
          </p:cNvGrpSpPr>
          <p:nvPr/>
        </p:nvGrpSpPr>
        <p:grpSpPr bwMode="auto">
          <a:xfrm>
            <a:off x="7939088" y="9525"/>
            <a:ext cx="923925" cy="550863"/>
            <a:chOff x="0" y="0"/>
            <a:chExt cx="1165289" cy="968188"/>
          </a:xfrm>
        </p:grpSpPr>
        <p:sp>
          <p:nvSpPr>
            <p:cNvPr id="31781"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82"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83"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框 30"/>
          <p:cNvSpPr>
            <a:spLocks noChangeArrowheads="1"/>
          </p:cNvSpPr>
          <p:nvPr/>
        </p:nvSpPr>
        <p:spPr bwMode="auto">
          <a:xfrm>
            <a:off x="5262563" y="1416050"/>
            <a:ext cx="5910262"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zh-CN" b="1">
                <a:solidFill>
                  <a:schemeClr val="accent5">
                    <a:lumMod val="100000"/>
                  </a:schemeClr>
                </a:solidFill>
                <a:latin typeface="华文中宋" panose="02010600040101010101" pitchFamily="2" charset="-122"/>
                <a:ea typeface="华文中宋" panose="02010600040101010101" pitchFamily="2" charset="-122"/>
              </a:rPr>
              <a:t>安全管理是生产经营单位管理的一个重要组成部分</a:t>
            </a:r>
            <a:endParaRPr lang="zh-CN" altLang="en-US" b="1">
              <a:solidFill>
                <a:schemeClr val="accent5">
                  <a:lumMod val="100000"/>
                </a:schemeClr>
              </a:solidFill>
              <a:latin typeface="华文中宋" panose="02010600040101010101" pitchFamily="2" charset="-122"/>
              <a:ea typeface="华文中宋" panose="02010600040101010101" pitchFamily="2" charset="-122"/>
              <a:sym typeface="方正姚体" panose="02010601030101010101" pitchFamily="2" charset="-122"/>
            </a:endParaRPr>
          </a:p>
        </p:txBody>
      </p:sp>
      <p:sp>
        <p:nvSpPr>
          <p:cNvPr id="6" name="文本框 29"/>
          <p:cNvSpPr>
            <a:spLocks noChangeArrowheads="1"/>
          </p:cNvSpPr>
          <p:nvPr/>
        </p:nvSpPr>
        <p:spPr bwMode="auto">
          <a:xfrm>
            <a:off x="5329238" y="3560763"/>
            <a:ext cx="614521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buFont typeface="Arial" panose="020B0604020202020204" pitchFamily="34" charset="0"/>
              <a:buNone/>
              <a:defRPr/>
            </a:pPr>
            <a:r>
              <a:rPr lang="zh-CN" altLang="zh-CN" sz="2400" b="1" dirty="0">
                <a:solidFill>
                  <a:schemeClr val="tx1">
                    <a:lumMod val="85000"/>
                    <a:lumOff val="15000"/>
                  </a:schemeClr>
                </a:solidFill>
                <a:latin typeface="华文中宋" panose="02010600040101010101" pitchFamily="2" charset="-122"/>
                <a:ea typeface="华文中宋" panose="02010600040101010101" pitchFamily="2" charset="-122"/>
              </a:rPr>
              <a:t>除了具有生产经营单位其他各项管理的共同特征外，</a:t>
            </a:r>
            <a:r>
              <a:rPr lang="en-US" altLang="zh-CN" sz="2400" b="1" dirty="0">
                <a:solidFill>
                  <a:schemeClr val="tx1">
                    <a:lumMod val="85000"/>
                    <a:lumOff val="15000"/>
                  </a:schemeClr>
                </a:solidFill>
                <a:latin typeface="华文中宋" panose="02010600040101010101" pitchFamily="2" charset="-122"/>
                <a:ea typeface="华文中宋" panose="02010600040101010101" pitchFamily="2" charset="-122"/>
              </a:rPr>
              <a:t>  </a:t>
            </a:r>
            <a:r>
              <a:rPr lang="zh-CN" altLang="zh-CN" sz="2400" b="1" dirty="0">
                <a:solidFill>
                  <a:schemeClr val="tx1">
                    <a:lumMod val="85000"/>
                    <a:lumOff val="15000"/>
                  </a:schemeClr>
                </a:solidFill>
                <a:latin typeface="华文中宋" panose="02010600040101010101" pitchFamily="2" charset="-122"/>
                <a:ea typeface="华文中宋" panose="02010600040101010101" pitchFamily="2" charset="-122"/>
              </a:rPr>
              <a:t>由自身的任务决定了它还具有独自的特征。</a:t>
            </a:r>
          </a:p>
          <a:p>
            <a:pPr eaLnBrk="1" hangingPunct="1">
              <a:lnSpc>
                <a:spcPct val="150000"/>
              </a:lnSpc>
              <a:buFont typeface="Arial" panose="020B0604020202020204" pitchFamily="34" charset="0"/>
              <a:buNone/>
              <a:defRPr/>
            </a:pPr>
            <a:r>
              <a:rPr lang="en-US" altLang="zh-CN" sz="2400" b="1" dirty="0">
                <a:solidFill>
                  <a:schemeClr val="tx1">
                    <a:lumMod val="85000"/>
                    <a:lumOff val="15000"/>
                  </a:schemeClr>
                </a:solidFill>
                <a:latin typeface="华文中宋" panose="02010600040101010101" pitchFamily="2" charset="-122"/>
                <a:ea typeface="华文中宋" panose="02010600040101010101" pitchFamily="2" charset="-122"/>
              </a:rPr>
              <a:t>------ </a:t>
            </a:r>
            <a:r>
              <a:rPr lang="zh-CN" altLang="zh-CN" sz="2400" b="1" dirty="0">
                <a:solidFill>
                  <a:schemeClr val="tx1">
                    <a:lumMod val="85000"/>
                    <a:lumOff val="15000"/>
                  </a:schemeClr>
                </a:solidFill>
                <a:latin typeface="华文中宋" panose="02010600040101010101" pitchFamily="2" charset="-122"/>
                <a:ea typeface="华文中宋" panose="02010600040101010101" pitchFamily="2" charset="-122"/>
              </a:rPr>
              <a:t>即防止伤亡事故的发生。</a:t>
            </a:r>
          </a:p>
        </p:txBody>
      </p:sp>
      <p:sp>
        <p:nvSpPr>
          <p:cNvPr id="5" name="identification-ard_21930"/>
          <p:cNvSpPr>
            <a:spLocks noChangeAspect="1"/>
          </p:cNvSpPr>
          <p:nvPr/>
        </p:nvSpPr>
        <p:spPr bwMode="auto">
          <a:xfrm>
            <a:off x="807671" y="2735570"/>
            <a:ext cx="3911856" cy="3123101"/>
          </a:xfrm>
          <a:custGeom>
            <a:avLst/>
            <a:gdLst>
              <a:gd name="T0" fmla="*/ 381 w 1082"/>
              <a:gd name="T1" fmla="*/ 565 h 865"/>
              <a:gd name="T2" fmla="*/ 312 w 1082"/>
              <a:gd name="T3" fmla="*/ 397 h 865"/>
              <a:gd name="T4" fmla="*/ 127 w 1082"/>
              <a:gd name="T5" fmla="*/ 533 h 865"/>
              <a:gd name="T6" fmla="*/ 158 w 1082"/>
              <a:gd name="T7" fmla="*/ 559 h 865"/>
              <a:gd name="T8" fmla="*/ 136 w 1082"/>
              <a:gd name="T9" fmla="*/ 533 h 865"/>
              <a:gd name="T10" fmla="*/ 310 w 1082"/>
              <a:gd name="T11" fmla="*/ 463 h 865"/>
              <a:gd name="T12" fmla="*/ 397 w 1082"/>
              <a:gd name="T13" fmla="*/ 533 h 865"/>
              <a:gd name="T14" fmla="*/ 374 w 1082"/>
              <a:gd name="T15" fmla="*/ 559 h 865"/>
              <a:gd name="T16" fmla="*/ 330 w 1082"/>
              <a:gd name="T17" fmla="*/ 617 h 865"/>
              <a:gd name="T18" fmla="*/ 307 w 1082"/>
              <a:gd name="T19" fmla="*/ 629 h 865"/>
              <a:gd name="T20" fmla="*/ 281 w 1082"/>
              <a:gd name="T21" fmla="*/ 635 h 865"/>
              <a:gd name="T22" fmla="*/ 251 w 1082"/>
              <a:gd name="T23" fmla="*/ 635 h 865"/>
              <a:gd name="T24" fmla="*/ 225 w 1082"/>
              <a:gd name="T25" fmla="*/ 629 h 865"/>
              <a:gd name="T26" fmla="*/ 202 w 1082"/>
              <a:gd name="T27" fmla="*/ 617 h 865"/>
              <a:gd name="T28" fmla="*/ 174 w 1082"/>
              <a:gd name="T29" fmla="*/ 590 h 865"/>
              <a:gd name="T30" fmla="*/ 301 w 1082"/>
              <a:gd name="T31" fmla="*/ 598 h 865"/>
              <a:gd name="T32" fmla="*/ 216 w 1082"/>
              <a:gd name="T33" fmla="*/ 517 h 865"/>
              <a:gd name="T34" fmla="*/ 302 w 1082"/>
              <a:gd name="T35" fmla="*/ 531 h 865"/>
              <a:gd name="T36" fmla="*/ 302 w 1082"/>
              <a:gd name="T37" fmla="*/ 531 h 865"/>
              <a:gd name="T38" fmla="*/ 831 w 1082"/>
              <a:gd name="T39" fmla="*/ 486 h 865"/>
              <a:gd name="T40" fmla="*/ 882 w 1082"/>
              <a:gd name="T41" fmla="*/ 303 h 865"/>
              <a:gd name="T42" fmla="*/ 887 w 1082"/>
              <a:gd name="T43" fmla="*/ 475 h 865"/>
              <a:gd name="T44" fmla="*/ 935 w 1082"/>
              <a:gd name="T45" fmla="*/ 429 h 865"/>
              <a:gd name="T46" fmla="*/ 935 w 1082"/>
              <a:gd name="T47" fmla="*/ 429 h 865"/>
              <a:gd name="T48" fmla="*/ 935 w 1082"/>
              <a:gd name="T49" fmla="*/ 360 h 865"/>
              <a:gd name="T50" fmla="*/ 889 w 1082"/>
              <a:gd name="T51" fmla="*/ 315 h 865"/>
              <a:gd name="T52" fmla="*/ 893 w 1082"/>
              <a:gd name="T53" fmla="*/ 351 h 865"/>
              <a:gd name="T54" fmla="*/ 895 w 1082"/>
              <a:gd name="T55" fmla="*/ 360 h 865"/>
              <a:gd name="T56" fmla="*/ 861 w 1082"/>
              <a:gd name="T57" fmla="*/ 399 h 865"/>
              <a:gd name="T58" fmla="*/ 861 w 1082"/>
              <a:gd name="T59" fmla="*/ 399 h 865"/>
              <a:gd name="T60" fmla="*/ 861 w 1082"/>
              <a:gd name="T61" fmla="*/ 481 h 865"/>
              <a:gd name="T62" fmla="*/ 805 w 1082"/>
              <a:gd name="T63" fmla="*/ 390 h 865"/>
              <a:gd name="T64" fmla="*/ 805 w 1082"/>
              <a:gd name="T65" fmla="*/ 399 h 865"/>
              <a:gd name="T66" fmla="*/ 783 w 1082"/>
              <a:gd name="T67" fmla="*/ 439 h 865"/>
              <a:gd name="T68" fmla="*/ 852 w 1082"/>
              <a:gd name="T69" fmla="*/ 481 h 865"/>
              <a:gd name="T70" fmla="*/ 852 w 1082"/>
              <a:gd name="T71" fmla="*/ 481 h 865"/>
              <a:gd name="T72" fmla="*/ 852 w 1082"/>
              <a:gd name="T73" fmla="*/ 399 h 865"/>
              <a:gd name="T74" fmla="*/ 818 w 1082"/>
              <a:gd name="T75" fmla="*/ 360 h 865"/>
              <a:gd name="T76" fmla="*/ 852 w 1082"/>
              <a:gd name="T77" fmla="*/ 351 h 865"/>
              <a:gd name="T78" fmla="*/ 825 w 1082"/>
              <a:gd name="T79" fmla="*/ 315 h 865"/>
              <a:gd name="T80" fmla="*/ 761 w 1082"/>
              <a:gd name="T81" fmla="*/ 135 h 865"/>
              <a:gd name="T82" fmla="*/ 448 w 1082"/>
              <a:gd name="T83" fmla="*/ 87 h 865"/>
              <a:gd name="T84" fmla="*/ 0 w 1082"/>
              <a:gd name="T85" fmla="*/ 865 h 865"/>
              <a:gd name="T86" fmla="*/ 487 w 1082"/>
              <a:gd name="T87" fmla="*/ 87 h 865"/>
              <a:gd name="T88" fmla="*/ 527 w 1082"/>
              <a:gd name="T89" fmla="*/ 135 h 865"/>
              <a:gd name="T90" fmla="*/ 62 w 1082"/>
              <a:gd name="T91" fmla="*/ 197 h 865"/>
              <a:gd name="T92" fmla="*/ 761 w 1082"/>
              <a:gd name="T93" fmla="*/ 197 h 865"/>
              <a:gd name="T94" fmla="*/ 692 w 1082"/>
              <a:gd name="T95" fmla="*/ 410 h 865"/>
              <a:gd name="T96" fmla="*/ 692 w 1082"/>
              <a:gd name="T97" fmla="*/ 410 h 865"/>
              <a:gd name="T98" fmla="*/ 459 w 1082"/>
              <a:gd name="T99" fmla="*/ 559 h 865"/>
              <a:gd name="T100" fmla="*/ 953 w 1082"/>
              <a:gd name="T101" fmla="*/ 708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2" h="865">
                <a:moveTo>
                  <a:pt x="115" y="710"/>
                </a:moveTo>
                <a:lnTo>
                  <a:pt x="417" y="710"/>
                </a:lnTo>
                <a:cubicBezTo>
                  <a:pt x="417" y="664"/>
                  <a:pt x="396" y="623"/>
                  <a:pt x="364" y="596"/>
                </a:cubicBezTo>
                <a:cubicBezTo>
                  <a:pt x="371" y="587"/>
                  <a:pt x="377" y="576"/>
                  <a:pt x="381" y="565"/>
                </a:cubicBezTo>
                <a:cubicBezTo>
                  <a:pt x="394" y="565"/>
                  <a:pt x="405" y="550"/>
                  <a:pt x="405" y="533"/>
                </a:cubicBezTo>
                <a:cubicBezTo>
                  <a:pt x="405" y="519"/>
                  <a:pt x="399" y="508"/>
                  <a:pt x="389" y="503"/>
                </a:cubicBezTo>
                <a:cubicBezTo>
                  <a:pt x="391" y="482"/>
                  <a:pt x="388" y="452"/>
                  <a:pt x="370" y="430"/>
                </a:cubicBezTo>
                <a:cubicBezTo>
                  <a:pt x="354" y="411"/>
                  <a:pt x="332" y="399"/>
                  <a:pt x="312" y="397"/>
                </a:cubicBezTo>
                <a:cubicBezTo>
                  <a:pt x="312" y="395"/>
                  <a:pt x="311" y="394"/>
                  <a:pt x="310" y="392"/>
                </a:cubicBezTo>
                <a:cubicBezTo>
                  <a:pt x="290" y="364"/>
                  <a:pt x="215" y="377"/>
                  <a:pt x="175" y="415"/>
                </a:cubicBezTo>
                <a:cubicBezTo>
                  <a:pt x="144" y="445"/>
                  <a:pt x="140" y="479"/>
                  <a:pt x="143" y="503"/>
                </a:cubicBezTo>
                <a:cubicBezTo>
                  <a:pt x="133" y="508"/>
                  <a:pt x="127" y="519"/>
                  <a:pt x="127" y="533"/>
                </a:cubicBezTo>
                <a:cubicBezTo>
                  <a:pt x="127" y="550"/>
                  <a:pt x="138" y="565"/>
                  <a:pt x="151" y="565"/>
                </a:cubicBezTo>
                <a:cubicBezTo>
                  <a:pt x="155" y="576"/>
                  <a:pt x="161" y="586"/>
                  <a:pt x="168" y="596"/>
                </a:cubicBezTo>
                <a:cubicBezTo>
                  <a:pt x="136" y="623"/>
                  <a:pt x="115" y="664"/>
                  <a:pt x="115" y="710"/>
                </a:cubicBezTo>
                <a:close/>
                <a:moveTo>
                  <a:pt x="158" y="559"/>
                </a:moveTo>
                <a:lnTo>
                  <a:pt x="157" y="556"/>
                </a:lnTo>
                <a:lnTo>
                  <a:pt x="154" y="556"/>
                </a:lnTo>
                <a:cubicBezTo>
                  <a:pt x="153" y="556"/>
                  <a:pt x="152" y="557"/>
                  <a:pt x="152" y="557"/>
                </a:cubicBezTo>
                <a:cubicBezTo>
                  <a:pt x="143" y="557"/>
                  <a:pt x="136" y="546"/>
                  <a:pt x="136" y="533"/>
                </a:cubicBezTo>
                <a:cubicBezTo>
                  <a:pt x="136" y="524"/>
                  <a:pt x="139" y="516"/>
                  <a:pt x="145" y="512"/>
                </a:cubicBezTo>
                <a:cubicBezTo>
                  <a:pt x="147" y="524"/>
                  <a:pt x="150" y="531"/>
                  <a:pt x="151" y="531"/>
                </a:cubicBezTo>
                <a:cubicBezTo>
                  <a:pt x="149" y="528"/>
                  <a:pt x="173" y="477"/>
                  <a:pt x="260" y="493"/>
                </a:cubicBezTo>
                <a:cubicBezTo>
                  <a:pt x="285" y="498"/>
                  <a:pt x="301" y="483"/>
                  <a:pt x="310" y="463"/>
                </a:cubicBezTo>
                <a:cubicBezTo>
                  <a:pt x="311" y="463"/>
                  <a:pt x="312" y="463"/>
                  <a:pt x="313" y="464"/>
                </a:cubicBezTo>
                <a:cubicBezTo>
                  <a:pt x="371" y="477"/>
                  <a:pt x="386" y="529"/>
                  <a:pt x="384" y="531"/>
                </a:cubicBezTo>
                <a:cubicBezTo>
                  <a:pt x="384" y="531"/>
                  <a:pt x="387" y="524"/>
                  <a:pt x="388" y="513"/>
                </a:cubicBezTo>
                <a:cubicBezTo>
                  <a:pt x="393" y="517"/>
                  <a:pt x="397" y="524"/>
                  <a:pt x="397" y="533"/>
                </a:cubicBezTo>
                <a:cubicBezTo>
                  <a:pt x="397" y="546"/>
                  <a:pt x="389" y="557"/>
                  <a:pt x="380" y="557"/>
                </a:cubicBezTo>
                <a:cubicBezTo>
                  <a:pt x="380" y="557"/>
                  <a:pt x="379" y="556"/>
                  <a:pt x="379" y="556"/>
                </a:cubicBezTo>
                <a:lnTo>
                  <a:pt x="375" y="556"/>
                </a:lnTo>
                <a:lnTo>
                  <a:pt x="374" y="559"/>
                </a:lnTo>
                <a:cubicBezTo>
                  <a:pt x="370" y="570"/>
                  <a:pt x="364" y="581"/>
                  <a:pt x="358" y="590"/>
                </a:cubicBezTo>
                <a:cubicBezTo>
                  <a:pt x="355" y="593"/>
                  <a:pt x="353" y="596"/>
                  <a:pt x="350" y="599"/>
                </a:cubicBezTo>
                <a:cubicBezTo>
                  <a:pt x="349" y="600"/>
                  <a:pt x="349" y="600"/>
                  <a:pt x="348" y="601"/>
                </a:cubicBezTo>
                <a:cubicBezTo>
                  <a:pt x="343" y="607"/>
                  <a:pt x="337" y="612"/>
                  <a:pt x="330" y="617"/>
                </a:cubicBezTo>
                <a:cubicBezTo>
                  <a:pt x="329" y="617"/>
                  <a:pt x="329" y="617"/>
                  <a:pt x="328" y="618"/>
                </a:cubicBezTo>
                <a:cubicBezTo>
                  <a:pt x="325" y="620"/>
                  <a:pt x="321" y="622"/>
                  <a:pt x="318" y="624"/>
                </a:cubicBezTo>
                <a:lnTo>
                  <a:pt x="318" y="624"/>
                </a:lnTo>
                <a:cubicBezTo>
                  <a:pt x="314" y="626"/>
                  <a:pt x="311" y="627"/>
                  <a:pt x="307" y="629"/>
                </a:cubicBezTo>
                <a:cubicBezTo>
                  <a:pt x="306" y="629"/>
                  <a:pt x="305" y="629"/>
                  <a:pt x="304" y="630"/>
                </a:cubicBezTo>
                <a:cubicBezTo>
                  <a:pt x="301" y="631"/>
                  <a:pt x="297" y="632"/>
                  <a:pt x="293" y="633"/>
                </a:cubicBezTo>
                <a:cubicBezTo>
                  <a:pt x="293" y="633"/>
                  <a:pt x="293" y="633"/>
                  <a:pt x="293" y="633"/>
                </a:cubicBezTo>
                <a:cubicBezTo>
                  <a:pt x="289" y="634"/>
                  <a:pt x="285" y="635"/>
                  <a:pt x="281" y="635"/>
                </a:cubicBezTo>
                <a:cubicBezTo>
                  <a:pt x="280" y="635"/>
                  <a:pt x="279" y="635"/>
                  <a:pt x="278" y="635"/>
                </a:cubicBezTo>
                <a:cubicBezTo>
                  <a:pt x="274" y="636"/>
                  <a:pt x="270" y="636"/>
                  <a:pt x="266" y="636"/>
                </a:cubicBezTo>
                <a:cubicBezTo>
                  <a:pt x="262" y="636"/>
                  <a:pt x="258" y="636"/>
                  <a:pt x="254" y="635"/>
                </a:cubicBezTo>
                <a:cubicBezTo>
                  <a:pt x="253" y="635"/>
                  <a:pt x="252" y="635"/>
                  <a:pt x="251" y="635"/>
                </a:cubicBezTo>
                <a:cubicBezTo>
                  <a:pt x="247" y="635"/>
                  <a:pt x="243" y="634"/>
                  <a:pt x="239" y="633"/>
                </a:cubicBezTo>
                <a:cubicBezTo>
                  <a:pt x="239" y="633"/>
                  <a:pt x="239" y="633"/>
                  <a:pt x="239" y="633"/>
                </a:cubicBezTo>
                <a:cubicBezTo>
                  <a:pt x="235" y="632"/>
                  <a:pt x="231" y="631"/>
                  <a:pt x="228" y="630"/>
                </a:cubicBezTo>
                <a:cubicBezTo>
                  <a:pt x="227" y="629"/>
                  <a:pt x="226" y="629"/>
                  <a:pt x="225" y="629"/>
                </a:cubicBezTo>
                <a:cubicBezTo>
                  <a:pt x="222" y="627"/>
                  <a:pt x="218" y="626"/>
                  <a:pt x="214" y="624"/>
                </a:cubicBezTo>
                <a:lnTo>
                  <a:pt x="214" y="624"/>
                </a:lnTo>
                <a:cubicBezTo>
                  <a:pt x="211" y="622"/>
                  <a:pt x="207" y="620"/>
                  <a:pt x="204" y="618"/>
                </a:cubicBezTo>
                <a:cubicBezTo>
                  <a:pt x="203" y="617"/>
                  <a:pt x="203" y="617"/>
                  <a:pt x="202" y="617"/>
                </a:cubicBezTo>
                <a:cubicBezTo>
                  <a:pt x="195" y="612"/>
                  <a:pt x="189" y="607"/>
                  <a:pt x="184" y="601"/>
                </a:cubicBezTo>
                <a:cubicBezTo>
                  <a:pt x="183" y="600"/>
                  <a:pt x="183" y="600"/>
                  <a:pt x="182" y="599"/>
                </a:cubicBezTo>
                <a:cubicBezTo>
                  <a:pt x="180" y="596"/>
                  <a:pt x="177" y="593"/>
                  <a:pt x="174" y="590"/>
                </a:cubicBezTo>
                <a:lnTo>
                  <a:pt x="174" y="590"/>
                </a:lnTo>
                <a:cubicBezTo>
                  <a:pt x="168" y="581"/>
                  <a:pt x="162" y="570"/>
                  <a:pt x="158" y="559"/>
                </a:cubicBezTo>
                <a:close/>
                <a:moveTo>
                  <a:pt x="231" y="598"/>
                </a:moveTo>
                <a:cubicBezTo>
                  <a:pt x="239" y="603"/>
                  <a:pt x="252" y="607"/>
                  <a:pt x="266" y="607"/>
                </a:cubicBezTo>
                <a:cubicBezTo>
                  <a:pt x="280" y="607"/>
                  <a:pt x="293" y="603"/>
                  <a:pt x="301" y="598"/>
                </a:cubicBezTo>
                <a:cubicBezTo>
                  <a:pt x="296" y="607"/>
                  <a:pt x="282" y="613"/>
                  <a:pt x="266" y="613"/>
                </a:cubicBezTo>
                <a:cubicBezTo>
                  <a:pt x="250" y="613"/>
                  <a:pt x="237" y="607"/>
                  <a:pt x="231" y="598"/>
                </a:cubicBezTo>
                <a:close/>
                <a:moveTo>
                  <a:pt x="202" y="531"/>
                </a:moveTo>
                <a:cubicBezTo>
                  <a:pt x="202" y="523"/>
                  <a:pt x="209" y="517"/>
                  <a:pt x="216" y="517"/>
                </a:cubicBezTo>
                <a:cubicBezTo>
                  <a:pt x="224" y="517"/>
                  <a:pt x="230" y="523"/>
                  <a:pt x="230" y="531"/>
                </a:cubicBezTo>
                <a:cubicBezTo>
                  <a:pt x="230" y="539"/>
                  <a:pt x="224" y="545"/>
                  <a:pt x="216" y="545"/>
                </a:cubicBezTo>
                <a:cubicBezTo>
                  <a:pt x="209" y="545"/>
                  <a:pt x="202" y="539"/>
                  <a:pt x="202" y="531"/>
                </a:cubicBezTo>
                <a:close/>
                <a:moveTo>
                  <a:pt x="302" y="531"/>
                </a:moveTo>
                <a:cubicBezTo>
                  <a:pt x="302" y="523"/>
                  <a:pt x="308" y="517"/>
                  <a:pt x="316" y="517"/>
                </a:cubicBezTo>
                <a:cubicBezTo>
                  <a:pt x="324" y="517"/>
                  <a:pt x="330" y="523"/>
                  <a:pt x="330" y="531"/>
                </a:cubicBezTo>
                <a:cubicBezTo>
                  <a:pt x="330" y="539"/>
                  <a:pt x="324" y="545"/>
                  <a:pt x="316" y="545"/>
                </a:cubicBezTo>
                <a:cubicBezTo>
                  <a:pt x="308" y="545"/>
                  <a:pt x="302" y="539"/>
                  <a:pt x="302" y="531"/>
                </a:cubicBezTo>
                <a:close/>
                <a:moveTo>
                  <a:pt x="761" y="395"/>
                </a:moveTo>
                <a:cubicBezTo>
                  <a:pt x="761" y="438"/>
                  <a:pt x="790" y="475"/>
                  <a:pt x="830" y="486"/>
                </a:cubicBezTo>
                <a:cubicBezTo>
                  <a:pt x="831" y="486"/>
                  <a:pt x="831" y="487"/>
                  <a:pt x="831" y="487"/>
                </a:cubicBezTo>
                <a:lnTo>
                  <a:pt x="831" y="486"/>
                </a:lnTo>
                <a:cubicBezTo>
                  <a:pt x="839" y="489"/>
                  <a:pt x="847" y="490"/>
                  <a:pt x="856" y="490"/>
                </a:cubicBezTo>
                <a:cubicBezTo>
                  <a:pt x="909" y="490"/>
                  <a:pt x="952" y="447"/>
                  <a:pt x="952" y="395"/>
                </a:cubicBezTo>
                <a:cubicBezTo>
                  <a:pt x="952" y="351"/>
                  <a:pt x="922" y="314"/>
                  <a:pt x="882" y="303"/>
                </a:cubicBezTo>
                <a:cubicBezTo>
                  <a:pt x="882" y="303"/>
                  <a:pt x="882" y="303"/>
                  <a:pt x="882" y="303"/>
                </a:cubicBezTo>
                <a:lnTo>
                  <a:pt x="882" y="303"/>
                </a:lnTo>
                <a:cubicBezTo>
                  <a:pt x="874" y="301"/>
                  <a:pt x="865" y="299"/>
                  <a:pt x="856" y="299"/>
                </a:cubicBezTo>
                <a:cubicBezTo>
                  <a:pt x="804" y="299"/>
                  <a:pt x="761" y="342"/>
                  <a:pt x="761" y="395"/>
                </a:cubicBezTo>
                <a:close/>
                <a:moveTo>
                  <a:pt x="887" y="475"/>
                </a:moveTo>
                <a:cubicBezTo>
                  <a:pt x="894" y="464"/>
                  <a:pt x="899" y="451"/>
                  <a:pt x="902" y="439"/>
                </a:cubicBezTo>
                <a:lnTo>
                  <a:pt x="930" y="439"/>
                </a:lnTo>
                <a:cubicBezTo>
                  <a:pt x="921" y="455"/>
                  <a:pt x="905" y="468"/>
                  <a:pt x="887" y="475"/>
                </a:cubicBezTo>
                <a:close/>
                <a:moveTo>
                  <a:pt x="935" y="429"/>
                </a:moveTo>
                <a:lnTo>
                  <a:pt x="904" y="429"/>
                </a:lnTo>
                <a:cubicBezTo>
                  <a:pt x="906" y="420"/>
                  <a:pt x="908" y="410"/>
                  <a:pt x="908" y="399"/>
                </a:cubicBezTo>
                <a:lnTo>
                  <a:pt x="942" y="399"/>
                </a:lnTo>
                <a:cubicBezTo>
                  <a:pt x="942" y="410"/>
                  <a:pt x="939" y="420"/>
                  <a:pt x="935" y="429"/>
                </a:cubicBezTo>
                <a:close/>
                <a:moveTo>
                  <a:pt x="942" y="390"/>
                </a:moveTo>
                <a:lnTo>
                  <a:pt x="908" y="390"/>
                </a:lnTo>
                <a:cubicBezTo>
                  <a:pt x="908" y="380"/>
                  <a:pt x="907" y="370"/>
                  <a:pt x="905" y="360"/>
                </a:cubicBezTo>
                <a:lnTo>
                  <a:pt x="935" y="360"/>
                </a:lnTo>
                <a:cubicBezTo>
                  <a:pt x="939" y="369"/>
                  <a:pt x="942" y="379"/>
                  <a:pt x="942" y="390"/>
                </a:cubicBezTo>
                <a:close/>
                <a:moveTo>
                  <a:pt x="930" y="351"/>
                </a:moveTo>
                <a:lnTo>
                  <a:pt x="903" y="351"/>
                </a:lnTo>
                <a:cubicBezTo>
                  <a:pt x="899" y="338"/>
                  <a:pt x="895" y="326"/>
                  <a:pt x="889" y="315"/>
                </a:cubicBezTo>
                <a:cubicBezTo>
                  <a:pt x="906" y="322"/>
                  <a:pt x="921" y="335"/>
                  <a:pt x="930" y="351"/>
                </a:cubicBezTo>
                <a:close/>
                <a:moveTo>
                  <a:pt x="861" y="309"/>
                </a:moveTo>
                <a:cubicBezTo>
                  <a:pt x="866" y="309"/>
                  <a:pt x="871" y="310"/>
                  <a:pt x="876" y="311"/>
                </a:cubicBezTo>
                <a:cubicBezTo>
                  <a:pt x="884" y="323"/>
                  <a:pt x="889" y="337"/>
                  <a:pt x="893" y="351"/>
                </a:cubicBezTo>
                <a:lnTo>
                  <a:pt x="861" y="351"/>
                </a:lnTo>
                <a:lnTo>
                  <a:pt x="861" y="309"/>
                </a:lnTo>
                <a:close/>
                <a:moveTo>
                  <a:pt x="861" y="360"/>
                </a:moveTo>
                <a:lnTo>
                  <a:pt x="895" y="360"/>
                </a:lnTo>
                <a:cubicBezTo>
                  <a:pt x="897" y="370"/>
                  <a:pt x="899" y="380"/>
                  <a:pt x="899" y="390"/>
                </a:cubicBezTo>
                <a:lnTo>
                  <a:pt x="861" y="390"/>
                </a:lnTo>
                <a:lnTo>
                  <a:pt x="861" y="360"/>
                </a:lnTo>
                <a:close/>
                <a:moveTo>
                  <a:pt x="861" y="399"/>
                </a:moveTo>
                <a:lnTo>
                  <a:pt x="899" y="399"/>
                </a:lnTo>
                <a:cubicBezTo>
                  <a:pt x="898" y="410"/>
                  <a:pt x="897" y="420"/>
                  <a:pt x="895" y="429"/>
                </a:cubicBezTo>
                <a:lnTo>
                  <a:pt x="861" y="429"/>
                </a:lnTo>
                <a:lnTo>
                  <a:pt x="861" y="399"/>
                </a:lnTo>
                <a:close/>
                <a:moveTo>
                  <a:pt x="861" y="439"/>
                </a:moveTo>
                <a:lnTo>
                  <a:pt x="893" y="439"/>
                </a:lnTo>
                <a:cubicBezTo>
                  <a:pt x="888" y="453"/>
                  <a:pt x="882" y="467"/>
                  <a:pt x="874" y="479"/>
                </a:cubicBezTo>
                <a:cubicBezTo>
                  <a:pt x="870" y="480"/>
                  <a:pt x="866" y="480"/>
                  <a:pt x="861" y="481"/>
                </a:cubicBezTo>
                <a:lnTo>
                  <a:pt x="861" y="439"/>
                </a:lnTo>
                <a:close/>
                <a:moveTo>
                  <a:pt x="778" y="360"/>
                </a:moveTo>
                <a:lnTo>
                  <a:pt x="808" y="360"/>
                </a:lnTo>
                <a:cubicBezTo>
                  <a:pt x="806" y="370"/>
                  <a:pt x="805" y="380"/>
                  <a:pt x="805" y="390"/>
                </a:cubicBezTo>
                <a:lnTo>
                  <a:pt x="771" y="390"/>
                </a:lnTo>
                <a:cubicBezTo>
                  <a:pt x="771" y="379"/>
                  <a:pt x="774" y="369"/>
                  <a:pt x="778" y="360"/>
                </a:cubicBezTo>
                <a:close/>
                <a:moveTo>
                  <a:pt x="771" y="399"/>
                </a:moveTo>
                <a:lnTo>
                  <a:pt x="805" y="399"/>
                </a:lnTo>
                <a:cubicBezTo>
                  <a:pt x="805" y="410"/>
                  <a:pt x="806" y="420"/>
                  <a:pt x="808" y="429"/>
                </a:cubicBezTo>
                <a:lnTo>
                  <a:pt x="778" y="429"/>
                </a:lnTo>
                <a:cubicBezTo>
                  <a:pt x="774" y="420"/>
                  <a:pt x="771" y="410"/>
                  <a:pt x="771" y="399"/>
                </a:cubicBezTo>
                <a:close/>
                <a:moveTo>
                  <a:pt x="783" y="439"/>
                </a:moveTo>
                <a:lnTo>
                  <a:pt x="810" y="439"/>
                </a:lnTo>
                <a:cubicBezTo>
                  <a:pt x="813" y="451"/>
                  <a:pt x="818" y="463"/>
                  <a:pt x="824" y="474"/>
                </a:cubicBezTo>
                <a:cubicBezTo>
                  <a:pt x="806" y="467"/>
                  <a:pt x="792" y="455"/>
                  <a:pt x="783" y="439"/>
                </a:cubicBezTo>
                <a:close/>
                <a:moveTo>
                  <a:pt x="852" y="481"/>
                </a:moveTo>
                <a:cubicBezTo>
                  <a:pt x="847" y="480"/>
                  <a:pt x="842" y="480"/>
                  <a:pt x="837" y="478"/>
                </a:cubicBezTo>
                <a:cubicBezTo>
                  <a:pt x="829" y="466"/>
                  <a:pt x="823" y="453"/>
                  <a:pt x="820" y="439"/>
                </a:cubicBezTo>
                <a:lnTo>
                  <a:pt x="852" y="439"/>
                </a:lnTo>
                <a:lnTo>
                  <a:pt x="852" y="481"/>
                </a:lnTo>
                <a:close/>
                <a:moveTo>
                  <a:pt x="852" y="429"/>
                </a:moveTo>
                <a:lnTo>
                  <a:pt x="817" y="429"/>
                </a:lnTo>
                <a:cubicBezTo>
                  <a:pt x="815" y="420"/>
                  <a:pt x="814" y="410"/>
                  <a:pt x="814" y="399"/>
                </a:cubicBezTo>
                <a:lnTo>
                  <a:pt x="852" y="399"/>
                </a:lnTo>
                <a:lnTo>
                  <a:pt x="852" y="429"/>
                </a:lnTo>
                <a:close/>
                <a:moveTo>
                  <a:pt x="852" y="390"/>
                </a:moveTo>
                <a:lnTo>
                  <a:pt x="814" y="390"/>
                </a:lnTo>
                <a:cubicBezTo>
                  <a:pt x="815" y="380"/>
                  <a:pt x="816" y="370"/>
                  <a:pt x="818" y="360"/>
                </a:cubicBezTo>
                <a:lnTo>
                  <a:pt x="852" y="360"/>
                </a:lnTo>
                <a:lnTo>
                  <a:pt x="852" y="390"/>
                </a:lnTo>
                <a:close/>
                <a:moveTo>
                  <a:pt x="852" y="309"/>
                </a:moveTo>
                <a:lnTo>
                  <a:pt x="852" y="351"/>
                </a:lnTo>
                <a:lnTo>
                  <a:pt x="820" y="351"/>
                </a:lnTo>
                <a:cubicBezTo>
                  <a:pt x="824" y="337"/>
                  <a:pt x="831" y="323"/>
                  <a:pt x="839" y="311"/>
                </a:cubicBezTo>
                <a:cubicBezTo>
                  <a:pt x="843" y="310"/>
                  <a:pt x="847" y="309"/>
                  <a:pt x="852" y="309"/>
                </a:cubicBezTo>
                <a:close/>
                <a:moveTo>
                  <a:pt x="825" y="315"/>
                </a:moveTo>
                <a:cubicBezTo>
                  <a:pt x="819" y="326"/>
                  <a:pt x="814" y="338"/>
                  <a:pt x="811" y="351"/>
                </a:cubicBezTo>
                <a:lnTo>
                  <a:pt x="783" y="351"/>
                </a:lnTo>
                <a:cubicBezTo>
                  <a:pt x="792" y="334"/>
                  <a:pt x="807" y="322"/>
                  <a:pt x="825" y="315"/>
                </a:cubicBezTo>
                <a:close/>
                <a:moveTo>
                  <a:pt x="761" y="135"/>
                </a:moveTo>
                <a:lnTo>
                  <a:pt x="761" y="87"/>
                </a:lnTo>
                <a:lnTo>
                  <a:pt x="623" y="87"/>
                </a:lnTo>
                <a:cubicBezTo>
                  <a:pt x="623" y="39"/>
                  <a:pt x="584" y="0"/>
                  <a:pt x="535" y="0"/>
                </a:cubicBezTo>
                <a:cubicBezTo>
                  <a:pt x="487" y="0"/>
                  <a:pt x="448" y="39"/>
                  <a:pt x="448" y="87"/>
                </a:cubicBezTo>
                <a:lnTo>
                  <a:pt x="321" y="87"/>
                </a:lnTo>
                <a:lnTo>
                  <a:pt x="321" y="135"/>
                </a:lnTo>
                <a:lnTo>
                  <a:pt x="0" y="135"/>
                </a:lnTo>
                <a:lnTo>
                  <a:pt x="0" y="865"/>
                </a:lnTo>
                <a:lnTo>
                  <a:pt x="1082" y="865"/>
                </a:lnTo>
                <a:lnTo>
                  <a:pt x="1082" y="135"/>
                </a:lnTo>
                <a:lnTo>
                  <a:pt x="761" y="135"/>
                </a:lnTo>
                <a:close/>
                <a:moveTo>
                  <a:pt x="487" y="87"/>
                </a:moveTo>
                <a:cubicBezTo>
                  <a:pt x="487" y="60"/>
                  <a:pt x="508" y="39"/>
                  <a:pt x="535" y="39"/>
                </a:cubicBezTo>
                <a:cubicBezTo>
                  <a:pt x="562" y="39"/>
                  <a:pt x="584" y="60"/>
                  <a:pt x="584" y="87"/>
                </a:cubicBezTo>
                <a:cubicBezTo>
                  <a:pt x="584" y="111"/>
                  <a:pt x="566" y="131"/>
                  <a:pt x="543" y="135"/>
                </a:cubicBezTo>
                <a:lnTo>
                  <a:pt x="527" y="135"/>
                </a:lnTo>
                <a:cubicBezTo>
                  <a:pt x="504" y="131"/>
                  <a:pt x="487" y="111"/>
                  <a:pt x="487" y="87"/>
                </a:cubicBezTo>
                <a:close/>
                <a:moveTo>
                  <a:pt x="1020" y="802"/>
                </a:moveTo>
                <a:lnTo>
                  <a:pt x="62" y="802"/>
                </a:lnTo>
                <a:lnTo>
                  <a:pt x="62" y="197"/>
                </a:lnTo>
                <a:lnTo>
                  <a:pt x="321" y="197"/>
                </a:lnTo>
                <a:lnTo>
                  <a:pt x="321" y="247"/>
                </a:lnTo>
                <a:lnTo>
                  <a:pt x="761" y="247"/>
                </a:lnTo>
                <a:lnTo>
                  <a:pt x="761" y="197"/>
                </a:lnTo>
                <a:lnTo>
                  <a:pt x="1020" y="197"/>
                </a:lnTo>
                <a:lnTo>
                  <a:pt x="1020" y="802"/>
                </a:lnTo>
                <a:lnTo>
                  <a:pt x="1020" y="802"/>
                </a:lnTo>
                <a:close/>
                <a:moveTo>
                  <a:pt x="692" y="410"/>
                </a:moveTo>
                <a:lnTo>
                  <a:pt x="459" y="410"/>
                </a:lnTo>
                <a:lnTo>
                  <a:pt x="459" y="379"/>
                </a:lnTo>
                <a:lnTo>
                  <a:pt x="692" y="379"/>
                </a:lnTo>
                <a:lnTo>
                  <a:pt x="692" y="410"/>
                </a:lnTo>
                <a:close/>
                <a:moveTo>
                  <a:pt x="459" y="528"/>
                </a:moveTo>
                <a:lnTo>
                  <a:pt x="953" y="528"/>
                </a:lnTo>
                <a:lnTo>
                  <a:pt x="953" y="559"/>
                </a:lnTo>
                <a:lnTo>
                  <a:pt x="459" y="559"/>
                </a:lnTo>
                <a:lnTo>
                  <a:pt x="459" y="528"/>
                </a:lnTo>
                <a:close/>
                <a:moveTo>
                  <a:pt x="459" y="677"/>
                </a:moveTo>
                <a:lnTo>
                  <a:pt x="953" y="677"/>
                </a:lnTo>
                <a:lnTo>
                  <a:pt x="953" y="708"/>
                </a:lnTo>
                <a:lnTo>
                  <a:pt x="459" y="708"/>
                </a:lnTo>
                <a:lnTo>
                  <a:pt x="459" y="677"/>
                </a:lnTo>
                <a:close/>
              </a:path>
            </a:pathLst>
          </a:custGeom>
          <a:solidFill>
            <a:schemeClr val="accent1"/>
          </a:solidFill>
          <a:ln>
            <a:noFill/>
          </a:ln>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圆角矩形 4"/>
          <p:cNvSpPr>
            <a:spLocks noChangeArrowheads="1"/>
          </p:cNvSpPr>
          <p:nvPr/>
        </p:nvSpPr>
        <p:spPr bwMode="auto">
          <a:xfrm>
            <a:off x="1055688" y="3173413"/>
            <a:ext cx="2035175" cy="3309937"/>
          </a:xfrm>
          <a:prstGeom prst="roundRect">
            <a:avLst>
              <a:gd name="adj" fmla="val 4986"/>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2771" name="圆角矩形 5"/>
          <p:cNvSpPr>
            <a:spLocks noChangeArrowheads="1"/>
          </p:cNvSpPr>
          <p:nvPr/>
        </p:nvSpPr>
        <p:spPr bwMode="auto">
          <a:xfrm>
            <a:off x="3749675" y="3173413"/>
            <a:ext cx="2035175" cy="3309937"/>
          </a:xfrm>
          <a:prstGeom prst="roundRect">
            <a:avLst>
              <a:gd name="adj" fmla="val 8130"/>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2772" name="圆角矩形 6"/>
          <p:cNvSpPr>
            <a:spLocks noChangeArrowheads="1"/>
          </p:cNvSpPr>
          <p:nvPr/>
        </p:nvSpPr>
        <p:spPr bwMode="auto">
          <a:xfrm>
            <a:off x="6443663" y="3173413"/>
            <a:ext cx="2035175" cy="3309937"/>
          </a:xfrm>
          <a:prstGeom prst="roundRect">
            <a:avLst>
              <a:gd name="adj" fmla="val 5884"/>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2773" name="圆角矩形 7"/>
          <p:cNvSpPr>
            <a:spLocks noChangeArrowheads="1"/>
          </p:cNvSpPr>
          <p:nvPr/>
        </p:nvSpPr>
        <p:spPr bwMode="auto">
          <a:xfrm>
            <a:off x="9137650" y="3173413"/>
            <a:ext cx="2035175" cy="3309937"/>
          </a:xfrm>
          <a:prstGeom prst="roundRect">
            <a:avLst>
              <a:gd name="adj" fmla="val 5884"/>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 name="椭圆 3"/>
          <p:cNvSpPr/>
          <p:nvPr/>
        </p:nvSpPr>
        <p:spPr bwMode="auto">
          <a:xfrm>
            <a:off x="1403350" y="2330450"/>
            <a:ext cx="1344613" cy="1346200"/>
          </a:xfrm>
          <a:prstGeom prst="ellipse">
            <a:avLst/>
          </a:prstGeom>
          <a:solidFill>
            <a:schemeClr val="accent5">
              <a:lumMod val="100000"/>
            </a:schemeClr>
          </a:solidFill>
          <a:ln w="38100" cap="flat" cmpd="sng" algn="ctr">
            <a:solidFill>
              <a:schemeClr val="bg1">
                <a:lumMod val="95000"/>
              </a:schemeClr>
            </a:solid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32775" name="圆角矩形 8"/>
          <p:cNvSpPr>
            <a:spLocks noChangeArrowheads="1"/>
          </p:cNvSpPr>
          <p:nvPr/>
        </p:nvSpPr>
        <p:spPr bwMode="auto">
          <a:xfrm>
            <a:off x="1143000" y="3767138"/>
            <a:ext cx="1855788" cy="2633662"/>
          </a:xfrm>
          <a:prstGeom prst="roundRect">
            <a:avLst>
              <a:gd name="adj" fmla="val 4986"/>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2776" name="圆角矩形 9"/>
          <p:cNvSpPr>
            <a:spLocks noChangeArrowheads="1"/>
          </p:cNvSpPr>
          <p:nvPr/>
        </p:nvSpPr>
        <p:spPr bwMode="auto">
          <a:xfrm>
            <a:off x="3838575" y="3767138"/>
            <a:ext cx="1857375" cy="2633662"/>
          </a:xfrm>
          <a:prstGeom prst="roundRect">
            <a:avLst>
              <a:gd name="adj" fmla="val 4986"/>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2777" name="圆角矩形 10"/>
          <p:cNvSpPr>
            <a:spLocks noChangeArrowheads="1"/>
          </p:cNvSpPr>
          <p:nvPr/>
        </p:nvSpPr>
        <p:spPr bwMode="auto">
          <a:xfrm>
            <a:off x="6532563" y="3767138"/>
            <a:ext cx="1857375" cy="2633662"/>
          </a:xfrm>
          <a:prstGeom prst="roundRect">
            <a:avLst>
              <a:gd name="adj" fmla="val 4986"/>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2778" name="圆角矩形 11"/>
          <p:cNvSpPr>
            <a:spLocks noChangeArrowheads="1"/>
          </p:cNvSpPr>
          <p:nvPr/>
        </p:nvSpPr>
        <p:spPr bwMode="auto">
          <a:xfrm>
            <a:off x="9226550" y="3771900"/>
            <a:ext cx="1857375" cy="2633663"/>
          </a:xfrm>
          <a:prstGeom prst="roundRect">
            <a:avLst>
              <a:gd name="adj" fmla="val 4986"/>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3" name="椭圆 12"/>
          <p:cNvSpPr/>
          <p:nvPr/>
        </p:nvSpPr>
        <p:spPr bwMode="auto">
          <a:xfrm>
            <a:off x="4097338" y="2330450"/>
            <a:ext cx="1344612" cy="1346200"/>
          </a:xfrm>
          <a:prstGeom prst="ellipse">
            <a:avLst/>
          </a:prstGeom>
          <a:solidFill>
            <a:schemeClr val="accent5">
              <a:lumMod val="100000"/>
            </a:schemeClr>
          </a:solidFill>
          <a:ln w="38100" cap="flat" cmpd="sng" algn="ctr">
            <a:solidFill>
              <a:schemeClr val="bg1">
                <a:lumMod val="95000"/>
              </a:schemeClr>
            </a:solid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14" name="椭圆 13"/>
          <p:cNvSpPr/>
          <p:nvPr/>
        </p:nvSpPr>
        <p:spPr bwMode="auto">
          <a:xfrm>
            <a:off x="6791325" y="2330450"/>
            <a:ext cx="1344613" cy="1346200"/>
          </a:xfrm>
          <a:prstGeom prst="ellipse">
            <a:avLst/>
          </a:prstGeom>
          <a:solidFill>
            <a:schemeClr val="accent5">
              <a:lumMod val="100000"/>
            </a:schemeClr>
          </a:solidFill>
          <a:ln w="38100" cap="flat" cmpd="sng" algn="ctr">
            <a:solidFill>
              <a:schemeClr val="bg1">
                <a:lumMod val="95000"/>
              </a:schemeClr>
            </a:solid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15" name="椭圆 14"/>
          <p:cNvSpPr/>
          <p:nvPr/>
        </p:nvSpPr>
        <p:spPr bwMode="auto">
          <a:xfrm>
            <a:off x="9483725" y="2330450"/>
            <a:ext cx="1344613" cy="1346200"/>
          </a:xfrm>
          <a:prstGeom prst="ellipse">
            <a:avLst/>
          </a:prstGeom>
          <a:solidFill>
            <a:schemeClr val="accent5">
              <a:lumMod val="100000"/>
            </a:schemeClr>
          </a:solidFill>
          <a:ln w="38100" cap="flat" cmpd="sng" algn="ctr">
            <a:solidFill>
              <a:schemeClr val="bg1">
                <a:lumMod val="95000"/>
              </a:schemeClr>
            </a:solid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32782" name="文本框 68"/>
          <p:cNvSpPr txBox="1">
            <a:spLocks noChangeArrowheads="1"/>
          </p:cNvSpPr>
          <p:nvPr/>
        </p:nvSpPr>
        <p:spPr bwMode="auto">
          <a:xfrm>
            <a:off x="1352550" y="2778125"/>
            <a:ext cx="153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一般事故</a:t>
            </a:r>
          </a:p>
        </p:txBody>
      </p:sp>
      <p:sp>
        <p:nvSpPr>
          <p:cNvPr id="32783" name="文本框 64"/>
          <p:cNvSpPr txBox="1">
            <a:spLocks noChangeArrowheads="1"/>
          </p:cNvSpPr>
          <p:nvPr/>
        </p:nvSpPr>
        <p:spPr bwMode="auto">
          <a:xfrm>
            <a:off x="4003675" y="2773363"/>
            <a:ext cx="1525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较大事故</a:t>
            </a:r>
          </a:p>
        </p:txBody>
      </p:sp>
      <p:sp>
        <p:nvSpPr>
          <p:cNvPr id="32784" name="文本框 33"/>
          <p:cNvSpPr txBox="1">
            <a:spLocks noChangeArrowheads="1"/>
          </p:cNvSpPr>
          <p:nvPr/>
        </p:nvSpPr>
        <p:spPr bwMode="auto">
          <a:xfrm>
            <a:off x="6653213" y="2752725"/>
            <a:ext cx="1616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重大事故</a:t>
            </a:r>
          </a:p>
        </p:txBody>
      </p:sp>
      <p:sp>
        <p:nvSpPr>
          <p:cNvPr id="32785" name="文本框 34"/>
          <p:cNvSpPr txBox="1">
            <a:spLocks noChangeArrowheads="1"/>
          </p:cNvSpPr>
          <p:nvPr/>
        </p:nvSpPr>
        <p:spPr bwMode="auto">
          <a:xfrm>
            <a:off x="9532938" y="2532063"/>
            <a:ext cx="1244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特别重大事故</a:t>
            </a:r>
          </a:p>
        </p:txBody>
      </p:sp>
      <p:sp>
        <p:nvSpPr>
          <p:cNvPr id="32786" name="文本框 9"/>
          <p:cNvSpPr txBox="1">
            <a:spLocks noChangeArrowheads="1"/>
          </p:cNvSpPr>
          <p:nvPr/>
        </p:nvSpPr>
        <p:spPr bwMode="auto">
          <a:xfrm>
            <a:off x="9288463" y="4230688"/>
            <a:ext cx="1795462"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latinLnBrk="1" hangingPunct="1">
              <a:lnSpc>
                <a:spcPct val="150000"/>
              </a:lnSpc>
              <a:spcBef>
                <a:spcPct val="0"/>
              </a:spcBef>
              <a:buFont typeface="Arial" panose="020B0604020202020204" pitchFamily="34" charset="0"/>
              <a:buNone/>
            </a:pPr>
            <a:r>
              <a:rPr lang="en-US" altLang="zh-CN" sz="1800">
                <a:latin typeface="微软雅黑" panose="020B0503020204020204" pitchFamily="34" charset="-122"/>
                <a:ea typeface="微软雅黑" panose="020B0503020204020204" pitchFamily="34" charset="-122"/>
              </a:rPr>
              <a:t>30</a:t>
            </a:r>
            <a:r>
              <a:rPr lang="zh-CN" altLang="en-US" sz="1800">
                <a:latin typeface="微软雅黑" panose="020B0503020204020204" pitchFamily="34" charset="-122"/>
                <a:ea typeface="微软雅黑" panose="020B0503020204020204" pitchFamily="34" charset="-122"/>
              </a:rPr>
              <a:t>人以上死亡；</a:t>
            </a:r>
            <a:r>
              <a:rPr lang="en-US" altLang="zh-CN" sz="1800">
                <a:latin typeface="微软雅黑" panose="020B0503020204020204" pitchFamily="34" charset="-122"/>
                <a:ea typeface="微软雅黑" panose="020B0503020204020204" pitchFamily="34" charset="-122"/>
              </a:rPr>
              <a:t>100</a:t>
            </a:r>
            <a:r>
              <a:rPr lang="zh-CN" altLang="en-US" sz="1800">
                <a:latin typeface="微软雅黑" panose="020B0503020204020204" pitchFamily="34" charset="-122"/>
                <a:ea typeface="微软雅黑" panose="020B0503020204020204" pitchFamily="34" charset="-122"/>
              </a:rPr>
              <a:t>人以上重伤；</a:t>
            </a:r>
            <a:r>
              <a:rPr lang="en-US" altLang="zh-CN" sz="1800">
                <a:latin typeface="微软雅黑" panose="020B0503020204020204" pitchFamily="34" charset="-122"/>
                <a:ea typeface="微软雅黑" panose="020B0503020204020204" pitchFamily="34" charset="-122"/>
              </a:rPr>
              <a:t>1</a:t>
            </a:r>
            <a:r>
              <a:rPr lang="zh-CN" altLang="en-US" sz="1800">
                <a:latin typeface="微软雅黑" panose="020B0503020204020204" pitchFamily="34" charset="-122"/>
                <a:ea typeface="微软雅黑" panose="020B0503020204020204" pitchFamily="34" charset="-122"/>
              </a:rPr>
              <a:t>亿元以上直接经济损失。 </a:t>
            </a:r>
            <a:endParaRPr lang="en-US" altLang="zh-CN" sz="1800">
              <a:latin typeface="微软雅黑" panose="020B0503020204020204" pitchFamily="34" charset="-122"/>
              <a:ea typeface="微软雅黑" panose="020B0503020204020204" pitchFamily="34" charset="-122"/>
            </a:endParaRPr>
          </a:p>
        </p:txBody>
      </p:sp>
      <p:sp>
        <p:nvSpPr>
          <p:cNvPr id="32787" name="文本框 69"/>
          <p:cNvSpPr txBox="1">
            <a:spLocks noChangeArrowheads="1"/>
          </p:cNvSpPr>
          <p:nvPr/>
        </p:nvSpPr>
        <p:spPr bwMode="auto">
          <a:xfrm>
            <a:off x="1149350" y="4203700"/>
            <a:ext cx="18494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latinLnBrk="1" hangingPunct="1">
              <a:lnSpc>
                <a:spcPct val="150000"/>
              </a:lnSpc>
              <a:spcBef>
                <a:spcPct val="0"/>
              </a:spcBef>
              <a:buFont typeface="Arial" panose="020B0604020202020204" pitchFamily="34" charset="0"/>
              <a:buNone/>
            </a:pPr>
            <a:r>
              <a:rPr lang="en-US" altLang="zh-CN" sz="1800">
                <a:latin typeface="微软雅黑" panose="020B0503020204020204" pitchFamily="34" charset="-122"/>
                <a:ea typeface="微软雅黑" panose="020B0503020204020204" pitchFamily="34" charset="-122"/>
              </a:rPr>
              <a:t>1-2</a:t>
            </a:r>
            <a:r>
              <a:rPr lang="zh-CN" altLang="en-US" sz="1800">
                <a:latin typeface="微软雅黑" panose="020B0503020204020204" pitchFamily="34" charset="-122"/>
                <a:ea typeface="微软雅黑" panose="020B0503020204020204" pitchFamily="34" charset="-122"/>
              </a:rPr>
              <a:t>人死亡；</a:t>
            </a:r>
            <a:r>
              <a:rPr lang="en-US" altLang="zh-CN" sz="1800">
                <a:latin typeface="微软雅黑" panose="020B0503020204020204" pitchFamily="34" charset="-122"/>
                <a:ea typeface="微软雅黑" panose="020B0503020204020204" pitchFamily="34" charset="-122"/>
              </a:rPr>
              <a:t>10</a:t>
            </a:r>
            <a:r>
              <a:rPr lang="zh-CN" altLang="en-US" sz="1800">
                <a:latin typeface="微软雅黑" panose="020B0503020204020204" pitchFamily="34" charset="-122"/>
                <a:ea typeface="微软雅黑" panose="020B0503020204020204" pitchFamily="34" charset="-122"/>
              </a:rPr>
              <a:t>人以下重伤；</a:t>
            </a:r>
            <a:r>
              <a:rPr lang="en-US" altLang="zh-CN" sz="1800">
                <a:latin typeface="微软雅黑" panose="020B0503020204020204" pitchFamily="34" charset="-122"/>
                <a:ea typeface="微软雅黑" panose="020B0503020204020204" pitchFamily="34" charset="-122"/>
              </a:rPr>
              <a:t>1000</a:t>
            </a:r>
            <a:r>
              <a:rPr lang="zh-CN" altLang="en-US" sz="1800">
                <a:latin typeface="微软雅黑" panose="020B0503020204020204" pitchFamily="34" charset="-122"/>
                <a:ea typeface="微软雅黑" panose="020B0503020204020204" pitchFamily="34" charset="-122"/>
              </a:rPr>
              <a:t>万元以下直接经济损失。</a:t>
            </a:r>
            <a:endParaRPr lang="en-US" altLang="zh-CN" sz="1800">
              <a:latin typeface="微软雅黑" panose="020B0503020204020204" pitchFamily="34" charset="-122"/>
              <a:ea typeface="微软雅黑" panose="020B0503020204020204" pitchFamily="34" charset="-122"/>
            </a:endParaRPr>
          </a:p>
        </p:txBody>
      </p:sp>
      <p:sp>
        <p:nvSpPr>
          <p:cNvPr id="32788" name="文本框 65"/>
          <p:cNvSpPr txBox="1">
            <a:spLocks noChangeArrowheads="1"/>
          </p:cNvSpPr>
          <p:nvPr/>
        </p:nvSpPr>
        <p:spPr bwMode="auto">
          <a:xfrm>
            <a:off x="3833813" y="4183063"/>
            <a:ext cx="19208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latinLnBrk="1" hangingPunct="1">
              <a:lnSpc>
                <a:spcPct val="150000"/>
              </a:lnSpc>
              <a:spcBef>
                <a:spcPct val="0"/>
              </a:spcBef>
              <a:buFont typeface="Arial" panose="020B0604020202020204" pitchFamily="34" charset="0"/>
              <a:buNone/>
            </a:pPr>
            <a:r>
              <a:rPr lang="en-US" altLang="zh-CN" sz="1800">
                <a:latin typeface="微软雅黑" panose="020B0503020204020204" pitchFamily="34" charset="-122"/>
                <a:ea typeface="微软雅黑" panose="020B0503020204020204" pitchFamily="34" charset="-122"/>
              </a:rPr>
              <a:t>3-9</a:t>
            </a:r>
            <a:r>
              <a:rPr lang="zh-CN" altLang="en-US" sz="1800">
                <a:latin typeface="微软雅黑" panose="020B0503020204020204" pitchFamily="34" charset="-122"/>
                <a:ea typeface="微软雅黑" panose="020B0503020204020204" pitchFamily="34" charset="-122"/>
              </a:rPr>
              <a:t>人死亡；</a:t>
            </a:r>
            <a:r>
              <a:rPr lang="en-US" altLang="zh-CN" sz="1800">
                <a:latin typeface="微软雅黑" panose="020B0503020204020204" pitchFamily="34" charset="-122"/>
                <a:ea typeface="微软雅黑" panose="020B0503020204020204" pitchFamily="34" charset="-122"/>
              </a:rPr>
              <a:t>10-49</a:t>
            </a:r>
            <a:r>
              <a:rPr lang="zh-CN" altLang="en-US" sz="1800">
                <a:latin typeface="微软雅黑" panose="020B0503020204020204" pitchFamily="34" charset="-122"/>
                <a:ea typeface="微软雅黑" panose="020B0503020204020204" pitchFamily="34" charset="-122"/>
              </a:rPr>
              <a:t>人重伤；</a:t>
            </a:r>
            <a:r>
              <a:rPr lang="en-US" altLang="zh-CN" sz="1800">
                <a:latin typeface="微软雅黑" panose="020B0503020204020204" pitchFamily="34" charset="-122"/>
                <a:ea typeface="微软雅黑" panose="020B0503020204020204" pitchFamily="34" charset="-122"/>
              </a:rPr>
              <a:t>1000</a:t>
            </a:r>
            <a:r>
              <a:rPr lang="zh-CN" altLang="en-US" sz="1800">
                <a:latin typeface="微软雅黑" panose="020B0503020204020204" pitchFamily="34" charset="-122"/>
                <a:ea typeface="微软雅黑" panose="020B0503020204020204" pitchFamily="34" charset="-122"/>
              </a:rPr>
              <a:t>万元</a:t>
            </a:r>
            <a:r>
              <a:rPr lang="en-US" altLang="zh-CN" sz="1800">
                <a:latin typeface="微软雅黑" panose="020B0503020204020204" pitchFamily="34" charset="-122"/>
                <a:ea typeface="微软雅黑" panose="020B0503020204020204" pitchFamily="34" charset="-122"/>
              </a:rPr>
              <a:t>-5000</a:t>
            </a:r>
            <a:r>
              <a:rPr lang="zh-CN" altLang="en-US" sz="1800">
                <a:latin typeface="微软雅黑" panose="020B0503020204020204" pitchFamily="34" charset="-122"/>
                <a:ea typeface="微软雅黑" panose="020B0503020204020204" pitchFamily="34" charset="-122"/>
              </a:rPr>
              <a:t>万元直接经济损失。</a:t>
            </a:r>
            <a:endParaRPr lang="en-US" altLang="zh-CN" sz="1800">
              <a:latin typeface="微软雅黑" panose="020B0503020204020204" pitchFamily="34" charset="-122"/>
              <a:ea typeface="微软雅黑" panose="020B0503020204020204" pitchFamily="34" charset="-122"/>
            </a:endParaRPr>
          </a:p>
        </p:txBody>
      </p:sp>
      <p:sp>
        <p:nvSpPr>
          <p:cNvPr id="32789" name="文本框 61"/>
          <p:cNvSpPr txBox="1">
            <a:spLocks noChangeArrowheads="1"/>
          </p:cNvSpPr>
          <p:nvPr/>
        </p:nvSpPr>
        <p:spPr bwMode="auto">
          <a:xfrm>
            <a:off x="6567488" y="4183063"/>
            <a:ext cx="18430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latinLnBrk="1" hangingPunct="1">
              <a:lnSpc>
                <a:spcPct val="150000"/>
              </a:lnSpc>
              <a:spcBef>
                <a:spcPct val="0"/>
              </a:spcBef>
              <a:buFont typeface="Arial" panose="020B0604020202020204" pitchFamily="34" charset="0"/>
              <a:buNone/>
            </a:pPr>
            <a:r>
              <a:rPr lang="en-US" altLang="zh-CN" sz="1800">
                <a:latin typeface="微软雅黑" panose="020B0503020204020204" pitchFamily="34" charset="-122"/>
                <a:ea typeface="微软雅黑" panose="020B0503020204020204" pitchFamily="34" charset="-122"/>
              </a:rPr>
              <a:t>10-29</a:t>
            </a:r>
            <a:r>
              <a:rPr lang="zh-CN" altLang="en-US" sz="1800">
                <a:latin typeface="微软雅黑" panose="020B0503020204020204" pitchFamily="34" charset="-122"/>
                <a:ea typeface="微软雅黑" panose="020B0503020204020204" pitchFamily="34" charset="-122"/>
              </a:rPr>
              <a:t>人死亡；</a:t>
            </a:r>
            <a:r>
              <a:rPr lang="en-US" altLang="zh-CN" sz="1800">
                <a:latin typeface="微软雅黑" panose="020B0503020204020204" pitchFamily="34" charset="-122"/>
                <a:ea typeface="微软雅黑" panose="020B0503020204020204" pitchFamily="34" charset="-122"/>
              </a:rPr>
              <a:t>50-99</a:t>
            </a:r>
            <a:r>
              <a:rPr lang="zh-CN" altLang="en-US" sz="1800">
                <a:latin typeface="微软雅黑" panose="020B0503020204020204" pitchFamily="34" charset="-122"/>
                <a:ea typeface="微软雅黑" panose="020B0503020204020204" pitchFamily="34" charset="-122"/>
              </a:rPr>
              <a:t>人重伤；</a:t>
            </a:r>
            <a:r>
              <a:rPr lang="en-US" altLang="zh-CN" sz="1800">
                <a:latin typeface="微软雅黑" panose="020B0503020204020204" pitchFamily="34" charset="-122"/>
                <a:ea typeface="微软雅黑" panose="020B0503020204020204" pitchFamily="34" charset="-122"/>
              </a:rPr>
              <a:t>5000</a:t>
            </a:r>
            <a:r>
              <a:rPr lang="zh-CN" altLang="en-US" sz="1800">
                <a:latin typeface="微软雅黑" panose="020B0503020204020204" pitchFamily="34" charset="-122"/>
                <a:ea typeface="微软雅黑" panose="020B0503020204020204" pitchFamily="34" charset="-122"/>
              </a:rPr>
              <a:t>万元</a:t>
            </a:r>
            <a:r>
              <a:rPr lang="en-US" altLang="zh-CN" sz="1800">
                <a:latin typeface="微软雅黑" panose="020B0503020204020204" pitchFamily="34" charset="-122"/>
                <a:ea typeface="微软雅黑" panose="020B0503020204020204" pitchFamily="34" charset="-122"/>
              </a:rPr>
              <a:t>-1</a:t>
            </a:r>
            <a:r>
              <a:rPr lang="zh-CN" altLang="en-US" sz="1800">
                <a:latin typeface="微软雅黑" panose="020B0503020204020204" pitchFamily="34" charset="-122"/>
                <a:ea typeface="微软雅黑" panose="020B0503020204020204" pitchFamily="34" charset="-122"/>
              </a:rPr>
              <a:t>亿元直接经济损失。</a:t>
            </a:r>
            <a:endParaRPr lang="en-US" altLang="zh-CN" sz="1800">
              <a:latin typeface="微软雅黑" panose="020B0503020204020204" pitchFamily="34" charset="-122"/>
              <a:ea typeface="微软雅黑" panose="020B0503020204020204" pitchFamily="34" charset="-122"/>
            </a:endParaRPr>
          </a:p>
        </p:txBody>
      </p:sp>
      <p:sp>
        <p:nvSpPr>
          <p:cNvPr id="24" name="燕尾形 23"/>
          <p:cNvSpPr/>
          <p:nvPr/>
        </p:nvSpPr>
        <p:spPr bwMode="auto">
          <a:xfrm>
            <a:off x="3295650" y="2784475"/>
            <a:ext cx="274638" cy="274638"/>
          </a:xfrm>
          <a:prstGeom prst="chevron">
            <a:avLst/>
          </a:prstGeom>
          <a:solidFill>
            <a:schemeClr val="bg1">
              <a:lumMod val="6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25" name="燕尾形 24"/>
          <p:cNvSpPr/>
          <p:nvPr/>
        </p:nvSpPr>
        <p:spPr bwMode="auto">
          <a:xfrm>
            <a:off x="5978525" y="2773363"/>
            <a:ext cx="274638" cy="273050"/>
          </a:xfrm>
          <a:prstGeom prst="chevron">
            <a:avLst/>
          </a:prstGeom>
          <a:solidFill>
            <a:schemeClr val="bg1">
              <a:lumMod val="6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26" name="燕尾形 25"/>
          <p:cNvSpPr/>
          <p:nvPr/>
        </p:nvSpPr>
        <p:spPr bwMode="auto">
          <a:xfrm>
            <a:off x="8705850" y="2774950"/>
            <a:ext cx="274638" cy="274638"/>
          </a:xfrm>
          <a:prstGeom prst="chevron">
            <a:avLst/>
          </a:prstGeom>
          <a:solidFill>
            <a:schemeClr val="bg1">
              <a:lumMod val="6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32793" name="文本框 24"/>
          <p:cNvSpPr>
            <a:spLocks noChangeArrowheads="1"/>
          </p:cNvSpPr>
          <p:nvPr/>
        </p:nvSpPr>
        <p:spPr bwMode="auto">
          <a:xfrm>
            <a:off x="4746625" y="211138"/>
            <a:ext cx="2698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zh-CN" altLang="zh-CN" b="1">
                <a:solidFill>
                  <a:schemeClr val="accent5">
                    <a:lumMod val="100000"/>
                  </a:schemeClr>
                </a:solidFill>
                <a:latin typeface="华文中宋" panose="02010600040101010101" pitchFamily="2" charset="-122"/>
                <a:ea typeface="华文中宋" panose="02010600040101010101" pitchFamily="2" charset="-122"/>
              </a:rPr>
              <a:t>（</a:t>
            </a:r>
            <a:r>
              <a:rPr lang="zh-CN" altLang="en-US" b="1">
                <a:solidFill>
                  <a:schemeClr val="accent5">
                    <a:lumMod val="100000"/>
                  </a:schemeClr>
                </a:solidFill>
                <a:latin typeface="华文中宋" panose="02010600040101010101" pitchFamily="2" charset="-122"/>
                <a:ea typeface="华文中宋" panose="02010600040101010101" pitchFamily="2" charset="-122"/>
              </a:rPr>
              <a:t>四</a:t>
            </a:r>
            <a:r>
              <a:rPr lang="zh-CN" altLang="zh-CN" b="1">
                <a:solidFill>
                  <a:schemeClr val="accent5">
                    <a:lumMod val="100000"/>
                  </a:schemeClr>
                </a:solidFill>
                <a:latin typeface="华文中宋" panose="02010600040101010101" pitchFamily="2" charset="-122"/>
                <a:ea typeface="华文中宋" panose="02010600040101010101" pitchFamily="2" charset="-122"/>
              </a:rPr>
              <a:t>）</a:t>
            </a:r>
            <a:r>
              <a:rPr lang="zh-CN" altLang="en-US" b="1">
                <a:solidFill>
                  <a:schemeClr val="accent5">
                    <a:lumMod val="100000"/>
                  </a:schemeClr>
                </a:solidFill>
                <a:latin typeface="华文中宋" panose="02010600040101010101" pitchFamily="2" charset="-122"/>
                <a:ea typeface="华文中宋" panose="02010600040101010101" pitchFamily="2" charset="-122"/>
              </a:rPr>
              <a:t>事故调查</a:t>
            </a:r>
            <a:endParaRPr lang="zh-CN" altLang="zh-CN" b="1">
              <a:solidFill>
                <a:schemeClr val="accent5">
                  <a:lumMod val="100000"/>
                </a:schemeClr>
              </a:solidFill>
              <a:latin typeface="华文中宋" panose="02010600040101010101" pitchFamily="2" charset="-122"/>
              <a:ea typeface="华文中宋" panose="02010600040101010101" pitchFamily="2" charset="-122"/>
            </a:endParaRPr>
          </a:p>
        </p:txBody>
      </p:sp>
      <p:grpSp>
        <p:nvGrpSpPr>
          <p:cNvPr id="32794" name="组合 3"/>
          <p:cNvGrpSpPr>
            <a:grpSpLocks/>
          </p:cNvGrpSpPr>
          <p:nvPr/>
        </p:nvGrpSpPr>
        <p:grpSpPr bwMode="auto">
          <a:xfrm>
            <a:off x="3824288" y="9525"/>
            <a:ext cx="922337" cy="550863"/>
            <a:chOff x="0" y="0"/>
            <a:chExt cx="1165289" cy="968188"/>
          </a:xfrm>
        </p:grpSpPr>
        <p:sp>
          <p:nvSpPr>
            <p:cNvPr id="32800" name="平行四边形 21"/>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801"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802"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2795" name="组合 22"/>
          <p:cNvGrpSpPr>
            <a:grpSpLocks/>
          </p:cNvGrpSpPr>
          <p:nvPr/>
        </p:nvGrpSpPr>
        <p:grpSpPr bwMode="auto">
          <a:xfrm>
            <a:off x="7754938" y="9525"/>
            <a:ext cx="923925" cy="550863"/>
            <a:chOff x="0" y="0"/>
            <a:chExt cx="1165289" cy="968188"/>
          </a:xfrm>
        </p:grpSpPr>
        <p:sp>
          <p:nvSpPr>
            <p:cNvPr id="32797"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98"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99"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2796" name="文本框 35"/>
          <p:cNvSpPr txBox="1">
            <a:spLocks noChangeArrowheads="1"/>
          </p:cNvSpPr>
          <p:nvPr/>
        </p:nvSpPr>
        <p:spPr bwMode="auto">
          <a:xfrm>
            <a:off x="1373188" y="1239838"/>
            <a:ext cx="983138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Tx/>
              <a:buNone/>
            </a:pPr>
            <a:r>
              <a:rPr lang="zh-CN" altLang="en-US" sz="2000">
                <a:latin typeface="微软雅黑" panose="020B0503020204020204" pitchFamily="34" charset="-122"/>
                <a:ea typeface="微软雅黑" panose="020B0503020204020204" pitchFamily="34" charset="-122"/>
              </a:rPr>
              <a:t>生产安全事故：生产经营单位在生产经营活动中发生的造成人身伤亡或者直接经济损失的事件</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圆角矩形 35"/>
          <p:cNvSpPr>
            <a:spLocks noChangeArrowheads="1"/>
          </p:cNvSpPr>
          <p:nvPr/>
        </p:nvSpPr>
        <p:spPr bwMode="auto">
          <a:xfrm>
            <a:off x="1036638" y="5503863"/>
            <a:ext cx="10117137" cy="985837"/>
          </a:xfrm>
          <a:prstGeom prst="roundRect">
            <a:avLst>
              <a:gd name="adj" fmla="val 4833"/>
            </a:avLst>
          </a:prstGeom>
          <a:noFill/>
          <a:ln w="31750" algn="ctr">
            <a:solidFill>
              <a:schemeClr val="accent5">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4819" name="圆角矩形 36"/>
          <p:cNvSpPr>
            <a:spLocks noChangeArrowheads="1"/>
          </p:cNvSpPr>
          <p:nvPr/>
        </p:nvSpPr>
        <p:spPr bwMode="auto">
          <a:xfrm>
            <a:off x="1330325" y="5184775"/>
            <a:ext cx="4389438" cy="612775"/>
          </a:xfrm>
          <a:prstGeom prst="roundRect">
            <a:avLst>
              <a:gd name="adj" fmla="val 6222"/>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4820" name="圆角矩形 33"/>
          <p:cNvSpPr>
            <a:spLocks noChangeArrowheads="1"/>
          </p:cNvSpPr>
          <p:nvPr/>
        </p:nvSpPr>
        <p:spPr bwMode="auto">
          <a:xfrm>
            <a:off x="1036638" y="4089400"/>
            <a:ext cx="10117137" cy="984250"/>
          </a:xfrm>
          <a:prstGeom prst="roundRect">
            <a:avLst>
              <a:gd name="adj" fmla="val 4833"/>
            </a:avLst>
          </a:prstGeom>
          <a:noFill/>
          <a:ln w="31750" algn="ctr">
            <a:solidFill>
              <a:schemeClr val="accent5">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4821" name="圆角矩形 34"/>
          <p:cNvSpPr>
            <a:spLocks noChangeArrowheads="1"/>
          </p:cNvSpPr>
          <p:nvPr/>
        </p:nvSpPr>
        <p:spPr bwMode="auto">
          <a:xfrm>
            <a:off x="1330325" y="3770313"/>
            <a:ext cx="4389438" cy="612775"/>
          </a:xfrm>
          <a:prstGeom prst="roundRect">
            <a:avLst>
              <a:gd name="adj" fmla="val 6222"/>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 name="文本框 1"/>
          <p:cNvSpPr txBox="1"/>
          <p:nvPr/>
        </p:nvSpPr>
        <p:spPr>
          <a:xfrm>
            <a:off x="976313" y="1165225"/>
            <a:ext cx="2479675" cy="460375"/>
          </a:xfrm>
          <a:prstGeom prst="rect">
            <a:avLst/>
          </a:prstGeom>
          <a:solidFill>
            <a:schemeClr val="bg1">
              <a:lumMod val="95000"/>
            </a:schemeClr>
          </a:solidFill>
        </p:spPr>
        <p:txBody>
          <a:bodyPr>
            <a:spAutoFit/>
          </a:bodyPr>
          <a:lstStyle/>
          <a:p>
            <a:pPr>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事故原因分析：</a:t>
            </a:r>
          </a:p>
        </p:txBody>
      </p:sp>
      <p:sp>
        <p:nvSpPr>
          <p:cNvPr id="34823" name="文本框 4"/>
          <p:cNvSpPr txBox="1">
            <a:spLocks noChangeArrowheads="1"/>
          </p:cNvSpPr>
          <p:nvPr/>
        </p:nvSpPr>
        <p:spPr bwMode="auto">
          <a:xfrm>
            <a:off x="1349375" y="2543175"/>
            <a:ext cx="955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Tx/>
              <a:buNone/>
            </a:pPr>
            <a:r>
              <a:rPr lang="zh-CN" altLang="en-US" sz="2000">
                <a:latin typeface="微软雅黑" panose="020B0503020204020204" pitchFamily="34" charset="-122"/>
                <a:ea typeface="微软雅黑" panose="020B0503020204020204" pitchFamily="34" charset="-122"/>
              </a:rPr>
              <a:t>事故的直接原因是指直接导致事故发生的原因，有称一次原因，也是时间上最接近事故发生的原因，事故直接原因通常分为人的原因和物的原因两类。</a:t>
            </a:r>
          </a:p>
        </p:txBody>
      </p:sp>
      <p:sp>
        <p:nvSpPr>
          <p:cNvPr id="34824" name="文本框 44"/>
          <p:cNvSpPr txBox="1">
            <a:spLocks noChangeArrowheads="1"/>
          </p:cNvSpPr>
          <p:nvPr/>
        </p:nvSpPr>
        <p:spPr bwMode="auto">
          <a:xfrm>
            <a:off x="2216150" y="3829050"/>
            <a:ext cx="2451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事故的间接原因</a:t>
            </a:r>
          </a:p>
        </p:txBody>
      </p:sp>
      <p:sp>
        <p:nvSpPr>
          <p:cNvPr id="34825" name="文本框 49"/>
          <p:cNvSpPr txBox="1">
            <a:spLocks noChangeArrowheads="1"/>
          </p:cNvSpPr>
          <p:nvPr/>
        </p:nvSpPr>
        <p:spPr bwMode="auto">
          <a:xfrm>
            <a:off x="2192338" y="5259388"/>
            <a:ext cx="245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事故的主要原因</a:t>
            </a:r>
          </a:p>
        </p:txBody>
      </p:sp>
      <p:sp>
        <p:nvSpPr>
          <p:cNvPr id="34826" name="文本框 5"/>
          <p:cNvSpPr txBox="1">
            <a:spLocks noChangeArrowheads="1"/>
          </p:cNvSpPr>
          <p:nvPr/>
        </p:nvSpPr>
        <p:spPr bwMode="auto">
          <a:xfrm>
            <a:off x="1390650" y="4484688"/>
            <a:ext cx="74739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5000"/>
              </a:lnSpc>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是指使事故直接原因得以产生和存在的原因。</a:t>
            </a:r>
          </a:p>
        </p:txBody>
      </p:sp>
      <p:sp>
        <p:nvSpPr>
          <p:cNvPr id="34827" name="文本框 6"/>
          <p:cNvSpPr txBox="1">
            <a:spLocks noChangeArrowheads="1"/>
          </p:cNvSpPr>
          <p:nvPr/>
        </p:nvSpPr>
        <p:spPr bwMode="auto">
          <a:xfrm>
            <a:off x="1349375" y="5908675"/>
            <a:ext cx="718343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5000"/>
              </a:lnSpc>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是指导致事故发生的各种原因中起主导作用的原因。</a:t>
            </a:r>
          </a:p>
        </p:txBody>
      </p:sp>
      <p:sp>
        <p:nvSpPr>
          <p:cNvPr id="34828" name="圆角矩形 3"/>
          <p:cNvSpPr>
            <a:spLocks noChangeArrowheads="1"/>
          </p:cNvSpPr>
          <p:nvPr/>
        </p:nvSpPr>
        <p:spPr bwMode="auto">
          <a:xfrm>
            <a:off x="1055688" y="2120900"/>
            <a:ext cx="10117137" cy="1546225"/>
          </a:xfrm>
          <a:prstGeom prst="roundRect">
            <a:avLst>
              <a:gd name="adj" fmla="val 4833"/>
            </a:avLst>
          </a:prstGeom>
          <a:noFill/>
          <a:ln w="31750" algn="ctr">
            <a:solidFill>
              <a:schemeClr val="accent5">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4829" name="圆角矩形 4"/>
          <p:cNvSpPr>
            <a:spLocks noChangeArrowheads="1"/>
          </p:cNvSpPr>
          <p:nvPr/>
        </p:nvSpPr>
        <p:spPr bwMode="auto">
          <a:xfrm>
            <a:off x="1349375" y="1801813"/>
            <a:ext cx="4389438" cy="612775"/>
          </a:xfrm>
          <a:prstGeom prst="roundRect">
            <a:avLst>
              <a:gd name="adj" fmla="val 6222"/>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4830" name="文本框 3"/>
          <p:cNvSpPr txBox="1">
            <a:spLocks noChangeArrowheads="1"/>
          </p:cNvSpPr>
          <p:nvPr/>
        </p:nvSpPr>
        <p:spPr bwMode="auto">
          <a:xfrm>
            <a:off x="2371725" y="1862138"/>
            <a:ext cx="245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事故的直接原因</a:t>
            </a:r>
          </a:p>
        </p:txBody>
      </p:sp>
      <p:sp>
        <p:nvSpPr>
          <p:cNvPr id="34831" name="文本框 24"/>
          <p:cNvSpPr>
            <a:spLocks noChangeArrowheads="1"/>
          </p:cNvSpPr>
          <p:nvPr/>
        </p:nvSpPr>
        <p:spPr bwMode="auto">
          <a:xfrm>
            <a:off x="4746625" y="211138"/>
            <a:ext cx="2698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zh-CN" altLang="zh-CN" b="1">
                <a:solidFill>
                  <a:schemeClr val="accent5">
                    <a:lumMod val="100000"/>
                  </a:schemeClr>
                </a:solidFill>
                <a:latin typeface="华文中宋" panose="02010600040101010101" pitchFamily="2" charset="-122"/>
                <a:ea typeface="华文中宋" panose="02010600040101010101" pitchFamily="2" charset="-122"/>
              </a:rPr>
              <a:t>（</a:t>
            </a:r>
            <a:r>
              <a:rPr lang="zh-CN" altLang="en-US" b="1">
                <a:solidFill>
                  <a:schemeClr val="accent5">
                    <a:lumMod val="100000"/>
                  </a:schemeClr>
                </a:solidFill>
                <a:latin typeface="华文中宋" panose="02010600040101010101" pitchFamily="2" charset="-122"/>
                <a:ea typeface="华文中宋" panose="02010600040101010101" pitchFamily="2" charset="-122"/>
              </a:rPr>
              <a:t>四</a:t>
            </a:r>
            <a:r>
              <a:rPr lang="zh-CN" altLang="zh-CN" b="1">
                <a:solidFill>
                  <a:schemeClr val="accent5">
                    <a:lumMod val="100000"/>
                  </a:schemeClr>
                </a:solidFill>
                <a:latin typeface="华文中宋" panose="02010600040101010101" pitchFamily="2" charset="-122"/>
                <a:ea typeface="华文中宋" panose="02010600040101010101" pitchFamily="2" charset="-122"/>
              </a:rPr>
              <a:t>）</a:t>
            </a:r>
            <a:r>
              <a:rPr lang="zh-CN" altLang="en-US" b="1">
                <a:solidFill>
                  <a:schemeClr val="accent5">
                    <a:lumMod val="100000"/>
                  </a:schemeClr>
                </a:solidFill>
                <a:latin typeface="华文中宋" panose="02010600040101010101" pitchFamily="2" charset="-122"/>
                <a:ea typeface="华文中宋" panose="02010600040101010101" pitchFamily="2" charset="-122"/>
              </a:rPr>
              <a:t>事故调查</a:t>
            </a:r>
            <a:endParaRPr lang="zh-CN" altLang="zh-CN" b="1">
              <a:solidFill>
                <a:schemeClr val="accent5">
                  <a:lumMod val="100000"/>
                </a:schemeClr>
              </a:solidFill>
              <a:latin typeface="华文中宋" panose="02010600040101010101" pitchFamily="2" charset="-122"/>
              <a:ea typeface="华文中宋" panose="02010600040101010101" pitchFamily="2" charset="-122"/>
            </a:endParaRPr>
          </a:p>
        </p:txBody>
      </p:sp>
      <p:grpSp>
        <p:nvGrpSpPr>
          <p:cNvPr id="34832" name="组合 3"/>
          <p:cNvGrpSpPr>
            <a:grpSpLocks/>
          </p:cNvGrpSpPr>
          <p:nvPr/>
        </p:nvGrpSpPr>
        <p:grpSpPr bwMode="auto">
          <a:xfrm>
            <a:off x="3824288" y="9525"/>
            <a:ext cx="922337" cy="550863"/>
            <a:chOff x="0" y="0"/>
            <a:chExt cx="1165289" cy="968188"/>
          </a:xfrm>
        </p:grpSpPr>
        <p:sp>
          <p:nvSpPr>
            <p:cNvPr id="34837" name="平行四边形 21"/>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38"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39"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4833" name="组合 22"/>
          <p:cNvGrpSpPr>
            <a:grpSpLocks/>
          </p:cNvGrpSpPr>
          <p:nvPr/>
        </p:nvGrpSpPr>
        <p:grpSpPr bwMode="auto">
          <a:xfrm>
            <a:off x="7754938" y="9525"/>
            <a:ext cx="923925" cy="550863"/>
            <a:chOff x="0" y="0"/>
            <a:chExt cx="1165289" cy="968188"/>
          </a:xfrm>
        </p:grpSpPr>
        <p:sp>
          <p:nvSpPr>
            <p:cNvPr id="34834"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35"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36"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3"/>
          <p:cNvSpPr>
            <a:spLocks noChangeArrowheads="1"/>
          </p:cNvSpPr>
          <p:nvPr/>
        </p:nvSpPr>
        <p:spPr bwMode="auto">
          <a:xfrm>
            <a:off x="5559425" y="1758950"/>
            <a:ext cx="5468938" cy="4616450"/>
          </a:xfrm>
          <a:prstGeom prst="rect">
            <a:avLst/>
          </a:prstGeom>
          <a:solidFill>
            <a:schemeClr val="accent6">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5843" name="文本框 1"/>
          <p:cNvSpPr txBox="1">
            <a:spLocks noChangeArrowheads="1"/>
          </p:cNvSpPr>
          <p:nvPr/>
        </p:nvSpPr>
        <p:spPr bwMode="auto">
          <a:xfrm>
            <a:off x="5778500" y="2781300"/>
            <a:ext cx="2479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latin typeface="微软雅黑" panose="020B0503020204020204" pitchFamily="34" charset="-122"/>
                <a:ea typeface="微软雅黑" panose="020B0503020204020204" pitchFamily="34" charset="-122"/>
              </a:rPr>
              <a:t>事故责任分析：</a:t>
            </a:r>
          </a:p>
        </p:txBody>
      </p:sp>
      <p:sp>
        <p:nvSpPr>
          <p:cNvPr id="35844" name="文本框 2"/>
          <p:cNvSpPr txBox="1">
            <a:spLocks noChangeArrowheads="1"/>
          </p:cNvSpPr>
          <p:nvPr/>
        </p:nvSpPr>
        <p:spPr bwMode="auto">
          <a:xfrm>
            <a:off x="5776913" y="3409950"/>
            <a:ext cx="50307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Tx/>
              <a:buNone/>
            </a:pPr>
            <a:r>
              <a:rPr lang="zh-CN" altLang="en-US" sz="2000">
                <a:latin typeface="微软雅黑" panose="020B0503020204020204" pitchFamily="34" charset="-122"/>
                <a:ea typeface="微软雅黑" panose="020B0503020204020204" pitchFamily="34" charset="-122"/>
              </a:rPr>
              <a:t>通过事故调查所确认的事实，根据事故发生的直接原因、间接原因和主要原因，按有关人员的职责、分工、工作态度和在事故中所起的具体作用，追究其所应负的责任。</a:t>
            </a:r>
            <a:endParaRPr lang="zh-CN" altLang="en-US" sz="2000" b="1">
              <a:latin typeface="微软雅黑" panose="020B0503020204020204" pitchFamily="34" charset="-122"/>
              <a:ea typeface="微软雅黑" panose="020B0503020204020204" pitchFamily="34" charset="-122"/>
            </a:endParaRPr>
          </a:p>
        </p:txBody>
      </p:sp>
      <p:pic>
        <p:nvPicPr>
          <p:cNvPr id="35845" name="图片 2"/>
          <p:cNvPicPr>
            <a:picLocks noChangeAspect="1"/>
          </p:cNvPicPr>
          <p:nvPr/>
        </p:nvPicPr>
        <p:blipFill>
          <a:blip r:embed="rId2">
            <a:extLst>
              <a:ext uri="{28A0092B-C50C-407E-A947-70E740481C1C}">
                <a14:useLocalDpi xmlns:a14="http://schemas.microsoft.com/office/drawing/2010/main" val="0"/>
              </a:ext>
            </a:extLst>
          </a:blip>
          <a:srcRect t="-2" r="39941" b="5199"/>
          <a:stretch>
            <a:fillRect/>
          </a:stretch>
        </p:blipFill>
        <p:spPr bwMode="auto">
          <a:xfrm>
            <a:off x="1174750" y="1758950"/>
            <a:ext cx="438467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文本框 24"/>
          <p:cNvSpPr>
            <a:spLocks noChangeArrowheads="1"/>
          </p:cNvSpPr>
          <p:nvPr/>
        </p:nvSpPr>
        <p:spPr bwMode="auto">
          <a:xfrm>
            <a:off x="4746625" y="211138"/>
            <a:ext cx="2698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zh-CN" altLang="zh-CN" b="1">
                <a:solidFill>
                  <a:schemeClr val="accent5">
                    <a:lumMod val="100000"/>
                  </a:schemeClr>
                </a:solidFill>
                <a:latin typeface="华文中宋" panose="02010600040101010101" pitchFamily="2" charset="-122"/>
                <a:ea typeface="华文中宋" panose="02010600040101010101" pitchFamily="2" charset="-122"/>
              </a:rPr>
              <a:t>（</a:t>
            </a:r>
            <a:r>
              <a:rPr lang="zh-CN" altLang="en-US" b="1">
                <a:solidFill>
                  <a:schemeClr val="accent5">
                    <a:lumMod val="100000"/>
                  </a:schemeClr>
                </a:solidFill>
                <a:latin typeface="华文中宋" panose="02010600040101010101" pitchFamily="2" charset="-122"/>
                <a:ea typeface="华文中宋" panose="02010600040101010101" pitchFamily="2" charset="-122"/>
              </a:rPr>
              <a:t>四</a:t>
            </a:r>
            <a:r>
              <a:rPr lang="zh-CN" altLang="zh-CN" b="1">
                <a:solidFill>
                  <a:schemeClr val="accent5">
                    <a:lumMod val="100000"/>
                  </a:schemeClr>
                </a:solidFill>
                <a:latin typeface="华文中宋" panose="02010600040101010101" pitchFamily="2" charset="-122"/>
                <a:ea typeface="华文中宋" panose="02010600040101010101" pitchFamily="2" charset="-122"/>
              </a:rPr>
              <a:t>）</a:t>
            </a:r>
            <a:r>
              <a:rPr lang="zh-CN" altLang="en-US" b="1">
                <a:solidFill>
                  <a:schemeClr val="accent5">
                    <a:lumMod val="100000"/>
                  </a:schemeClr>
                </a:solidFill>
                <a:latin typeface="华文中宋" panose="02010600040101010101" pitchFamily="2" charset="-122"/>
                <a:ea typeface="华文中宋" panose="02010600040101010101" pitchFamily="2" charset="-122"/>
              </a:rPr>
              <a:t>事故调查</a:t>
            </a:r>
            <a:endParaRPr lang="zh-CN" altLang="zh-CN" b="1">
              <a:solidFill>
                <a:schemeClr val="accent5">
                  <a:lumMod val="100000"/>
                </a:schemeClr>
              </a:solidFill>
              <a:latin typeface="华文中宋" panose="02010600040101010101" pitchFamily="2" charset="-122"/>
              <a:ea typeface="华文中宋" panose="02010600040101010101" pitchFamily="2" charset="-122"/>
            </a:endParaRPr>
          </a:p>
        </p:txBody>
      </p:sp>
      <p:grpSp>
        <p:nvGrpSpPr>
          <p:cNvPr id="35847" name="组合 3"/>
          <p:cNvGrpSpPr>
            <a:grpSpLocks/>
          </p:cNvGrpSpPr>
          <p:nvPr/>
        </p:nvGrpSpPr>
        <p:grpSpPr bwMode="auto">
          <a:xfrm>
            <a:off x="3824288" y="9525"/>
            <a:ext cx="922337" cy="550863"/>
            <a:chOff x="0" y="0"/>
            <a:chExt cx="1165289" cy="968188"/>
          </a:xfrm>
        </p:grpSpPr>
        <p:sp>
          <p:nvSpPr>
            <p:cNvPr id="35852" name="平行四边形 21"/>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53"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54"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5848" name="组合 22"/>
          <p:cNvGrpSpPr>
            <a:grpSpLocks/>
          </p:cNvGrpSpPr>
          <p:nvPr/>
        </p:nvGrpSpPr>
        <p:grpSpPr bwMode="auto">
          <a:xfrm>
            <a:off x="7754938" y="9525"/>
            <a:ext cx="923925" cy="550863"/>
            <a:chOff x="0" y="0"/>
            <a:chExt cx="1165289" cy="968188"/>
          </a:xfrm>
        </p:grpSpPr>
        <p:sp>
          <p:nvSpPr>
            <p:cNvPr id="35849"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50"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51"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椭圆 4"/>
          <p:cNvSpPr>
            <a:spLocks noChangeArrowheads="1"/>
          </p:cNvSpPr>
          <p:nvPr/>
        </p:nvSpPr>
        <p:spPr bwMode="auto">
          <a:xfrm>
            <a:off x="5192713" y="2706688"/>
            <a:ext cx="1800225" cy="1800225"/>
          </a:xfrm>
          <a:prstGeom prst="ellipse">
            <a:avLst/>
          </a:prstGeom>
          <a:solidFill>
            <a:schemeClr val="accent6">
              <a:lumMod val="100000"/>
            </a:schemeClr>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6867" name="文本框 5"/>
          <p:cNvSpPr txBox="1">
            <a:spLocks noChangeArrowheads="1"/>
          </p:cNvSpPr>
          <p:nvPr/>
        </p:nvSpPr>
        <p:spPr bwMode="auto">
          <a:xfrm>
            <a:off x="5607050" y="3144838"/>
            <a:ext cx="973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5400">
                <a:solidFill>
                  <a:schemeClr val="bg1"/>
                </a:solidFill>
                <a:latin typeface="Impact" panose="020B0806030902050204" pitchFamily="34" charset="0"/>
              </a:rPr>
              <a:t>04</a:t>
            </a:r>
            <a:endParaRPr lang="zh-CN" altLang="en-US" sz="5400">
              <a:solidFill>
                <a:schemeClr val="bg1"/>
              </a:solidFill>
              <a:latin typeface="Impact" panose="020B0806030902050204" pitchFamily="34" charset="0"/>
            </a:endParaRPr>
          </a:p>
        </p:txBody>
      </p:sp>
      <p:sp>
        <p:nvSpPr>
          <p:cNvPr id="36868" name="等腰三角形 4"/>
          <p:cNvSpPr>
            <a:spLocks noChangeArrowheads="1"/>
          </p:cNvSpPr>
          <p:nvPr/>
        </p:nvSpPr>
        <p:spPr bwMode="auto">
          <a:xfrm>
            <a:off x="1055688" y="5286375"/>
            <a:ext cx="10117137" cy="1571625"/>
          </a:xfrm>
          <a:prstGeom prst="triangle">
            <a:avLst>
              <a:gd name="adj" fmla="val 50000"/>
            </a:avLst>
          </a:prstGeom>
          <a:solidFill>
            <a:schemeClr val="accent5">
              <a:lumMod val="100000"/>
            </a:schemeClr>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6869" name="文本框 7"/>
          <p:cNvSpPr txBox="1">
            <a:spLocks noChangeArrowheads="1"/>
          </p:cNvSpPr>
          <p:nvPr/>
        </p:nvSpPr>
        <p:spPr bwMode="auto">
          <a:xfrm>
            <a:off x="3373438" y="1219200"/>
            <a:ext cx="5480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zh-CN" altLang="en-US" sz="4000" b="1">
                <a:solidFill>
                  <a:schemeClr val="accent5">
                    <a:lumMod val="100000"/>
                  </a:schemeClr>
                </a:solidFill>
                <a:latin typeface="方正清刻本悦宋简体" pitchFamily="2" charset="-122"/>
                <a:ea typeface="方正清刻本悦宋简体" pitchFamily="2" charset="-122"/>
              </a:rPr>
              <a:t>机械伤害事故案例分析</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
          <p:cNvSpPr>
            <a:spLocks noChangeArrowheads="1"/>
          </p:cNvSpPr>
          <p:nvPr/>
        </p:nvSpPr>
        <p:spPr bwMode="auto">
          <a:xfrm>
            <a:off x="0" y="0"/>
            <a:ext cx="12192000" cy="68580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7891" name="文本框 2"/>
          <p:cNvSpPr txBox="1">
            <a:spLocks noChangeArrowheads="1"/>
          </p:cNvSpPr>
          <p:nvPr/>
        </p:nvSpPr>
        <p:spPr bwMode="auto">
          <a:xfrm>
            <a:off x="227013" y="320675"/>
            <a:ext cx="9456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accent5">
                    <a:lumMod val="100000"/>
                  </a:schemeClr>
                </a:solidFill>
                <a:latin typeface="华文中宋" panose="02010600040101010101" pitchFamily="2" charset="-122"/>
                <a:ea typeface="华文中宋" panose="02010600040101010101" pitchFamily="2" charset="-122"/>
              </a:rPr>
              <a:t>案例一：“</a:t>
            </a:r>
            <a:r>
              <a:rPr lang="en-US" altLang="zh-CN" sz="2400" b="1">
                <a:solidFill>
                  <a:schemeClr val="accent5">
                    <a:lumMod val="100000"/>
                  </a:schemeClr>
                </a:solidFill>
                <a:latin typeface="华文中宋" panose="02010600040101010101" pitchFamily="2" charset="-122"/>
                <a:ea typeface="华文中宋" panose="02010600040101010101" pitchFamily="2" charset="-122"/>
              </a:rPr>
              <a:t>2006.10.20” </a:t>
            </a:r>
            <a:r>
              <a:rPr lang="zh-CN" altLang="en-US" sz="2400" b="1">
                <a:solidFill>
                  <a:schemeClr val="accent5">
                    <a:lumMod val="100000"/>
                  </a:schemeClr>
                </a:solidFill>
                <a:latin typeface="华文中宋" panose="02010600040101010101" pitchFamily="2" charset="-122"/>
                <a:ea typeface="华文中宋" panose="02010600040101010101" pitchFamily="2" charset="-122"/>
              </a:rPr>
              <a:t>上海达纳铜铝业有限公司姜余贵死亡事故 </a:t>
            </a:r>
          </a:p>
        </p:txBody>
      </p:sp>
      <p:sp>
        <p:nvSpPr>
          <p:cNvPr id="37892" name="文本框 3"/>
          <p:cNvSpPr txBox="1">
            <a:spLocks noChangeArrowheads="1"/>
          </p:cNvSpPr>
          <p:nvPr/>
        </p:nvSpPr>
        <p:spPr bwMode="auto">
          <a:xfrm>
            <a:off x="731838" y="895350"/>
            <a:ext cx="112490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Tx/>
              <a:buNone/>
            </a:pPr>
            <a:r>
              <a:rPr lang="zh-CN" altLang="en-US" sz="2000">
                <a:latin typeface="微软雅黑" panose="020B0503020204020204" pitchFamily="34" charset="-122"/>
                <a:ea typeface="微软雅黑" panose="020B0503020204020204" pitchFamily="34" charset="-122"/>
              </a:rPr>
              <a:t>达纳公司精轧车间有</a:t>
            </a:r>
            <a:r>
              <a:rPr lang="en-US" altLang="zh-CN" sz="2000">
                <a:latin typeface="微软雅黑" panose="020B0503020204020204" pitchFamily="34" charset="-122"/>
                <a:ea typeface="微软雅黑" panose="020B0503020204020204" pitchFamily="34" charset="-122"/>
              </a:rPr>
              <a:t>4</a:t>
            </a:r>
            <a:r>
              <a:rPr lang="zh-CN" altLang="en-US" sz="2000">
                <a:latin typeface="微软雅黑" panose="020B0503020204020204" pitchFamily="34" charset="-122"/>
                <a:ea typeface="微软雅黑" panose="020B0503020204020204" pitchFamily="34" charset="-122"/>
              </a:rPr>
              <a:t>条清洗收卷生产线，铜铝带经放卷、酸洗、清洗后由卧卷机收卷成品，每条生产线由三人操作</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放卷、清洗、收卷</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。约</a:t>
            </a:r>
            <a:r>
              <a:rPr lang="en-US" altLang="zh-CN" sz="2000">
                <a:latin typeface="微软雅黑" panose="020B0503020204020204" pitchFamily="34" charset="-122"/>
                <a:ea typeface="微软雅黑" panose="020B0503020204020204" pitchFamily="34" charset="-122"/>
              </a:rPr>
              <a:t>22</a:t>
            </a:r>
            <a:r>
              <a:rPr lang="zh-CN" altLang="en-US" sz="2000">
                <a:latin typeface="微软雅黑" panose="020B0503020204020204" pitchFamily="34" charset="-122"/>
                <a:ea typeface="微软雅黑" panose="020B0503020204020204" pitchFamily="34" charset="-122"/>
              </a:rPr>
              <a:t>时</a:t>
            </a:r>
            <a:r>
              <a:rPr lang="en-US" altLang="zh-CN" sz="2000">
                <a:latin typeface="微软雅黑" panose="020B0503020204020204" pitchFamily="34" charset="-122"/>
                <a:ea typeface="微软雅黑" panose="020B0503020204020204" pitchFamily="34" charset="-122"/>
              </a:rPr>
              <a:t>30</a:t>
            </a:r>
            <a:r>
              <a:rPr lang="zh-CN" altLang="en-US" sz="2000">
                <a:latin typeface="微软雅黑" panose="020B0503020204020204" pitchFamily="34" charset="-122"/>
                <a:ea typeface="微软雅黑" panose="020B0503020204020204" pitchFamily="34" charset="-122"/>
              </a:rPr>
              <a:t>分许，当姜余贵把铜带头在卧卷机辊上卷曲好后，按照操作规定，蹲下身来检查铜带反面质量时，头部触及运行中的铜带，头连铜带一起被卷绕到卧卷机辊上死亡。 </a:t>
            </a:r>
            <a:endParaRPr lang="zh-CN" altLang="en-US" sz="2000">
              <a:latin typeface="Arial" panose="020B0604020202020204" pitchFamily="34" charset="0"/>
            </a:endParaRPr>
          </a:p>
        </p:txBody>
      </p:sp>
      <p:sp>
        <p:nvSpPr>
          <p:cNvPr id="37893" name="圆角矩形 4"/>
          <p:cNvSpPr>
            <a:spLocks noChangeArrowheads="1"/>
          </p:cNvSpPr>
          <p:nvPr/>
        </p:nvSpPr>
        <p:spPr bwMode="auto">
          <a:xfrm>
            <a:off x="787400" y="2868613"/>
            <a:ext cx="2366963" cy="673100"/>
          </a:xfrm>
          <a:prstGeom prst="roundRect">
            <a:avLst>
              <a:gd name="adj" fmla="val 4440"/>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7894" name="文本框 5"/>
          <p:cNvSpPr txBox="1">
            <a:spLocks noChangeArrowheads="1"/>
          </p:cNvSpPr>
          <p:nvPr/>
        </p:nvSpPr>
        <p:spPr bwMode="auto">
          <a:xfrm>
            <a:off x="941388" y="3009900"/>
            <a:ext cx="2011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（一）直接原因</a:t>
            </a:r>
          </a:p>
        </p:txBody>
      </p:sp>
      <p:sp>
        <p:nvSpPr>
          <p:cNvPr id="37895" name="文本框 6"/>
          <p:cNvSpPr txBox="1">
            <a:spLocks noChangeArrowheads="1"/>
          </p:cNvSpPr>
          <p:nvPr/>
        </p:nvSpPr>
        <p:spPr bwMode="auto">
          <a:xfrm>
            <a:off x="731838" y="3581400"/>
            <a:ext cx="11249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生产作业场所环境不良：姜余贵在比较低矮且狭窄的空间采取下蹲的工作方式检查铜带反面质量，头部不慎触及运行中的铜带后被缠绕，导致了事故的发生。</a:t>
            </a:r>
          </a:p>
        </p:txBody>
      </p:sp>
      <p:sp>
        <p:nvSpPr>
          <p:cNvPr id="37896" name="圆角矩形 11"/>
          <p:cNvSpPr>
            <a:spLocks noChangeArrowheads="1"/>
          </p:cNvSpPr>
          <p:nvPr/>
        </p:nvSpPr>
        <p:spPr bwMode="auto">
          <a:xfrm>
            <a:off x="787400" y="4770438"/>
            <a:ext cx="2365375" cy="673100"/>
          </a:xfrm>
          <a:prstGeom prst="roundRect">
            <a:avLst>
              <a:gd name="adj" fmla="val 5801"/>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7897" name="文本框 12"/>
          <p:cNvSpPr txBox="1">
            <a:spLocks noChangeArrowheads="1"/>
          </p:cNvSpPr>
          <p:nvPr/>
        </p:nvSpPr>
        <p:spPr bwMode="auto">
          <a:xfrm>
            <a:off x="987425" y="4906963"/>
            <a:ext cx="196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rPr>
              <a:t>（二）间接原因</a:t>
            </a:r>
          </a:p>
        </p:txBody>
      </p:sp>
      <p:sp>
        <p:nvSpPr>
          <p:cNvPr id="37898" name="文本框 7"/>
          <p:cNvSpPr txBox="1">
            <a:spLocks noChangeArrowheads="1"/>
          </p:cNvSpPr>
          <p:nvPr/>
        </p:nvSpPr>
        <p:spPr bwMode="auto">
          <a:xfrm>
            <a:off x="611188" y="5516563"/>
            <a:ext cx="11580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rPr>
              <a:t>达纳公司制定的卧卷机铜带表面质量检查规定不科学合理，在实际工作中存在着一定的不安全因素。</a:t>
            </a:r>
          </a:p>
          <a:p>
            <a:pPr latinLnBrk="1">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rPr>
              <a:t>达纳公司对职工的安全教育培训不够，致使职工操作技能知识掌握不彻底。</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1"/>
          <p:cNvSpPr>
            <a:spLocks noChangeArrowheads="1"/>
          </p:cNvSpPr>
          <p:nvPr/>
        </p:nvSpPr>
        <p:spPr bwMode="auto">
          <a:xfrm>
            <a:off x="0" y="0"/>
            <a:ext cx="12192000" cy="68580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8915" name="文本框 2"/>
          <p:cNvSpPr txBox="1">
            <a:spLocks noChangeArrowheads="1"/>
          </p:cNvSpPr>
          <p:nvPr/>
        </p:nvSpPr>
        <p:spPr bwMode="auto">
          <a:xfrm>
            <a:off x="155575" y="309563"/>
            <a:ext cx="10520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accent5">
                    <a:lumMod val="100000"/>
                  </a:schemeClr>
                </a:solidFill>
                <a:latin typeface="华文中宋" panose="02010600040101010101" pitchFamily="2" charset="-122"/>
                <a:ea typeface="华文中宋" panose="02010600040101010101" pitchFamily="2" charset="-122"/>
              </a:rPr>
              <a:t>案例二：</a:t>
            </a:r>
            <a:r>
              <a:rPr lang="en-US" altLang="zh-CN" sz="2400" b="1">
                <a:solidFill>
                  <a:schemeClr val="accent5">
                    <a:lumMod val="100000"/>
                  </a:schemeClr>
                </a:solidFill>
                <a:latin typeface="华文中宋" panose="02010600040101010101" pitchFamily="2" charset="-122"/>
                <a:ea typeface="华文中宋" panose="02010600040101010101" pitchFamily="2" charset="-122"/>
              </a:rPr>
              <a:t>2007.11.1” </a:t>
            </a:r>
            <a:r>
              <a:rPr lang="zh-CN" altLang="en-US" sz="2400" b="1">
                <a:solidFill>
                  <a:schemeClr val="accent5">
                    <a:lumMod val="100000"/>
                  </a:schemeClr>
                </a:solidFill>
                <a:latin typeface="华文中宋" panose="02010600040101010101" pitchFamily="2" charset="-122"/>
                <a:ea typeface="华文中宋" panose="02010600040101010101" pitchFamily="2" charset="-122"/>
              </a:rPr>
              <a:t>上海爱福机电制造有限公司奚正林机械伤害死亡事故 </a:t>
            </a:r>
          </a:p>
        </p:txBody>
      </p:sp>
      <p:sp>
        <p:nvSpPr>
          <p:cNvPr id="50180" name="文本框 3"/>
          <p:cNvSpPr txBox="1">
            <a:spLocks noChangeArrowheads="1"/>
          </p:cNvSpPr>
          <p:nvPr/>
        </p:nvSpPr>
        <p:spPr bwMode="auto">
          <a:xfrm>
            <a:off x="631825" y="2092325"/>
            <a:ext cx="107823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nSpc>
                <a:spcPct val="150000"/>
              </a:lnSpc>
              <a:spcBef>
                <a:spcPct val="0"/>
              </a:spcBef>
              <a:buFont typeface="Wingdings" panose="05000000000000000000" pitchFamily="2" charset="2"/>
              <a:buChar char="l"/>
              <a:defRPr/>
            </a:pPr>
            <a:r>
              <a:rPr lang="en-US" altLang="zh-CN" sz="2000" dirty="0" smtClean="0">
                <a:latin typeface="微软雅黑" panose="020B0503020204020204" pitchFamily="34" charset="-122"/>
                <a:ea typeface="微软雅黑" panose="020B0503020204020204" pitchFamily="34" charset="-122"/>
              </a:rPr>
              <a:t>2007</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11</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1</a:t>
            </a:r>
            <a:r>
              <a:rPr lang="zh-CN" altLang="en-US" sz="2000" dirty="0" smtClean="0">
                <a:latin typeface="微软雅黑" panose="020B0503020204020204" pitchFamily="34" charset="-122"/>
                <a:ea typeface="微软雅黑" panose="020B0503020204020204" pitchFamily="34" charset="-122"/>
              </a:rPr>
              <a:t>日上午，根据厂部安排，奚正林、王海峰、陆生华、童光福</a:t>
            </a:r>
            <a:r>
              <a:rPr lang="en-US" altLang="zh-CN" sz="2000" dirty="0" smtClean="0">
                <a:latin typeface="微软雅黑" panose="020B0503020204020204" pitchFamily="34" charset="-122"/>
                <a:ea typeface="微软雅黑" panose="020B0503020204020204" pitchFamily="34" charset="-122"/>
              </a:rPr>
              <a:t>4</a:t>
            </a:r>
            <a:r>
              <a:rPr lang="zh-CN" altLang="en-US" sz="2000" dirty="0" smtClean="0">
                <a:latin typeface="微软雅黑" panose="020B0503020204020204" pitchFamily="34" charset="-122"/>
                <a:ea typeface="微软雅黑" panose="020B0503020204020204" pitchFamily="34" charset="-122"/>
              </a:rPr>
              <a:t>名机修工对铸造车间混砂流水线双盘搅拌冷却机进行维修，具体内容为调换机内刮刀。上午完成了二片刮刀的调换，吃过中饭休息片刻后下午继续工作。</a:t>
            </a:r>
            <a:endParaRPr lang="en-US" altLang="zh-CN" sz="2000" dirty="0" smtClean="0">
              <a:latin typeface="微软雅黑" panose="020B0503020204020204" pitchFamily="34" charset="-122"/>
              <a:ea typeface="微软雅黑" panose="020B0503020204020204" pitchFamily="34" charset="-122"/>
            </a:endParaRPr>
          </a:p>
          <a:p>
            <a:pPr marL="342900" indent="-342900">
              <a:lnSpc>
                <a:spcPct val="150000"/>
              </a:lnSpc>
              <a:spcBef>
                <a:spcPct val="0"/>
              </a:spcBef>
              <a:buFont typeface="Wingdings" panose="05000000000000000000" pitchFamily="2" charset="2"/>
              <a:buChar char="l"/>
              <a:defRPr/>
            </a:pPr>
            <a:r>
              <a:rPr lang="en-US" altLang="zh-CN" sz="2000" dirty="0" smtClean="0">
                <a:latin typeface="微软雅黑" panose="020B0503020204020204" pitchFamily="34" charset="-122"/>
                <a:ea typeface="微软雅黑" panose="020B0503020204020204" pitchFamily="34" charset="-122"/>
              </a:rPr>
              <a:t>15</a:t>
            </a:r>
            <a:r>
              <a:rPr lang="zh-CN" altLang="en-US" sz="2000" dirty="0" smtClean="0">
                <a:latin typeface="微软雅黑" panose="020B0503020204020204" pitchFamily="34" charset="-122"/>
                <a:ea typeface="微软雅黑" panose="020B0503020204020204" pitchFamily="34" charset="-122"/>
              </a:rPr>
              <a:t>时许，陆、童二人因有事在向奚正林说明后去喷涂车间干其他检修任务，现场留下奚正林和王海峰二人。</a:t>
            </a:r>
            <a:endParaRPr lang="en-US" altLang="zh-CN" sz="2000" dirty="0" smtClean="0">
              <a:latin typeface="微软雅黑" panose="020B0503020204020204" pitchFamily="34" charset="-122"/>
              <a:ea typeface="微软雅黑" panose="020B0503020204020204" pitchFamily="34" charset="-122"/>
            </a:endParaRPr>
          </a:p>
          <a:p>
            <a:pPr marL="342900" indent="-342900">
              <a:lnSpc>
                <a:spcPct val="150000"/>
              </a:lnSpc>
              <a:spcBef>
                <a:spcPct val="0"/>
              </a:spcBef>
              <a:buFont typeface="Wingdings" panose="05000000000000000000" pitchFamily="2" charset="2"/>
              <a:buChar char="l"/>
              <a:defRPr/>
            </a:pPr>
            <a:r>
              <a:rPr lang="zh-CN" altLang="en-US" sz="2000" dirty="0" smtClean="0">
                <a:latin typeface="微软雅黑" panose="020B0503020204020204" pitchFamily="34" charset="-122"/>
                <a:ea typeface="微软雅黑" panose="020B0503020204020204" pitchFamily="34" charset="-122"/>
              </a:rPr>
              <a:t>陆、童二人刚离开一会儿，奚正林先从双盘搅拌冷却机检修孔进入机内，王海峰随后刚想进入，此时，铸造车间主任池鸿友开启双盘搅拌冷却机，奚正林被绞死。</a:t>
            </a:r>
          </a:p>
          <a:p>
            <a:pPr>
              <a:lnSpc>
                <a:spcPct val="125000"/>
              </a:lnSpc>
              <a:spcBef>
                <a:spcPct val="0"/>
              </a:spcBef>
              <a:buFontTx/>
              <a:buNone/>
              <a:defRPr/>
            </a:pPr>
            <a:endParaRPr lang="zh-CN" altLang="en-US" sz="2400" dirty="0" smtClean="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1"/>
          <p:cNvSpPr>
            <a:spLocks noChangeArrowheads="1"/>
          </p:cNvSpPr>
          <p:nvPr/>
        </p:nvSpPr>
        <p:spPr bwMode="auto">
          <a:xfrm>
            <a:off x="0" y="0"/>
            <a:ext cx="12192000" cy="68580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9939" name="圆角矩形 4"/>
          <p:cNvSpPr>
            <a:spLocks noChangeArrowheads="1"/>
          </p:cNvSpPr>
          <p:nvPr/>
        </p:nvSpPr>
        <p:spPr bwMode="auto">
          <a:xfrm>
            <a:off x="769938" y="733425"/>
            <a:ext cx="2365375" cy="673100"/>
          </a:xfrm>
          <a:prstGeom prst="roundRect">
            <a:avLst>
              <a:gd name="adj" fmla="val 5801"/>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9940" name="文本框 5"/>
          <p:cNvSpPr txBox="1">
            <a:spLocks noChangeArrowheads="1"/>
          </p:cNvSpPr>
          <p:nvPr/>
        </p:nvSpPr>
        <p:spPr bwMode="auto">
          <a:xfrm>
            <a:off x="960438" y="876300"/>
            <a:ext cx="1984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rPr>
              <a:t>（一）直接原因</a:t>
            </a:r>
          </a:p>
        </p:txBody>
      </p:sp>
      <p:sp>
        <p:nvSpPr>
          <p:cNvPr id="39941" name="文本框 6"/>
          <p:cNvSpPr txBox="1">
            <a:spLocks noChangeArrowheads="1"/>
          </p:cNvSpPr>
          <p:nvPr/>
        </p:nvSpPr>
        <p:spPr bwMode="auto">
          <a:xfrm>
            <a:off x="731838" y="1541463"/>
            <a:ext cx="112490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铸造车间主任池鸿友工作严重失职，一是未按操作要求检查设备状况，二是未严格按机器启动程序鸣响警报，三是未对警示牌作进一步核实的前提下启动双盘搅拌冷却机，致使在机内检修的奚正林遭受事故伤害。</a:t>
            </a:r>
            <a:endParaRPr lang="en-US" altLang="zh-CN" sz="2000">
              <a:latin typeface="微软雅黑" panose="020B0503020204020204" pitchFamily="34" charset="-122"/>
              <a:ea typeface="微软雅黑" panose="020B0503020204020204" pitchFamily="34" charset="-122"/>
            </a:endParaRPr>
          </a:p>
        </p:txBody>
      </p:sp>
      <p:sp>
        <p:nvSpPr>
          <p:cNvPr id="39942" name="圆角矩形 11"/>
          <p:cNvSpPr>
            <a:spLocks noChangeArrowheads="1"/>
          </p:cNvSpPr>
          <p:nvPr/>
        </p:nvSpPr>
        <p:spPr bwMode="auto">
          <a:xfrm>
            <a:off x="731838" y="3357563"/>
            <a:ext cx="2365375" cy="673100"/>
          </a:xfrm>
          <a:prstGeom prst="roundRect">
            <a:avLst>
              <a:gd name="adj" fmla="val 4440"/>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9943" name="文本框 12"/>
          <p:cNvSpPr txBox="1">
            <a:spLocks noChangeArrowheads="1"/>
          </p:cNvSpPr>
          <p:nvPr/>
        </p:nvSpPr>
        <p:spPr bwMode="auto">
          <a:xfrm>
            <a:off x="904875" y="3476625"/>
            <a:ext cx="2019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rPr>
              <a:t>（二）间接原因</a:t>
            </a:r>
          </a:p>
        </p:txBody>
      </p:sp>
      <p:sp>
        <p:nvSpPr>
          <p:cNvPr id="39944" name="文本框 7"/>
          <p:cNvSpPr txBox="1">
            <a:spLocks noChangeArrowheads="1"/>
          </p:cNvSpPr>
          <p:nvPr/>
        </p:nvSpPr>
        <p:spPr bwMode="auto">
          <a:xfrm>
            <a:off x="752475" y="4232275"/>
            <a:ext cx="110140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 </a:t>
            </a:r>
            <a:r>
              <a:rPr lang="zh-CN" altLang="en-US" sz="2000">
                <a:latin typeface="微软雅黑" panose="020B0503020204020204" pitchFamily="34" charset="-122"/>
                <a:ea typeface="微软雅黑" panose="020B0503020204020204" pitchFamily="34" charset="-122"/>
              </a:rPr>
              <a:t>爱福公司检修现场安全管理不到位，采取的安全防护措施不彻底，虽然悬挂了警示牌，但未有效切断机器电源。同时，对检修现场缺乏监督检查。 </a:t>
            </a:r>
            <a:endParaRPr lang="en-US" altLang="zh-CN" sz="2000">
              <a:latin typeface="微软雅黑" panose="020B0503020204020204" pitchFamily="34" charset="-122"/>
              <a:ea typeface="微软雅黑" panose="020B0503020204020204" pitchFamily="34" charset="-122"/>
            </a:endParaRPr>
          </a:p>
          <a:p>
            <a:pPr>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rPr>
              <a:t>爱福公司检修组织管理不善，厂部与车间之间缺乏沟通，铸造车间对双盘搅拌冷却机检修不很清楚。</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1"/>
          <p:cNvSpPr>
            <a:spLocks noChangeArrowheads="1"/>
          </p:cNvSpPr>
          <p:nvPr/>
        </p:nvSpPr>
        <p:spPr bwMode="auto">
          <a:xfrm>
            <a:off x="0" y="0"/>
            <a:ext cx="12192000" cy="68580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0963" name="文本框 2"/>
          <p:cNvSpPr txBox="1">
            <a:spLocks noChangeArrowheads="1"/>
          </p:cNvSpPr>
          <p:nvPr/>
        </p:nvSpPr>
        <p:spPr bwMode="auto">
          <a:xfrm>
            <a:off x="155575" y="250825"/>
            <a:ext cx="10987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accent5">
                    <a:lumMod val="100000"/>
                  </a:schemeClr>
                </a:solidFill>
                <a:latin typeface="华文中宋" panose="02010600040101010101" pitchFamily="2" charset="-122"/>
                <a:ea typeface="华文中宋" panose="02010600040101010101" pitchFamily="2" charset="-122"/>
              </a:rPr>
              <a:t>案例三：</a:t>
            </a:r>
            <a:r>
              <a:rPr lang="en-US" altLang="zh-CN" sz="2400" b="1">
                <a:solidFill>
                  <a:schemeClr val="accent5">
                    <a:lumMod val="100000"/>
                  </a:schemeClr>
                </a:solidFill>
                <a:latin typeface="华文中宋" panose="02010600040101010101" pitchFamily="2" charset="-122"/>
                <a:ea typeface="华文中宋" panose="02010600040101010101" pitchFamily="2" charset="-122"/>
              </a:rPr>
              <a:t> </a:t>
            </a:r>
            <a:r>
              <a:rPr lang="zh-CN" altLang="en-US" sz="2400" b="1">
                <a:solidFill>
                  <a:schemeClr val="accent5">
                    <a:lumMod val="100000"/>
                  </a:schemeClr>
                </a:solidFill>
                <a:latin typeface="华文中宋" panose="02010600040101010101" pitchFamily="2" charset="-122"/>
                <a:ea typeface="华文中宋" panose="02010600040101010101" pitchFamily="2" charset="-122"/>
              </a:rPr>
              <a:t>“</a:t>
            </a:r>
            <a:r>
              <a:rPr lang="en-US" altLang="zh-CN" sz="2400" b="1">
                <a:solidFill>
                  <a:schemeClr val="accent5">
                    <a:lumMod val="100000"/>
                  </a:schemeClr>
                </a:solidFill>
                <a:latin typeface="华文中宋" panose="02010600040101010101" pitchFamily="2" charset="-122"/>
                <a:ea typeface="华文中宋" panose="02010600040101010101" pitchFamily="2" charset="-122"/>
              </a:rPr>
              <a:t>2007-10-27” </a:t>
            </a:r>
            <a:r>
              <a:rPr lang="zh-CN" altLang="en-US" sz="2400" b="1">
                <a:solidFill>
                  <a:schemeClr val="accent5">
                    <a:lumMod val="100000"/>
                  </a:schemeClr>
                </a:solidFill>
                <a:latin typeface="华文中宋" panose="02010600040101010101" pitchFamily="2" charset="-122"/>
                <a:ea typeface="华文中宋" panose="02010600040101010101" pitchFamily="2" charset="-122"/>
              </a:rPr>
              <a:t>上海双汇大昌泰森有限公司杜界星机械伤害死亡事故</a:t>
            </a:r>
          </a:p>
        </p:txBody>
      </p:sp>
      <p:sp>
        <p:nvSpPr>
          <p:cNvPr id="40964" name="文本框 3"/>
          <p:cNvSpPr txBox="1">
            <a:spLocks noChangeArrowheads="1"/>
          </p:cNvSpPr>
          <p:nvPr/>
        </p:nvSpPr>
        <p:spPr bwMode="auto">
          <a:xfrm>
            <a:off x="601663" y="1801813"/>
            <a:ext cx="112474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2007</a:t>
            </a:r>
            <a:r>
              <a:rPr lang="zh-CN" altLang="en-US" sz="2000">
                <a:latin typeface="微软雅黑" panose="020B0503020204020204" pitchFamily="34" charset="-122"/>
                <a:ea typeface="微软雅黑" panose="020B0503020204020204" pitchFamily="34" charset="-122"/>
              </a:rPr>
              <a:t>年</a:t>
            </a:r>
            <a:r>
              <a:rPr lang="en-US" altLang="zh-CN" sz="2000">
                <a:latin typeface="微软雅黑" panose="020B0503020204020204" pitchFamily="34" charset="-122"/>
                <a:ea typeface="微软雅黑" panose="020B0503020204020204" pitchFamily="34" charset="-122"/>
              </a:rPr>
              <a:t>10</a:t>
            </a:r>
            <a:r>
              <a:rPr lang="zh-CN" altLang="en-US" sz="2000">
                <a:latin typeface="微软雅黑" panose="020B0503020204020204" pitchFamily="34" charset="-122"/>
                <a:ea typeface="微软雅黑" panose="020B0503020204020204" pitchFamily="34" charset="-122"/>
              </a:rPr>
              <a:t>月</a:t>
            </a:r>
            <a:r>
              <a:rPr lang="en-US" altLang="zh-CN" sz="2000">
                <a:latin typeface="微软雅黑" panose="020B0503020204020204" pitchFamily="34" charset="-122"/>
                <a:ea typeface="微软雅黑" panose="020B0503020204020204" pitchFamily="34" charset="-122"/>
              </a:rPr>
              <a:t>27</a:t>
            </a:r>
            <a:r>
              <a:rPr lang="zh-CN" altLang="en-US" sz="2000">
                <a:latin typeface="微软雅黑" panose="020B0503020204020204" pitchFamily="34" charset="-122"/>
                <a:ea typeface="微软雅黑" panose="020B0503020204020204" pitchFamily="34" charset="-122"/>
              </a:rPr>
              <a:t>日</a:t>
            </a:r>
            <a:r>
              <a:rPr lang="en-US" altLang="zh-CN" sz="2000">
                <a:latin typeface="微软雅黑" panose="020B0503020204020204" pitchFamily="34" charset="-122"/>
                <a:ea typeface="微软雅黑" panose="020B0503020204020204" pitchFamily="34" charset="-122"/>
              </a:rPr>
              <a:t>23</a:t>
            </a:r>
            <a:r>
              <a:rPr lang="zh-CN" altLang="en-US" sz="2000">
                <a:latin typeface="微软雅黑" panose="020B0503020204020204" pitchFamily="34" charset="-122"/>
                <a:ea typeface="微软雅黑" panose="020B0503020204020204" pitchFamily="34" charset="-122"/>
              </a:rPr>
              <a:t>时</a:t>
            </a:r>
            <a:r>
              <a:rPr lang="en-US" altLang="zh-CN" sz="2000">
                <a:latin typeface="微软雅黑" panose="020B0503020204020204" pitchFamily="34" charset="-122"/>
                <a:ea typeface="微软雅黑" panose="020B0503020204020204" pitchFamily="34" charset="-122"/>
              </a:rPr>
              <a:t>58</a:t>
            </a:r>
            <a:r>
              <a:rPr lang="zh-CN" altLang="en-US" sz="2000">
                <a:latin typeface="微软雅黑" panose="020B0503020204020204" pitchFamily="34" charset="-122"/>
                <a:ea typeface="微软雅黑" panose="020B0503020204020204" pitchFamily="34" charset="-122"/>
              </a:rPr>
              <a:t>分许，双汇公司肉制品二车间按摩工序搅拌机当班操作工杜界星按惯例清洗</a:t>
            </a:r>
            <a:r>
              <a:rPr lang="en-US" altLang="zh-CN" sz="2000">
                <a:latin typeface="微软雅黑" panose="020B0503020204020204" pitchFamily="34" charset="-122"/>
                <a:ea typeface="微软雅黑" panose="020B0503020204020204" pitchFamily="34" charset="-122"/>
              </a:rPr>
              <a:t>3#</a:t>
            </a:r>
            <a:r>
              <a:rPr lang="zh-CN" altLang="en-US" sz="2000">
                <a:latin typeface="微软雅黑" panose="020B0503020204020204" pitchFamily="34" charset="-122"/>
                <a:ea typeface="微软雅黑" panose="020B0503020204020204" pitchFamily="34" charset="-122"/>
              </a:rPr>
              <a:t>搅拌机，身体卷人二搅拌轴间死亡。</a:t>
            </a:r>
          </a:p>
        </p:txBody>
      </p:sp>
      <p:sp>
        <p:nvSpPr>
          <p:cNvPr id="40965" name="圆角矩形 4"/>
          <p:cNvSpPr>
            <a:spLocks noChangeArrowheads="1"/>
          </p:cNvSpPr>
          <p:nvPr/>
        </p:nvSpPr>
        <p:spPr bwMode="auto">
          <a:xfrm>
            <a:off x="787400" y="3398838"/>
            <a:ext cx="2366963" cy="673100"/>
          </a:xfrm>
          <a:prstGeom prst="roundRect">
            <a:avLst>
              <a:gd name="adj" fmla="val 5801"/>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0966" name="文本框 5"/>
          <p:cNvSpPr txBox="1">
            <a:spLocks noChangeArrowheads="1"/>
          </p:cNvSpPr>
          <p:nvPr/>
        </p:nvSpPr>
        <p:spPr bwMode="auto">
          <a:xfrm>
            <a:off x="1357313" y="3527425"/>
            <a:ext cx="1227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rPr>
              <a:t>直接原因</a:t>
            </a:r>
          </a:p>
        </p:txBody>
      </p:sp>
      <p:sp>
        <p:nvSpPr>
          <p:cNvPr id="40967" name="文本框 6"/>
          <p:cNvSpPr txBox="1">
            <a:spLocks noChangeArrowheads="1"/>
          </p:cNvSpPr>
          <p:nvPr/>
        </p:nvSpPr>
        <p:spPr bwMode="auto">
          <a:xfrm>
            <a:off x="731838" y="4206875"/>
            <a:ext cx="11249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 typeface="Arial" panose="020B0604020202020204" pitchFamily="34" charset="0"/>
              <a:buNone/>
            </a:pPr>
            <a:r>
              <a:rPr lang="zh-CN" altLang="zh-CN" sz="2000">
                <a:latin typeface="微软雅黑" panose="020B0503020204020204" pitchFamily="34" charset="-122"/>
                <a:ea typeface="微软雅黑" panose="020B0503020204020204" pitchFamily="34" charset="-122"/>
              </a:rPr>
              <a:t>杜界星严重违反公司规定，在清洗搅拌机时未关闭电源，私自拆除安全防护网，为图工作方便，让搅拌轴边转动边清洗，直接导致了这起事故的发生。</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1"/>
          <p:cNvSpPr>
            <a:spLocks noChangeArrowheads="1"/>
          </p:cNvSpPr>
          <p:nvPr/>
        </p:nvSpPr>
        <p:spPr bwMode="auto">
          <a:xfrm>
            <a:off x="0" y="0"/>
            <a:ext cx="12192000" cy="68580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1987" name="文本框 2"/>
          <p:cNvSpPr txBox="1">
            <a:spLocks noChangeArrowheads="1"/>
          </p:cNvSpPr>
          <p:nvPr/>
        </p:nvSpPr>
        <p:spPr bwMode="auto">
          <a:xfrm>
            <a:off x="158750" y="300038"/>
            <a:ext cx="1098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accent5">
                    <a:lumMod val="100000"/>
                  </a:schemeClr>
                </a:solidFill>
                <a:latin typeface="华文中宋" panose="02010600040101010101" pitchFamily="2" charset="-122"/>
                <a:ea typeface="华文中宋" panose="02010600040101010101" pitchFamily="2" charset="-122"/>
              </a:rPr>
              <a:t>案例四：</a:t>
            </a:r>
            <a:r>
              <a:rPr lang="en-US" altLang="zh-CN" sz="2400" b="1">
                <a:solidFill>
                  <a:schemeClr val="accent5">
                    <a:lumMod val="100000"/>
                  </a:schemeClr>
                </a:solidFill>
                <a:latin typeface="华文中宋" panose="02010600040101010101" pitchFamily="2" charset="-122"/>
                <a:ea typeface="华文中宋" panose="02010600040101010101" pitchFamily="2" charset="-122"/>
              </a:rPr>
              <a:t> </a:t>
            </a:r>
            <a:r>
              <a:rPr lang="zh-CN" altLang="en-US" sz="2400" b="1">
                <a:solidFill>
                  <a:schemeClr val="accent5">
                    <a:lumMod val="100000"/>
                  </a:schemeClr>
                </a:solidFill>
                <a:latin typeface="华文中宋" panose="02010600040101010101" pitchFamily="2" charset="-122"/>
                <a:ea typeface="华文中宋" panose="02010600040101010101" pitchFamily="2" charset="-122"/>
              </a:rPr>
              <a:t>“</a:t>
            </a:r>
            <a:r>
              <a:rPr lang="en-US" altLang="zh-CN" sz="2400" b="1">
                <a:solidFill>
                  <a:schemeClr val="accent5">
                    <a:lumMod val="100000"/>
                  </a:schemeClr>
                </a:solidFill>
                <a:latin typeface="华文中宋" panose="02010600040101010101" pitchFamily="2" charset="-122"/>
                <a:ea typeface="华文中宋" panose="02010600040101010101" pitchFamily="2" charset="-122"/>
              </a:rPr>
              <a:t>2008.9.16” </a:t>
            </a:r>
            <a:r>
              <a:rPr lang="zh-CN" altLang="en-US" sz="2400" b="1">
                <a:solidFill>
                  <a:schemeClr val="accent5">
                    <a:lumMod val="100000"/>
                  </a:schemeClr>
                </a:solidFill>
                <a:latin typeface="华文中宋" panose="02010600040101010101" pitchFamily="2" charset="-122"/>
                <a:ea typeface="华文中宋" panose="02010600040101010101" pitchFamily="2" charset="-122"/>
              </a:rPr>
              <a:t>上海派瑞特塑业有限公司叶金英机械伤害死亡事故</a:t>
            </a:r>
          </a:p>
        </p:txBody>
      </p:sp>
      <p:sp>
        <p:nvSpPr>
          <p:cNvPr id="53252" name="文本框 3"/>
          <p:cNvSpPr txBox="1">
            <a:spLocks noChangeArrowheads="1"/>
          </p:cNvSpPr>
          <p:nvPr/>
        </p:nvSpPr>
        <p:spPr bwMode="auto">
          <a:xfrm>
            <a:off x="538163" y="1600200"/>
            <a:ext cx="111156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latinLnBrk="1">
              <a:lnSpc>
                <a:spcPct val="150000"/>
              </a:lnSpc>
              <a:spcBef>
                <a:spcPct val="0"/>
              </a:spcBef>
              <a:buFont typeface="Wingdings" panose="05000000000000000000" pitchFamily="2" charset="2"/>
              <a:buChar char="l"/>
              <a:defRPr/>
            </a:pPr>
            <a:r>
              <a:rPr lang="en-US" altLang="zh-CN" sz="2000" dirty="0" smtClean="0">
                <a:latin typeface="微软雅黑" panose="020B0503020204020204" pitchFamily="34" charset="-122"/>
                <a:ea typeface="微软雅黑" panose="020B0503020204020204" pitchFamily="34" charset="-122"/>
              </a:rPr>
              <a:t>2008</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9</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16</a:t>
            </a:r>
            <a:r>
              <a:rPr lang="zh-CN" altLang="en-US" sz="2000" dirty="0" smtClean="0">
                <a:latin typeface="微软雅黑" panose="020B0503020204020204" pitchFamily="34" charset="-122"/>
                <a:ea typeface="微软雅黑" panose="020B0503020204020204" pitchFamily="34" charset="-122"/>
              </a:rPr>
              <a:t>日</a:t>
            </a:r>
            <a:r>
              <a:rPr lang="en-US" altLang="zh-CN" sz="2000" dirty="0" smtClean="0">
                <a:latin typeface="微软雅黑" panose="020B0503020204020204" pitchFamily="34" charset="-122"/>
                <a:ea typeface="微软雅黑" panose="020B0503020204020204" pitchFamily="34" charset="-122"/>
              </a:rPr>
              <a:t>19</a:t>
            </a:r>
            <a:r>
              <a:rPr lang="zh-CN" altLang="en-US" sz="2000" dirty="0" smtClean="0">
                <a:latin typeface="微软雅黑" panose="020B0503020204020204" pitchFamily="34" charset="-122"/>
                <a:ea typeface="微软雅黑" panose="020B0503020204020204" pitchFamily="34" charset="-122"/>
              </a:rPr>
              <a:t>时</a:t>
            </a:r>
            <a:r>
              <a:rPr lang="en-US" altLang="zh-CN" sz="2000" dirty="0" smtClean="0">
                <a:latin typeface="微软雅黑" panose="020B0503020204020204" pitchFamily="34" charset="-122"/>
                <a:ea typeface="微软雅黑" panose="020B0503020204020204" pitchFamily="34" charset="-122"/>
              </a:rPr>
              <a:t>30</a:t>
            </a:r>
            <a:r>
              <a:rPr lang="zh-CN" altLang="en-US" sz="2000" dirty="0" smtClean="0">
                <a:latin typeface="微软雅黑" panose="020B0503020204020204" pitchFamily="34" charset="-122"/>
                <a:ea typeface="微软雅黑" panose="020B0503020204020204" pitchFamily="34" charset="-122"/>
              </a:rPr>
              <a:t>分，叶金英到公司上班，正常情况于次日</a:t>
            </a:r>
            <a:r>
              <a:rPr lang="en-US" altLang="zh-CN" sz="2000" dirty="0" smtClean="0">
                <a:latin typeface="微软雅黑" panose="020B0503020204020204" pitchFamily="34" charset="-122"/>
                <a:ea typeface="微软雅黑" panose="020B0503020204020204" pitchFamily="34" charset="-122"/>
              </a:rPr>
              <a:t>7</a:t>
            </a:r>
            <a:r>
              <a:rPr lang="zh-CN" altLang="en-US" sz="2000" dirty="0" smtClean="0">
                <a:latin typeface="微软雅黑" panose="020B0503020204020204" pitchFamily="34" charset="-122"/>
                <a:ea typeface="微软雅黑" panose="020B0503020204020204" pitchFamily="34" charset="-122"/>
              </a:rPr>
              <a:t>时</a:t>
            </a:r>
            <a:r>
              <a:rPr lang="en-US" altLang="zh-CN" sz="2000" dirty="0" smtClean="0">
                <a:latin typeface="微软雅黑" panose="020B0503020204020204" pitchFamily="34" charset="-122"/>
                <a:ea typeface="微软雅黑" panose="020B0503020204020204" pitchFamily="34" charset="-122"/>
              </a:rPr>
              <a:t>30</a:t>
            </a:r>
            <a:r>
              <a:rPr lang="zh-CN" altLang="en-US" sz="2000" dirty="0" smtClean="0">
                <a:latin typeface="微软雅黑" panose="020B0503020204020204" pitchFamily="34" charset="-122"/>
                <a:ea typeface="微软雅黑" panose="020B0503020204020204" pitchFamily="34" charset="-122"/>
              </a:rPr>
              <a:t>分下班，与陈春英搭班操作注塑三车间四号注塑机，叶金英为主手，负责取拿合模成型产品，陈春英为副手，负责成型产品修边。</a:t>
            </a:r>
            <a:endParaRPr lang="en-US" altLang="zh-CN" sz="2000" dirty="0" smtClean="0">
              <a:latin typeface="微软雅黑" panose="020B0503020204020204" pitchFamily="34" charset="-122"/>
              <a:ea typeface="微软雅黑" panose="020B0503020204020204" pitchFamily="34" charset="-122"/>
            </a:endParaRPr>
          </a:p>
          <a:p>
            <a:pPr marL="342900" indent="-342900" latinLnBrk="1">
              <a:lnSpc>
                <a:spcPct val="150000"/>
              </a:lnSpc>
              <a:spcBef>
                <a:spcPct val="0"/>
              </a:spcBef>
              <a:buFont typeface="Wingdings" panose="05000000000000000000" pitchFamily="2" charset="2"/>
              <a:buChar char="l"/>
              <a:defRPr/>
            </a:pPr>
            <a:r>
              <a:rPr lang="en-US" altLang="zh-CN" sz="2000" dirty="0" smtClean="0">
                <a:latin typeface="微软雅黑" panose="020B0503020204020204" pitchFamily="34" charset="-122"/>
                <a:ea typeface="微软雅黑" panose="020B0503020204020204" pitchFamily="34" charset="-122"/>
              </a:rPr>
              <a:t>22</a:t>
            </a:r>
            <a:r>
              <a:rPr lang="zh-CN" altLang="en-US" sz="2000" dirty="0" smtClean="0">
                <a:latin typeface="微软雅黑" panose="020B0503020204020204" pitchFamily="34" charset="-122"/>
                <a:ea typeface="微软雅黑" panose="020B0503020204020204" pitchFamily="34" charset="-122"/>
              </a:rPr>
              <a:t>时</a:t>
            </a:r>
            <a:r>
              <a:rPr lang="en-US" altLang="zh-CN" sz="2000" dirty="0" smtClean="0">
                <a:latin typeface="微软雅黑" panose="020B0503020204020204" pitchFamily="34" charset="-122"/>
                <a:ea typeface="微软雅黑" panose="020B0503020204020204" pitchFamily="34" charset="-122"/>
              </a:rPr>
              <a:t>50</a:t>
            </a:r>
            <a:r>
              <a:rPr lang="zh-CN" altLang="en-US" sz="2000" dirty="0" smtClean="0">
                <a:latin typeface="微软雅黑" panose="020B0503020204020204" pitchFamily="34" charset="-122"/>
                <a:ea typeface="微软雅黑" panose="020B0503020204020204" pitchFamily="34" charset="-122"/>
              </a:rPr>
              <a:t>分许，注塑机发生合模故障，叶金英按下“合模按钮”后注塑机未合模。由于一个多月来曾发生过类似情况，叶金英以为这是机器“老毛病”，于是便叫陈春英去找机修工来维修，自己则像往常一样进入注塑机合模区域进行检查。</a:t>
            </a:r>
          </a:p>
          <a:p>
            <a:pPr marL="342900" indent="-342900" latinLnBrk="1">
              <a:lnSpc>
                <a:spcPct val="150000"/>
              </a:lnSpc>
              <a:spcBef>
                <a:spcPct val="0"/>
              </a:spcBef>
              <a:buFont typeface="Wingdings" panose="05000000000000000000" pitchFamily="2" charset="2"/>
              <a:buChar char="l"/>
              <a:defRPr/>
            </a:pPr>
            <a:r>
              <a:rPr lang="zh-CN" altLang="en-US" sz="2000" dirty="0" smtClean="0">
                <a:latin typeface="微软雅黑" panose="020B0503020204020204" pitchFamily="34" charset="-122"/>
                <a:ea typeface="微软雅黑" panose="020B0503020204020204" pitchFamily="34" charset="-122"/>
              </a:rPr>
              <a:t>这时注塑机突然合模，刚要离开的陈春英和在三号注塑机附近拌料的王瑞兴，目睹了这一突发状况，大声喊叫并在第一时间关闭了注塑机电源，但为时已晚，叶金英未能逃离合模区域被挤压当场身亡。</a:t>
            </a:r>
          </a:p>
          <a:p>
            <a:pPr latinLnBrk="1">
              <a:lnSpc>
                <a:spcPct val="150000"/>
              </a:lnSpc>
              <a:spcBef>
                <a:spcPct val="0"/>
              </a:spcBef>
              <a:buFont typeface="Arial" panose="020B0604020202020204" pitchFamily="34" charset="0"/>
              <a:buNone/>
              <a:defRPr/>
            </a:pPr>
            <a:endParaRPr lang="zh-CN" altLang="en-US" sz="2000" dirty="0" smtClean="0">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1"/>
          <p:cNvSpPr>
            <a:spLocks noChangeArrowheads="1"/>
          </p:cNvSpPr>
          <p:nvPr/>
        </p:nvSpPr>
        <p:spPr bwMode="auto">
          <a:xfrm>
            <a:off x="0" y="14288"/>
            <a:ext cx="12192000" cy="68580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3011" name="圆角矩形 4"/>
          <p:cNvSpPr>
            <a:spLocks noChangeArrowheads="1"/>
          </p:cNvSpPr>
          <p:nvPr/>
        </p:nvSpPr>
        <p:spPr bwMode="auto">
          <a:xfrm>
            <a:off x="769938" y="274638"/>
            <a:ext cx="2365375" cy="673100"/>
          </a:xfrm>
          <a:prstGeom prst="roundRect">
            <a:avLst>
              <a:gd name="adj" fmla="val 16667"/>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3012" name="文本框 5"/>
          <p:cNvSpPr txBox="1">
            <a:spLocks noChangeArrowheads="1"/>
          </p:cNvSpPr>
          <p:nvPr/>
        </p:nvSpPr>
        <p:spPr bwMode="auto">
          <a:xfrm>
            <a:off x="938213" y="420688"/>
            <a:ext cx="202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rPr>
              <a:t>（一）直接原因</a:t>
            </a:r>
          </a:p>
        </p:txBody>
      </p:sp>
      <p:sp>
        <p:nvSpPr>
          <p:cNvPr id="43013" name="文本框 6"/>
          <p:cNvSpPr txBox="1">
            <a:spLocks noChangeArrowheads="1"/>
          </p:cNvSpPr>
          <p:nvPr/>
        </p:nvSpPr>
        <p:spPr bwMode="auto">
          <a:xfrm>
            <a:off x="731838" y="1082675"/>
            <a:ext cx="112490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操作工叶金英在注塑机出现合模故障时，违反公司制定的</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注塑机安全操作规程</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，在机修人员尚未到场下，又未切断注塑机电源，冒险进入合模区域进行排故，有可能误碰了插芯限位开关，致注塑机突然合模，酿成惨剧，这是事故的直接原因。</a:t>
            </a:r>
            <a:endParaRPr lang="en-US" altLang="zh-CN" sz="2000">
              <a:latin typeface="微软雅黑" panose="020B0503020204020204" pitchFamily="34" charset="-122"/>
              <a:ea typeface="微软雅黑" panose="020B0503020204020204" pitchFamily="34" charset="-122"/>
            </a:endParaRPr>
          </a:p>
        </p:txBody>
      </p:sp>
      <p:sp>
        <p:nvSpPr>
          <p:cNvPr id="43014" name="圆角矩形 11"/>
          <p:cNvSpPr>
            <a:spLocks noChangeArrowheads="1"/>
          </p:cNvSpPr>
          <p:nvPr/>
        </p:nvSpPr>
        <p:spPr bwMode="auto">
          <a:xfrm>
            <a:off x="731838" y="2801938"/>
            <a:ext cx="2365375" cy="673100"/>
          </a:xfrm>
          <a:prstGeom prst="roundRect">
            <a:avLst>
              <a:gd name="adj" fmla="val 16667"/>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3015" name="文本框 12"/>
          <p:cNvSpPr txBox="1">
            <a:spLocks noChangeArrowheads="1"/>
          </p:cNvSpPr>
          <p:nvPr/>
        </p:nvSpPr>
        <p:spPr bwMode="auto">
          <a:xfrm>
            <a:off x="904875" y="2938463"/>
            <a:ext cx="2019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rPr>
              <a:t>（二）间接原因</a:t>
            </a:r>
          </a:p>
        </p:txBody>
      </p:sp>
      <p:sp>
        <p:nvSpPr>
          <p:cNvPr id="43016" name="文本框 7"/>
          <p:cNvSpPr txBox="1">
            <a:spLocks noChangeArrowheads="1"/>
          </p:cNvSpPr>
          <p:nvPr/>
        </p:nvSpPr>
        <p:spPr bwMode="auto">
          <a:xfrm>
            <a:off x="676275" y="3621088"/>
            <a:ext cx="1125061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rPr>
              <a:t>公司制定的注塑机安全操作规程不够完善，关键步骤操作内容不够细化，对实际操作指导性不强</a:t>
            </a:r>
          </a:p>
          <a:p>
            <a:pPr latinLnBrk="1">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rPr>
              <a:t>公司对员工的安全教育培训力度不够，过于简单化、笼统化，特别是机器设备经技术改造后，对员工的再教育培训不彻底，致使操作人员未能全面掌握安全操作技术知识。</a:t>
            </a:r>
          </a:p>
          <a:p>
            <a:pPr latinLnBrk="1">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3.</a:t>
            </a:r>
            <a:r>
              <a:rPr lang="zh-CN" altLang="en-US" sz="2000">
                <a:latin typeface="微软雅黑" panose="020B0503020204020204" pitchFamily="34" charset="-122"/>
                <a:ea typeface="微软雅黑" panose="020B0503020204020204" pitchFamily="34" charset="-122"/>
              </a:rPr>
              <a:t>公司生产现场安全管理不严，职责不清，对员工的多次违章行为未加以有效制止。</a:t>
            </a:r>
          </a:p>
          <a:p>
            <a:pPr latinLnBrk="1">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4.</a:t>
            </a:r>
            <a:r>
              <a:rPr lang="zh-CN" altLang="en-US" sz="2000">
                <a:latin typeface="微软雅黑" panose="020B0503020204020204" pitchFamily="34" charset="-122"/>
                <a:ea typeface="微软雅黑" panose="020B0503020204020204" pitchFamily="34" charset="-122"/>
              </a:rPr>
              <a:t>公司设备维修保养不力，对注塑机发生不能合模的故障未及时彻底排除。 </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圆角矩形 29"/>
          <p:cNvSpPr>
            <a:spLocks noChangeArrowheads="1"/>
          </p:cNvSpPr>
          <p:nvPr/>
        </p:nvSpPr>
        <p:spPr bwMode="auto">
          <a:xfrm>
            <a:off x="509588" y="4762500"/>
            <a:ext cx="11172825" cy="1558925"/>
          </a:xfrm>
          <a:prstGeom prst="roundRect">
            <a:avLst>
              <a:gd name="adj" fmla="val 4935"/>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 name="Freeform 34"/>
          <p:cNvSpPr/>
          <p:nvPr/>
        </p:nvSpPr>
        <p:spPr bwMode="gray">
          <a:xfrm rot="19318774">
            <a:off x="4433285" y="630457"/>
            <a:ext cx="3146635" cy="3191338"/>
          </a:xfrm>
          <a:custGeom>
            <a:avLst/>
            <a:gdLst>
              <a:gd name="connsiteX0" fmla="*/ 4815977 w 5159166"/>
              <a:gd name="connsiteY0" fmla="*/ 1732340 h 5245390"/>
              <a:gd name="connsiteX1" fmla="*/ 5159166 w 5159166"/>
              <a:gd name="connsiteY1" fmla="*/ 2931564 h 5245390"/>
              <a:gd name="connsiteX2" fmla="*/ 5157681 w 5159166"/>
              <a:gd name="connsiteY2" fmla="*/ 2945506 h 5245390"/>
              <a:gd name="connsiteX3" fmla="*/ 4749306 w 5159166"/>
              <a:gd name="connsiteY3" fmla="*/ 2945505 h 5245390"/>
              <a:gd name="connsiteX4" fmla="*/ 4752773 w 5159166"/>
              <a:gd name="connsiteY4" fmla="*/ 2880759 h 5245390"/>
              <a:gd name="connsiteX5" fmla="*/ 4759665 w 5159166"/>
              <a:gd name="connsiteY5" fmla="*/ 2810689 h 5245390"/>
              <a:gd name="connsiteX6" fmla="*/ 4760388 w 5159166"/>
              <a:gd name="connsiteY6" fmla="*/ 2738529 h 5245390"/>
              <a:gd name="connsiteX7" fmla="*/ 4814226 w 5159166"/>
              <a:gd name="connsiteY7" fmla="*/ 1733040 h 5245390"/>
              <a:gd name="connsiteX8" fmla="*/ 4582400 w 5159166"/>
              <a:gd name="connsiteY8" fmla="*/ 440541 h 5245390"/>
              <a:gd name="connsiteX9" fmla="*/ 4554494 w 5159166"/>
              <a:gd name="connsiteY9" fmla="*/ 1318613 h 5245390"/>
              <a:gd name="connsiteX10" fmla="*/ 3564598 w 5159166"/>
              <a:gd name="connsiteY10" fmla="*/ 1114788 h 5245390"/>
              <a:gd name="connsiteX11" fmla="*/ 3894786 w 5159166"/>
              <a:gd name="connsiteY11" fmla="*/ 896053 h 5245390"/>
              <a:gd name="connsiteX12" fmla="*/ 1008810 w 5159166"/>
              <a:gd name="connsiteY12" fmla="*/ 1049085 h 5245390"/>
              <a:gd name="connsiteX13" fmla="*/ 870284 w 5159166"/>
              <a:gd name="connsiteY13" fmla="*/ 3929737 h 5245390"/>
              <a:gd name="connsiteX14" fmla="*/ 3686707 w 5159166"/>
              <a:gd name="connsiteY14" fmla="*/ 4565278 h 5245390"/>
              <a:gd name="connsiteX15" fmla="*/ 4740508 w 5159166"/>
              <a:gd name="connsiteY15" fmla="*/ 3005443 h 5245390"/>
              <a:gd name="connsiteX16" fmla="*/ 4752772 w 5159166"/>
              <a:gd name="connsiteY16" fmla="*/ 2880760 h 5245390"/>
              <a:gd name="connsiteX17" fmla="*/ 4749305 w 5159166"/>
              <a:gd name="connsiteY17" fmla="*/ 2945506 h 5245390"/>
              <a:gd name="connsiteX18" fmla="*/ 5157680 w 5159166"/>
              <a:gd name="connsiteY18" fmla="*/ 2945506 h 5245390"/>
              <a:gd name="connsiteX19" fmla="*/ 5142788 w 5159166"/>
              <a:gd name="connsiteY19" fmla="*/ 3085288 h 5245390"/>
              <a:gd name="connsiteX20" fmla="*/ 3856892 w 5159166"/>
              <a:gd name="connsiteY20" fmla="*/ 4939307 h 5245390"/>
              <a:gd name="connsiteX21" fmla="*/ 502805 w 5159166"/>
              <a:gd name="connsiteY21" fmla="*/ 4121083 h 5245390"/>
              <a:gd name="connsiteX22" fmla="*/ 796112 w 5159166"/>
              <a:gd name="connsiteY22" fmla="*/ 683354 h 5245390"/>
              <a:gd name="connsiteX23" fmla="*/ 4250932 w 5159166"/>
              <a:gd name="connsiteY23" fmla="*/ 660127 h 524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59166" h="5245390">
                <a:moveTo>
                  <a:pt x="4815977" y="1732340"/>
                </a:moveTo>
                <a:lnTo>
                  <a:pt x="5159166" y="2931564"/>
                </a:lnTo>
                <a:lnTo>
                  <a:pt x="5157681" y="2945506"/>
                </a:lnTo>
                <a:lnTo>
                  <a:pt x="4749306" y="2945505"/>
                </a:lnTo>
                <a:lnTo>
                  <a:pt x="4752773" y="2880759"/>
                </a:lnTo>
                <a:lnTo>
                  <a:pt x="4759665" y="2810689"/>
                </a:lnTo>
                <a:lnTo>
                  <a:pt x="4760388" y="2738529"/>
                </a:lnTo>
                <a:lnTo>
                  <a:pt x="4814226" y="1733040"/>
                </a:lnTo>
                <a:close/>
                <a:moveTo>
                  <a:pt x="4582400" y="440541"/>
                </a:moveTo>
                <a:lnTo>
                  <a:pt x="4554494" y="1318613"/>
                </a:lnTo>
                <a:lnTo>
                  <a:pt x="3564598" y="1114788"/>
                </a:lnTo>
                <a:lnTo>
                  <a:pt x="3894786" y="896053"/>
                </a:lnTo>
                <a:cubicBezTo>
                  <a:pt x="3011568" y="193013"/>
                  <a:pt x="1770453" y="258825"/>
                  <a:pt x="1008810" y="1049085"/>
                </a:cubicBezTo>
                <a:cubicBezTo>
                  <a:pt x="265900" y="1819909"/>
                  <a:pt x="206978" y="3045197"/>
                  <a:pt x="870284" y="3929737"/>
                </a:cubicBezTo>
                <a:cubicBezTo>
                  <a:pt x="1541430" y="4824729"/>
                  <a:pt x="2745562" y="5096449"/>
                  <a:pt x="3686707" y="4565278"/>
                </a:cubicBezTo>
                <a:cubicBezTo>
                  <a:pt x="4276292" y="4232526"/>
                  <a:pt x="4648436" y="3649203"/>
                  <a:pt x="4740508" y="3005443"/>
                </a:cubicBezTo>
                <a:lnTo>
                  <a:pt x="4752772" y="2880760"/>
                </a:lnTo>
                <a:lnTo>
                  <a:pt x="4749305" y="2945506"/>
                </a:lnTo>
                <a:lnTo>
                  <a:pt x="5157680" y="2945506"/>
                </a:lnTo>
                <a:lnTo>
                  <a:pt x="5142788" y="3085288"/>
                </a:lnTo>
                <a:cubicBezTo>
                  <a:pt x="5026059" y="3854486"/>
                  <a:pt x="4571173" y="4549542"/>
                  <a:pt x="3856892" y="4939307"/>
                </a:cubicBezTo>
                <a:cubicBezTo>
                  <a:pt x="2717633" y="5560970"/>
                  <a:pt x="1277808" y="5209726"/>
                  <a:pt x="502805" y="4121083"/>
                </a:cubicBezTo>
                <a:cubicBezTo>
                  <a:pt x="-266408" y="3040567"/>
                  <a:pt x="-140919" y="1569743"/>
                  <a:pt x="796112" y="683354"/>
                </a:cubicBezTo>
                <a:cubicBezTo>
                  <a:pt x="1749841" y="-218829"/>
                  <a:pt x="3239719" y="-228846"/>
                  <a:pt x="4250932" y="660127"/>
                </a:cubicBezTo>
                <a:close/>
              </a:path>
            </a:pathLst>
          </a:custGeom>
          <a:gradFill flip="none" rotWithShape="1">
            <a:gsLst>
              <a:gs pos="0">
                <a:schemeClr val="accent5">
                  <a:lumMod val="100000"/>
                </a:schemeClr>
              </a:gs>
              <a:gs pos="64000">
                <a:schemeClr val="accent5">
                  <a:lumMod val="100000"/>
                </a:schemeClr>
              </a:gs>
              <a:gs pos="100000">
                <a:schemeClr val="accent5">
                  <a:lumMod val="10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7965" tIns="107965" rIns="107965" bIns="107965" anchor="ctr"/>
          <a:lstStyle/>
          <a:p>
            <a:pPr algn="ctr">
              <a:lnSpc>
                <a:spcPct val="95000"/>
              </a:lnSpc>
              <a:spcBef>
                <a:spcPts val="400"/>
              </a:spcBef>
              <a:defRPr/>
            </a:pPr>
            <a:endParaRPr lang="en-US" sz="1600" dirty="0" err="1"/>
          </a:p>
        </p:txBody>
      </p:sp>
      <p:grpSp>
        <p:nvGrpSpPr>
          <p:cNvPr id="6150" name="组合 14"/>
          <p:cNvGrpSpPr>
            <a:grpSpLocks/>
          </p:cNvGrpSpPr>
          <p:nvPr/>
        </p:nvGrpSpPr>
        <p:grpSpPr bwMode="auto">
          <a:xfrm>
            <a:off x="3981450" y="742950"/>
            <a:ext cx="4341813" cy="3362325"/>
            <a:chOff x="3981053" y="1289138"/>
            <a:chExt cx="4342812" cy="3362576"/>
          </a:xfrm>
        </p:grpSpPr>
        <p:sp>
          <p:nvSpPr>
            <p:cNvPr id="5" name="文本框 10"/>
            <p:cNvSpPr txBox="1">
              <a:spLocks noChangeArrowheads="1"/>
            </p:cNvSpPr>
            <p:nvPr/>
          </p:nvSpPr>
          <p:spPr bwMode="auto">
            <a:xfrm>
              <a:off x="5032220" y="2302039"/>
              <a:ext cx="2043583" cy="94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defRPr/>
              </a:pP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生产经营单位</a:t>
              </a:r>
              <a:endParaRPr lang="en-US" altLang="zh-CN" sz="24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spcBef>
                  <a:spcPct val="0"/>
                </a:spcBef>
                <a:buFontTx/>
                <a:buNone/>
                <a:defRPr/>
              </a:pP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安全生产管理</a:t>
              </a:r>
            </a:p>
          </p:txBody>
        </p:sp>
        <p:sp>
          <p:nvSpPr>
            <p:cNvPr id="6153" name="椭圆 6"/>
            <p:cNvSpPr>
              <a:spLocks noChangeArrowheads="1"/>
            </p:cNvSpPr>
            <p:nvPr/>
          </p:nvSpPr>
          <p:spPr bwMode="auto">
            <a:xfrm>
              <a:off x="7292340" y="2172024"/>
              <a:ext cx="129540" cy="12954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6154" name="椭圆 7"/>
            <p:cNvSpPr>
              <a:spLocks noChangeArrowheads="1"/>
            </p:cNvSpPr>
            <p:nvPr/>
          </p:nvSpPr>
          <p:spPr bwMode="auto">
            <a:xfrm>
              <a:off x="6675120" y="3990954"/>
              <a:ext cx="129540" cy="12954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6155" name="椭圆 8"/>
            <p:cNvSpPr>
              <a:spLocks noChangeArrowheads="1"/>
            </p:cNvSpPr>
            <p:nvPr/>
          </p:nvSpPr>
          <p:spPr bwMode="auto">
            <a:xfrm>
              <a:off x="4678680" y="3442314"/>
              <a:ext cx="129540" cy="12954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6156" name="椭圆 9"/>
            <p:cNvSpPr>
              <a:spLocks noChangeArrowheads="1"/>
            </p:cNvSpPr>
            <p:nvPr/>
          </p:nvSpPr>
          <p:spPr bwMode="auto">
            <a:xfrm>
              <a:off x="4944110" y="1635443"/>
              <a:ext cx="129540" cy="12954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1" name="矩形 10"/>
            <p:cNvSpPr/>
            <p:nvPr/>
          </p:nvSpPr>
          <p:spPr>
            <a:xfrm>
              <a:off x="7523581" y="2021031"/>
              <a:ext cx="800284" cy="43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计划</a:t>
              </a:r>
            </a:p>
          </p:txBody>
        </p:sp>
        <p:sp>
          <p:nvSpPr>
            <p:cNvPr id="12" name="矩形 11"/>
            <p:cNvSpPr/>
            <p:nvPr/>
          </p:nvSpPr>
          <p:spPr>
            <a:xfrm>
              <a:off x="6516874" y="4189718"/>
              <a:ext cx="697072" cy="46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组织</a:t>
              </a:r>
            </a:p>
          </p:txBody>
        </p:sp>
        <p:sp>
          <p:nvSpPr>
            <p:cNvPr id="13" name="矩形 12"/>
            <p:cNvSpPr/>
            <p:nvPr/>
          </p:nvSpPr>
          <p:spPr>
            <a:xfrm>
              <a:off x="3981053" y="3441949"/>
              <a:ext cx="697073" cy="46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领导</a:t>
              </a:r>
            </a:p>
          </p:txBody>
        </p:sp>
        <p:sp>
          <p:nvSpPr>
            <p:cNvPr id="14" name="矩形 13"/>
            <p:cNvSpPr/>
            <p:nvPr/>
          </p:nvSpPr>
          <p:spPr>
            <a:xfrm>
              <a:off x="4246227" y="1289138"/>
              <a:ext cx="698661" cy="46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控制</a:t>
              </a:r>
            </a:p>
          </p:txBody>
        </p:sp>
      </p:grpSp>
      <p:sp>
        <p:nvSpPr>
          <p:cNvPr id="6151" name="文本框 30"/>
          <p:cNvSpPr txBox="1">
            <a:spLocks noChangeArrowheads="1"/>
          </p:cNvSpPr>
          <p:nvPr/>
        </p:nvSpPr>
        <p:spPr bwMode="auto">
          <a:xfrm>
            <a:off x="1025525" y="4784725"/>
            <a:ext cx="101473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Tx/>
              <a:buNone/>
            </a:pPr>
            <a:r>
              <a:rPr lang="zh-CN" altLang="zh-CN" sz="2000">
                <a:solidFill>
                  <a:schemeClr val="bg1"/>
                </a:solidFill>
                <a:latin typeface="微软雅黑" panose="020B0503020204020204" pitchFamily="34" charset="-122"/>
                <a:ea typeface="微软雅黑" panose="020B0503020204020204" pitchFamily="34" charset="-122"/>
              </a:rPr>
              <a:t>每一个过程都包含不同的内容，这些内容可通过采取不同的方法来实现。</a:t>
            </a:r>
          </a:p>
          <a:p>
            <a:pPr>
              <a:lnSpc>
                <a:spcPct val="150000"/>
              </a:lnSpc>
              <a:spcBef>
                <a:spcPct val="0"/>
              </a:spcBef>
              <a:buFontTx/>
              <a:buNone/>
            </a:pPr>
            <a:r>
              <a:rPr lang="zh-CN" altLang="zh-CN" sz="2000">
                <a:solidFill>
                  <a:schemeClr val="bg1"/>
                </a:solidFill>
                <a:latin typeface="微软雅黑" panose="020B0503020204020204" pitchFamily="34" charset="-122"/>
                <a:ea typeface="微软雅黑" panose="020B0503020204020204" pitchFamily="34" charset="-122"/>
              </a:rPr>
              <a:t>因此，我们在安全管理中必须首先明确安全管理的目标，确定工作的内容，选用正确的方法，使这一过程顺利进行，最终实现安全管理的目的。</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1"/>
          <p:cNvSpPr>
            <a:spLocks noChangeArrowheads="1"/>
          </p:cNvSpPr>
          <p:nvPr/>
        </p:nvSpPr>
        <p:spPr bwMode="auto">
          <a:xfrm>
            <a:off x="0" y="0"/>
            <a:ext cx="12192000" cy="68580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4035" name="文本框 2"/>
          <p:cNvSpPr txBox="1">
            <a:spLocks noChangeArrowheads="1"/>
          </p:cNvSpPr>
          <p:nvPr/>
        </p:nvSpPr>
        <p:spPr bwMode="auto">
          <a:xfrm>
            <a:off x="127000" y="317500"/>
            <a:ext cx="1148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accent5">
                    <a:lumMod val="100000"/>
                  </a:schemeClr>
                </a:solidFill>
                <a:latin typeface="华文中宋" panose="02010600040101010101" pitchFamily="2" charset="-122"/>
                <a:ea typeface="华文中宋" panose="02010600040101010101" pitchFamily="2" charset="-122"/>
              </a:rPr>
              <a:t>案例五： “</a:t>
            </a:r>
            <a:r>
              <a:rPr lang="en-US" altLang="zh-CN" sz="2400" b="1">
                <a:solidFill>
                  <a:schemeClr val="accent5">
                    <a:lumMod val="100000"/>
                  </a:schemeClr>
                </a:solidFill>
                <a:latin typeface="华文中宋" panose="02010600040101010101" pitchFamily="2" charset="-122"/>
                <a:ea typeface="华文中宋" panose="02010600040101010101" pitchFamily="2" charset="-122"/>
              </a:rPr>
              <a:t>2008.11.5” </a:t>
            </a:r>
            <a:r>
              <a:rPr lang="zh-CN" altLang="en-US" sz="2400" b="1">
                <a:solidFill>
                  <a:schemeClr val="accent5">
                    <a:lumMod val="100000"/>
                  </a:schemeClr>
                </a:solidFill>
                <a:latin typeface="华文中宋" panose="02010600040101010101" pitchFamily="2" charset="-122"/>
                <a:ea typeface="华文中宋" panose="02010600040101010101" pitchFamily="2" charset="-122"/>
              </a:rPr>
              <a:t>上海悦鼎五金精密配件有限公司金仙华机械伤害重伤事故</a:t>
            </a:r>
          </a:p>
        </p:txBody>
      </p:sp>
      <p:sp>
        <p:nvSpPr>
          <p:cNvPr id="44036" name="文本框 3"/>
          <p:cNvSpPr txBox="1">
            <a:spLocks noChangeArrowheads="1"/>
          </p:cNvSpPr>
          <p:nvPr/>
        </p:nvSpPr>
        <p:spPr bwMode="auto">
          <a:xfrm>
            <a:off x="539750" y="890588"/>
            <a:ext cx="112490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2008</a:t>
            </a:r>
            <a:r>
              <a:rPr lang="zh-CN" altLang="en-US" sz="2000">
                <a:latin typeface="微软雅黑" panose="020B0503020204020204" pitchFamily="34" charset="-122"/>
                <a:ea typeface="微软雅黑" panose="020B0503020204020204" pitchFamily="34" charset="-122"/>
              </a:rPr>
              <a:t>年</a:t>
            </a:r>
            <a:r>
              <a:rPr lang="en-US" altLang="zh-CN" sz="2000">
                <a:latin typeface="微软雅黑" panose="020B0503020204020204" pitchFamily="34" charset="-122"/>
                <a:ea typeface="微软雅黑" panose="020B0503020204020204" pitchFamily="34" charset="-122"/>
              </a:rPr>
              <a:t>11</a:t>
            </a:r>
            <a:r>
              <a:rPr lang="zh-CN" altLang="en-US" sz="2000">
                <a:latin typeface="微软雅黑" panose="020B0503020204020204" pitchFamily="34" charset="-122"/>
                <a:ea typeface="微软雅黑" panose="020B0503020204020204" pitchFamily="34" charset="-122"/>
              </a:rPr>
              <a:t>月</a:t>
            </a:r>
            <a:r>
              <a:rPr lang="en-US" altLang="zh-CN" sz="2000">
                <a:latin typeface="微软雅黑" panose="020B0503020204020204" pitchFamily="34" charset="-122"/>
                <a:ea typeface="微软雅黑" panose="020B0503020204020204" pitchFamily="34" charset="-122"/>
              </a:rPr>
              <a:t>5</a:t>
            </a:r>
            <a:r>
              <a:rPr lang="zh-CN" altLang="en-US" sz="2000">
                <a:latin typeface="微软雅黑" panose="020B0503020204020204" pitchFamily="34" charset="-122"/>
                <a:ea typeface="微软雅黑" panose="020B0503020204020204" pitchFamily="34" charset="-122"/>
              </a:rPr>
              <a:t>日下午，悦鼎公司冲制部员工金仙华、陆瑞华、杨秀贤在冲床车间</a:t>
            </a:r>
            <a:r>
              <a:rPr lang="en-US" altLang="zh-CN" sz="2000">
                <a:latin typeface="微软雅黑" panose="020B0503020204020204" pitchFamily="34" charset="-122"/>
                <a:ea typeface="微软雅黑" panose="020B0503020204020204" pitchFamily="34" charset="-122"/>
              </a:rPr>
              <a:t>7</a:t>
            </a:r>
            <a:r>
              <a:rPr lang="zh-CN" altLang="en-US" sz="2000">
                <a:latin typeface="微软雅黑" panose="020B0503020204020204" pitchFamily="34" charset="-122"/>
                <a:ea typeface="微软雅黑" panose="020B0503020204020204" pitchFamily="34" charset="-122"/>
              </a:rPr>
              <a:t>号机</a:t>
            </a:r>
            <a:r>
              <a:rPr lang="en-US" altLang="zh-CN" sz="2000">
                <a:latin typeface="微软雅黑" panose="020B0503020204020204" pitchFamily="34" charset="-122"/>
                <a:ea typeface="微软雅黑" panose="020B0503020204020204" pitchFamily="34" charset="-122"/>
              </a:rPr>
              <a:t>250</a:t>
            </a:r>
            <a:r>
              <a:rPr lang="zh-CN" altLang="en-US" sz="2000">
                <a:latin typeface="微软雅黑" panose="020B0503020204020204" pitchFamily="34" charset="-122"/>
                <a:ea typeface="微软雅黑" panose="020B0503020204020204" pitchFamily="34" charset="-122"/>
              </a:rPr>
              <a:t>吨冲床加工</a:t>
            </a:r>
            <a:r>
              <a:rPr lang="en-US" altLang="zh-CN" sz="2000">
                <a:latin typeface="微软雅黑" panose="020B0503020204020204" pitchFamily="34" charset="-122"/>
                <a:ea typeface="微软雅黑" panose="020B0503020204020204" pitchFamily="34" charset="-122"/>
              </a:rPr>
              <a:t>4348-3101</a:t>
            </a:r>
            <a:r>
              <a:rPr lang="zh-CN" altLang="en-US" sz="2000">
                <a:latin typeface="微软雅黑" panose="020B0503020204020204" pitchFamily="34" charset="-122"/>
                <a:ea typeface="微软雅黑" panose="020B0503020204020204" pitchFamily="34" charset="-122"/>
              </a:rPr>
              <a:t>制件，金仙华放料，陆瑞华按开关，杨秀贤取加工好制件。</a:t>
            </a:r>
            <a:r>
              <a:rPr lang="en-US" altLang="zh-CN" sz="2000">
                <a:latin typeface="微软雅黑" panose="020B0503020204020204" pitchFamily="34" charset="-122"/>
                <a:ea typeface="微软雅黑" panose="020B0503020204020204" pitchFamily="34" charset="-122"/>
              </a:rPr>
              <a:t>14</a:t>
            </a:r>
            <a:r>
              <a:rPr lang="zh-CN" altLang="en-US" sz="2000">
                <a:latin typeface="微软雅黑" panose="020B0503020204020204" pitchFamily="34" charset="-122"/>
                <a:ea typeface="微软雅黑" panose="020B0503020204020204" pitchFamily="34" charset="-122"/>
              </a:rPr>
              <a:t>时许，金仙华发现料位置放得不正，在进行调整时，陆瑞华已按动了合模开关，金仙华的右手被模具所压。事故发生后，悦鼎公司马上组织力量将金仙华送往金山医院救治，后又转上海六院，医院对金仙华进行右手前臂截肢处理。</a:t>
            </a:r>
          </a:p>
        </p:txBody>
      </p:sp>
      <p:sp>
        <p:nvSpPr>
          <p:cNvPr id="44037" name="圆角矩形 4"/>
          <p:cNvSpPr>
            <a:spLocks noChangeArrowheads="1"/>
          </p:cNvSpPr>
          <p:nvPr/>
        </p:nvSpPr>
        <p:spPr bwMode="auto">
          <a:xfrm>
            <a:off x="595313" y="3332163"/>
            <a:ext cx="2366962" cy="673100"/>
          </a:xfrm>
          <a:prstGeom prst="roundRect">
            <a:avLst>
              <a:gd name="adj" fmla="val 3083"/>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4038" name="文本框 5"/>
          <p:cNvSpPr txBox="1">
            <a:spLocks noChangeArrowheads="1"/>
          </p:cNvSpPr>
          <p:nvPr/>
        </p:nvSpPr>
        <p:spPr bwMode="auto">
          <a:xfrm>
            <a:off x="730250" y="3468688"/>
            <a:ext cx="1984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rPr>
              <a:t>（一）直接原因</a:t>
            </a:r>
          </a:p>
        </p:txBody>
      </p:sp>
      <p:sp>
        <p:nvSpPr>
          <p:cNvPr id="44039" name="文本框 6"/>
          <p:cNvSpPr txBox="1">
            <a:spLocks noChangeArrowheads="1"/>
          </p:cNvSpPr>
          <p:nvPr/>
        </p:nvSpPr>
        <p:spPr bwMode="auto">
          <a:xfrm>
            <a:off x="595313" y="4025900"/>
            <a:ext cx="11249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 typeface="Arial" panose="020B0604020202020204" pitchFamily="34" charset="0"/>
              <a:buNone/>
            </a:pPr>
            <a:r>
              <a:rPr lang="zh-CN" altLang="zh-CN" sz="2000">
                <a:latin typeface="微软雅黑" panose="020B0503020204020204" pitchFamily="34" charset="-122"/>
                <a:ea typeface="微软雅黑" panose="020B0503020204020204" pitchFamily="34" charset="-122"/>
              </a:rPr>
              <a:t>陆仙华等三人在操作冲床过程中，处理异常情况时缺乏配合，这是造成该起事故的直接原因，也是主要原因。</a:t>
            </a:r>
            <a:endParaRPr lang="en-US" altLang="zh-CN" sz="2000">
              <a:latin typeface="微软雅黑" panose="020B0503020204020204" pitchFamily="34" charset="-122"/>
              <a:ea typeface="微软雅黑" panose="020B0503020204020204" pitchFamily="34" charset="-122"/>
            </a:endParaRPr>
          </a:p>
        </p:txBody>
      </p:sp>
      <p:sp>
        <p:nvSpPr>
          <p:cNvPr id="44040" name="圆角矩形 11"/>
          <p:cNvSpPr>
            <a:spLocks noChangeArrowheads="1"/>
          </p:cNvSpPr>
          <p:nvPr/>
        </p:nvSpPr>
        <p:spPr bwMode="auto">
          <a:xfrm>
            <a:off x="595313" y="5048250"/>
            <a:ext cx="2309812" cy="673100"/>
          </a:xfrm>
          <a:prstGeom prst="roundRect">
            <a:avLst>
              <a:gd name="adj" fmla="val 3083"/>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4041" name="文本框 12"/>
          <p:cNvSpPr txBox="1">
            <a:spLocks noChangeArrowheads="1"/>
          </p:cNvSpPr>
          <p:nvPr/>
        </p:nvSpPr>
        <p:spPr bwMode="auto">
          <a:xfrm>
            <a:off x="647700" y="5184775"/>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rPr>
              <a:t>（二）间接原因</a:t>
            </a:r>
          </a:p>
        </p:txBody>
      </p:sp>
      <p:sp>
        <p:nvSpPr>
          <p:cNvPr id="44042" name="文本框 7"/>
          <p:cNvSpPr txBox="1">
            <a:spLocks noChangeArrowheads="1"/>
          </p:cNvSpPr>
          <p:nvPr/>
        </p:nvSpPr>
        <p:spPr bwMode="auto">
          <a:xfrm>
            <a:off x="539750" y="5800725"/>
            <a:ext cx="111934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50000"/>
              </a:lnSpc>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悦鼎公司对员工的安全教育培训力度不够，致使员工未全面彻底掌握操作技能；冲床作业劳动组织欠合理，容易发生配合失误现象。 </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1"/>
          <p:cNvSpPr>
            <a:spLocks noChangeArrowheads="1"/>
          </p:cNvSpPr>
          <p:nvPr/>
        </p:nvSpPr>
        <p:spPr bwMode="auto">
          <a:xfrm>
            <a:off x="0" y="0"/>
            <a:ext cx="12192000" cy="68580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5059" name="文本框 2"/>
          <p:cNvSpPr txBox="1">
            <a:spLocks noChangeArrowheads="1"/>
          </p:cNvSpPr>
          <p:nvPr/>
        </p:nvSpPr>
        <p:spPr bwMode="auto">
          <a:xfrm>
            <a:off x="190500" y="257175"/>
            <a:ext cx="10520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accent5">
                    <a:lumMod val="100000"/>
                  </a:schemeClr>
                </a:solidFill>
                <a:latin typeface="华文中宋" panose="02010600040101010101" pitchFamily="2" charset="-122"/>
                <a:ea typeface="华文中宋" panose="02010600040101010101" pitchFamily="2" charset="-122"/>
              </a:rPr>
              <a:t>案例六： “</a:t>
            </a:r>
            <a:r>
              <a:rPr lang="en-US" altLang="zh-CN" sz="2400" b="1">
                <a:solidFill>
                  <a:schemeClr val="accent5">
                    <a:lumMod val="100000"/>
                  </a:schemeClr>
                </a:solidFill>
                <a:latin typeface="华文中宋" panose="02010600040101010101" pitchFamily="2" charset="-122"/>
                <a:ea typeface="华文中宋" panose="02010600040101010101" pitchFamily="2" charset="-122"/>
              </a:rPr>
              <a:t>2009.2.18” </a:t>
            </a:r>
            <a:r>
              <a:rPr lang="zh-CN" altLang="en-US" sz="2400" b="1">
                <a:solidFill>
                  <a:schemeClr val="accent5">
                    <a:lumMod val="100000"/>
                  </a:schemeClr>
                </a:solidFill>
                <a:latin typeface="华文中宋" panose="02010600040101010101" pitchFamily="2" charset="-122"/>
                <a:ea typeface="华文中宋" panose="02010600040101010101" pitchFamily="2" charset="-122"/>
              </a:rPr>
              <a:t>上海东冠纸业有限公司张发机械伤害死亡事故 </a:t>
            </a:r>
          </a:p>
        </p:txBody>
      </p:sp>
      <p:sp>
        <p:nvSpPr>
          <p:cNvPr id="45060" name="文本框 3"/>
          <p:cNvSpPr txBox="1">
            <a:spLocks noChangeArrowheads="1"/>
          </p:cNvSpPr>
          <p:nvPr/>
        </p:nvSpPr>
        <p:spPr bwMode="auto">
          <a:xfrm>
            <a:off x="731838" y="2254250"/>
            <a:ext cx="11099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50000"/>
              </a:lnSpc>
              <a:spcBef>
                <a:spcPct val="0"/>
              </a:spcBef>
              <a:buFont typeface="Wingdings" panose="05000000000000000000" pitchFamily="2" charset="2"/>
              <a:buChar char="l"/>
            </a:pPr>
            <a:r>
              <a:rPr lang="en-US" altLang="zh-CN" sz="2000">
                <a:latin typeface="微软雅黑" panose="020B0503020204020204" pitchFamily="34" charset="-122"/>
                <a:ea typeface="微软雅黑" panose="020B0503020204020204" pitchFamily="34" charset="-122"/>
              </a:rPr>
              <a:t>2009</a:t>
            </a:r>
            <a:r>
              <a:rPr lang="zh-CN" altLang="en-US" sz="2000">
                <a:latin typeface="微软雅黑" panose="020B0503020204020204" pitchFamily="34" charset="-122"/>
                <a:ea typeface="微软雅黑" panose="020B0503020204020204" pitchFamily="34" charset="-122"/>
              </a:rPr>
              <a:t>年</a:t>
            </a:r>
            <a:r>
              <a:rPr lang="en-US" altLang="zh-CN" sz="2000">
                <a:latin typeface="微软雅黑" panose="020B0503020204020204" pitchFamily="34" charset="-122"/>
                <a:ea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rPr>
              <a:t>月</a:t>
            </a:r>
            <a:r>
              <a:rPr lang="en-US" altLang="zh-CN" sz="2000">
                <a:latin typeface="微软雅黑" panose="020B0503020204020204" pitchFamily="34" charset="-122"/>
                <a:ea typeface="微软雅黑" panose="020B0503020204020204" pitchFamily="34" charset="-122"/>
              </a:rPr>
              <a:t>18</a:t>
            </a:r>
            <a:r>
              <a:rPr lang="zh-CN" altLang="en-US" sz="2000">
                <a:latin typeface="微软雅黑" panose="020B0503020204020204" pitchFamily="34" charset="-122"/>
                <a:ea typeface="微软雅黑" panose="020B0503020204020204" pitchFamily="34" charset="-122"/>
              </a:rPr>
              <a:t>日</a:t>
            </a:r>
            <a:r>
              <a:rPr lang="en-US" altLang="zh-CN" sz="2000">
                <a:latin typeface="微软雅黑" panose="020B0503020204020204" pitchFamily="34" charset="-122"/>
                <a:ea typeface="微软雅黑" panose="020B0503020204020204" pitchFamily="34" charset="-122"/>
              </a:rPr>
              <a:t>16</a:t>
            </a:r>
            <a:r>
              <a:rPr lang="zh-CN" altLang="en-US" sz="2000">
                <a:latin typeface="微软雅黑" panose="020B0503020204020204" pitchFamily="34" charset="-122"/>
                <a:ea typeface="微软雅黑" panose="020B0503020204020204" pitchFamily="34" charset="-122"/>
              </a:rPr>
              <a:t>时</a:t>
            </a:r>
            <a:r>
              <a:rPr lang="en-US" altLang="zh-CN" sz="2000">
                <a:latin typeface="微软雅黑" panose="020B0503020204020204" pitchFamily="34" charset="-122"/>
                <a:ea typeface="微软雅黑" panose="020B0503020204020204" pitchFamily="34" charset="-122"/>
              </a:rPr>
              <a:t>24</a:t>
            </a:r>
            <a:r>
              <a:rPr lang="zh-CN" altLang="en-US" sz="2000">
                <a:latin typeface="微软雅黑" panose="020B0503020204020204" pitchFamily="34" charset="-122"/>
                <a:ea typeface="微软雅黑" panose="020B0503020204020204" pitchFamily="34" charset="-122"/>
              </a:rPr>
              <a:t>分左右，东冠公司造纸三车间</a:t>
            </a:r>
            <a:r>
              <a:rPr lang="en-US" altLang="zh-CN" sz="2000">
                <a:latin typeface="微软雅黑" panose="020B0503020204020204" pitchFamily="34" charset="-122"/>
                <a:ea typeface="微软雅黑" panose="020B0503020204020204" pitchFamily="34" charset="-122"/>
              </a:rPr>
              <a:t>6</a:t>
            </a:r>
            <a:r>
              <a:rPr lang="zh-CN" altLang="en-US" sz="2000">
                <a:latin typeface="微软雅黑" panose="020B0503020204020204" pitchFamily="34" charset="-122"/>
                <a:ea typeface="微软雅黑" panose="020B0503020204020204" pitchFamily="34" charset="-122"/>
              </a:rPr>
              <a:t>号生产线复卷机副操手张发看到</a:t>
            </a:r>
            <a:r>
              <a:rPr lang="en-US" altLang="zh-CN" sz="2000">
                <a:latin typeface="微软雅黑" panose="020B0503020204020204" pitchFamily="34" charset="-122"/>
                <a:ea typeface="微软雅黑" panose="020B0503020204020204" pitchFamily="34" charset="-122"/>
              </a:rPr>
              <a:t>6</a:t>
            </a:r>
            <a:r>
              <a:rPr lang="zh-CN" altLang="en-US" sz="2000">
                <a:latin typeface="微软雅黑" panose="020B0503020204020204" pitchFamily="34" charset="-122"/>
                <a:ea typeface="微软雅黑" panose="020B0503020204020204" pitchFamily="34" charset="-122"/>
              </a:rPr>
              <a:t>号复卷机断纸，就从因缺人临时顶替操作</a:t>
            </a:r>
            <a:r>
              <a:rPr lang="en-US" altLang="zh-CN" sz="2000">
                <a:latin typeface="微软雅黑" panose="020B0503020204020204" pitchFamily="34" charset="-122"/>
                <a:ea typeface="微软雅黑" panose="020B0503020204020204" pitchFamily="34" charset="-122"/>
              </a:rPr>
              <a:t>5</a:t>
            </a:r>
            <a:r>
              <a:rPr lang="zh-CN" altLang="en-US" sz="2000">
                <a:latin typeface="微软雅黑" panose="020B0503020204020204" pitchFamily="34" charset="-122"/>
                <a:ea typeface="微软雅黑" panose="020B0503020204020204" pitchFamily="34" charset="-122"/>
              </a:rPr>
              <a:t>号生产线复卷机处过来，与</a:t>
            </a:r>
            <a:r>
              <a:rPr lang="en-US" altLang="zh-CN" sz="2000">
                <a:latin typeface="微软雅黑" panose="020B0503020204020204" pitchFamily="34" charset="-122"/>
                <a:ea typeface="微软雅黑" panose="020B0503020204020204" pitchFamily="34" charset="-122"/>
              </a:rPr>
              <a:t>6</a:t>
            </a:r>
            <a:r>
              <a:rPr lang="zh-CN" altLang="en-US" sz="2000">
                <a:latin typeface="微软雅黑" panose="020B0503020204020204" pitchFamily="34" charset="-122"/>
                <a:ea typeface="微软雅黑" panose="020B0503020204020204" pitchFamily="34" charset="-122"/>
              </a:rPr>
              <a:t>号复卷机另一副操手周兴一起进行引纸，周兴在机外引纸，张发则进入机内接纸。</a:t>
            </a:r>
          </a:p>
          <a:p>
            <a:pPr latinLnBrk="1">
              <a:lnSpc>
                <a:spcPct val="150000"/>
              </a:lnSpc>
              <a:spcBef>
                <a:spcPct val="0"/>
              </a:spcBef>
              <a:buFont typeface="Wingdings" panose="05000000000000000000" pitchFamily="2" charset="2"/>
              <a:buChar char="l"/>
            </a:pPr>
            <a:r>
              <a:rPr lang="zh-CN" altLang="en-US" sz="2000">
                <a:latin typeface="微软雅黑" panose="020B0503020204020204" pitchFamily="34" charset="-122"/>
                <a:ea typeface="微软雅黑" panose="020B0503020204020204" pitchFamily="34" charset="-122"/>
              </a:rPr>
              <a:t>此时，</a:t>
            </a:r>
            <a:r>
              <a:rPr lang="en-US" altLang="zh-CN" sz="2000">
                <a:latin typeface="微软雅黑" panose="020B0503020204020204" pitchFamily="34" charset="-122"/>
                <a:ea typeface="微软雅黑" panose="020B0503020204020204" pitchFamily="34" charset="-122"/>
              </a:rPr>
              <a:t>6</a:t>
            </a:r>
            <a:r>
              <a:rPr lang="zh-CN" altLang="en-US" sz="2000">
                <a:latin typeface="微软雅黑" panose="020B0503020204020204" pitchFamily="34" charset="-122"/>
                <a:ea typeface="微软雅黑" panose="020B0503020204020204" pitchFamily="34" charset="-122"/>
              </a:rPr>
              <a:t>号复卷机主操手宋应军去质检室送样回来，也发觉了</a:t>
            </a:r>
            <a:r>
              <a:rPr lang="en-US" altLang="zh-CN" sz="2000">
                <a:latin typeface="微软雅黑" panose="020B0503020204020204" pitchFamily="34" charset="-122"/>
                <a:ea typeface="微软雅黑" panose="020B0503020204020204" pitchFamily="34" charset="-122"/>
              </a:rPr>
              <a:t>6</a:t>
            </a:r>
            <a:r>
              <a:rPr lang="zh-CN" altLang="en-US" sz="2000">
                <a:latin typeface="微软雅黑" panose="020B0503020204020204" pitchFamily="34" charset="-122"/>
                <a:ea typeface="微软雅黑" panose="020B0503020204020204" pitchFamily="34" charset="-122"/>
              </a:rPr>
              <a:t>号复卷机断纸，考虑到已卷纸不多，决定不用残卷，把纸拉到机头前方，准备了一个新的纸管芯，在没有仔细观察机内是否有人前提下，按下推纸辊按钮，想把新的卷曲纸管芯推入。正在机内接纸的张发一下子被挤压在推纸辊与压纸辊之间死亡。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1"/>
          <p:cNvSpPr>
            <a:spLocks noChangeArrowheads="1"/>
          </p:cNvSpPr>
          <p:nvPr/>
        </p:nvSpPr>
        <p:spPr bwMode="auto">
          <a:xfrm>
            <a:off x="0" y="14288"/>
            <a:ext cx="12192000" cy="68580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6083" name="圆角矩形 4"/>
          <p:cNvSpPr>
            <a:spLocks noChangeArrowheads="1"/>
          </p:cNvSpPr>
          <p:nvPr/>
        </p:nvSpPr>
        <p:spPr bwMode="auto">
          <a:xfrm>
            <a:off x="769938" y="274638"/>
            <a:ext cx="2365375" cy="673100"/>
          </a:xfrm>
          <a:prstGeom prst="roundRect">
            <a:avLst>
              <a:gd name="adj" fmla="val 8514"/>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6084" name="文本框 5"/>
          <p:cNvSpPr txBox="1">
            <a:spLocks noChangeArrowheads="1"/>
          </p:cNvSpPr>
          <p:nvPr/>
        </p:nvSpPr>
        <p:spPr bwMode="auto">
          <a:xfrm>
            <a:off x="917575" y="406400"/>
            <a:ext cx="199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rPr>
              <a:t>（一）直接原因</a:t>
            </a:r>
          </a:p>
        </p:txBody>
      </p:sp>
      <p:sp>
        <p:nvSpPr>
          <p:cNvPr id="46085" name="文本框 6"/>
          <p:cNvSpPr txBox="1">
            <a:spLocks noChangeArrowheads="1"/>
          </p:cNvSpPr>
          <p:nvPr/>
        </p:nvSpPr>
        <p:spPr bwMode="auto">
          <a:xfrm>
            <a:off x="731838" y="1044575"/>
            <a:ext cx="1124902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rPr>
              <a:t>主操手宋应军违反公司制定的</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造纸厂复卷引纸过程安全操作规程</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，未仔细确认机内是否有人就按下推纸辊按钮，造成正在机内接纸的张发被挤压致死，这是事故发生的直接原因之一。</a:t>
            </a:r>
          </a:p>
          <a:p>
            <a:pPr latinLnBrk="1">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rPr>
              <a:t>副操手张发安全意识淡薄，在进入复卷机机内接纸时，未启动紧急按钮予以警示，这是事故发生的直接原因之二。 </a:t>
            </a:r>
            <a:endParaRPr lang="en-US" altLang="zh-CN" sz="2000">
              <a:latin typeface="微软雅黑" panose="020B0503020204020204" pitchFamily="34" charset="-122"/>
              <a:ea typeface="微软雅黑" panose="020B0503020204020204" pitchFamily="34" charset="-122"/>
            </a:endParaRPr>
          </a:p>
        </p:txBody>
      </p:sp>
      <p:sp>
        <p:nvSpPr>
          <p:cNvPr id="46086" name="圆角矩形 11"/>
          <p:cNvSpPr>
            <a:spLocks noChangeArrowheads="1"/>
          </p:cNvSpPr>
          <p:nvPr/>
        </p:nvSpPr>
        <p:spPr bwMode="auto">
          <a:xfrm>
            <a:off x="731838" y="3268663"/>
            <a:ext cx="2365375" cy="673100"/>
          </a:xfrm>
          <a:prstGeom prst="roundRect">
            <a:avLst>
              <a:gd name="adj" fmla="val 5801"/>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6087" name="文本框 12"/>
          <p:cNvSpPr txBox="1">
            <a:spLocks noChangeArrowheads="1"/>
          </p:cNvSpPr>
          <p:nvPr/>
        </p:nvSpPr>
        <p:spPr bwMode="auto">
          <a:xfrm>
            <a:off x="960438" y="3405188"/>
            <a:ext cx="1984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rPr>
              <a:t>（二）间接原因</a:t>
            </a:r>
          </a:p>
        </p:txBody>
      </p:sp>
      <p:sp>
        <p:nvSpPr>
          <p:cNvPr id="46088" name="文本框 7"/>
          <p:cNvSpPr txBox="1">
            <a:spLocks noChangeArrowheads="1"/>
          </p:cNvSpPr>
          <p:nvPr/>
        </p:nvSpPr>
        <p:spPr bwMode="auto">
          <a:xfrm>
            <a:off x="733425" y="4087813"/>
            <a:ext cx="11193463"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rPr>
              <a:t>东冠公司安全管理不善，制定的复卷机安全操作规程存在一定的缺陷，生产现场安全管理不严，规章制度执行不力。</a:t>
            </a:r>
          </a:p>
          <a:p>
            <a:pPr latinLnBrk="1">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rPr>
              <a:t>东冠公司劳动组织不尽合理，员工临时顶岗后又返岗，随意性大，造成主操手在处理故障时误以为机内不会有人的现象。</a:t>
            </a:r>
          </a:p>
          <a:p>
            <a:pPr latinLnBrk="1">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3.</a:t>
            </a:r>
            <a:r>
              <a:rPr lang="zh-CN" altLang="en-US" sz="2000">
                <a:latin typeface="微软雅黑" panose="020B0503020204020204" pitchFamily="34" charset="-122"/>
                <a:ea typeface="微软雅黑" panose="020B0503020204020204" pitchFamily="34" charset="-122"/>
              </a:rPr>
              <a:t>东冠公司对操作人员的安全教育力度不够，员工缺乏安全自保意识和互保意识。</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1"/>
          <p:cNvSpPr>
            <a:spLocks noChangeArrowheads="1"/>
          </p:cNvSpPr>
          <p:nvPr/>
        </p:nvSpPr>
        <p:spPr bwMode="auto">
          <a:xfrm>
            <a:off x="0" y="0"/>
            <a:ext cx="12192000" cy="68580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7107" name="文本框 2"/>
          <p:cNvSpPr txBox="1">
            <a:spLocks noChangeArrowheads="1"/>
          </p:cNvSpPr>
          <p:nvPr/>
        </p:nvSpPr>
        <p:spPr bwMode="auto">
          <a:xfrm>
            <a:off x="669925" y="328613"/>
            <a:ext cx="1140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accent5">
                    <a:lumMod val="100000"/>
                  </a:schemeClr>
                </a:solidFill>
                <a:latin typeface="华文中宋" panose="02010600040101010101" pitchFamily="2" charset="-122"/>
                <a:ea typeface="华文中宋" panose="02010600040101010101" pitchFamily="2" charset="-122"/>
              </a:rPr>
              <a:t>案例七： “</a:t>
            </a:r>
            <a:r>
              <a:rPr lang="en-US" altLang="zh-CN" sz="2400" b="1">
                <a:solidFill>
                  <a:schemeClr val="accent5">
                    <a:lumMod val="100000"/>
                  </a:schemeClr>
                </a:solidFill>
                <a:latin typeface="华文中宋" panose="02010600040101010101" pitchFamily="2" charset="-122"/>
                <a:ea typeface="华文中宋" panose="02010600040101010101" pitchFamily="2" charset="-122"/>
              </a:rPr>
              <a:t>2009.7.24” </a:t>
            </a:r>
            <a:r>
              <a:rPr lang="zh-CN" altLang="en-US" sz="2400" b="1">
                <a:solidFill>
                  <a:schemeClr val="accent5">
                    <a:lumMod val="100000"/>
                  </a:schemeClr>
                </a:solidFill>
                <a:latin typeface="华文中宋" panose="02010600040101010101" pitchFamily="2" charset="-122"/>
                <a:ea typeface="华文中宋" panose="02010600040101010101" pitchFamily="2" charset="-122"/>
              </a:rPr>
              <a:t>上海春晟汽车地毯制造有限公司杨春峰机械伤害重伤事故 </a:t>
            </a:r>
          </a:p>
        </p:txBody>
      </p:sp>
      <p:sp>
        <p:nvSpPr>
          <p:cNvPr id="47108" name="文本框 3"/>
          <p:cNvSpPr txBox="1">
            <a:spLocks noChangeArrowheads="1"/>
          </p:cNvSpPr>
          <p:nvPr/>
        </p:nvSpPr>
        <p:spPr bwMode="auto">
          <a:xfrm>
            <a:off x="731838" y="1089025"/>
            <a:ext cx="112490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2009</a:t>
            </a:r>
            <a:r>
              <a:rPr lang="zh-CN" altLang="en-US" sz="2000">
                <a:latin typeface="微软雅黑" panose="020B0503020204020204" pitchFamily="34" charset="-122"/>
                <a:ea typeface="微软雅黑" panose="020B0503020204020204" pitchFamily="34" charset="-122"/>
              </a:rPr>
              <a:t>年</a:t>
            </a:r>
            <a:r>
              <a:rPr lang="en-US" altLang="zh-CN" sz="2000">
                <a:latin typeface="微软雅黑" panose="020B0503020204020204" pitchFamily="34" charset="-122"/>
                <a:ea typeface="微软雅黑" panose="020B0503020204020204" pitchFamily="34" charset="-122"/>
              </a:rPr>
              <a:t>7</a:t>
            </a:r>
            <a:r>
              <a:rPr lang="zh-CN" altLang="en-US" sz="2000">
                <a:latin typeface="微软雅黑" panose="020B0503020204020204" pitchFamily="34" charset="-122"/>
                <a:ea typeface="微软雅黑" panose="020B0503020204020204" pitchFamily="34" charset="-122"/>
              </a:rPr>
              <a:t>月</a:t>
            </a:r>
            <a:r>
              <a:rPr lang="en-US" altLang="zh-CN" sz="2000">
                <a:latin typeface="微软雅黑" panose="020B0503020204020204" pitchFamily="34" charset="-122"/>
                <a:ea typeface="微软雅黑" panose="020B0503020204020204" pitchFamily="34" charset="-122"/>
              </a:rPr>
              <a:t>24</a:t>
            </a:r>
            <a:r>
              <a:rPr lang="zh-CN" altLang="en-US" sz="2000">
                <a:latin typeface="微软雅黑" panose="020B0503020204020204" pitchFamily="34" charset="-122"/>
                <a:ea typeface="微软雅黑" panose="020B0503020204020204" pitchFamily="34" charset="-122"/>
              </a:rPr>
              <a:t>日</a:t>
            </a:r>
            <a:r>
              <a:rPr lang="en-US" altLang="zh-CN" sz="2000">
                <a:latin typeface="微软雅黑" panose="020B0503020204020204" pitchFamily="34" charset="-122"/>
                <a:ea typeface="微软雅黑" panose="020B0503020204020204" pitchFamily="34" charset="-122"/>
              </a:rPr>
              <a:t>13</a:t>
            </a:r>
            <a:r>
              <a:rPr lang="zh-CN" altLang="en-US" sz="2000">
                <a:latin typeface="微软雅黑" panose="020B0503020204020204" pitchFamily="34" charset="-122"/>
                <a:ea typeface="微软雅黑" panose="020B0503020204020204" pitchFamily="34" charset="-122"/>
              </a:rPr>
              <a:t>时</a:t>
            </a:r>
            <a:r>
              <a:rPr lang="en-US" altLang="zh-CN" sz="2000">
                <a:latin typeface="微软雅黑" panose="020B0503020204020204" pitchFamily="34" charset="-122"/>
                <a:ea typeface="微软雅黑" panose="020B0503020204020204" pitchFamily="34" charset="-122"/>
              </a:rPr>
              <a:t>47</a:t>
            </a:r>
            <a:r>
              <a:rPr lang="zh-CN" altLang="en-US" sz="2000">
                <a:latin typeface="微软雅黑" panose="020B0503020204020204" pitchFamily="34" charset="-122"/>
                <a:ea typeface="微软雅黑" panose="020B0503020204020204" pitchFamily="34" charset="-122"/>
              </a:rPr>
              <a:t>分许，春晟公司乙班班长杨春峰发现梳理机底部刺辊有挂棉，就象往常一样关闭机器电源，拿着橡皮气管，钻到机器底部，打开刺辊盖板，在刺辊尚未完全停止运转时处理挂棉，左手不慎被刺辊卷入造成重伤。</a:t>
            </a:r>
          </a:p>
        </p:txBody>
      </p:sp>
      <p:sp>
        <p:nvSpPr>
          <p:cNvPr id="47109" name="圆角矩形 4"/>
          <p:cNvSpPr>
            <a:spLocks noChangeArrowheads="1"/>
          </p:cNvSpPr>
          <p:nvPr/>
        </p:nvSpPr>
        <p:spPr bwMode="auto">
          <a:xfrm>
            <a:off x="787400" y="2774950"/>
            <a:ext cx="2366963" cy="673100"/>
          </a:xfrm>
          <a:prstGeom prst="roundRect">
            <a:avLst>
              <a:gd name="adj" fmla="val 7157"/>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7110" name="文本框 5"/>
          <p:cNvSpPr txBox="1">
            <a:spLocks noChangeArrowheads="1"/>
          </p:cNvSpPr>
          <p:nvPr/>
        </p:nvSpPr>
        <p:spPr bwMode="auto">
          <a:xfrm>
            <a:off x="979488" y="2895600"/>
            <a:ext cx="1982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rPr>
              <a:t>（一）直接原因</a:t>
            </a:r>
          </a:p>
        </p:txBody>
      </p:sp>
      <p:sp>
        <p:nvSpPr>
          <p:cNvPr id="47111" name="文本框 6"/>
          <p:cNvSpPr txBox="1">
            <a:spLocks noChangeArrowheads="1"/>
          </p:cNvSpPr>
          <p:nvPr/>
        </p:nvSpPr>
        <p:spPr bwMode="auto">
          <a:xfrm>
            <a:off x="731838" y="3544888"/>
            <a:ext cx="11249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50000"/>
              </a:lnSpc>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杨春峰在处理梳理机刺辊挂棉时，违反公司制定的岗位操作规程，在刺辊未完全停止运转后作业，这是造成该起事故的直接原因。</a:t>
            </a:r>
            <a:endParaRPr lang="en-US" altLang="zh-CN" sz="2000">
              <a:latin typeface="微软雅黑" panose="020B0503020204020204" pitchFamily="34" charset="-122"/>
              <a:ea typeface="微软雅黑" panose="020B0503020204020204" pitchFamily="34" charset="-122"/>
            </a:endParaRPr>
          </a:p>
        </p:txBody>
      </p:sp>
      <p:sp>
        <p:nvSpPr>
          <p:cNvPr id="47112" name="圆角矩形 11"/>
          <p:cNvSpPr>
            <a:spLocks noChangeArrowheads="1"/>
          </p:cNvSpPr>
          <p:nvPr/>
        </p:nvSpPr>
        <p:spPr bwMode="auto">
          <a:xfrm>
            <a:off x="787400" y="4640263"/>
            <a:ext cx="2309813" cy="673100"/>
          </a:xfrm>
          <a:prstGeom prst="roundRect">
            <a:avLst>
              <a:gd name="adj" fmla="val 7157"/>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7113" name="文本框 12"/>
          <p:cNvSpPr txBox="1">
            <a:spLocks noChangeArrowheads="1"/>
          </p:cNvSpPr>
          <p:nvPr/>
        </p:nvSpPr>
        <p:spPr bwMode="auto">
          <a:xfrm>
            <a:off x="895350" y="4776788"/>
            <a:ext cx="2038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rPr>
              <a:t>（二）间接原因</a:t>
            </a:r>
          </a:p>
        </p:txBody>
      </p:sp>
      <p:sp>
        <p:nvSpPr>
          <p:cNvPr id="47114" name="文本框 7"/>
          <p:cNvSpPr txBox="1">
            <a:spLocks noChangeArrowheads="1"/>
          </p:cNvSpPr>
          <p:nvPr/>
        </p:nvSpPr>
        <p:spPr bwMode="auto">
          <a:xfrm>
            <a:off x="731838" y="5375275"/>
            <a:ext cx="1119346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50000"/>
              </a:lnSpc>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春晟公司安全管理混乱，员工安全教育培训简单，生产现场安全管理不严，员工工艺操作纪律性不强，随意性较大，技术素质不高。 </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1"/>
          <p:cNvSpPr>
            <a:spLocks noChangeArrowheads="1"/>
          </p:cNvSpPr>
          <p:nvPr/>
        </p:nvSpPr>
        <p:spPr bwMode="auto">
          <a:xfrm>
            <a:off x="0" y="0"/>
            <a:ext cx="12192000" cy="6858000"/>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8131" name="文本框 2"/>
          <p:cNvSpPr txBox="1">
            <a:spLocks noChangeArrowheads="1"/>
          </p:cNvSpPr>
          <p:nvPr/>
        </p:nvSpPr>
        <p:spPr bwMode="auto">
          <a:xfrm>
            <a:off x="165100" y="279400"/>
            <a:ext cx="1140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accent5">
                    <a:lumMod val="100000"/>
                  </a:schemeClr>
                </a:solidFill>
                <a:latin typeface="华文中宋" panose="02010600040101010101" pitchFamily="2" charset="-122"/>
                <a:ea typeface="华文中宋" panose="02010600040101010101" pitchFamily="2" charset="-122"/>
              </a:rPr>
              <a:t>案例八： “</a:t>
            </a:r>
            <a:r>
              <a:rPr lang="en-US" altLang="zh-CN" sz="2400" b="1">
                <a:solidFill>
                  <a:schemeClr val="accent5">
                    <a:lumMod val="100000"/>
                  </a:schemeClr>
                </a:solidFill>
                <a:latin typeface="华文中宋" panose="02010600040101010101" pitchFamily="2" charset="-122"/>
                <a:ea typeface="华文中宋" panose="02010600040101010101" pitchFamily="2" charset="-122"/>
              </a:rPr>
              <a:t>2009.10.11” </a:t>
            </a:r>
            <a:r>
              <a:rPr lang="zh-CN" altLang="en-US" sz="2400" b="1">
                <a:solidFill>
                  <a:schemeClr val="accent5">
                    <a:lumMod val="100000"/>
                  </a:schemeClr>
                </a:solidFill>
                <a:latin typeface="华文中宋" panose="02010600040101010101" pitchFamily="2" charset="-122"/>
                <a:ea typeface="华文中宋" panose="02010600040101010101" pitchFamily="2" charset="-122"/>
              </a:rPr>
              <a:t>金山区吕巷镇干巷紫石泾建材经营部陈道奎死亡事故</a:t>
            </a:r>
          </a:p>
        </p:txBody>
      </p:sp>
      <p:sp>
        <p:nvSpPr>
          <p:cNvPr id="48132" name="圆角矩形 4"/>
          <p:cNvSpPr>
            <a:spLocks noChangeArrowheads="1"/>
          </p:cNvSpPr>
          <p:nvPr/>
        </p:nvSpPr>
        <p:spPr bwMode="auto">
          <a:xfrm>
            <a:off x="787400" y="1393825"/>
            <a:ext cx="2366963" cy="673100"/>
          </a:xfrm>
          <a:prstGeom prst="roundRect">
            <a:avLst>
              <a:gd name="adj" fmla="val 9875"/>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8133" name="文本框 5"/>
          <p:cNvSpPr txBox="1">
            <a:spLocks noChangeArrowheads="1"/>
          </p:cNvSpPr>
          <p:nvPr/>
        </p:nvSpPr>
        <p:spPr bwMode="auto">
          <a:xfrm>
            <a:off x="919163" y="1520825"/>
            <a:ext cx="1984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rPr>
              <a:t>（一）直接原因</a:t>
            </a:r>
          </a:p>
        </p:txBody>
      </p:sp>
      <p:sp>
        <p:nvSpPr>
          <p:cNvPr id="48134" name="文本框 6"/>
          <p:cNvSpPr txBox="1">
            <a:spLocks noChangeArrowheads="1"/>
          </p:cNvSpPr>
          <p:nvPr/>
        </p:nvSpPr>
        <p:spPr bwMode="auto">
          <a:xfrm>
            <a:off x="731838" y="2165350"/>
            <a:ext cx="11249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latinLnBrk="1" hangingPunct="1">
              <a:lnSpc>
                <a:spcPct val="150000"/>
              </a:lnSpc>
              <a:spcBef>
                <a:spcPct val="0"/>
              </a:spcBef>
              <a:buFont typeface="Arial" panose="020B0604020202020204" pitchFamily="34" charset="0"/>
              <a:buNone/>
            </a:pPr>
            <a:r>
              <a:rPr lang="zh-CN" altLang="zh-CN" sz="2000">
                <a:latin typeface="微软雅黑" panose="020B0503020204020204" pitchFamily="34" charset="-122"/>
                <a:ea typeface="微软雅黑" panose="020B0503020204020204" pitchFamily="34" charset="-122"/>
              </a:rPr>
              <a:t>混凝土搅拌机提升系统中牵引料斗的卷扬机减速箱齿轮和平键突然断裂，传动彻底失效，使得料斗无法上行，继而又在自身重力作用下滑落，这是造成该起事故的直接原因。</a:t>
            </a:r>
            <a:endParaRPr lang="en-US" altLang="zh-CN" sz="2000">
              <a:latin typeface="微软雅黑" panose="020B0503020204020204" pitchFamily="34" charset="-122"/>
              <a:ea typeface="微软雅黑" panose="020B0503020204020204" pitchFamily="34" charset="-122"/>
            </a:endParaRPr>
          </a:p>
        </p:txBody>
      </p:sp>
      <p:sp>
        <p:nvSpPr>
          <p:cNvPr id="48135" name="圆角矩形 11"/>
          <p:cNvSpPr>
            <a:spLocks noChangeArrowheads="1"/>
          </p:cNvSpPr>
          <p:nvPr/>
        </p:nvSpPr>
        <p:spPr bwMode="auto">
          <a:xfrm>
            <a:off x="731838" y="3670300"/>
            <a:ext cx="2365375" cy="673100"/>
          </a:xfrm>
          <a:prstGeom prst="roundRect">
            <a:avLst>
              <a:gd name="adj" fmla="val 5801"/>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8136" name="文本框 12"/>
          <p:cNvSpPr txBox="1">
            <a:spLocks noChangeArrowheads="1"/>
          </p:cNvSpPr>
          <p:nvPr/>
        </p:nvSpPr>
        <p:spPr bwMode="auto">
          <a:xfrm>
            <a:off x="919163" y="3806825"/>
            <a:ext cx="1990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rPr>
              <a:t>（二）间接原因</a:t>
            </a:r>
          </a:p>
        </p:txBody>
      </p:sp>
      <p:sp>
        <p:nvSpPr>
          <p:cNvPr id="48137" name="文本框 7"/>
          <p:cNvSpPr txBox="1">
            <a:spLocks noChangeArrowheads="1"/>
          </p:cNvSpPr>
          <p:nvPr/>
        </p:nvSpPr>
        <p:spPr bwMode="auto">
          <a:xfrm>
            <a:off x="655638" y="4432300"/>
            <a:ext cx="1119187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latinLnBrk="1" hangingPunct="1">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1.</a:t>
            </a:r>
            <a:r>
              <a:rPr lang="zh-CN" altLang="zh-CN" sz="2000">
                <a:latin typeface="微软雅黑" panose="020B0503020204020204" pitchFamily="34" charset="-122"/>
                <a:ea typeface="微软雅黑" panose="020B0503020204020204" pitchFamily="34" charset="-122"/>
              </a:rPr>
              <a:t> 干巷紫石泾经营部作业现场安全管理不到位，在有可能发生料斗滑落的区域，特别是料斗地坑四周未设立安全警戒设施，使得员工能够进入危险区域。</a:t>
            </a:r>
          </a:p>
          <a:p>
            <a:pPr eaLnBrk="1" latinLnBrk="1" hangingPunct="1">
              <a:lnSpc>
                <a:spcPct val="150000"/>
              </a:lnSpc>
              <a:spcBef>
                <a:spcPct val="0"/>
              </a:spcBef>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rPr>
              <a:t>2.</a:t>
            </a:r>
            <a:r>
              <a:rPr lang="zh-CN" altLang="zh-CN" sz="2000">
                <a:latin typeface="微软雅黑" panose="020B0503020204020204" pitchFamily="34" charset="-122"/>
                <a:ea typeface="微软雅黑" panose="020B0503020204020204" pitchFamily="34" charset="-122"/>
              </a:rPr>
              <a:t> 干巷紫石泾经营部对工作才</a:t>
            </a:r>
            <a:r>
              <a:rPr lang="en-US" altLang="zh-CN" sz="2000">
                <a:latin typeface="微软雅黑" panose="020B0503020204020204" pitchFamily="34" charset="-122"/>
                <a:ea typeface="微软雅黑" panose="020B0503020204020204" pitchFamily="34" charset="-122"/>
              </a:rPr>
              <a:t>3</a:t>
            </a:r>
            <a:r>
              <a:rPr lang="zh-CN" altLang="en-US" sz="2000">
                <a:latin typeface="微软雅黑" panose="020B0503020204020204" pitchFamily="34" charset="-122"/>
                <a:ea typeface="微软雅黑" panose="020B0503020204020204" pitchFamily="34" charset="-122"/>
              </a:rPr>
              <a:t>天的临时工陈道奎未进行安全教育，致使其安全意识不够，辨别危险能力不强。</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任意多边形 33"/>
          <p:cNvSpPr>
            <a:spLocks noChangeArrowheads="1"/>
          </p:cNvSpPr>
          <p:nvPr/>
        </p:nvSpPr>
        <p:spPr bwMode="auto">
          <a:xfrm rot="1800000" flipH="1">
            <a:off x="6378575" y="1073150"/>
            <a:ext cx="1635125" cy="6645275"/>
          </a:xfrm>
          <a:custGeom>
            <a:avLst/>
            <a:gdLst>
              <a:gd name="T0" fmla="*/ 939415442 w 1170373"/>
              <a:gd name="T1" fmla="*/ 548523351 h 4753805"/>
              <a:gd name="T2" fmla="*/ 0 w 1170373"/>
              <a:gd name="T3" fmla="*/ 0 h 4753805"/>
              <a:gd name="T4" fmla="*/ 0 w 1170373"/>
              <a:gd name="T5" fmla="*/ 2147483647 h 4753805"/>
              <a:gd name="T6" fmla="*/ 939415442 w 1170373"/>
              <a:gd name="T7" fmla="*/ 2147483647 h 4753805"/>
              <a:gd name="T8" fmla="*/ 0 60000 65536"/>
              <a:gd name="T9" fmla="*/ 0 60000 65536"/>
              <a:gd name="T10" fmla="*/ 0 60000 65536"/>
              <a:gd name="T11" fmla="*/ 0 60000 65536"/>
              <a:gd name="T12" fmla="*/ 0 w 1170373"/>
              <a:gd name="T13" fmla="*/ 0 h 4753805"/>
              <a:gd name="T14" fmla="*/ 1170373 w 1170373"/>
              <a:gd name="T15" fmla="*/ 4753805 h 4753805"/>
            </a:gdLst>
            <a:ahLst/>
            <a:cxnLst>
              <a:cxn ang="T8">
                <a:pos x="T0" y="T1"/>
              </a:cxn>
              <a:cxn ang="T9">
                <a:pos x="T2" y="T3"/>
              </a:cxn>
              <a:cxn ang="T10">
                <a:pos x="T4" y="T5"/>
              </a:cxn>
              <a:cxn ang="T11">
                <a:pos x="T6" y="T7"/>
              </a:cxn>
            </a:cxnLst>
            <a:rect l="T12" t="T13" r="T14" b="T15"/>
            <a:pathLst>
              <a:path w="1170373" h="4753805">
                <a:moveTo>
                  <a:pt x="1170373" y="675715"/>
                </a:moveTo>
                <a:lnTo>
                  <a:pt x="0" y="0"/>
                </a:lnTo>
                <a:lnTo>
                  <a:pt x="0" y="4078090"/>
                </a:lnTo>
                <a:lnTo>
                  <a:pt x="1170373" y="4753805"/>
                </a:lnTo>
                <a:lnTo>
                  <a:pt x="1170373" y="675715"/>
                </a:lnTo>
                <a:close/>
              </a:path>
            </a:pathLst>
          </a:custGeom>
          <a:solidFill>
            <a:srgbClr val="A6AFB6"/>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49155" name="任意多边形 27"/>
          <p:cNvSpPr>
            <a:spLocks noChangeArrowheads="1"/>
          </p:cNvSpPr>
          <p:nvPr/>
        </p:nvSpPr>
        <p:spPr bwMode="auto">
          <a:xfrm rot="1800000" flipH="1">
            <a:off x="3376613" y="-1112838"/>
            <a:ext cx="2027237" cy="9090026"/>
          </a:xfrm>
          <a:custGeom>
            <a:avLst/>
            <a:gdLst>
              <a:gd name="T0" fmla="*/ 0 w 2026880"/>
              <a:gd name="T1" fmla="*/ 0 h 9089156"/>
              <a:gd name="T2" fmla="*/ 2034032 w 2026880"/>
              <a:gd name="T3" fmla="*/ 1172460 h 9089156"/>
              <a:gd name="T4" fmla="*/ 2034032 w 2026880"/>
              <a:gd name="T5" fmla="*/ 9106571 h 9089156"/>
              <a:gd name="T6" fmla="*/ 0 w 2026880"/>
              <a:gd name="T7" fmla="*/ 7934108 h 9089156"/>
              <a:gd name="T8" fmla="*/ 0 60000 65536"/>
              <a:gd name="T9" fmla="*/ 0 60000 65536"/>
              <a:gd name="T10" fmla="*/ 0 60000 65536"/>
              <a:gd name="T11" fmla="*/ 0 60000 65536"/>
              <a:gd name="T12" fmla="*/ 0 w 2026880"/>
              <a:gd name="T13" fmla="*/ 0 h 9089156"/>
              <a:gd name="T14" fmla="*/ 2026880 w 2026880"/>
              <a:gd name="T15" fmla="*/ 9089156 h 9089156"/>
            </a:gdLst>
            <a:ahLst/>
            <a:cxnLst>
              <a:cxn ang="T8">
                <a:pos x="T0" y="T1"/>
              </a:cxn>
              <a:cxn ang="T9">
                <a:pos x="T2" y="T3"/>
              </a:cxn>
              <a:cxn ang="T10">
                <a:pos x="T4" y="T5"/>
              </a:cxn>
              <a:cxn ang="T11">
                <a:pos x="T6" y="T7"/>
              </a:cxn>
            </a:cxnLst>
            <a:rect l="T12" t="T13" r="T14" b="T15"/>
            <a:pathLst>
              <a:path w="2026880" h="9089156">
                <a:moveTo>
                  <a:pt x="0" y="0"/>
                </a:moveTo>
                <a:lnTo>
                  <a:pt x="2026880" y="1170220"/>
                </a:lnTo>
                <a:lnTo>
                  <a:pt x="2026880" y="9089156"/>
                </a:lnTo>
                <a:lnTo>
                  <a:pt x="0" y="7918936"/>
                </a:lnTo>
                <a:lnTo>
                  <a:pt x="0" y="0"/>
                </a:lnTo>
                <a:close/>
              </a:path>
            </a:pathLst>
          </a:custGeom>
          <a:solidFill>
            <a:schemeClr val="accent5">
              <a:lumMod val="10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49156" name="任意多边形 29"/>
          <p:cNvSpPr>
            <a:spLocks noChangeArrowheads="1"/>
          </p:cNvSpPr>
          <p:nvPr/>
        </p:nvSpPr>
        <p:spPr bwMode="auto">
          <a:xfrm rot="1800000" flipH="1">
            <a:off x="7461250" y="2287588"/>
            <a:ext cx="1169988" cy="5214937"/>
          </a:xfrm>
          <a:custGeom>
            <a:avLst/>
            <a:gdLst>
              <a:gd name="T0" fmla="*/ 1162697 w 1170373"/>
              <a:gd name="T1" fmla="*/ 676975 h 5214450"/>
              <a:gd name="T2" fmla="*/ 0 w 1170373"/>
              <a:gd name="T3" fmla="*/ 0 h 5214450"/>
              <a:gd name="T4" fmla="*/ 0 w 1170373"/>
              <a:gd name="T5" fmla="*/ 4547219 h 5214450"/>
              <a:gd name="T6" fmla="*/ 1162697 w 1170373"/>
              <a:gd name="T7" fmla="*/ 5224199 h 5214450"/>
              <a:gd name="T8" fmla="*/ 0 60000 65536"/>
              <a:gd name="T9" fmla="*/ 0 60000 65536"/>
              <a:gd name="T10" fmla="*/ 0 60000 65536"/>
              <a:gd name="T11" fmla="*/ 0 60000 65536"/>
              <a:gd name="T12" fmla="*/ 0 w 1170373"/>
              <a:gd name="T13" fmla="*/ 0 h 5214450"/>
              <a:gd name="T14" fmla="*/ 1170373 w 1170373"/>
              <a:gd name="T15" fmla="*/ 5214450 h 5214450"/>
            </a:gdLst>
            <a:ahLst/>
            <a:cxnLst>
              <a:cxn ang="T8">
                <a:pos x="T0" y="T1"/>
              </a:cxn>
              <a:cxn ang="T9">
                <a:pos x="T2" y="T3"/>
              </a:cxn>
              <a:cxn ang="T10">
                <a:pos x="T4" y="T5"/>
              </a:cxn>
              <a:cxn ang="T11">
                <a:pos x="T6" y="T7"/>
              </a:cxn>
            </a:cxnLst>
            <a:rect l="T12" t="T13" r="T14" b="T15"/>
            <a:pathLst>
              <a:path w="1170373" h="5214450">
                <a:moveTo>
                  <a:pt x="1170373" y="675715"/>
                </a:moveTo>
                <a:lnTo>
                  <a:pt x="0" y="0"/>
                </a:lnTo>
                <a:lnTo>
                  <a:pt x="0" y="4538735"/>
                </a:lnTo>
                <a:lnTo>
                  <a:pt x="1170373" y="5214450"/>
                </a:lnTo>
                <a:lnTo>
                  <a:pt x="1170373" y="675715"/>
                </a:lnTo>
                <a:close/>
              </a:path>
            </a:pathLst>
          </a:custGeom>
          <a:solidFill>
            <a:srgbClr val="3F3E4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49157" name="任意多边形 31"/>
          <p:cNvSpPr>
            <a:spLocks noChangeArrowheads="1"/>
          </p:cNvSpPr>
          <p:nvPr/>
        </p:nvSpPr>
        <p:spPr bwMode="auto">
          <a:xfrm rot="1800000" flipH="1">
            <a:off x="5165725" y="-1112838"/>
            <a:ext cx="2027238" cy="9090026"/>
          </a:xfrm>
          <a:custGeom>
            <a:avLst/>
            <a:gdLst>
              <a:gd name="T0" fmla="*/ 0 w 2026880"/>
              <a:gd name="T1" fmla="*/ 0 h 9089156"/>
              <a:gd name="T2" fmla="*/ 2034052 w 2026880"/>
              <a:gd name="T3" fmla="*/ 1172460 h 9089156"/>
              <a:gd name="T4" fmla="*/ 2034052 w 2026880"/>
              <a:gd name="T5" fmla="*/ 9106571 h 9089156"/>
              <a:gd name="T6" fmla="*/ 0 w 2026880"/>
              <a:gd name="T7" fmla="*/ 7934108 h 9089156"/>
              <a:gd name="T8" fmla="*/ 0 60000 65536"/>
              <a:gd name="T9" fmla="*/ 0 60000 65536"/>
              <a:gd name="T10" fmla="*/ 0 60000 65536"/>
              <a:gd name="T11" fmla="*/ 0 60000 65536"/>
              <a:gd name="T12" fmla="*/ 0 w 2026880"/>
              <a:gd name="T13" fmla="*/ 0 h 9089156"/>
              <a:gd name="T14" fmla="*/ 2026880 w 2026880"/>
              <a:gd name="T15" fmla="*/ 9089156 h 9089156"/>
            </a:gdLst>
            <a:ahLst/>
            <a:cxnLst>
              <a:cxn ang="T8">
                <a:pos x="T0" y="T1"/>
              </a:cxn>
              <a:cxn ang="T9">
                <a:pos x="T2" y="T3"/>
              </a:cxn>
              <a:cxn ang="T10">
                <a:pos x="T4" y="T5"/>
              </a:cxn>
              <a:cxn ang="T11">
                <a:pos x="T6" y="T7"/>
              </a:cxn>
            </a:cxnLst>
            <a:rect l="T12" t="T13" r="T14" b="T15"/>
            <a:pathLst>
              <a:path w="2026880" h="9089156">
                <a:moveTo>
                  <a:pt x="0" y="0"/>
                </a:moveTo>
                <a:lnTo>
                  <a:pt x="2026880" y="1170220"/>
                </a:lnTo>
                <a:lnTo>
                  <a:pt x="2026880" y="9089156"/>
                </a:lnTo>
                <a:lnTo>
                  <a:pt x="0" y="7918936"/>
                </a:lnTo>
                <a:lnTo>
                  <a:pt x="0" y="0"/>
                </a:lnTo>
                <a:close/>
              </a:path>
            </a:pathLst>
          </a:custGeom>
          <a:solidFill>
            <a:schemeClr val="accent5">
              <a:lumMod val="10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49158" name="任意多边形 25"/>
          <p:cNvSpPr>
            <a:spLocks noChangeArrowheads="1"/>
          </p:cNvSpPr>
          <p:nvPr/>
        </p:nvSpPr>
        <p:spPr bwMode="auto">
          <a:xfrm rot="1800000" flipH="1">
            <a:off x="1646238" y="3313113"/>
            <a:ext cx="1169987" cy="4100512"/>
          </a:xfrm>
          <a:custGeom>
            <a:avLst/>
            <a:gdLst>
              <a:gd name="T0" fmla="*/ 1162677 w 1170373"/>
              <a:gd name="T1" fmla="*/ 671940 h 4101661"/>
              <a:gd name="T2" fmla="*/ 0 w 1170373"/>
              <a:gd name="T3" fmla="*/ 0 h 4101661"/>
              <a:gd name="T4" fmla="*/ 0 w 1170373"/>
              <a:gd name="T5" fmla="*/ 3406803 h 4101661"/>
              <a:gd name="T6" fmla="*/ 1162677 w 1170373"/>
              <a:gd name="T7" fmla="*/ 4078742 h 4101661"/>
              <a:gd name="T8" fmla="*/ 0 60000 65536"/>
              <a:gd name="T9" fmla="*/ 0 60000 65536"/>
              <a:gd name="T10" fmla="*/ 0 60000 65536"/>
              <a:gd name="T11" fmla="*/ 0 60000 65536"/>
              <a:gd name="T12" fmla="*/ 0 w 1170373"/>
              <a:gd name="T13" fmla="*/ 0 h 4101661"/>
              <a:gd name="T14" fmla="*/ 1170373 w 1170373"/>
              <a:gd name="T15" fmla="*/ 4101661 h 4101661"/>
            </a:gdLst>
            <a:ahLst/>
            <a:cxnLst>
              <a:cxn ang="T8">
                <a:pos x="T0" y="T1"/>
              </a:cxn>
              <a:cxn ang="T9">
                <a:pos x="T2" y="T3"/>
              </a:cxn>
              <a:cxn ang="T10">
                <a:pos x="T4" y="T5"/>
              </a:cxn>
              <a:cxn ang="T11">
                <a:pos x="T6" y="T7"/>
              </a:cxn>
            </a:cxnLst>
            <a:rect l="T12" t="T13" r="T14" b="T15"/>
            <a:pathLst>
              <a:path w="1170373" h="4101661">
                <a:moveTo>
                  <a:pt x="1170373" y="675715"/>
                </a:moveTo>
                <a:lnTo>
                  <a:pt x="0" y="0"/>
                </a:lnTo>
                <a:lnTo>
                  <a:pt x="0" y="3425946"/>
                </a:lnTo>
                <a:lnTo>
                  <a:pt x="1170373" y="4101661"/>
                </a:lnTo>
                <a:lnTo>
                  <a:pt x="1170373" y="675715"/>
                </a:lnTo>
                <a:close/>
              </a:path>
            </a:pathLst>
          </a:custGeom>
          <a:solidFill>
            <a:srgbClr val="20273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49159" name="文本框 34"/>
          <p:cNvSpPr>
            <a:spLocks noChangeArrowheads="1"/>
          </p:cNvSpPr>
          <p:nvPr/>
        </p:nvSpPr>
        <p:spPr bwMode="auto">
          <a:xfrm>
            <a:off x="3644900" y="2955925"/>
            <a:ext cx="5181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600" b="1">
                <a:solidFill>
                  <a:schemeClr val="bg1"/>
                </a:solidFill>
                <a:latin typeface="方正姚体" panose="02010601030101010101" pitchFamily="2" charset="-122"/>
                <a:ea typeface="方正姚体" panose="02010601030101010101" pitchFamily="2" charset="-122"/>
                <a:sym typeface="方正姚体" panose="02010601030101010101" pitchFamily="2" charset="-122"/>
              </a:rPr>
              <a:t>THANK     YOU</a:t>
            </a:r>
            <a:endParaRPr lang="zh-CN" altLang="en-US" sz="6600" b="1">
              <a:solidFill>
                <a:schemeClr val="bg1"/>
              </a:solidFill>
              <a:latin typeface="方正姚体" panose="02010601030101010101" pitchFamily="2" charset="-122"/>
              <a:ea typeface="方正姚体" panose="02010601030101010101" pitchFamily="2" charset="-122"/>
              <a:sym typeface="方正姚体" panose="0201060103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椭圆 4"/>
          <p:cNvSpPr>
            <a:spLocks noChangeArrowheads="1"/>
          </p:cNvSpPr>
          <p:nvPr/>
        </p:nvSpPr>
        <p:spPr bwMode="auto">
          <a:xfrm>
            <a:off x="5192713" y="2706688"/>
            <a:ext cx="1800225" cy="1800225"/>
          </a:xfrm>
          <a:prstGeom prst="ellipse">
            <a:avLst/>
          </a:prstGeom>
          <a:solidFill>
            <a:schemeClr val="accent6">
              <a:lumMod val="100000"/>
            </a:schemeClr>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7171" name="文本框 5"/>
          <p:cNvSpPr txBox="1">
            <a:spLocks noChangeArrowheads="1"/>
          </p:cNvSpPr>
          <p:nvPr/>
        </p:nvSpPr>
        <p:spPr bwMode="auto">
          <a:xfrm>
            <a:off x="5607050" y="3144838"/>
            <a:ext cx="973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5400">
                <a:solidFill>
                  <a:schemeClr val="bg1"/>
                </a:solidFill>
                <a:latin typeface="Impact" panose="020B0806030902050204" pitchFamily="34" charset="0"/>
              </a:rPr>
              <a:t>01</a:t>
            </a:r>
            <a:endParaRPr lang="zh-CN" altLang="en-US" sz="5400">
              <a:solidFill>
                <a:schemeClr val="bg1"/>
              </a:solidFill>
              <a:latin typeface="Impact" panose="020B0806030902050204" pitchFamily="34" charset="0"/>
            </a:endParaRPr>
          </a:p>
        </p:txBody>
      </p:sp>
      <p:sp>
        <p:nvSpPr>
          <p:cNvPr id="7172" name="文本框 7"/>
          <p:cNvSpPr txBox="1">
            <a:spLocks noChangeArrowheads="1"/>
          </p:cNvSpPr>
          <p:nvPr/>
        </p:nvSpPr>
        <p:spPr bwMode="auto">
          <a:xfrm>
            <a:off x="3360738" y="1346200"/>
            <a:ext cx="5465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zh-CN" altLang="zh-CN" sz="4000" b="1">
                <a:solidFill>
                  <a:schemeClr val="accent5">
                    <a:lumMod val="100000"/>
                  </a:schemeClr>
                </a:solidFill>
                <a:latin typeface="方正清刻本悦宋简体" pitchFamily="2" charset="-122"/>
                <a:ea typeface="方正清刻本悦宋简体" pitchFamily="2" charset="-122"/>
              </a:rPr>
              <a:t>安全生产管理的基本点</a:t>
            </a:r>
            <a:endParaRPr lang="zh-CN" altLang="en-US" sz="4000">
              <a:solidFill>
                <a:schemeClr val="accent5">
                  <a:lumMod val="100000"/>
                </a:schemeClr>
              </a:solidFill>
              <a:latin typeface="方正清刻本悦宋简体" pitchFamily="2" charset="-122"/>
              <a:ea typeface="方正清刻本悦宋简体" pitchFamily="2" charset="-122"/>
            </a:endParaRPr>
          </a:p>
        </p:txBody>
      </p:sp>
      <p:sp>
        <p:nvSpPr>
          <p:cNvPr id="7173" name="等腰三角形 4"/>
          <p:cNvSpPr>
            <a:spLocks noChangeArrowheads="1"/>
          </p:cNvSpPr>
          <p:nvPr/>
        </p:nvSpPr>
        <p:spPr bwMode="auto">
          <a:xfrm>
            <a:off x="1055688" y="5286375"/>
            <a:ext cx="10117137" cy="1571625"/>
          </a:xfrm>
          <a:prstGeom prst="triangle">
            <a:avLst>
              <a:gd name="adj" fmla="val 50000"/>
            </a:avLst>
          </a:prstGeom>
          <a:solidFill>
            <a:schemeClr val="accent5">
              <a:lumMod val="100000"/>
            </a:schemeClr>
          </a:solidFill>
          <a:ln w="9525" algn="ctr">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bwMode="auto">
          <a:xfrm>
            <a:off x="6096000" y="2003425"/>
            <a:ext cx="0" cy="533400"/>
          </a:xfrm>
          <a:prstGeom prst="line">
            <a:avLst/>
          </a:prstGeom>
          <a:noFill/>
          <a:ln w="25400" cap="flat" cmpd="sng" algn="ctr">
            <a:solidFill>
              <a:schemeClr val="tx1">
                <a:lumMod val="85000"/>
                <a:lumOff val="15000"/>
              </a:schemeClr>
            </a:solidFill>
            <a:prstDash val="solid"/>
            <a:round/>
            <a:headEnd type="none" w="med" len="med"/>
            <a:tailEnd type="none" w="med" len="med"/>
          </a:ln>
          <a:effectLst/>
          <a:extLst/>
        </p:spPr>
      </p:cxnSp>
      <p:sp>
        <p:nvSpPr>
          <p:cNvPr id="8195" name="圆角矩形 3"/>
          <p:cNvSpPr>
            <a:spLocks noChangeArrowheads="1"/>
          </p:cNvSpPr>
          <p:nvPr/>
        </p:nvSpPr>
        <p:spPr bwMode="auto">
          <a:xfrm>
            <a:off x="3652838" y="1276350"/>
            <a:ext cx="4886325" cy="847725"/>
          </a:xfrm>
          <a:prstGeom prst="roundRect">
            <a:avLst>
              <a:gd name="adj" fmla="val 9926"/>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8196" name="文本框 10"/>
          <p:cNvSpPr txBox="1">
            <a:spLocks noChangeArrowheads="1"/>
          </p:cNvSpPr>
          <p:nvPr/>
        </p:nvSpPr>
        <p:spPr bwMode="auto">
          <a:xfrm>
            <a:off x="4183063" y="1438275"/>
            <a:ext cx="382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b="1">
                <a:solidFill>
                  <a:schemeClr val="bg1"/>
                </a:solidFill>
                <a:latin typeface="微软雅黑" panose="020B0503020204020204" pitchFamily="34" charset="-122"/>
                <a:ea typeface="微软雅黑" panose="020B0503020204020204" pitchFamily="34" charset="-122"/>
              </a:rPr>
              <a:t>安全生产管理的基本点</a:t>
            </a:r>
          </a:p>
        </p:txBody>
      </p:sp>
      <p:sp>
        <p:nvSpPr>
          <p:cNvPr id="6" name="左中括号 5"/>
          <p:cNvSpPr/>
          <p:nvPr/>
        </p:nvSpPr>
        <p:spPr bwMode="auto">
          <a:xfrm rot="5400000">
            <a:off x="5916613" y="-79375"/>
            <a:ext cx="358775" cy="5591175"/>
          </a:xfrm>
          <a:prstGeom prst="leftBracket">
            <a:avLst>
              <a:gd name="adj" fmla="val 55597"/>
            </a:avLst>
          </a:prstGeom>
          <a:noFill/>
          <a:ln w="25400" cap="flat" cmpd="sng" algn="ctr">
            <a:solidFill>
              <a:schemeClr val="tx1">
                <a:lumMod val="85000"/>
                <a:lumOff val="15000"/>
              </a:schemeClr>
            </a:solid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7" name="圆角矩形 6"/>
          <p:cNvSpPr/>
          <p:nvPr/>
        </p:nvSpPr>
        <p:spPr bwMode="auto">
          <a:xfrm>
            <a:off x="2641600" y="3478213"/>
            <a:ext cx="1390650" cy="1093787"/>
          </a:xfrm>
          <a:prstGeom prst="roundRect">
            <a:avLst>
              <a:gd name="adj" fmla="val 5573"/>
            </a:avLst>
          </a:prstGeom>
          <a:solidFill>
            <a:schemeClr val="bg1">
              <a:lumMod val="7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grpSp>
        <p:nvGrpSpPr>
          <p:cNvPr id="8199" name="组合 7"/>
          <p:cNvGrpSpPr>
            <a:grpSpLocks/>
          </p:cNvGrpSpPr>
          <p:nvPr/>
        </p:nvGrpSpPr>
        <p:grpSpPr bwMode="auto">
          <a:xfrm>
            <a:off x="2836863" y="2954338"/>
            <a:ext cx="1063625" cy="895350"/>
            <a:chOff x="5146675" y="766763"/>
            <a:chExt cx="1590676" cy="1338263"/>
          </a:xfrm>
        </p:grpSpPr>
        <p:sp>
          <p:nvSpPr>
            <p:cNvPr id="8210" name="Oval 18"/>
            <p:cNvSpPr>
              <a:spLocks noChangeArrowheads="1"/>
            </p:cNvSpPr>
            <p:nvPr/>
          </p:nvSpPr>
          <p:spPr bwMode="auto">
            <a:xfrm>
              <a:off x="5675313" y="766763"/>
              <a:ext cx="533400" cy="534988"/>
            </a:xfrm>
            <a:prstGeom prst="ellipse">
              <a:avLst/>
            </a:pr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latin typeface="Arial" panose="020B0604020202020204" pitchFamily="34" charset="0"/>
              </a:endParaRPr>
            </a:p>
          </p:txBody>
        </p:sp>
        <p:sp>
          <p:nvSpPr>
            <p:cNvPr id="8211" name="Freeform 19"/>
            <p:cNvSpPr>
              <a:spLocks/>
            </p:cNvSpPr>
            <p:nvPr/>
          </p:nvSpPr>
          <p:spPr bwMode="auto">
            <a:xfrm>
              <a:off x="5511800" y="1344613"/>
              <a:ext cx="860425" cy="760413"/>
            </a:xfrm>
            <a:custGeom>
              <a:avLst/>
              <a:gdLst>
                <a:gd name="T0" fmla="*/ 2147483647 w 301"/>
                <a:gd name="T1" fmla="*/ 0 h 266"/>
                <a:gd name="T2" fmla="*/ 2147483647 w 301"/>
                <a:gd name="T3" fmla="*/ 2147483647 h 266"/>
                <a:gd name="T4" fmla="*/ 2147483647 w 301"/>
                <a:gd name="T5" fmla="*/ 0 h 266"/>
                <a:gd name="T6" fmla="*/ 0 w 301"/>
                <a:gd name="T7" fmla="*/ 2147483647 h 266"/>
                <a:gd name="T8" fmla="*/ 0 w 301"/>
                <a:gd name="T9" fmla="*/ 2147483647 h 266"/>
                <a:gd name="T10" fmla="*/ 0 w 301"/>
                <a:gd name="T11" fmla="*/ 2147483647 h 266"/>
                <a:gd name="T12" fmla="*/ 2147483647 w 301"/>
                <a:gd name="T13" fmla="*/ 2147483647 h 266"/>
                <a:gd name="T14" fmla="*/ 2147483647 w 301"/>
                <a:gd name="T15" fmla="*/ 2147483647 h 266"/>
                <a:gd name="T16" fmla="*/ 2147483647 w 301"/>
                <a:gd name="T17" fmla="*/ 2147483647 h 266"/>
                <a:gd name="T18" fmla="*/ 2147483647 w 301"/>
                <a:gd name="T19" fmla="*/ 2147483647 h 266"/>
                <a:gd name="T20" fmla="*/ 2147483647 w 301"/>
                <a:gd name="T21" fmla="*/ 0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2" name="Freeform 20"/>
            <p:cNvSpPr>
              <a:spLocks/>
            </p:cNvSpPr>
            <p:nvPr/>
          </p:nvSpPr>
          <p:spPr bwMode="auto">
            <a:xfrm>
              <a:off x="5900738" y="1319213"/>
              <a:ext cx="85725" cy="50800"/>
            </a:xfrm>
            <a:custGeom>
              <a:avLst/>
              <a:gdLst>
                <a:gd name="T0" fmla="*/ 2147483647 w 30"/>
                <a:gd name="T1" fmla="*/ 2147483647 h 18"/>
                <a:gd name="T2" fmla="*/ 2147483647 w 30"/>
                <a:gd name="T3" fmla="*/ 0 h 18"/>
                <a:gd name="T4" fmla="*/ 2147483647 w 30"/>
                <a:gd name="T5" fmla="*/ 2147483647 h 18"/>
                <a:gd name="T6" fmla="*/ 2147483647 w 30"/>
                <a:gd name="T7" fmla="*/ 2147483647 h 18"/>
                <a:gd name="T8" fmla="*/ 2147483647 w 30"/>
                <a:gd name="T9" fmla="*/ 2147483647 h 18"/>
                <a:gd name="T10" fmla="*/ 2147483647 w 30"/>
                <a:gd name="T11" fmla="*/ 2147483647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3" name="Freeform 21"/>
            <p:cNvSpPr>
              <a:spLocks/>
            </p:cNvSpPr>
            <p:nvPr/>
          </p:nvSpPr>
          <p:spPr bwMode="auto">
            <a:xfrm>
              <a:off x="5894388" y="1377951"/>
              <a:ext cx="95250" cy="130175"/>
            </a:xfrm>
            <a:custGeom>
              <a:avLst/>
              <a:gdLst>
                <a:gd name="T0" fmla="*/ 2147483647 w 60"/>
                <a:gd name="T1" fmla="*/ 0 h 82"/>
                <a:gd name="T2" fmla="*/ 2147483647 w 60"/>
                <a:gd name="T3" fmla="*/ 0 h 82"/>
                <a:gd name="T4" fmla="*/ 2147483647 w 60"/>
                <a:gd name="T5" fmla="*/ 2147483647 h 82"/>
                <a:gd name="T6" fmla="*/ 2147483647 w 60"/>
                <a:gd name="T7" fmla="*/ 2147483647 h 82"/>
                <a:gd name="T8" fmla="*/ 0 w 60"/>
                <a:gd name="T9" fmla="*/ 2147483647 h 82"/>
                <a:gd name="T10" fmla="*/ 2147483647 w 60"/>
                <a:gd name="T11" fmla="*/ 0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82">
                  <a:moveTo>
                    <a:pt x="15" y="0"/>
                  </a:moveTo>
                  <a:lnTo>
                    <a:pt x="47" y="0"/>
                  </a:lnTo>
                  <a:lnTo>
                    <a:pt x="60" y="47"/>
                  </a:lnTo>
                  <a:lnTo>
                    <a:pt x="31" y="82"/>
                  </a:lnTo>
                  <a:lnTo>
                    <a:pt x="0" y="47"/>
                  </a:lnTo>
                  <a:lnTo>
                    <a:pt x="15" y="0"/>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4" name="Freeform 22"/>
            <p:cNvSpPr>
              <a:spLocks/>
            </p:cNvSpPr>
            <p:nvPr/>
          </p:nvSpPr>
          <p:spPr bwMode="auto">
            <a:xfrm>
              <a:off x="5432425" y="1427163"/>
              <a:ext cx="71438" cy="96838"/>
            </a:xfrm>
            <a:custGeom>
              <a:avLst/>
              <a:gdLst>
                <a:gd name="T0" fmla="*/ 2147483647 w 45"/>
                <a:gd name="T1" fmla="*/ 2147483647 h 61"/>
                <a:gd name="T2" fmla="*/ 2147483647 w 45"/>
                <a:gd name="T3" fmla="*/ 2147483647 h 61"/>
                <a:gd name="T4" fmla="*/ 2147483647 w 45"/>
                <a:gd name="T5" fmla="*/ 0 h 61"/>
                <a:gd name="T6" fmla="*/ 2147483647 w 45"/>
                <a:gd name="T7" fmla="*/ 0 h 61"/>
                <a:gd name="T8" fmla="*/ 0 w 45"/>
                <a:gd name="T9" fmla="*/ 2147483647 h 61"/>
                <a:gd name="T10" fmla="*/ 2147483647 w 45"/>
                <a:gd name="T11" fmla="*/ 2147483647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1">
                  <a:moveTo>
                    <a:pt x="23" y="61"/>
                  </a:moveTo>
                  <a:lnTo>
                    <a:pt x="45" y="34"/>
                  </a:lnTo>
                  <a:lnTo>
                    <a:pt x="34" y="0"/>
                  </a:lnTo>
                  <a:lnTo>
                    <a:pt x="11" y="0"/>
                  </a:lnTo>
                  <a:lnTo>
                    <a:pt x="0" y="34"/>
                  </a:lnTo>
                  <a:lnTo>
                    <a:pt x="23" y="61"/>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5" name="Freeform 23"/>
            <p:cNvSpPr>
              <a:spLocks/>
            </p:cNvSpPr>
            <p:nvPr/>
          </p:nvSpPr>
          <p:spPr bwMode="auto">
            <a:xfrm>
              <a:off x="5146675" y="1401763"/>
              <a:ext cx="465138" cy="568325"/>
            </a:xfrm>
            <a:custGeom>
              <a:avLst/>
              <a:gdLst>
                <a:gd name="T0" fmla="*/ 2147483647 w 163"/>
                <a:gd name="T1" fmla="*/ 0 h 199"/>
                <a:gd name="T2" fmla="*/ 2147483647 w 163"/>
                <a:gd name="T3" fmla="*/ 2147483647 h 199"/>
                <a:gd name="T4" fmla="*/ 2147483647 w 163"/>
                <a:gd name="T5" fmla="*/ 0 h 199"/>
                <a:gd name="T6" fmla="*/ 0 w 163"/>
                <a:gd name="T7" fmla="*/ 2147483647 h 199"/>
                <a:gd name="T8" fmla="*/ 0 w 163"/>
                <a:gd name="T9" fmla="*/ 2147483647 h 199"/>
                <a:gd name="T10" fmla="*/ 0 w 163"/>
                <a:gd name="T11" fmla="*/ 2147483647 h 199"/>
                <a:gd name="T12" fmla="*/ 2147483647 w 163"/>
                <a:gd name="T13" fmla="*/ 2147483647 h 199"/>
                <a:gd name="T14" fmla="*/ 2147483647 w 163"/>
                <a:gd name="T15" fmla="*/ 2147483647 h 199"/>
                <a:gd name="T16" fmla="*/ 2147483647 w 163"/>
                <a:gd name="T17" fmla="*/ 2147483647 h 199"/>
                <a:gd name="T18" fmla="*/ 2147483647 w 163"/>
                <a:gd name="T19" fmla="*/ 2147483647 h 199"/>
                <a:gd name="T20" fmla="*/ 2147483647 w 163"/>
                <a:gd name="T21" fmla="*/ 0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6" name="Freeform 24"/>
            <p:cNvSpPr>
              <a:spLocks/>
            </p:cNvSpPr>
            <p:nvPr/>
          </p:nvSpPr>
          <p:spPr bwMode="auto">
            <a:xfrm>
              <a:off x="5438775" y="1381126"/>
              <a:ext cx="61913" cy="41275"/>
            </a:xfrm>
            <a:custGeom>
              <a:avLst/>
              <a:gdLst>
                <a:gd name="T0" fmla="*/ 2147483647 w 22"/>
                <a:gd name="T1" fmla="*/ 2147483647 h 14"/>
                <a:gd name="T2" fmla="*/ 2147483647 w 22"/>
                <a:gd name="T3" fmla="*/ 2147483647 h 14"/>
                <a:gd name="T4" fmla="*/ 2147483647 w 22"/>
                <a:gd name="T5" fmla="*/ 0 h 14"/>
                <a:gd name="T6" fmla="*/ 0 w 22"/>
                <a:gd name="T7" fmla="*/ 2147483647 h 14"/>
                <a:gd name="T8" fmla="*/ 2147483647 w 22"/>
                <a:gd name="T9" fmla="*/ 2147483647 h 14"/>
                <a:gd name="T10" fmla="*/ 2147483647 w 22"/>
                <a:gd name="T11" fmla="*/ 2147483647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7" name="Oval 25"/>
            <p:cNvSpPr>
              <a:spLocks noChangeArrowheads="1"/>
            </p:cNvSpPr>
            <p:nvPr/>
          </p:nvSpPr>
          <p:spPr bwMode="auto">
            <a:xfrm>
              <a:off x="5267325" y="966788"/>
              <a:ext cx="401638" cy="403225"/>
            </a:xfrm>
            <a:prstGeom prst="ellipse">
              <a:avLst/>
            </a:pr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latin typeface="Arial" panose="020B0604020202020204" pitchFamily="34" charset="0"/>
              </a:endParaRPr>
            </a:p>
          </p:txBody>
        </p:sp>
        <p:sp>
          <p:nvSpPr>
            <p:cNvPr id="8218" name="Freeform 26"/>
            <p:cNvSpPr>
              <a:spLocks/>
            </p:cNvSpPr>
            <p:nvPr/>
          </p:nvSpPr>
          <p:spPr bwMode="auto">
            <a:xfrm>
              <a:off x="6386513" y="1381126"/>
              <a:ext cx="61913" cy="41275"/>
            </a:xfrm>
            <a:custGeom>
              <a:avLst/>
              <a:gdLst>
                <a:gd name="T0" fmla="*/ 2147483647 w 22"/>
                <a:gd name="T1" fmla="*/ 2147483647 h 14"/>
                <a:gd name="T2" fmla="*/ 2147483647 w 22"/>
                <a:gd name="T3" fmla="*/ 2147483647 h 14"/>
                <a:gd name="T4" fmla="*/ 2147483647 w 22"/>
                <a:gd name="T5" fmla="*/ 0 h 14"/>
                <a:gd name="T6" fmla="*/ 0 w 22"/>
                <a:gd name="T7" fmla="*/ 2147483647 h 14"/>
                <a:gd name="T8" fmla="*/ 2147483647 w 22"/>
                <a:gd name="T9" fmla="*/ 2147483647 h 14"/>
                <a:gd name="T10" fmla="*/ 2147483647 w 22"/>
                <a:gd name="T11" fmla="*/ 2147483647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9" name="Freeform 27"/>
            <p:cNvSpPr>
              <a:spLocks/>
            </p:cNvSpPr>
            <p:nvPr/>
          </p:nvSpPr>
          <p:spPr bwMode="auto">
            <a:xfrm>
              <a:off x="6380163" y="1427163"/>
              <a:ext cx="71438" cy="96838"/>
            </a:xfrm>
            <a:custGeom>
              <a:avLst/>
              <a:gdLst>
                <a:gd name="T0" fmla="*/ 2147483647 w 45"/>
                <a:gd name="T1" fmla="*/ 2147483647 h 61"/>
                <a:gd name="T2" fmla="*/ 2147483647 w 45"/>
                <a:gd name="T3" fmla="*/ 2147483647 h 61"/>
                <a:gd name="T4" fmla="*/ 2147483647 w 45"/>
                <a:gd name="T5" fmla="*/ 0 h 61"/>
                <a:gd name="T6" fmla="*/ 2147483647 w 45"/>
                <a:gd name="T7" fmla="*/ 0 h 61"/>
                <a:gd name="T8" fmla="*/ 0 w 45"/>
                <a:gd name="T9" fmla="*/ 2147483647 h 61"/>
                <a:gd name="T10" fmla="*/ 2147483647 w 45"/>
                <a:gd name="T11" fmla="*/ 2147483647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1">
                  <a:moveTo>
                    <a:pt x="24" y="61"/>
                  </a:moveTo>
                  <a:lnTo>
                    <a:pt x="45" y="34"/>
                  </a:lnTo>
                  <a:lnTo>
                    <a:pt x="34" y="0"/>
                  </a:lnTo>
                  <a:lnTo>
                    <a:pt x="11" y="0"/>
                  </a:lnTo>
                  <a:lnTo>
                    <a:pt x="0" y="34"/>
                  </a:lnTo>
                  <a:lnTo>
                    <a:pt x="24" y="61"/>
                  </a:ln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20" name="Oval 28"/>
            <p:cNvSpPr>
              <a:spLocks noChangeArrowheads="1"/>
            </p:cNvSpPr>
            <p:nvPr/>
          </p:nvSpPr>
          <p:spPr bwMode="auto">
            <a:xfrm>
              <a:off x="6215063" y="966788"/>
              <a:ext cx="403225" cy="403225"/>
            </a:xfrm>
            <a:prstGeom prst="ellipse">
              <a:avLst/>
            </a:prstGeom>
            <a:solidFill>
              <a:schemeClr val="accent6">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latin typeface="Arial" panose="020B0604020202020204" pitchFamily="34" charset="0"/>
              </a:endParaRPr>
            </a:p>
          </p:txBody>
        </p:sp>
        <p:sp>
          <p:nvSpPr>
            <p:cNvPr id="8221" name="Freeform 29"/>
            <p:cNvSpPr>
              <a:spLocks/>
            </p:cNvSpPr>
            <p:nvPr/>
          </p:nvSpPr>
          <p:spPr bwMode="auto">
            <a:xfrm>
              <a:off x="6272213" y="1401763"/>
              <a:ext cx="465138" cy="568325"/>
            </a:xfrm>
            <a:custGeom>
              <a:avLst/>
              <a:gdLst>
                <a:gd name="T0" fmla="*/ 2147483647 w 163"/>
                <a:gd name="T1" fmla="*/ 0 h 199"/>
                <a:gd name="T2" fmla="*/ 2147483647 w 163"/>
                <a:gd name="T3" fmla="*/ 2147483647 h 199"/>
                <a:gd name="T4" fmla="*/ 2147483647 w 163"/>
                <a:gd name="T5" fmla="*/ 0 h 199"/>
                <a:gd name="T6" fmla="*/ 0 w 163"/>
                <a:gd name="T7" fmla="*/ 2147483647 h 199"/>
                <a:gd name="T8" fmla="*/ 2147483647 w 163"/>
                <a:gd name="T9" fmla="*/ 2147483647 h 199"/>
                <a:gd name="T10" fmla="*/ 2147483647 w 163"/>
                <a:gd name="T11" fmla="*/ 2147483647 h 199"/>
                <a:gd name="T12" fmla="*/ 2147483647 w 163"/>
                <a:gd name="T13" fmla="*/ 2147483647 h 199"/>
                <a:gd name="T14" fmla="*/ 2147483647 w 163"/>
                <a:gd name="T15" fmla="*/ 2147483647 h 199"/>
                <a:gd name="T16" fmla="*/ 2147483647 w 163"/>
                <a:gd name="T17" fmla="*/ 2147483647 h 199"/>
                <a:gd name="T18" fmla="*/ 2147483647 w 163"/>
                <a:gd name="T19" fmla="*/ 2147483647 h 199"/>
                <a:gd name="T20" fmla="*/ 2147483647 w 163"/>
                <a:gd name="T21" fmla="*/ 0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1" name="文本框 17"/>
          <p:cNvSpPr txBox="1">
            <a:spLocks noChangeArrowheads="1"/>
          </p:cNvSpPr>
          <p:nvPr/>
        </p:nvSpPr>
        <p:spPr bwMode="auto">
          <a:xfrm>
            <a:off x="2786063" y="4024313"/>
            <a:ext cx="1103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defRPr/>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管什么</a:t>
            </a:r>
          </a:p>
        </p:txBody>
      </p:sp>
      <p:sp>
        <p:nvSpPr>
          <p:cNvPr id="22" name="圆角矩形 21"/>
          <p:cNvSpPr/>
          <p:nvPr/>
        </p:nvSpPr>
        <p:spPr bwMode="auto">
          <a:xfrm>
            <a:off x="8196263" y="3471863"/>
            <a:ext cx="1390650" cy="1093787"/>
          </a:xfrm>
          <a:prstGeom prst="roundRect">
            <a:avLst>
              <a:gd name="adj" fmla="val 5573"/>
            </a:avLst>
          </a:prstGeom>
          <a:solidFill>
            <a:schemeClr val="bg1">
              <a:lumMod val="75000"/>
            </a:schemeClr>
          </a:soli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grpSp>
        <p:nvGrpSpPr>
          <p:cNvPr id="8202" name="组合 22"/>
          <p:cNvGrpSpPr>
            <a:grpSpLocks/>
          </p:cNvGrpSpPr>
          <p:nvPr/>
        </p:nvGrpSpPr>
        <p:grpSpPr bwMode="auto">
          <a:xfrm>
            <a:off x="8389938" y="2927350"/>
            <a:ext cx="1003300" cy="930275"/>
            <a:chOff x="5278438" y="2973388"/>
            <a:chExt cx="1344613" cy="1247775"/>
          </a:xfrm>
        </p:grpSpPr>
        <p:sp>
          <p:nvSpPr>
            <p:cNvPr id="8206" name="Freeform 67"/>
            <p:cNvSpPr>
              <a:spLocks noEditPoints="1"/>
            </p:cNvSpPr>
            <p:nvPr/>
          </p:nvSpPr>
          <p:spPr bwMode="auto">
            <a:xfrm>
              <a:off x="5821363" y="2973388"/>
              <a:ext cx="801688" cy="806450"/>
            </a:xfrm>
            <a:custGeom>
              <a:avLst/>
              <a:gdLst>
                <a:gd name="T0" fmla="*/ 2147483647 w 281"/>
                <a:gd name="T1" fmla="*/ 2147483647 h 282"/>
                <a:gd name="T2" fmla="*/ 2147483647 w 281"/>
                <a:gd name="T3" fmla="*/ 2147483647 h 282"/>
                <a:gd name="T4" fmla="*/ 0 w 281"/>
                <a:gd name="T5" fmla="*/ 2147483647 h 282"/>
                <a:gd name="T6" fmla="*/ 2147483647 w 281"/>
                <a:gd name="T7" fmla="*/ 2147483647 h 282"/>
                <a:gd name="T8" fmla="*/ 2147483647 w 281"/>
                <a:gd name="T9" fmla="*/ 2147483647 h 282"/>
                <a:gd name="T10" fmla="*/ 2147483647 w 281"/>
                <a:gd name="T11" fmla="*/ 2147483647 h 282"/>
                <a:gd name="T12" fmla="*/ 2147483647 w 281"/>
                <a:gd name="T13" fmla="*/ 2147483647 h 282"/>
                <a:gd name="T14" fmla="*/ 2147483647 w 281"/>
                <a:gd name="T15" fmla="*/ 2147483647 h 282"/>
                <a:gd name="T16" fmla="*/ 2147483647 w 281"/>
                <a:gd name="T17" fmla="*/ 2147483647 h 282"/>
                <a:gd name="T18" fmla="*/ 2147483647 w 281"/>
                <a:gd name="T19" fmla="*/ 2147483647 h 282"/>
                <a:gd name="T20" fmla="*/ 2147483647 w 281"/>
                <a:gd name="T21" fmla="*/ 2147483647 h 282"/>
                <a:gd name="T22" fmla="*/ 2147483647 w 281"/>
                <a:gd name="T23" fmla="*/ 2147483647 h 282"/>
                <a:gd name="T24" fmla="*/ 2147483647 w 281"/>
                <a:gd name="T25" fmla="*/ 2147483647 h 282"/>
                <a:gd name="T26" fmla="*/ 2147483647 w 281"/>
                <a:gd name="T27" fmla="*/ 2147483647 h 282"/>
                <a:gd name="T28" fmla="*/ 2147483647 w 281"/>
                <a:gd name="T29" fmla="*/ 2147483647 h 282"/>
                <a:gd name="T30" fmla="*/ 2147483647 w 281"/>
                <a:gd name="T31" fmla="*/ 2147483647 h 282"/>
                <a:gd name="T32" fmla="*/ 2147483647 w 281"/>
                <a:gd name="T33" fmla="*/ 2147483647 h 282"/>
                <a:gd name="T34" fmla="*/ 2147483647 w 281"/>
                <a:gd name="T35" fmla="*/ 2147483647 h 282"/>
                <a:gd name="T36" fmla="*/ 2147483647 w 281"/>
                <a:gd name="T37" fmla="*/ 2147483647 h 282"/>
                <a:gd name="T38" fmla="*/ 2147483647 w 281"/>
                <a:gd name="T39" fmla="*/ 2147483647 h 282"/>
                <a:gd name="T40" fmla="*/ 2147483647 w 281"/>
                <a:gd name="T41" fmla="*/ 2147483647 h 282"/>
                <a:gd name="T42" fmla="*/ 2147483647 w 281"/>
                <a:gd name="T43" fmla="*/ 2147483647 h 282"/>
                <a:gd name="T44" fmla="*/ 2147483647 w 281"/>
                <a:gd name="T45" fmla="*/ 2147483647 h 282"/>
                <a:gd name="T46" fmla="*/ 2147483647 w 281"/>
                <a:gd name="T47" fmla="*/ 2147483647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7" name="Freeform 68"/>
            <p:cNvSpPr>
              <a:spLocks/>
            </p:cNvSpPr>
            <p:nvPr/>
          </p:nvSpPr>
          <p:spPr bwMode="auto">
            <a:xfrm>
              <a:off x="5375275" y="3662363"/>
              <a:ext cx="554038" cy="558800"/>
            </a:xfrm>
            <a:custGeom>
              <a:avLst/>
              <a:gdLst>
                <a:gd name="T0" fmla="*/ 2147483647 w 349"/>
                <a:gd name="T1" fmla="*/ 2147483647 h 352"/>
                <a:gd name="T2" fmla="*/ 2147483647 w 349"/>
                <a:gd name="T3" fmla="*/ 2147483647 h 352"/>
                <a:gd name="T4" fmla="*/ 2147483647 w 349"/>
                <a:gd name="T5" fmla="*/ 2147483647 h 352"/>
                <a:gd name="T6" fmla="*/ 2147483647 w 349"/>
                <a:gd name="T7" fmla="*/ 0 h 352"/>
                <a:gd name="T8" fmla="*/ 2147483647 w 349"/>
                <a:gd name="T9" fmla="*/ 2147483647 h 352"/>
                <a:gd name="T10" fmla="*/ 2147483647 w 349"/>
                <a:gd name="T11" fmla="*/ 2147483647 h 352"/>
                <a:gd name="T12" fmla="*/ 2147483647 w 349"/>
                <a:gd name="T13" fmla="*/ 2147483647 h 352"/>
                <a:gd name="T14" fmla="*/ 0 w 349"/>
                <a:gd name="T15" fmla="*/ 2147483647 h 352"/>
                <a:gd name="T16" fmla="*/ 2147483647 w 349"/>
                <a:gd name="T17" fmla="*/ 2147483647 h 352"/>
                <a:gd name="T18" fmla="*/ 2147483647 w 349"/>
                <a:gd name="T19" fmla="*/ 2147483647 h 352"/>
                <a:gd name="T20" fmla="*/ 2147483647 w 349"/>
                <a:gd name="T21" fmla="*/ 2147483647 h 3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8" name="Freeform 69"/>
            <p:cNvSpPr>
              <a:spLocks/>
            </p:cNvSpPr>
            <p:nvPr/>
          </p:nvSpPr>
          <p:spPr bwMode="auto">
            <a:xfrm>
              <a:off x="5278438" y="2986088"/>
              <a:ext cx="590550" cy="590550"/>
            </a:xfrm>
            <a:custGeom>
              <a:avLst/>
              <a:gdLst>
                <a:gd name="T0" fmla="*/ 2147483647 w 207"/>
                <a:gd name="T1" fmla="*/ 0 h 207"/>
                <a:gd name="T2" fmla="*/ 2147483647 w 207"/>
                <a:gd name="T3" fmla="*/ 2147483647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2147483647 w 207"/>
                <a:gd name="T15" fmla="*/ 2147483647 h 207"/>
                <a:gd name="T16" fmla="*/ 0 w 207"/>
                <a:gd name="T17" fmla="*/ 2147483647 h 207"/>
                <a:gd name="T18" fmla="*/ 2147483647 w 207"/>
                <a:gd name="T19" fmla="*/ 2147483647 h 207"/>
                <a:gd name="T20" fmla="*/ 2147483647 w 207"/>
                <a:gd name="T21" fmla="*/ 2147483647 h 207"/>
                <a:gd name="T22" fmla="*/ 2147483647 w 207"/>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9" name="Freeform 70"/>
            <p:cNvSpPr>
              <a:spLocks noEditPoints="1"/>
            </p:cNvSpPr>
            <p:nvPr/>
          </p:nvSpPr>
          <p:spPr bwMode="auto">
            <a:xfrm>
              <a:off x="6008688" y="3686176"/>
              <a:ext cx="531813" cy="531813"/>
            </a:xfrm>
            <a:custGeom>
              <a:avLst/>
              <a:gdLst>
                <a:gd name="T0" fmla="*/ 2147483647 w 186"/>
                <a:gd name="T1" fmla="*/ 2147483647 h 186"/>
                <a:gd name="T2" fmla="*/ 2147483647 w 186"/>
                <a:gd name="T3" fmla="*/ 2147483647 h 186"/>
                <a:gd name="T4" fmla="*/ 2147483647 w 186"/>
                <a:gd name="T5" fmla="*/ 0 h 186"/>
                <a:gd name="T6" fmla="*/ 0 w 186"/>
                <a:gd name="T7" fmla="*/ 2147483647 h 186"/>
                <a:gd name="T8" fmla="*/ 2147483647 w 186"/>
                <a:gd name="T9" fmla="*/ 2147483647 h 186"/>
                <a:gd name="T10" fmla="*/ 2147483647 w 186"/>
                <a:gd name="T11" fmla="*/ 2147483647 h 186"/>
                <a:gd name="T12" fmla="*/ 2147483647 w 186"/>
                <a:gd name="T13" fmla="*/ 2147483647 h 186"/>
                <a:gd name="T14" fmla="*/ 2147483647 w 186"/>
                <a:gd name="T15" fmla="*/ 2147483647 h 186"/>
                <a:gd name="T16" fmla="*/ 2147483647 w 186"/>
                <a:gd name="T17" fmla="*/ 2147483647 h 186"/>
                <a:gd name="T18" fmla="*/ 2147483647 w 186"/>
                <a:gd name="T19" fmla="*/ 2147483647 h 186"/>
                <a:gd name="T20" fmla="*/ 2147483647 w 186"/>
                <a:gd name="T21" fmla="*/ 2147483647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8203" name="文本框 23"/>
          <p:cNvSpPr txBox="1">
            <a:spLocks noChangeArrowheads="1"/>
          </p:cNvSpPr>
          <p:nvPr/>
        </p:nvSpPr>
        <p:spPr bwMode="auto">
          <a:xfrm>
            <a:off x="8382000" y="4017963"/>
            <a:ext cx="110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zh-CN" altLang="en-US" sz="2000" b="1">
                <a:solidFill>
                  <a:srgbClr val="262626"/>
                </a:solidFill>
                <a:latin typeface="微软雅黑" panose="020B0503020204020204" pitchFamily="34" charset="-122"/>
                <a:ea typeface="微软雅黑" panose="020B0503020204020204" pitchFamily="34" charset="-122"/>
              </a:rPr>
              <a:t>怎么管</a:t>
            </a:r>
          </a:p>
        </p:txBody>
      </p:sp>
      <p:sp>
        <p:nvSpPr>
          <p:cNvPr id="29" name="文本框 19"/>
          <p:cNvSpPr txBox="1">
            <a:spLocks noChangeArrowheads="1"/>
          </p:cNvSpPr>
          <p:nvPr/>
        </p:nvSpPr>
        <p:spPr bwMode="auto">
          <a:xfrm>
            <a:off x="2597150" y="4748213"/>
            <a:ext cx="14351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defRPr/>
            </a:pPr>
            <a:r>
              <a:rPr lang="zh-CN"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rPr>
              <a:t>即对象范畴及内容</a:t>
            </a:r>
            <a:endPar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205" name="文本框 25"/>
          <p:cNvSpPr txBox="1">
            <a:spLocks noChangeArrowheads="1"/>
          </p:cNvSpPr>
          <p:nvPr/>
        </p:nvSpPr>
        <p:spPr bwMode="auto">
          <a:xfrm>
            <a:off x="8299450" y="4767263"/>
            <a:ext cx="127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zh-CN" sz="1800">
                <a:solidFill>
                  <a:srgbClr val="262626"/>
                </a:solidFill>
                <a:latin typeface="微软雅黑" panose="020B0503020204020204" pitchFamily="34" charset="-122"/>
                <a:ea typeface="微软雅黑" panose="020B0503020204020204" pitchFamily="34" charset="-122"/>
              </a:rPr>
              <a:t>即</a:t>
            </a:r>
            <a:r>
              <a:rPr lang="zh-CN" altLang="en-US" sz="1800">
                <a:solidFill>
                  <a:srgbClr val="262626"/>
                </a:solidFill>
                <a:latin typeface="微软雅黑" panose="020B0503020204020204" pitchFamily="34" charset="-122"/>
                <a:ea typeface="微软雅黑" panose="020B0503020204020204" pitchFamily="34" charset="-122"/>
              </a:rPr>
              <a:t>方法</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24"/>
          <p:cNvSpPr>
            <a:spLocks noChangeArrowheads="1"/>
          </p:cNvSpPr>
          <p:nvPr/>
        </p:nvSpPr>
        <p:spPr bwMode="auto">
          <a:xfrm>
            <a:off x="3754438" y="263525"/>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en-US" altLang="zh-CN" b="1">
                <a:solidFill>
                  <a:schemeClr val="accent5">
                    <a:lumMod val="100000"/>
                  </a:schemeClr>
                </a:solidFill>
                <a:latin typeface="华文中宋" panose="02010600040101010101" pitchFamily="2" charset="-122"/>
                <a:ea typeface="华文中宋" panose="02010600040101010101" pitchFamily="2" charset="-122"/>
              </a:rPr>
              <a:t>  </a:t>
            </a:r>
            <a:r>
              <a:rPr lang="zh-CN" altLang="en-US" b="1">
                <a:solidFill>
                  <a:schemeClr val="accent5">
                    <a:lumMod val="100000"/>
                  </a:schemeClr>
                </a:solidFill>
                <a:latin typeface="华文中宋" panose="02010600040101010101" pitchFamily="2" charset="-122"/>
                <a:ea typeface="华文中宋" panose="02010600040101010101" pitchFamily="2" charset="-122"/>
              </a:rPr>
              <a:t>管什么（对象范畴及内容）</a:t>
            </a:r>
            <a:endParaRPr lang="en-US" altLang="zh-CN" b="1">
              <a:solidFill>
                <a:schemeClr val="accent5">
                  <a:lumMod val="100000"/>
                </a:schemeClr>
              </a:solidFill>
              <a:latin typeface="华文中宋" panose="02010600040101010101" pitchFamily="2" charset="-122"/>
              <a:ea typeface="华文中宋" panose="02010600040101010101" pitchFamily="2" charset="-122"/>
              <a:sym typeface="方正姚体" panose="02010601030101010101" pitchFamily="2" charset="-122"/>
            </a:endParaRPr>
          </a:p>
        </p:txBody>
      </p:sp>
      <p:grpSp>
        <p:nvGrpSpPr>
          <p:cNvPr id="9219" name="组合 3"/>
          <p:cNvGrpSpPr>
            <a:grpSpLocks/>
          </p:cNvGrpSpPr>
          <p:nvPr/>
        </p:nvGrpSpPr>
        <p:grpSpPr bwMode="auto">
          <a:xfrm>
            <a:off x="2878138" y="0"/>
            <a:ext cx="922337" cy="550863"/>
            <a:chOff x="0" y="0"/>
            <a:chExt cx="1165289" cy="968188"/>
          </a:xfrm>
        </p:grpSpPr>
        <p:sp>
          <p:nvSpPr>
            <p:cNvPr id="9259" name="平行四边形 18"/>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60"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61"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9220" name="组合 22"/>
          <p:cNvGrpSpPr>
            <a:grpSpLocks/>
          </p:cNvGrpSpPr>
          <p:nvPr/>
        </p:nvGrpSpPr>
        <p:grpSpPr bwMode="auto">
          <a:xfrm>
            <a:off x="8623300" y="0"/>
            <a:ext cx="923925" cy="550863"/>
            <a:chOff x="0" y="0"/>
            <a:chExt cx="1165289" cy="968188"/>
          </a:xfrm>
        </p:grpSpPr>
        <p:sp>
          <p:nvSpPr>
            <p:cNvPr id="9256"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57"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58"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9221" name="椭圆 21"/>
          <p:cNvSpPr>
            <a:spLocks noChangeArrowheads="1"/>
          </p:cNvSpPr>
          <p:nvPr/>
        </p:nvSpPr>
        <p:spPr bwMode="auto">
          <a:xfrm>
            <a:off x="938213" y="1806575"/>
            <a:ext cx="2027237" cy="2027238"/>
          </a:xfrm>
          <a:prstGeom prst="ellipse">
            <a:avLst/>
          </a:prstGeom>
          <a:solidFill>
            <a:srgbClr val="20273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2" name="椭圆 25"/>
          <p:cNvSpPr>
            <a:spLocks noChangeArrowheads="1"/>
          </p:cNvSpPr>
          <p:nvPr/>
        </p:nvSpPr>
        <p:spPr bwMode="auto">
          <a:xfrm>
            <a:off x="3727450" y="1806575"/>
            <a:ext cx="2028825" cy="2027238"/>
          </a:xfrm>
          <a:prstGeom prst="ellipse">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3" name="椭圆 27"/>
          <p:cNvSpPr>
            <a:spLocks noChangeArrowheads="1"/>
          </p:cNvSpPr>
          <p:nvPr/>
        </p:nvSpPr>
        <p:spPr bwMode="auto">
          <a:xfrm>
            <a:off x="6518275" y="1806575"/>
            <a:ext cx="2027238" cy="2027238"/>
          </a:xfrm>
          <a:prstGeom prst="ellipse">
            <a:avLst/>
          </a:prstGeom>
          <a:solidFill>
            <a:srgbClr val="A6AFB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4" name="椭圆 28"/>
          <p:cNvSpPr>
            <a:spLocks noChangeArrowheads="1"/>
          </p:cNvSpPr>
          <p:nvPr/>
        </p:nvSpPr>
        <p:spPr bwMode="auto">
          <a:xfrm>
            <a:off x="9307513" y="1806575"/>
            <a:ext cx="2027237" cy="2027238"/>
          </a:xfrm>
          <a:prstGeom prst="ellipse">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25" name="文本框 29"/>
          <p:cNvSpPr>
            <a:spLocks noChangeArrowheads="1"/>
          </p:cNvSpPr>
          <p:nvPr/>
        </p:nvSpPr>
        <p:spPr bwMode="auto">
          <a:xfrm>
            <a:off x="2946400" y="2279650"/>
            <a:ext cx="768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9226" name="文本框 30"/>
          <p:cNvSpPr>
            <a:spLocks noChangeArrowheads="1"/>
          </p:cNvSpPr>
          <p:nvPr/>
        </p:nvSpPr>
        <p:spPr bwMode="auto">
          <a:xfrm>
            <a:off x="5722938" y="2311400"/>
            <a:ext cx="7699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p>
        </p:txBody>
      </p:sp>
      <p:grpSp>
        <p:nvGrpSpPr>
          <p:cNvPr id="9227" name="组合 33"/>
          <p:cNvGrpSpPr>
            <a:grpSpLocks/>
          </p:cNvGrpSpPr>
          <p:nvPr/>
        </p:nvGrpSpPr>
        <p:grpSpPr bwMode="auto">
          <a:xfrm>
            <a:off x="7169150" y="2246313"/>
            <a:ext cx="842963" cy="952500"/>
            <a:chOff x="0" y="0"/>
            <a:chExt cx="406393" cy="459645"/>
          </a:xfrm>
        </p:grpSpPr>
        <p:sp>
          <p:nvSpPr>
            <p:cNvPr id="9253" name="Freeform 148"/>
            <p:cNvSpPr>
              <a:spLocks noEditPoints="1" noChangeArrowheads="1"/>
            </p:cNvSpPr>
            <p:nvPr/>
          </p:nvSpPr>
          <p:spPr bwMode="auto">
            <a:xfrm>
              <a:off x="55120" y="0"/>
              <a:ext cx="351273" cy="456842"/>
            </a:xfrm>
            <a:custGeom>
              <a:avLst/>
              <a:gdLst>
                <a:gd name="T0" fmla="*/ 2147483647 w 159"/>
                <a:gd name="T1" fmla="*/ 2147483647 h 207"/>
                <a:gd name="T2" fmla="*/ 2147483647 w 159"/>
                <a:gd name="T3" fmla="*/ 2147483647 h 207"/>
                <a:gd name="T4" fmla="*/ 2147483647 w 159"/>
                <a:gd name="T5" fmla="*/ 2147483647 h 207"/>
                <a:gd name="T6" fmla="*/ 2147483647 w 159"/>
                <a:gd name="T7" fmla="*/ 2147483647 h 207"/>
                <a:gd name="T8" fmla="*/ 2147483647 w 159"/>
                <a:gd name="T9" fmla="*/ 2147483647 h 207"/>
                <a:gd name="T10" fmla="*/ 2147483647 w 159"/>
                <a:gd name="T11" fmla="*/ 2147483647 h 207"/>
                <a:gd name="T12" fmla="*/ 2147483647 w 159"/>
                <a:gd name="T13" fmla="*/ 2147483647 h 207"/>
                <a:gd name="T14" fmla="*/ 2147483647 w 159"/>
                <a:gd name="T15" fmla="*/ 2147483647 h 207"/>
                <a:gd name="T16" fmla="*/ 2147483647 w 159"/>
                <a:gd name="T17" fmla="*/ 2147483647 h 207"/>
                <a:gd name="T18" fmla="*/ 2147483647 w 159"/>
                <a:gd name="T19" fmla="*/ 2147483647 h 207"/>
                <a:gd name="T20" fmla="*/ 2147483647 w 159"/>
                <a:gd name="T21" fmla="*/ 2147483647 h 207"/>
                <a:gd name="T22" fmla="*/ 2147483647 w 159"/>
                <a:gd name="T23" fmla="*/ 2147483647 h 207"/>
                <a:gd name="T24" fmla="*/ 2147483647 w 159"/>
                <a:gd name="T25" fmla="*/ 2147483647 h 207"/>
                <a:gd name="T26" fmla="*/ 2147483647 w 159"/>
                <a:gd name="T27" fmla="*/ 2147483647 h 207"/>
                <a:gd name="T28" fmla="*/ 2147483647 w 159"/>
                <a:gd name="T29" fmla="*/ 2147483647 h 207"/>
                <a:gd name="T30" fmla="*/ 2147483647 w 159"/>
                <a:gd name="T31" fmla="*/ 2147483647 h 207"/>
                <a:gd name="T32" fmla="*/ 2147483647 w 159"/>
                <a:gd name="T33" fmla="*/ 2147483647 h 207"/>
                <a:gd name="T34" fmla="*/ 2147483647 w 159"/>
                <a:gd name="T35" fmla="*/ 2147483647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rgbClr val="FCFCF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54" name="Freeform 149"/>
            <p:cNvSpPr>
              <a:spLocks noEditPoints="1" noChangeArrowheads="1"/>
            </p:cNvSpPr>
            <p:nvPr/>
          </p:nvSpPr>
          <p:spPr bwMode="auto">
            <a:xfrm>
              <a:off x="0" y="231691"/>
              <a:ext cx="231691" cy="227954"/>
            </a:xfrm>
            <a:custGeom>
              <a:avLst/>
              <a:gdLst>
                <a:gd name="T0" fmla="*/ 2147483647 w 105"/>
                <a:gd name="T1" fmla="*/ 2147483647 h 103"/>
                <a:gd name="T2" fmla="*/ 2147483647 w 105"/>
                <a:gd name="T3" fmla="*/ 2147483647 h 103"/>
                <a:gd name="T4" fmla="*/ 2147483647 w 105"/>
                <a:gd name="T5" fmla="*/ 2147483647 h 103"/>
                <a:gd name="T6" fmla="*/ 2147483647 w 105"/>
                <a:gd name="T7" fmla="*/ 2147483647 h 103"/>
                <a:gd name="T8" fmla="*/ 2147483647 w 105"/>
                <a:gd name="T9" fmla="*/ 2147483647 h 103"/>
                <a:gd name="T10" fmla="*/ 2147483647 w 105"/>
                <a:gd name="T11" fmla="*/ 0 h 103"/>
                <a:gd name="T12" fmla="*/ 2147483647 w 105"/>
                <a:gd name="T13" fmla="*/ 0 h 103"/>
                <a:gd name="T14" fmla="*/ 2147483647 w 105"/>
                <a:gd name="T15" fmla="*/ 2147483647 h 103"/>
                <a:gd name="T16" fmla="*/ 2147483647 w 105"/>
                <a:gd name="T17" fmla="*/ 2147483647 h 103"/>
                <a:gd name="T18" fmla="*/ 2147483647 w 105"/>
                <a:gd name="T19" fmla="*/ 2147483647 h 103"/>
                <a:gd name="T20" fmla="*/ 2147483647 w 105"/>
                <a:gd name="T21" fmla="*/ 2147483647 h 103"/>
                <a:gd name="T22" fmla="*/ 2147483647 w 105"/>
                <a:gd name="T23" fmla="*/ 2147483647 h 103"/>
                <a:gd name="T24" fmla="*/ 2147483647 w 105"/>
                <a:gd name="T25" fmla="*/ 2147483647 h 103"/>
                <a:gd name="T26" fmla="*/ 0 w 105"/>
                <a:gd name="T27" fmla="*/ 2147483647 h 103"/>
                <a:gd name="T28" fmla="*/ 0 w 105"/>
                <a:gd name="T29" fmla="*/ 2147483647 h 103"/>
                <a:gd name="T30" fmla="*/ 2147483647 w 105"/>
                <a:gd name="T31" fmla="*/ 2147483647 h 103"/>
                <a:gd name="T32" fmla="*/ 2147483647 w 105"/>
                <a:gd name="T33" fmla="*/ 2147483647 h 103"/>
                <a:gd name="T34" fmla="*/ 2147483647 w 105"/>
                <a:gd name="T35" fmla="*/ 2147483647 h 103"/>
                <a:gd name="T36" fmla="*/ 2147483647 w 105"/>
                <a:gd name="T37" fmla="*/ 2147483647 h 103"/>
                <a:gd name="T38" fmla="*/ 2147483647 w 105"/>
                <a:gd name="T39" fmla="*/ 2147483647 h 103"/>
                <a:gd name="T40" fmla="*/ 2147483647 w 105"/>
                <a:gd name="T41" fmla="*/ 2147483647 h 103"/>
                <a:gd name="T42" fmla="*/ 2147483647 w 105"/>
                <a:gd name="T43" fmla="*/ 2147483647 h 103"/>
                <a:gd name="T44" fmla="*/ 2147483647 w 105"/>
                <a:gd name="T45" fmla="*/ 2147483647 h 103"/>
                <a:gd name="T46" fmla="*/ 2147483647 w 105"/>
                <a:gd name="T47" fmla="*/ 2147483647 h 103"/>
                <a:gd name="T48" fmla="*/ 2147483647 w 105"/>
                <a:gd name="T49" fmla="*/ 2147483647 h 103"/>
                <a:gd name="T50" fmla="*/ 2147483647 w 105"/>
                <a:gd name="T51" fmla="*/ 2147483647 h 103"/>
                <a:gd name="T52" fmla="*/ 2147483647 w 105"/>
                <a:gd name="T53" fmla="*/ 2147483647 h 103"/>
                <a:gd name="T54" fmla="*/ 2147483647 w 105"/>
                <a:gd name="T55" fmla="*/ 2147483647 h 103"/>
                <a:gd name="T56" fmla="*/ 2147483647 w 105"/>
                <a:gd name="T57" fmla="*/ 2147483647 h 103"/>
                <a:gd name="T58" fmla="*/ 2147483647 w 105"/>
                <a:gd name="T59" fmla="*/ 2147483647 h 103"/>
                <a:gd name="T60" fmla="*/ 2147483647 w 105"/>
                <a:gd name="T61" fmla="*/ 2147483647 h 103"/>
                <a:gd name="T62" fmla="*/ 2147483647 w 105"/>
                <a:gd name="T63" fmla="*/ 2147483647 h 103"/>
                <a:gd name="T64" fmla="*/ 2147483647 w 105"/>
                <a:gd name="T65" fmla="*/ 2147483647 h 103"/>
                <a:gd name="T66" fmla="*/ 2147483647 w 105"/>
                <a:gd name="T67" fmla="*/ 2147483647 h 103"/>
                <a:gd name="T68" fmla="*/ 2147483647 w 105"/>
                <a:gd name="T69" fmla="*/ 2147483647 h 103"/>
                <a:gd name="T70" fmla="*/ 2147483647 w 105"/>
                <a:gd name="T71" fmla="*/ 2147483647 h 103"/>
                <a:gd name="T72" fmla="*/ 2147483647 w 105"/>
                <a:gd name="T73" fmla="*/ 2147483647 h 103"/>
                <a:gd name="T74" fmla="*/ 2147483647 w 105"/>
                <a:gd name="T75" fmla="*/ 2147483647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rgbClr val="FCFCF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55" name="Oval 150"/>
            <p:cNvSpPr>
              <a:spLocks noChangeArrowheads="1"/>
            </p:cNvSpPr>
            <p:nvPr/>
          </p:nvSpPr>
          <p:spPr bwMode="auto">
            <a:xfrm>
              <a:off x="97160" y="326983"/>
              <a:ext cx="37370" cy="37370"/>
            </a:xfrm>
            <a:prstGeom prst="ellipse">
              <a:avLst/>
            </a:prstGeom>
            <a:solidFill>
              <a:srgbClr val="FCFCFC"/>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grpSp>
      <p:grpSp>
        <p:nvGrpSpPr>
          <p:cNvPr id="9228" name="组合 37"/>
          <p:cNvGrpSpPr>
            <a:grpSpLocks/>
          </p:cNvGrpSpPr>
          <p:nvPr/>
        </p:nvGrpSpPr>
        <p:grpSpPr bwMode="auto">
          <a:xfrm>
            <a:off x="4398963" y="2338388"/>
            <a:ext cx="762000" cy="852487"/>
            <a:chOff x="0" y="0"/>
            <a:chExt cx="402656" cy="450303"/>
          </a:xfrm>
        </p:grpSpPr>
        <p:sp>
          <p:nvSpPr>
            <p:cNvPr id="9248" name="Freeform 108"/>
            <p:cNvSpPr>
              <a:spLocks noEditPoints="1" noChangeArrowheads="1"/>
            </p:cNvSpPr>
            <p:nvPr/>
          </p:nvSpPr>
          <p:spPr bwMode="auto">
            <a:xfrm>
              <a:off x="69134" y="167228"/>
              <a:ext cx="56988" cy="57923"/>
            </a:xfrm>
            <a:custGeom>
              <a:avLst/>
              <a:gdLst>
                <a:gd name="T0" fmla="*/ 2147483647 w 26"/>
                <a:gd name="T1" fmla="*/ 0 h 26"/>
                <a:gd name="T2" fmla="*/ 0 w 26"/>
                <a:gd name="T3" fmla="*/ 2147483647 h 26"/>
                <a:gd name="T4" fmla="*/ 2147483647 w 26"/>
                <a:gd name="T5" fmla="*/ 2147483647 h 26"/>
                <a:gd name="T6" fmla="*/ 2147483647 w 26"/>
                <a:gd name="T7" fmla="*/ 2147483647 h 26"/>
                <a:gd name="T8" fmla="*/ 2147483647 w 26"/>
                <a:gd name="T9" fmla="*/ 0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CFCF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49" name="Freeform 109"/>
            <p:cNvSpPr>
              <a:spLocks noEditPoints="1" noChangeArrowheads="1"/>
            </p:cNvSpPr>
            <p:nvPr/>
          </p:nvSpPr>
          <p:spPr bwMode="auto">
            <a:xfrm>
              <a:off x="197125" y="129859"/>
              <a:ext cx="48580" cy="48580"/>
            </a:xfrm>
            <a:custGeom>
              <a:avLst/>
              <a:gdLst>
                <a:gd name="T0" fmla="*/ 2147483647 w 22"/>
                <a:gd name="T1" fmla="*/ 0 h 22"/>
                <a:gd name="T2" fmla="*/ 0 w 22"/>
                <a:gd name="T3" fmla="*/ 2147483647 h 22"/>
                <a:gd name="T4" fmla="*/ 2147483647 w 22"/>
                <a:gd name="T5" fmla="*/ 2147483647 h 22"/>
                <a:gd name="T6" fmla="*/ 2147483647 w 22"/>
                <a:gd name="T7" fmla="*/ 2147483647 h 22"/>
                <a:gd name="T8" fmla="*/ 2147483647 w 22"/>
                <a:gd name="T9" fmla="*/ 0 h 22"/>
                <a:gd name="T10" fmla="*/ 2147483647 w 22"/>
                <a:gd name="T11" fmla="*/ 2147483647 h 22"/>
                <a:gd name="T12" fmla="*/ 2147483647 w 22"/>
                <a:gd name="T13" fmla="*/ 2147483647 h 22"/>
                <a:gd name="T14" fmla="*/ 2147483647 w 22"/>
                <a:gd name="T15" fmla="*/ 2147483647 h 22"/>
                <a:gd name="T16" fmla="*/ 2147483647 w 22"/>
                <a:gd name="T17" fmla="*/ 2147483647 h 22"/>
                <a:gd name="T18" fmla="*/ 2147483647 w 22"/>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CFCF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50" name="Freeform 110"/>
            <p:cNvSpPr>
              <a:spLocks noEditPoints="1" noChangeArrowheads="1"/>
            </p:cNvSpPr>
            <p:nvPr/>
          </p:nvSpPr>
          <p:spPr bwMode="auto">
            <a:xfrm>
              <a:off x="82213" y="181242"/>
              <a:ext cx="30830" cy="30830"/>
            </a:xfrm>
            <a:custGeom>
              <a:avLst/>
              <a:gdLst>
                <a:gd name="T0" fmla="*/ 2147483647 w 14"/>
                <a:gd name="T1" fmla="*/ 0 h 14"/>
                <a:gd name="T2" fmla="*/ 0 w 14"/>
                <a:gd name="T3" fmla="*/ 2147483647 h 14"/>
                <a:gd name="T4" fmla="*/ 2147483647 w 14"/>
                <a:gd name="T5" fmla="*/ 2147483647 h 14"/>
                <a:gd name="T6" fmla="*/ 2147483647 w 14"/>
                <a:gd name="T7" fmla="*/ 2147483647 h 14"/>
                <a:gd name="T8" fmla="*/ 2147483647 w 14"/>
                <a:gd name="T9" fmla="*/ 0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CFCF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51" name="Freeform 111"/>
            <p:cNvSpPr>
              <a:spLocks noEditPoints="1" noChangeArrowheads="1"/>
            </p:cNvSpPr>
            <p:nvPr/>
          </p:nvSpPr>
          <p:spPr bwMode="auto">
            <a:xfrm>
              <a:off x="172834" y="105568"/>
              <a:ext cx="97161" cy="97161"/>
            </a:xfrm>
            <a:custGeom>
              <a:avLst/>
              <a:gdLst>
                <a:gd name="T0" fmla="*/ 2147483647 w 44"/>
                <a:gd name="T1" fmla="*/ 0 h 44"/>
                <a:gd name="T2" fmla="*/ 0 w 44"/>
                <a:gd name="T3" fmla="*/ 2147483647 h 44"/>
                <a:gd name="T4" fmla="*/ 2147483647 w 44"/>
                <a:gd name="T5" fmla="*/ 2147483647 h 44"/>
                <a:gd name="T6" fmla="*/ 2147483647 w 44"/>
                <a:gd name="T7" fmla="*/ 2147483647 h 44"/>
                <a:gd name="T8" fmla="*/ 2147483647 w 44"/>
                <a:gd name="T9" fmla="*/ 0 h 44"/>
                <a:gd name="T10" fmla="*/ 2147483647 w 44"/>
                <a:gd name="T11" fmla="*/ 2147483647 h 44"/>
                <a:gd name="T12" fmla="*/ 2147483647 w 44"/>
                <a:gd name="T13" fmla="*/ 2147483647 h 44"/>
                <a:gd name="T14" fmla="*/ 2147483647 w 44"/>
                <a:gd name="T15" fmla="*/ 2147483647 h 44"/>
                <a:gd name="T16" fmla="*/ 2147483647 w 44"/>
                <a:gd name="T17" fmla="*/ 2147483647 h 44"/>
                <a:gd name="T18" fmla="*/ 2147483647 w 44"/>
                <a:gd name="T19" fmla="*/ 2147483647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CFCF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52" name="Freeform 112"/>
            <p:cNvSpPr>
              <a:spLocks noEditPoints="1" noChangeArrowheads="1"/>
            </p:cNvSpPr>
            <p:nvPr/>
          </p:nvSpPr>
          <p:spPr bwMode="auto">
            <a:xfrm>
              <a:off x="0" y="0"/>
              <a:ext cx="402656" cy="450303"/>
            </a:xfrm>
            <a:custGeom>
              <a:avLst/>
              <a:gdLst>
                <a:gd name="T0" fmla="*/ 2147483647 w 182"/>
                <a:gd name="T1" fmla="*/ 2147483647 h 204"/>
                <a:gd name="T2" fmla="*/ 2147483647 w 182"/>
                <a:gd name="T3" fmla="*/ 2147483647 h 204"/>
                <a:gd name="T4" fmla="*/ 2147483647 w 182"/>
                <a:gd name="T5" fmla="*/ 0 h 204"/>
                <a:gd name="T6" fmla="*/ 2147483647 w 182"/>
                <a:gd name="T7" fmla="*/ 2147483647 h 204"/>
                <a:gd name="T8" fmla="*/ 0 w 182"/>
                <a:gd name="T9" fmla="*/ 2147483647 h 204"/>
                <a:gd name="T10" fmla="*/ 2147483647 w 182"/>
                <a:gd name="T11" fmla="*/ 2147483647 h 204"/>
                <a:gd name="T12" fmla="*/ 2147483647 w 182"/>
                <a:gd name="T13" fmla="*/ 2147483647 h 204"/>
                <a:gd name="T14" fmla="*/ 2147483647 w 182"/>
                <a:gd name="T15" fmla="*/ 2147483647 h 204"/>
                <a:gd name="T16" fmla="*/ 2147483647 w 182"/>
                <a:gd name="T17" fmla="*/ 2147483647 h 204"/>
                <a:gd name="T18" fmla="*/ 2147483647 w 182"/>
                <a:gd name="T19" fmla="*/ 2147483647 h 204"/>
                <a:gd name="T20" fmla="*/ 2147483647 w 182"/>
                <a:gd name="T21" fmla="*/ 2147483647 h 204"/>
                <a:gd name="T22" fmla="*/ 2147483647 w 182"/>
                <a:gd name="T23" fmla="*/ 2147483647 h 204"/>
                <a:gd name="T24" fmla="*/ 2147483647 w 182"/>
                <a:gd name="T25" fmla="*/ 2147483647 h 204"/>
                <a:gd name="T26" fmla="*/ 2147483647 w 182"/>
                <a:gd name="T27" fmla="*/ 2147483647 h 204"/>
                <a:gd name="T28" fmla="*/ 2147483647 w 182"/>
                <a:gd name="T29" fmla="*/ 2147483647 h 204"/>
                <a:gd name="T30" fmla="*/ 2147483647 w 182"/>
                <a:gd name="T31" fmla="*/ 2147483647 h 204"/>
                <a:gd name="T32" fmla="*/ 2147483647 w 182"/>
                <a:gd name="T33" fmla="*/ 2147483647 h 204"/>
                <a:gd name="T34" fmla="*/ 2147483647 w 182"/>
                <a:gd name="T35" fmla="*/ 2147483647 h 204"/>
                <a:gd name="T36" fmla="*/ 2147483647 w 182"/>
                <a:gd name="T37" fmla="*/ 2147483647 h 204"/>
                <a:gd name="T38" fmla="*/ 2147483647 w 182"/>
                <a:gd name="T39" fmla="*/ 2147483647 h 204"/>
                <a:gd name="T40" fmla="*/ 2147483647 w 182"/>
                <a:gd name="T41" fmla="*/ 2147483647 h 204"/>
                <a:gd name="T42" fmla="*/ 2147483647 w 182"/>
                <a:gd name="T43" fmla="*/ 2147483647 h 204"/>
                <a:gd name="T44" fmla="*/ 2147483647 w 182"/>
                <a:gd name="T45" fmla="*/ 2147483647 h 204"/>
                <a:gd name="T46" fmla="*/ 2147483647 w 182"/>
                <a:gd name="T47" fmla="*/ 2147483647 h 204"/>
                <a:gd name="T48" fmla="*/ 2147483647 w 182"/>
                <a:gd name="T49" fmla="*/ 2147483647 h 204"/>
                <a:gd name="T50" fmla="*/ 2147483647 w 182"/>
                <a:gd name="T51" fmla="*/ 2147483647 h 204"/>
                <a:gd name="T52" fmla="*/ 2147483647 w 182"/>
                <a:gd name="T53" fmla="*/ 2147483647 h 204"/>
                <a:gd name="T54" fmla="*/ 2147483647 w 182"/>
                <a:gd name="T55" fmla="*/ 2147483647 h 204"/>
                <a:gd name="T56" fmla="*/ 2147483647 w 182"/>
                <a:gd name="T57" fmla="*/ 2147483647 h 204"/>
                <a:gd name="T58" fmla="*/ 2147483647 w 182"/>
                <a:gd name="T59" fmla="*/ 2147483647 h 204"/>
                <a:gd name="T60" fmla="*/ 2147483647 w 182"/>
                <a:gd name="T61" fmla="*/ 2147483647 h 204"/>
                <a:gd name="T62" fmla="*/ 2147483647 w 182"/>
                <a:gd name="T63" fmla="*/ 2147483647 h 204"/>
                <a:gd name="T64" fmla="*/ 2147483647 w 182"/>
                <a:gd name="T65" fmla="*/ 2147483647 h 204"/>
                <a:gd name="T66" fmla="*/ 2147483647 w 182"/>
                <a:gd name="T67" fmla="*/ 2147483647 h 204"/>
                <a:gd name="T68" fmla="*/ 2147483647 w 182"/>
                <a:gd name="T69" fmla="*/ 2147483647 h 204"/>
                <a:gd name="T70" fmla="*/ 2147483647 w 182"/>
                <a:gd name="T71" fmla="*/ 2147483647 h 204"/>
                <a:gd name="T72" fmla="*/ 2147483647 w 182"/>
                <a:gd name="T73" fmla="*/ 2147483647 h 204"/>
                <a:gd name="T74" fmla="*/ 2147483647 w 182"/>
                <a:gd name="T75" fmla="*/ 2147483647 h 204"/>
                <a:gd name="T76" fmla="*/ 2147483647 w 182"/>
                <a:gd name="T77" fmla="*/ 2147483647 h 204"/>
                <a:gd name="T78" fmla="*/ 2147483647 w 182"/>
                <a:gd name="T79" fmla="*/ 2147483647 h 204"/>
                <a:gd name="T80" fmla="*/ 2147483647 w 182"/>
                <a:gd name="T81" fmla="*/ 2147483647 h 204"/>
                <a:gd name="T82" fmla="*/ 2147483647 w 182"/>
                <a:gd name="T83" fmla="*/ 2147483647 h 204"/>
                <a:gd name="T84" fmla="*/ 2147483647 w 182"/>
                <a:gd name="T85" fmla="*/ 2147483647 h 204"/>
                <a:gd name="T86" fmla="*/ 2147483647 w 182"/>
                <a:gd name="T87" fmla="*/ 2147483647 h 204"/>
                <a:gd name="T88" fmla="*/ 2147483647 w 182"/>
                <a:gd name="T89" fmla="*/ 2147483647 h 204"/>
                <a:gd name="T90" fmla="*/ 2147483647 w 182"/>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CFCF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9229" name="组合 46"/>
          <p:cNvGrpSpPr>
            <a:grpSpLocks/>
          </p:cNvGrpSpPr>
          <p:nvPr/>
        </p:nvGrpSpPr>
        <p:grpSpPr bwMode="auto">
          <a:xfrm>
            <a:off x="1638300" y="2428875"/>
            <a:ext cx="793750" cy="852488"/>
            <a:chOff x="0" y="0"/>
            <a:chExt cx="466184" cy="501686"/>
          </a:xfrm>
        </p:grpSpPr>
        <p:sp>
          <p:nvSpPr>
            <p:cNvPr id="9243" name="Freeform 154"/>
            <p:cNvSpPr>
              <a:spLocks noChangeArrowheads="1"/>
            </p:cNvSpPr>
            <p:nvPr/>
          </p:nvSpPr>
          <p:spPr bwMode="auto">
            <a:xfrm>
              <a:off x="141070" y="426012"/>
              <a:ext cx="50449" cy="46712"/>
            </a:xfrm>
            <a:custGeom>
              <a:avLst/>
              <a:gdLst>
                <a:gd name="T0" fmla="*/ 2147483647 w 23"/>
                <a:gd name="T1" fmla="*/ 0 h 21"/>
                <a:gd name="T2" fmla="*/ 2147483647 w 23"/>
                <a:gd name="T3" fmla="*/ 2147483647 h 21"/>
                <a:gd name="T4" fmla="*/ 2147483647 w 23"/>
                <a:gd name="T5" fmla="*/ 2147483647 h 21"/>
                <a:gd name="T6" fmla="*/ 2147483647 w 23"/>
                <a:gd name="T7" fmla="*/ 2147483647 h 21"/>
                <a:gd name="T8" fmla="*/ 2147483647 w 23"/>
                <a:gd name="T9" fmla="*/ 2147483647 h 21"/>
                <a:gd name="T10" fmla="*/ 2147483647 w 23"/>
                <a:gd name="T11" fmla="*/ 2147483647 h 21"/>
                <a:gd name="T12" fmla="*/ 2147483647 w 23"/>
                <a:gd name="T13" fmla="*/ 0 h 21"/>
                <a:gd name="T14" fmla="*/ 0 w 23"/>
                <a:gd name="T15" fmla="*/ 2147483647 h 21"/>
                <a:gd name="T16" fmla="*/ 2147483647 w 23"/>
                <a:gd name="T17" fmla="*/ 2147483647 h 21"/>
                <a:gd name="T18" fmla="*/ 2147483647 w 23"/>
                <a:gd name="T19" fmla="*/ 2147483647 h 21"/>
                <a:gd name="T20" fmla="*/ 2147483647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rgbClr val="FCFCF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44" name="Rectangle 155"/>
            <p:cNvSpPr>
              <a:spLocks noChangeArrowheads="1"/>
            </p:cNvSpPr>
            <p:nvPr/>
          </p:nvSpPr>
          <p:spPr bwMode="auto">
            <a:xfrm>
              <a:off x="160689" y="419472"/>
              <a:ext cx="9342" cy="32698"/>
            </a:xfrm>
            <a:prstGeom prst="rect">
              <a:avLst/>
            </a:prstGeom>
            <a:solidFill>
              <a:srgbClr val="FCFCFC"/>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9245" name="Freeform 156"/>
            <p:cNvSpPr>
              <a:spLocks noEditPoints="1" noChangeArrowheads="1"/>
            </p:cNvSpPr>
            <p:nvPr/>
          </p:nvSpPr>
          <p:spPr bwMode="auto">
            <a:xfrm>
              <a:off x="39238" y="81278"/>
              <a:ext cx="260652" cy="260652"/>
            </a:xfrm>
            <a:custGeom>
              <a:avLst/>
              <a:gdLst>
                <a:gd name="T0" fmla="*/ 2147483647 w 118"/>
                <a:gd name="T1" fmla="*/ 2147483647 h 118"/>
                <a:gd name="T2" fmla="*/ 2147483647 w 118"/>
                <a:gd name="T3" fmla="*/ 2147483647 h 118"/>
                <a:gd name="T4" fmla="*/ 2147483647 w 118"/>
                <a:gd name="T5" fmla="*/ 2147483647 h 118"/>
                <a:gd name="T6" fmla="*/ 2147483647 w 118"/>
                <a:gd name="T7" fmla="*/ 2147483647 h 118"/>
                <a:gd name="T8" fmla="*/ 2147483647 w 118"/>
                <a:gd name="T9" fmla="*/ 2147483647 h 118"/>
                <a:gd name="T10" fmla="*/ 2147483647 w 118"/>
                <a:gd name="T11" fmla="*/ 2147483647 h 118"/>
                <a:gd name="T12" fmla="*/ 2147483647 w 118"/>
                <a:gd name="T13" fmla="*/ 2147483647 h 118"/>
                <a:gd name="T14" fmla="*/ 2147483647 w 118"/>
                <a:gd name="T15" fmla="*/ 2147483647 h 118"/>
                <a:gd name="T16" fmla="*/ 2147483647 w 118"/>
                <a:gd name="T17" fmla="*/ 2147483647 h 118"/>
                <a:gd name="T18" fmla="*/ 2147483647 w 118"/>
                <a:gd name="T19" fmla="*/ 2147483647 h 118"/>
                <a:gd name="T20" fmla="*/ 2147483647 w 118"/>
                <a:gd name="T21" fmla="*/ 2147483647 h 118"/>
                <a:gd name="T22" fmla="*/ 2147483647 w 118"/>
                <a:gd name="T23" fmla="*/ 2147483647 h 118"/>
                <a:gd name="T24" fmla="*/ 2147483647 w 118"/>
                <a:gd name="T25" fmla="*/ 2147483647 h 118"/>
                <a:gd name="T26" fmla="*/ 2147483647 w 118"/>
                <a:gd name="T27" fmla="*/ 2147483647 h 118"/>
                <a:gd name="T28" fmla="*/ 2147483647 w 118"/>
                <a:gd name="T29" fmla="*/ 2147483647 h 118"/>
                <a:gd name="T30" fmla="*/ 2147483647 w 118"/>
                <a:gd name="T31" fmla="*/ 2147483647 h 118"/>
                <a:gd name="T32" fmla="*/ 2147483647 w 118"/>
                <a:gd name="T33" fmla="*/ 2147483647 h 118"/>
                <a:gd name="T34" fmla="*/ 2147483647 w 118"/>
                <a:gd name="T35" fmla="*/ 2147483647 h 118"/>
                <a:gd name="T36" fmla="*/ 2147483647 w 118"/>
                <a:gd name="T37" fmla="*/ 2147483647 h 118"/>
                <a:gd name="T38" fmla="*/ 2147483647 w 118"/>
                <a:gd name="T39" fmla="*/ 2147483647 h 118"/>
                <a:gd name="T40" fmla="*/ 2147483647 w 118"/>
                <a:gd name="T41" fmla="*/ 2147483647 h 118"/>
                <a:gd name="T42" fmla="*/ 2147483647 w 118"/>
                <a:gd name="T43" fmla="*/ 2147483647 h 118"/>
                <a:gd name="T44" fmla="*/ 2147483647 w 118"/>
                <a:gd name="T45" fmla="*/ 2147483647 h 118"/>
                <a:gd name="T46" fmla="*/ 2147483647 w 118"/>
                <a:gd name="T47" fmla="*/ 2147483647 h 118"/>
                <a:gd name="T48" fmla="*/ 2147483647 w 118"/>
                <a:gd name="T49" fmla="*/ 2147483647 h 118"/>
                <a:gd name="T50" fmla="*/ 2147483647 w 118"/>
                <a:gd name="T51" fmla="*/ 2147483647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CFCF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46" name="Freeform 157"/>
            <p:cNvSpPr>
              <a:spLocks noEditPoints="1" noChangeArrowheads="1"/>
            </p:cNvSpPr>
            <p:nvPr/>
          </p:nvSpPr>
          <p:spPr bwMode="auto">
            <a:xfrm>
              <a:off x="0" y="0"/>
              <a:ext cx="338194" cy="501686"/>
            </a:xfrm>
            <a:custGeom>
              <a:avLst/>
              <a:gdLst>
                <a:gd name="T0" fmla="*/ 2147483647 w 153"/>
                <a:gd name="T1" fmla="*/ 2147483647 h 227"/>
                <a:gd name="T2" fmla="*/ 2147483647 w 153"/>
                <a:gd name="T3" fmla="*/ 2147483647 h 227"/>
                <a:gd name="T4" fmla="*/ 2147483647 w 153"/>
                <a:gd name="T5" fmla="*/ 2147483647 h 227"/>
                <a:gd name="T6" fmla="*/ 2147483647 w 153"/>
                <a:gd name="T7" fmla="*/ 2147483647 h 227"/>
                <a:gd name="T8" fmla="*/ 2147483647 w 153"/>
                <a:gd name="T9" fmla="*/ 2147483647 h 227"/>
                <a:gd name="T10" fmla="*/ 2147483647 w 153"/>
                <a:gd name="T11" fmla="*/ 2147483647 h 227"/>
                <a:gd name="T12" fmla="*/ 2147483647 w 153"/>
                <a:gd name="T13" fmla="*/ 2147483647 h 227"/>
                <a:gd name="T14" fmla="*/ 2147483647 w 153"/>
                <a:gd name="T15" fmla="*/ 2147483647 h 227"/>
                <a:gd name="T16" fmla="*/ 2147483647 w 153"/>
                <a:gd name="T17" fmla="*/ 0 h 227"/>
                <a:gd name="T18" fmla="*/ 2147483647 w 153"/>
                <a:gd name="T19" fmla="*/ 0 h 227"/>
                <a:gd name="T20" fmla="*/ 0 w 153"/>
                <a:gd name="T21" fmla="*/ 2147483647 h 227"/>
                <a:gd name="T22" fmla="*/ 0 w 153"/>
                <a:gd name="T23" fmla="*/ 2147483647 h 227"/>
                <a:gd name="T24" fmla="*/ 2147483647 w 153"/>
                <a:gd name="T25" fmla="*/ 2147483647 h 227"/>
                <a:gd name="T26" fmla="*/ 2147483647 w 153"/>
                <a:gd name="T27" fmla="*/ 2147483647 h 227"/>
                <a:gd name="T28" fmla="*/ 2147483647 w 153"/>
                <a:gd name="T29" fmla="*/ 2147483647 h 227"/>
                <a:gd name="T30" fmla="*/ 2147483647 w 153"/>
                <a:gd name="T31" fmla="*/ 2147483647 h 227"/>
                <a:gd name="T32" fmla="*/ 2147483647 w 153"/>
                <a:gd name="T33" fmla="*/ 2147483647 h 227"/>
                <a:gd name="T34" fmla="*/ 2147483647 w 153"/>
                <a:gd name="T35" fmla="*/ 2147483647 h 227"/>
                <a:gd name="T36" fmla="*/ 2147483647 w 153"/>
                <a:gd name="T37" fmla="*/ 2147483647 h 227"/>
                <a:gd name="T38" fmla="*/ 2147483647 w 153"/>
                <a:gd name="T39" fmla="*/ 2147483647 h 227"/>
                <a:gd name="T40" fmla="*/ 2147483647 w 153"/>
                <a:gd name="T41" fmla="*/ 2147483647 h 227"/>
                <a:gd name="T42" fmla="*/ 2147483647 w 153"/>
                <a:gd name="T43" fmla="*/ 2147483647 h 227"/>
                <a:gd name="T44" fmla="*/ 2147483647 w 153"/>
                <a:gd name="T45" fmla="*/ 2147483647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CFCF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9247" name="Freeform 158"/>
            <p:cNvSpPr>
              <a:spLocks noEditPoints="1" noChangeArrowheads="1"/>
            </p:cNvSpPr>
            <p:nvPr/>
          </p:nvSpPr>
          <p:spPr bwMode="auto">
            <a:xfrm>
              <a:off x="275600" y="202729"/>
              <a:ext cx="190584" cy="190584"/>
            </a:xfrm>
            <a:custGeom>
              <a:avLst/>
              <a:gdLst>
                <a:gd name="T0" fmla="*/ 2147483647 w 86"/>
                <a:gd name="T1" fmla="*/ 2147483647 h 86"/>
                <a:gd name="T2" fmla="*/ 2147483647 w 86"/>
                <a:gd name="T3" fmla="*/ 2147483647 h 86"/>
                <a:gd name="T4" fmla="*/ 2147483647 w 86"/>
                <a:gd name="T5" fmla="*/ 2147483647 h 86"/>
                <a:gd name="T6" fmla="*/ 2147483647 w 86"/>
                <a:gd name="T7" fmla="*/ 2147483647 h 86"/>
                <a:gd name="T8" fmla="*/ 2147483647 w 86"/>
                <a:gd name="T9" fmla="*/ 2147483647 h 86"/>
                <a:gd name="T10" fmla="*/ 2147483647 w 86"/>
                <a:gd name="T11" fmla="*/ 2147483647 h 86"/>
                <a:gd name="T12" fmla="*/ 2147483647 w 86"/>
                <a:gd name="T13" fmla="*/ 2147483647 h 86"/>
                <a:gd name="T14" fmla="*/ 2147483647 w 86"/>
                <a:gd name="T15" fmla="*/ 2147483647 h 86"/>
                <a:gd name="T16" fmla="*/ 2147483647 w 86"/>
                <a:gd name="T17" fmla="*/ 2147483647 h 86"/>
                <a:gd name="T18" fmla="*/ 2147483647 w 86"/>
                <a:gd name="T19" fmla="*/ 2147483647 h 86"/>
                <a:gd name="T20" fmla="*/ 2147483647 w 86"/>
                <a:gd name="T21" fmla="*/ 2147483647 h 86"/>
                <a:gd name="T22" fmla="*/ 2147483647 w 86"/>
                <a:gd name="T23" fmla="*/ 2147483647 h 86"/>
                <a:gd name="T24" fmla="*/ 2147483647 w 86"/>
                <a:gd name="T25" fmla="*/ 2147483647 h 86"/>
                <a:gd name="T26" fmla="*/ 2147483647 w 86"/>
                <a:gd name="T27" fmla="*/ 2147483647 h 86"/>
                <a:gd name="T28" fmla="*/ 2147483647 w 86"/>
                <a:gd name="T29" fmla="*/ 2147483647 h 86"/>
                <a:gd name="T30" fmla="*/ 2147483647 w 86"/>
                <a:gd name="T31" fmla="*/ 2147483647 h 86"/>
                <a:gd name="T32" fmla="*/ 2147483647 w 86"/>
                <a:gd name="T33" fmla="*/ 2147483647 h 86"/>
                <a:gd name="T34" fmla="*/ 2147483647 w 86"/>
                <a:gd name="T35" fmla="*/ 2147483647 h 86"/>
                <a:gd name="T36" fmla="*/ 2147483647 w 86"/>
                <a:gd name="T37" fmla="*/ 2147483647 h 86"/>
                <a:gd name="T38" fmla="*/ 2147483647 w 86"/>
                <a:gd name="T39" fmla="*/ 2147483647 h 86"/>
                <a:gd name="T40" fmla="*/ 2147483647 w 86"/>
                <a:gd name="T41" fmla="*/ 2147483647 h 86"/>
                <a:gd name="T42" fmla="*/ 2147483647 w 86"/>
                <a:gd name="T43" fmla="*/ 2147483647 h 86"/>
                <a:gd name="T44" fmla="*/ 2147483647 w 86"/>
                <a:gd name="T45" fmla="*/ 2147483647 h 86"/>
                <a:gd name="T46" fmla="*/ 2147483647 w 86"/>
                <a:gd name="T47" fmla="*/ 2147483647 h 86"/>
                <a:gd name="T48" fmla="*/ 2147483647 w 86"/>
                <a:gd name="T49" fmla="*/ 2147483647 h 86"/>
                <a:gd name="T50" fmla="*/ 2147483647 w 86"/>
                <a:gd name="T51" fmla="*/ 2147483647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CFCF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11278" name="文本框 52"/>
          <p:cNvSpPr>
            <a:spLocks noChangeArrowheads="1"/>
          </p:cNvSpPr>
          <p:nvPr/>
        </p:nvSpPr>
        <p:spPr bwMode="auto">
          <a:xfrm>
            <a:off x="1470025" y="4102100"/>
            <a:ext cx="879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zh-CN" sz="2400" b="1" dirty="0" smtClean="0">
                <a:solidFill>
                  <a:schemeClr val="tx1">
                    <a:lumMod val="85000"/>
                    <a:lumOff val="15000"/>
                  </a:schemeClr>
                </a:solidFill>
                <a:latin typeface="方正姚体" panose="02010601030101010101" pitchFamily="2" charset="-122"/>
                <a:sym typeface="方正姚体" panose="02010601030101010101" pitchFamily="2" charset="-122"/>
              </a:rPr>
              <a:t> </a:t>
            </a: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sym typeface="方正姚体" panose="02010601030101010101" pitchFamily="2" charset="-122"/>
              </a:rPr>
              <a:t>财产</a:t>
            </a:r>
            <a:endParaRPr lang="en-US" altLang="zh-CN" sz="2400" b="1" dirty="0" smtClean="0">
              <a:solidFill>
                <a:schemeClr val="tx1">
                  <a:lumMod val="85000"/>
                  <a:lumOff val="15000"/>
                </a:schemeClr>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1279" name="文本框 53"/>
          <p:cNvSpPr>
            <a:spLocks noChangeArrowheads="1"/>
          </p:cNvSpPr>
          <p:nvPr/>
        </p:nvSpPr>
        <p:spPr bwMode="auto">
          <a:xfrm>
            <a:off x="4470400" y="410210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方正姚体" panose="02010601030101010101" pitchFamily="2" charset="-122"/>
              </a:rPr>
              <a:t>人</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1280" name="文本框 54"/>
          <p:cNvSpPr>
            <a:spLocks noChangeArrowheads="1"/>
          </p:cNvSpPr>
          <p:nvPr/>
        </p:nvSpPr>
        <p:spPr bwMode="auto">
          <a:xfrm>
            <a:off x="7346950" y="4102100"/>
            <a:ext cx="49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方正姚体" panose="02010601030101010101" pitchFamily="2" charset="-122"/>
              </a:rPr>
              <a:t>物</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1281" name="文本框 55"/>
          <p:cNvSpPr>
            <a:spLocks noChangeArrowheads="1"/>
          </p:cNvSpPr>
          <p:nvPr/>
        </p:nvSpPr>
        <p:spPr bwMode="auto">
          <a:xfrm>
            <a:off x="9874250" y="4106863"/>
            <a:ext cx="893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defRPr/>
            </a:pP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方正姚体" panose="02010601030101010101" pitchFamily="2" charset="-122"/>
              </a:rPr>
              <a:t> </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方正姚体" panose="02010601030101010101" pitchFamily="2" charset="-122"/>
              </a:rPr>
              <a:t>环境</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234" name="文本框 30"/>
          <p:cNvSpPr>
            <a:spLocks noChangeArrowheads="1"/>
          </p:cNvSpPr>
          <p:nvPr/>
        </p:nvSpPr>
        <p:spPr bwMode="auto">
          <a:xfrm>
            <a:off x="8526463" y="2174875"/>
            <a:ext cx="7699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9235" name="Freeform 43"/>
          <p:cNvSpPr>
            <a:spLocks noEditPoints="1"/>
          </p:cNvSpPr>
          <p:nvPr/>
        </p:nvSpPr>
        <p:spPr bwMode="auto">
          <a:xfrm>
            <a:off x="9874250" y="2332038"/>
            <a:ext cx="949325" cy="949325"/>
          </a:xfrm>
          <a:custGeom>
            <a:avLst/>
            <a:gdLst>
              <a:gd name="T0" fmla="*/ 2147483647 w 502"/>
              <a:gd name="T1" fmla="*/ 2147483647 h 502"/>
              <a:gd name="T2" fmla="*/ 2147483647 w 502"/>
              <a:gd name="T3" fmla="*/ 2147483647 h 502"/>
              <a:gd name="T4" fmla="*/ 2147483647 w 502"/>
              <a:gd name="T5" fmla="*/ 2147483647 h 502"/>
              <a:gd name="T6" fmla="*/ 2147483647 w 502"/>
              <a:gd name="T7" fmla="*/ 2147483647 h 502"/>
              <a:gd name="T8" fmla="*/ 2147483647 w 502"/>
              <a:gd name="T9" fmla="*/ 2147483647 h 502"/>
              <a:gd name="T10" fmla="*/ 2147483647 w 502"/>
              <a:gd name="T11" fmla="*/ 2147483647 h 502"/>
              <a:gd name="T12" fmla="*/ 2147483647 w 502"/>
              <a:gd name="T13" fmla="*/ 2147483647 h 502"/>
              <a:gd name="T14" fmla="*/ 2147483647 w 502"/>
              <a:gd name="T15" fmla="*/ 2147483647 h 502"/>
              <a:gd name="T16" fmla="*/ 2147483647 w 502"/>
              <a:gd name="T17" fmla="*/ 2147483647 h 502"/>
              <a:gd name="T18" fmla="*/ 2147483647 w 502"/>
              <a:gd name="T19" fmla="*/ 2147483647 h 502"/>
              <a:gd name="T20" fmla="*/ 2147483647 w 502"/>
              <a:gd name="T21" fmla="*/ 2147483647 h 502"/>
              <a:gd name="T22" fmla="*/ 2147483647 w 502"/>
              <a:gd name="T23" fmla="*/ 2147483647 h 502"/>
              <a:gd name="T24" fmla="*/ 2147483647 w 502"/>
              <a:gd name="T25" fmla="*/ 2147483647 h 502"/>
              <a:gd name="T26" fmla="*/ 2147483647 w 502"/>
              <a:gd name="T27" fmla="*/ 2147483647 h 502"/>
              <a:gd name="T28" fmla="*/ 2147483647 w 502"/>
              <a:gd name="T29" fmla="*/ 2147483647 h 502"/>
              <a:gd name="T30" fmla="*/ 2147483647 w 502"/>
              <a:gd name="T31" fmla="*/ 2147483647 h 502"/>
              <a:gd name="T32" fmla="*/ 2147483647 w 502"/>
              <a:gd name="T33" fmla="*/ 2147483647 h 502"/>
              <a:gd name="T34" fmla="*/ 2147483647 w 502"/>
              <a:gd name="T35" fmla="*/ 2147483647 h 502"/>
              <a:gd name="T36" fmla="*/ 2147483647 w 502"/>
              <a:gd name="T37" fmla="*/ 2147483647 h 502"/>
              <a:gd name="T38" fmla="*/ 2147483647 w 502"/>
              <a:gd name="T39" fmla="*/ 2147483647 h 502"/>
              <a:gd name="T40" fmla="*/ 2147483647 w 502"/>
              <a:gd name="T41" fmla="*/ 2147483647 h 502"/>
              <a:gd name="T42" fmla="*/ 2147483647 w 502"/>
              <a:gd name="T43" fmla="*/ 2147483647 h 502"/>
              <a:gd name="T44" fmla="*/ 2147483647 w 502"/>
              <a:gd name="T45" fmla="*/ 2147483647 h 502"/>
              <a:gd name="T46" fmla="*/ 2147483647 w 502"/>
              <a:gd name="T47" fmla="*/ 2147483647 h 502"/>
              <a:gd name="T48" fmla="*/ 2147483647 w 502"/>
              <a:gd name="T49" fmla="*/ 2147483647 h 502"/>
              <a:gd name="T50" fmla="*/ 2147483647 w 502"/>
              <a:gd name="T51" fmla="*/ 2147483647 h 502"/>
              <a:gd name="T52" fmla="*/ 2147483647 w 502"/>
              <a:gd name="T53" fmla="*/ 2147483647 h 502"/>
              <a:gd name="T54" fmla="*/ 2147483647 w 502"/>
              <a:gd name="T55" fmla="*/ 2147483647 h 502"/>
              <a:gd name="T56" fmla="*/ 2147483647 w 502"/>
              <a:gd name="T57" fmla="*/ 2147483647 h 502"/>
              <a:gd name="T58" fmla="*/ 2147483647 w 502"/>
              <a:gd name="T59" fmla="*/ 2147483647 h 502"/>
              <a:gd name="T60" fmla="*/ 2147483647 w 502"/>
              <a:gd name="T61" fmla="*/ 2147483647 h 502"/>
              <a:gd name="T62" fmla="*/ 2147483647 w 502"/>
              <a:gd name="T63" fmla="*/ 2147483647 h 502"/>
              <a:gd name="T64" fmla="*/ 2147483647 w 502"/>
              <a:gd name="T65" fmla="*/ 2147483647 h 502"/>
              <a:gd name="T66" fmla="*/ 2147483647 w 502"/>
              <a:gd name="T67" fmla="*/ 2147483647 h 502"/>
              <a:gd name="T68" fmla="*/ 2147483647 w 502"/>
              <a:gd name="T69" fmla="*/ 2147483647 h 502"/>
              <a:gd name="T70" fmla="*/ 2147483647 w 502"/>
              <a:gd name="T71" fmla="*/ 2147483647 h 502"/>
              <a:gd name="T72" fmla="*/ 0 w 502"/>
              <a:gd name="T73" fmla="*/ 2147483647 h 502"/>
              <a:gd name="T74" fmla="*/ 2147483647 w 502"/>
              <a:gd name="T75" fmla="*/ 0 h 502"/>
              <a:gd name="T76" fmla="*/ 2147483647 w 502"/>
              <a:gd name="T77" fmla="*/ 2147483647 h 5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solidFill>
            <a:srgbClr val="FCFCFC"/>
          </a:solidFill>
          <a:ln w="9525">
            <a:solidFill>
              <a:srgbClr val="000000"/>
            </a:solidFill>
            <a:round/>
            <a:headEnd/>
            <a:tailEnd/>
          </a:ln>
        </p:spPr>
        <p:txBody>
          <a:bodyPr/>
          <a:lstStyle/>
          <a:p>
            <a:endParaRPr lang="zh-CN" altLang="en-US"/>
          </a:p>
        </p:txBody>
      </p:sp>
      <p:sp>
        <p:nvSpPr>
          <p:cNvPr id="9236" name="文本框 1"/>
          <p:cNvSpPr txBox="1">
            <a:spLocks noChangeArrowheads="1"/>
          </p:cNvSpPr>
          <p:nvPr/>
        </p:nvSpPr>
        <p:spPr bwMode="auto">
          <a:xfrm>
            <a:off x="1055688" y="4832350"/>
            <a:ext cx="1741487"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30000"/>
              </a:lnSpc>
              <a:spcBef>
                <a:spcPct val="0"/>
              </a:spcBef>
              <a:buFontTx/>
              <a:buNone/>
            </a:pPr>
            <a:r>
              <a:rPr lang="zh-CN" altLang="en-US" sz="1800">
                <a:latin typeface="微软雅黑" panose="020B0503020204020204" pitchFamily="34" charset="-122"/>
                <a:ea typeface="微软雅黑" panose="020B0503020204020204" pitchFamily="34" charset="-122"/>
              </a:rPr>
              <a:t>安全技术</a:t>
            </a:r>
            <a:endParaRPr lang="en-US" altLang="zh-CN" sz="1800">
              <a:latin typeface="微软雅黑" panose="020B0503020204020204" pitchFamily="34" charset="-122"/>
              <a:ea typeface="微软雅黑" panose="020B0503020204020204" pitchFamily="34" charset="-122"/>
            </a:endParaRPr>
          </a:p>
          <a:p>
            <a:pPr algn="ctr" eaLnBrk="1" hangingPunct="1">
              <a:lnSpc>
                <a:spcPct val="130000"/>
              </a:lnSpc>
              <a:spcBef>
                <a:spcPct val="0"/>
              </a:spcBef>
              <a:buFontTx/>
              <a:buNone/>
            </a:pPr>
            <a:r>
              <a:rPr lang="zh-CN" altLang="en-US" sz="1800">
                <a:latin typeface="微软雅黑" panose="020B0503020204020204" pitchFamily="34" charset="-122"/>
                <a:ea typeface="微软雅黑" panose="020B0503020204020204" pitchFamily="34" charset="-122"/>
              </a:rPr>
              <a:t>措施经费等</a:t>
            </a:r>
          </a:p>
        </p:txBody>
      </p:sp>
      <p:sp>
        <p:nvSpPr>
          <p:cNvPr id="9237" name="文本框 39"/>
          <p:cNvSpPr txBox="1">
            <a:spLocks noChangeArrowheads="1"/>
          </p:cNvSpPr>
          <p:nvPr/>
        </p:nvSpPr>
        <p:spPr bwMode="auto">
          <a:xfrm>
            <a:off x="3624263" y="5100638"/>
            <a:ext cx="22352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30000"/>
              </a:lnSpc>
              <a:spcBef>
                <a:spcPct val="0"/>
              </a:spcBef>
              <a:buFontTx/>
              <a:buNone/>
            </a:pPr>
            <a:r>
              <a:rPr lang="zh-CN" altLang="en-US" sz="1800">
                <a:latin typeface="微软雅黑" panose="020B0503020204020204" pitchFamily="34" charset="-122"/>
                <a:ea typeface="微软雅黑" panose="020B0503020204020204" pitchFamily="34" charset="-122"/>
              </a:rPr>
              <a:t>员工和管理者</a:t>
            </a:r>
          </a:p>
        </p:txBody>
      </p:sp>
      <p:sp>
        <p:nvSpPr>
          <p:cNvPr id="9238" name="文本框 40"/>
          <p:cNvSpPr txBox="1">
            <a:spLocks noChangeArrowheads="1"/>
          </p:cNvSpPr>
          <p:nvPr/>
        </p:nvSpPr>
        <p:spPr bwMode="auto">
          <a:xfrm>
            <a:off x="6654800" y="4833938"/>
            <a:ext cx="1946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30000"/>
              </a:lnSpc>
              <a:spcBef>
                <a:spcPct val="0"/>
              </a:spcBef>
              <a:buFontTx/>
              <a:buNone/>
            </a:pPr>
            <a:r>
              <a:rPr lang="zh-CN" altLang="zh-CN" sz="1800">
                <a:latin typeface="微软雅黑" panose="020B0503020204020204" pitchFamily="34" charset="-122"/>
                <a:ea typeface="微软雅黑" panose="020B0503020204020204" pitchFamily="34" charset="-122"/>
              </a:rPr>
              <a:t>设备、仪器、</a:t>
            </a:r>
            <a:endParaRPr lang="en-US" altLang="zh-CN" sz="1800">
              <a:latin typeface="微软雅黑" panose="020B0503020204020204" pitchFamily="34" charset="-122"/>
              <a:ea typeface="微软雅黑" panose="020B0503020204020204" pitchFamily="34" charset="-122"/>
            </a:endParaRPr>
          </a:p>
          <a:p>
            <a:pPr algn="ctr" eaLnBrk="1" hangingPunct="1">
              <a:lnSpc>
                <a:spcPct val="130000"/>
              </a:lnSpc>
              <a:spcBef>
                <a:spcPct val="0"/>
              </a:spcBef>
              <a:buFontTx/>
              <a:buNone/>
            </a:pPr>
            <a:r>
              <a:rPr lang="zh-CN" altLang="zh-CN" sz="1800">
                <a:latin typeface="微软雅黑" panose="020B0503020204020204" pitchFamily="34" charset="-122"/>
                <a:ea typeface="微软雅黑" panose="020B0503020204020204" pitchFamily="34" charset="-122"/>
              </a:rPr>
              <a:t>材料、能源等</a:t>
            </a:r>
            <a:endParaRPr lang="en-US" altLang="zh-CN" sz="1800">
              <a:latin typeface="微软雅黑" panose="020B0503020204020204" pitchFamily="34" charset="-122"/>
              <a:ea typeface="微软雅黑" panose="020B0503020204020204" pitchFamily="34" charset="-122"/>
              <a:sym typeface="方正姚体" panose="02010601030101010101" pitchFamily="2" charset="-122"/>
            </a:endParaRPr>
          </a:p>
        </p:txBody>
      </p:sp>
      <p:cxnSp>
        <p:nvCxnSpPr>
          <p:cNvPr id="9239" name="直接连接符 2"/>
          <p:cNvCxnSpPr>
            <a:cxnSpLocks noChangeShapeType="1"/>
          </p:cNvCxnSpPr>
          <p:nvPr/>
        </p:nvCxnSpPr>
        <p:spPr bwMode="auto">
          <a:xfrm>
            <a:off x="1484313" y="4583113"/>
            <a:ext cx="865187" cy="0"/>
          </a:xfrm>
          <a:prstGeom prst="line">
            <a:avLst/>
          </a:prstGeom>
          <a:noFill/>
          <a:ln w="38100" algn="ctr">
            <a:solidFill>
              <a:schemeClr val="accent6">
                <a:lumMod val="10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0" name="直接连接符 43"/>
          <p:cNvCxnSpPr>
            <a:cxnSpLocks noChangeShapeType="1"/>
          </p:cNvCxnSpPr>
          <p:nvPr/>
        </p:nvCxnSpPr>
        <p:spPr bwMode="auto">
          <a:xfrm>
            <a:off x="4238625" y="4579938"/>
            <a:ext cx="865188" cy="0"/>
          </a:xfrm>
          <a:prstGeom prst="line">
            <a:avLst/>
          </a:prstGeom>
          <a:noFill/>
          <a:ln w="38100" algn="ctr">
            <a:solidFill>
              <a:schemeClr val="accent6">
                <a:lumMod val="10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1" name="直接连接符 44"/>
          <p:cNvCxnSpPr>
            <a:cxnSpLocks noChangeShapeType="1"/>
          </p:cNvCxnSpPr>
          <p:nvPr/>
        </p:nvCxnSpPr>
        <p:spPr bwMode="auto">
          <a:xfrm>
            <a:off x="7154863" y="4579938"/>
            <a:ext cx="863600" cy="0"/>
          </a:xfrm>
          <a:prstGeom prst="line">
            <a:avLst/>
          </a:prstGeom>
          <a:noFill/>
          <a:ln w="38100" algn="ctr">
            <a:solidFill>
              <a:schemeClr val="accent6">
                <a:lumMod val="10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2" name="直接连接符 45"/>
          <p:cNvCxnSpPr>
            <a:cxnSpLocks noChangeShapeType="1"/>
          </p:cNvCxnSpPr>
          <p:nvPr/>
        </p:nvCxnSpPr>
        <p:spPr bwMode="auto">
          <a:xfrm>
            <a:off x="9932988" y="4579938"/>
            <a:ext cx="865187" cy="0"/>
          </a:xfrm>
          <a:prstGeom prst="line">
            <a:avLst/>
          </a:prstGeom>
          <a:noFill/>
          <a:ln w="38100" algn="ctr">
            <a:solidFill>
              <a:schemeClr val="accent6">
                <a:lumMod val="10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a:spLocks noChangeArrowheads="1"/>
          </p:cNvSpPr>
          <p:nvPr/>
        </p:nvSpPr>
        <p:spPr bwMode="auto">
          <a:xfrm>
            <a:off x="1452563" y="3987800"/>
            <a:ext cx="3690937" cy="1238250"/>
          </a:xfrm>
          <a:prstGeom prst="rect">
            <a:avLst/>
          </a:prstGeom>
          <a:noFill/>
          <a:ln w="15875" algn="ctr">
            <a:solidFill>
              <a:schemeClr val="accent5">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0243" name="矩形 6"/>
          <p:cNvSpPr>
            <a:spLocks noChangeArrowheads="1"/>
          </p:cNvSpPr>
          <p:nvPr/>
        </p:nvSpPr>
        <p:spPr bwMode="auto">
          <a:xfrm>
            <a:off x="1452563" y="2606675"/>
            <a:ext cx="3690937" cy="1238250"/>
          </a:xfrm>
          <a:prstGeom prst="rect">
            <a:avLst/>
          </a:prstGeom>
          <a:noFill/>
          <a:ln w="15875" algn="ctr">
            <a:solidFill>
              <a:schemeClr val="accent5">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0244" name="矩形 3"/>
          <p:cNvSpPr>
            <a:spLocks noChangeArrowheads="1"/>
          </p:cNvSpPr>
          <p:nvPr/>
        </p:nvSpPr>
        <p:spPr bwMode="auto">
          <a:xfrm>
            <a:off x="1452563" y="1225550"/>
            <a:ext cx="3690937" cy="1238250"/>
          </a:xfrm>
          <a:prstGeom prst="rect">
            <a:avLst/>
          </a:prstGeom>
          <a:noFill/>
          <a:ln w="15875" algn="ctr">
            <a:solidFill>
              <a:schemeClr val="accent5">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 name="六边形 2"/>
          <p:cNvSpPr/>
          <p:nvPr/>
        </p:nvSpPr>
        <p:spPr>
          <a:xfrm rot="5400000">
            <a:off x="992188" y="1447800"/>
            <a:ext cx="920750" cy="793750"/>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bg1"/>
              </a:solidFill>
            </a:endParaRPr>
          </a:p>
        </p:txBody>
      </p:sp>
      <p:sp>
        <p:nvSpPr>
          <p:cNvPr id="10246" name="文本框 7"/>
          <p:cNvSpPr txBox="1">
            <a:spLocks noChangeArrowheads="1"/>
          </p:cNvSpPr>
          <p:nvPr/>
        </p:nvSpPr>
        <p:spPr bwMode="auto">
          <a:xfrm>
            <a:off x="1758950" y="1363663"/>
            <a:ext cx="326548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FontTx/>
              <a:buNone/>
            </a:pPr>
            <a:r>
              <a:rPr lang="zh-CN" altLang="zh-CN" sz="2000">
                <a:latin typeface="微软雅黑" panose="020B0503020204020204" pitchFamily="34" charset="-122"/>
                <a:ea typeface="微软雅黑" panose="020B0503020204020204" pitchFamily="34" charset="-122"/>
              </a:rPr>
              <a:t>安全管理组织结构即安委会的建立和组织再造、更新</a:t>
            </a:r>
            <a:endParaRPr lang="zh-CN" altLang="en-US" sz="2000">
              <a:latin typeface="微软雅黑" panose="020B0503020204020204" pitchFamily="34" charset="-122"/>
              <a:ea typeface="微软雅黑" panose="020B0503020204020204" pitchFamily="34" charset="-122"/>
            </a:endParaRPr>
          </a:p>
        </p:txBody>
      </p:sp>
      <p:sp>
        <p:nvSpPr>
          <p:cNvPr id="6" name="六边形 5"/>
          <p:cNvSpPr/>
          <p:nvPr/>
        </p:nvSpPr>
        <p:spPr>
          <a:xfrm rot="5400000">
            <a:off x="992188" y="2828925"/>
            <a:ext cx="920750" cy="793750"/>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bg1"/>
              </a:solidFill>
            </a:endParaRPr>
          </a:p>
        </p:txBody>
      </p:sp>
      <p:sp>
        <p:nvSpPr>
          <p:cNvPr id="10248" name="文本框 89"/>
          <p:cNvSpPr txBox="1">
            <a:spLocks noChangeArrowheads="1"/>
          </p:cNvSpPr>
          <p:nvPr/>
        </p:nvSpPr>
        <p:spPr bwMode="auto">
          <a:xfrm>
            <a:off x="2065338" y="4097338"/>
            <a:ext cx="26527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FontTx/>
              <a:buNone/>
            </a:pPr>
            <a:r>
              <a:rPr lang="zh-CN" altLang="zh-CN" sz="2000">
                <a:latin typeface="微软雅黑" panose="020B0503020204020204" pitchFamily="34" charset="-122"/>
                <a:ea typeface="微软雅黑" panose="020B0503020204020204" pitchFamily="34" charset="-122"/>
              </a:rPr>
              <a:t>安全管理组织中人员的配备和职责的确定</a:t>
            </a:r>
            <a:endParaRPr lang="zh-CN" altLang="en-US" sz="2000">
              <a:latin typeface="微软雅黑" panose="020B0503020204020204" pitchFamily="34" charset="-122"/>
              <a:ea typeface="微软雅黑" panose="020B0503020204020204" pitchFamily="34" charset="-122"/>
            </a:endParaRPr>
          </a:p>
        </p:txBody>
      </p:sp>
      <p:sp>
        <p:nvSpPr>
          <p:cNvPr id="9" name="六边形 8"/>
          <p:cNvSpPr/>
          <p:nvPr/>
        </p:nvSpPr>
        <p:spPr>
          <a:xfrm rot="5400000">
            <a:off x="992188" y="4210050"/>
            <a:ext cx="920750" cy="793750"/>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bg1"/>
              </a:solidFill>
            </a:endParaRPr>
          </a:p>
        </p:txBody>
      </p:sp>
      <p:sp>
        <p:nvSpPr>
          <p:cNvPr id="10250" name="矩形 1"/>
          <p:cNvSpPr>
            <a:spLocks noChangeArrowheads="1"/>
          </p:cNvSpPr>
          <p:nvPr/>
        </p:nvSpPr>
        <p:spPr bwMode="auto">
          <a:xfrm>
            <a:off x="2328863" y="2717800"/>
            <a:ext cx="2124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FontTx/>
              <a:buNone/>
            </a:pPr>
            <a:r>
              <a:rPr lang="zh-CN" altLang="en-US" sz="2000">
                <a:latin typeface="微软雅黑" panose="020B0503020204020204" pitchFamily="34" charset="-122"/>
                <a:ea typeface="微软雅黑" panose="020B0503020204020204" pitchFamily="34" charset="-122"/>
              </a:rPr>
              <a:t>各</a:t>
            </a:r>
            <a:r>
              <a:rPr lang="zh-CN" altLang="zh-CN" sz="2000">
                <a:latin typeface="微软雅黑" panose="020B0503020204020204" pitchFamily="34" charset="-122"/>
                <a:ea typeface="微软雅黑" panose="020B0503020204020204" pitchFamily="34" charset="-122"/>
              </a:rPr>
              <a:t>类人员的安全教育和培训</a:t>
            </a:r>
            <a:endParaRPr lang="zh-CN" altLang="en-US" sz="2000">
              <a:latin typeface="微软雅黑" panose="020B0503020204020204" pitchFamily="34" charset="-122"/>
              <a:ea typeface="微软雅黑" panose="020B0503020204020204" pitchFamily="34" charset="-122"/>
            </a:endParaRPr>
          </a:p>
        </p:txBody>
      </p:sp>
      <p:sp>
        <p:nvSpPr>
          <p:cNvPr id="10251" name="矩形 11"/>
          <p:cNvSpPr>
            <a:spLocks noChangeArrowheads="1"/>
          </p:cNvSpPr>
          <p:nvPr/>
        </p:nvSpPr>
        <p:spPr bwMode="auto">
          <a:xfrm>
            <a:off x="1452563" y="5384800"/>
            <a:ext cx="3690937" cy="1238250"/>
          </a:xfrm>
          <a:prstGeom prst="rect">
            <a:avLst/>
          </a:prstGeom>
          <a:noFill/>
          <a:ln w="15875" algn="ctr">
            <a:solidFill>
              <a:schemeClr val="accent5">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3" name="六边形 12"/>
          <p:cNvSpPr/>
          <p:nvPr/>
        </p:nvSpPr>
        <p:spPr>
          <a:xfrm rot="5400000">
            <a:off x="992188" y="5607050"/>
            <a:ext cx="920750" cy="793750"/>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bg1"/>
              </a:solidFill>
            </a:endParaRPr>
          </a:p>
        </p:txBody>
      </p:sp>
      <p:sp>
        <p:nvSpPr>
          <p:cNvPr id="10253" name="文本框 104"/>
          <p:cNvSpPr txBox="1">
            <a:spLocks noChangeArrowheads="1"/>
          </p:cNvSpPr>
          <p:nvPr/>
        </p:nvSpPr>
        <p:spPr bwMode="auto">
          <a:xfrm>
            <a:off x="2441575" y="5516563"/>
            <a:ext cx="17113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FontTx/>
              <a:buNone/>
            </a:pPr>
            <a:r>
              <a:rPr lang="zh-CN" altLang="zh-CN" sz="2000">
                <a:latin typeface="微软雅黑" panose="020B0503020204020204" pitchFamily="34" charset="-122"/>
                <a:ea typeface="微软雅黑" panose="020B0503020204020204" pitchFamily="34" charset="-122"/>
              </a:rPr>
              <a:t>生产过程的</a:t>
            </a:r>
            <a:endParaRPr lang="en-US" altLang="zh-CN" sz="2000">
              <a:latin typeface="微软雅黑" panose="020B0503020204020204" pitchFamily="34" charset="-122"/>
              <a:ea typeface="微软雅黑" panose="020B0503020204020204" pitchFamily="34" charset="-122"/>
            </a:endParaRPr>
          </a:p>
          <a:p>
            <a:pPr algn="ctr">
              <a:lnSpc>
                <a:spcPct val="150000"/>
              </a:lnSpc>
              <a:spcBef>
                <a:spcPct val="0"/>
              </a:spcBef>
              <a:buFontTx/>
              <a:buNone/>
            </a:pPr>
            <a:r>
              <a:rPr lang="zh-CN" altLang="zh-CN" sz="2000">
                <a:latin typeface="微软雅黑" panose="020B0503020204020204" pitchFamily="34" charset="-122"/>
                <a:ea typeface="微软雅黑" panose="020B0503020204020204" pitchFamily="34" charset="-122"/>
              </a:rPr>
              <a:t>安全管理</a:t>
            </a:r>
            <a:endParaRPr lang="zh-CN" altLang="en-US" sz="2000">
              <a:latin typeface="微软雅黑" panose="020B0503020204020204" pitchFamily="34" charset="-122"/>
              <a:ea typeface="微软雅黑" panose="020B0503020204020204" pitchFamily="34" charset="-122"/>
            </a:endParaRPr>
          </a:p>
        </p:txBody>
      </p:sp>
      <p:sp>
        <p:nvSpPr>
          <p:cNvPr id="10254" name="矩形 14"/>
          <p:cNvSpPr>
            <a:spLocks noChangeArrowheads="1"/>
          </p:cNvSpPr>
          <p:nvPr/>
        </p:nvSpPr>
        <p:spPr bwMode="auto">
          <a:xfrm>
            <a:off x="6891338" y="1882775"/>
            <a:ext cx="3690937" cy="1238250"/>
          </a:xfrm>
          <a:prstGeom prst="rect">
            <a:avLst/>
          </a:prstGeom>
          <a:noFill/>
          <a:ln w="15875" algn="ctr">
            <a:solidFill>
              <a:schemeClr val="accent5">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6" name="六边形 15"/>
          <p:cNvSpPr/>
          <p:nvPr/>
        </p:nvSpPr>
        <p:spPr>
          <a:xfrm rot="5400000">
            <a:off x="10121900" y="2105025"/>
            <a:ext cx="920750" cy="793750"/>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bg1"/>
              </a:solidFill>
            </a:endParaRPr>
          </a:p>
        </p:txBody>
      </p:sp>
      <p:sp>
        <p:nvSpPr>
          <p:cNvPr id="10256" name="文本框 82"/>
          <p:cNvSpPr txBox="1">
            <a:spLocks noChangeArrowheads="1"/>
          </p:cNvSpPr>
          <p:nvPr/>
        </p:nvSpPr>
        <p:spPr bwMode="auto">
          <a:xfrm>
            <a:off x="7602538" y="1990725"/>
            <a:ext cx="20415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FontTx/>
              <a:buNone/>
            </a:pPr>
            <a:r>
              <a:rPr lang="zh-CN" altLang="zh-CN" sz="2000">
                <a:latin typeface="微软雅黑" panose="020B0503020204020204" pitchFamily="34" charset="-122"/>
                <a:ea typeface="微软雅黑" panose="020B0503020204020204" pitchFamily="34" charset="-122"/>
              </a:rPr>
              <a:t>安全管理规章</a:t>
            </a:r>
            <a:endParaRPr lang="en-US" altLang="zh-CN" sz="2000">
              <a:latin typeface="微软雅黑" panose="020B0503020204020204" pitchFamily="34" charset="-122"/>
              <a:ea typeface="微软雅黑" panose="020B0503020204020204" pitchFamily="34" charset="-122"/>
            </a:endParaRPr>
          </a:p>
          <a:p>
            <a:pPr algn="ctr">
              <a:lnSpc>
                <a:spcPct val="150000"/>
              </a:lnSpc>
              <a:spcBef>
                <a:spcPct val="0"/>
              </a:spcBef>
              <a:buFontTx/>
              <a:buNone/>
            </a:pPr>
            <a:r>
              <a:rPr lang="zh-CN" altLang="zh-CN" sz="2000">
                <a:latin typeface="微软雅黑" panose="020B0503020204020204" pitchFamily="34" charset="-122"/>
                <a:ea typeface="微软雅黑" panose="020B0503020204020204" pitchFamily="34" charset="-122"/>
              </a:rPr>
              <a:t>制度的制定</a:t>
            </a:r>
            <a:endParaRPr lang="zh-CN" altLang="en-US" sz="2000">
              <a:latin typeface="微软雅黑" panose="020B0503020204020204" pitchFamily="34" charset="-122"/>
              <a:ea typeface="微软雅黑" panose="020B0503020204020204" pitchFamily="34" charset="-122"/>
            </a:endParaRPr>
          </a:p>
        </p:txBody>
      </p:sp>
      <p:sp>
        <p:nvSpPr>
          <p:cNvPr id="10257" name="矩形 17"/>
          <p:cNvSpPr>
            <a:spLocks noChangeArrowheads="1"/>
          </p:cNvSpPr>
          <p:nvPr/>
        </p:nvSpPr>
        <p:spPr bwMode="auto">
          <a:xfrm>
            <a:off x="6896100" y="3263900"/>
            <a:ext cx="3690938" cy="1238250"/>
          </a:xfrm>
          <a:prstGeom prst="rect">
            <a:avLst/>
          </a:prstGeom>
          <a:noFill/>
          <a:ln w="15875" algn="ctr">
            <a:solidFill>
              <a:schemeClr val="accent5">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9" name="六边形 18"/>
          <p:cNvSpPr/>
          <p:nvPr/>
        </p:nvSpPr>
        <p:spPr>
          <a:xfrm rot="5400000">
            <a:off x="10127457" y="3486943"/>
            <a:ext cx="920750" cy="792163"/>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bg1"/>
              </a:solidFill>
            </a:endParaRPr>
          </a:p>
        </p:txBody>
      </p:sp>
      <p:sp>
        <p:nvSpPr>
          <p:cNvPr id="10259" name="文本框 2"/>
          <p:cNvSpPr txBox="1">
            <a:spLocks noChangeArrowheads="1"/>
          </p:cNvSpPr>
          <p:nvPr/>
        </p:nvSpPr>
        <p:spPr bwMode="auto">
          <a:xfrm>
            <a:off x="7835900" y="3375025"/>
            <a:ext cx="157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FontTx/>
              <a:buNone/>
            </a:pPr>
            <a:r>
              <a:rPr lang="zh-CN" altLang="zh-CN" sz="2000">
                <a:latin typeface="微软雅黑" panose="020B0503020204020204" pitchFamily="34" charset="-122"/>
                <a:ea typeface="微软雅黑" panose="020B0503020204020204" pitchFamily="34" charset="-122"/>
              </a:rPr>
              <a:t>安全技术的管理</a:t>
            </a:r>
            <a:endParaRPr lang="zh-CN" altLang="en-US" sz="2000">
              <a:latin typeface="微软雅黑" panose="020B0503020204020204" pitchFamily="34" charset="-122"/>
              <a:ea typeface="微软雅黑" panose="020B0503020204020204" pitchFamily="34" charset="-122"/>
            </a:endParaRPr>
          </a:p>
        </p:txBody>
      </p:sp>
      <p:sp>
        <p:nvSpPr>
          <p:cNvPr id="10260" name="矩形 20"/>
          <p:cNvSpPr>
            <a:spLocks noChangeArrowheads="1"/>
          </p:cNvSpPr>
          <p:nvPr/>
        </p:nvSpPr>
        <p:spPr bwMode="auto">
          <a:xfrm>
            <a:off x="6891338" y="4645025"/>
            <a:ext cx="3690937" cy="1238250"/>
          </a:xfrm>
          <a:prstGeom prst="rect">
            <a:avLst/>
          </a:prstGeom>
          <a:noFill/>
          <a:ln w="15875" algn="ctr">
            <a:solidFill>
              <a:schemeClr val="accent5">
                <a:lumMod val="10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2" name="六边形 21"/>
          <p:cNvSpPr/>
          <p:nvPr/>
        </p:nvSpPr>
        <p:spPr>
          <a:xfrm rot="5400000">
            <a:off x="10121900" y="4867275"/>
            <a:ext cx="920750" cy="793750"/>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bg1"/>
              </a:solidFill>
            </a:endParaRPr>
          </a:p>
        </p:txBody>
      </p:sp>
      <p:sp>
        <p:nvSpPr>
          <p:cNvPr id="10262" name="文本框 4"/>
          <p:cNvSpPr txBox="1">
            <a:spLocks noChangeArrowheads="1"/>
          </p:cNvSpPr>
          <p:nvPr/>
        </p:nvSpPr>
        <p:spPr bwMode="auto">
          <a:xfrm>
            <a:off x="7681913" y="4762500"/>
            <a:ext cx="18827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FontTx/>
              <a:buNone/>
            </a:pPr>
            <a:r>
              <a:rPr lang="zh-CN" altLang="zh-CN" sz="2000">
                <a:latin typeface="微软雅黑" panose="020B0503020204020204" pitchFamily="34" charset="-122"/>
                <a:ea typeface="微软雅黑" panose="020B0503020204020204" pitchFamily="34" charset="-122"/>
              </a:rPr>
              <a:t>工伤事故的</a:t>
            </a:r>
            <a:endParaRPr lang="en-US" altLang="zh-CN" sz="2000">
              <a:latin typeface="微软雅黑" panose="020B0503020204020204" pitchFamily="34" charset="-122"/>
              <a:ea typeface="微软雅黑" panose="020B0503020204020204" pitchFamily="34" charset="-122"/>
            </a:endParaRPr>
          </a:p>
          <a:p>
            <a:pPr algn="ctr">
              <a:lnSpc>
                <a:spcPct val="150000"/>
              </a:lnSpc>
              <a:spcBef>
                <a:spcPct val="0"/>
              </a:spcBef>
              <a:buFontTx/>
              <a:buNone/>
            </a:pPr>
            <a:r>
              <a:rPr lang="zh-CN" altLang="zh-CN" sz="2000">
                <a:latin typeface="微软雅黑" panose="020B0503020204020204" pitchFamily="34" charset="-122"/>
                <a:ea typeface="微软雅黑" panose="020B0503020204020204" pitchFamily="34" charset="-122"/>
              </a:rPr>
              <a:t>管理等</a:t>
            </a:r>
            <a:endParaRPr lang="zh-CN" altLang="en-US" sz="2000">
              <a:latin typeface="微软雅黑" panose="020B0503020204020204" pitchFamily="34" charset="-122"/>
              <a:ea typeface="微软雅黑" panose="020B0503020204020204" pitchFamily="34" charset="-122"/>
            </a:endParaRPr>
          </a:p>
        </p:txBody>
      </p:sp>
      <p:sp>
        <p:nvSpPr>
          <p:cNvPr id="10263" name="文本框 23"/>
          <p:cNvSpPr txBox="1">
            <a:spLocks noChangeArrowheads="1"/>
          </p:cNvSpPr>
          <p:nvPr/>
        </p:nvSpPr>
        <p:spPr bwMode="auto">
          <a:xfrm>
            <a:off x="1247775" y="1573213"/>
            <a:ext cx="40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b="1">
                <a:solidFill>
                  <a:schemeClr val="bg1"/>
                </a:solidFill>
                <a:latin typeface="Arial" panose="020B0604020202020204" pitchFamily="34" charset="0"/>
              </a:rPr>
              <a:t>1</a:t>
            </a:r>
            <a:endParaRPr lang="zh-CN" altLang="en-US" b="1">
              <a:solidFill>
                <a:schemeClr val="bg1"/>
              </a:solidFill>
              <a:latin typeface="Arial" panose="020B0604020202020204" pitchFamily="34" charset="0"/>
            </a:endParaRPr>
          </a:p>
        </p:txBody>
      </p:sp>
      <p:sp>
        <p:nvSpPr>
          <p:cNvPr id="10264" name="文本框 24"/>
          <p:cNvSpPr txBox="1">
            <a:spLocks noChangeArrowheads="1"/>
          </p:cNvSpPr>
          <p:nvPr/>
        </p:nvSpPr>
        <p:spPr bwMode="auto">
          <a:xfrm>
            <a:off x="1247775" y="2952750"/>
            <a:ext cx="40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b="1">
                <a:solidFill>
                  <a:schemeClr val="bg1"/>
                </a:solidFill>
                <a:latin typeface="Arial" panose="020B0604020202020204" pitchFamily="34" charset="0"/>
              </a:rPr>
              <a:t>2</a:t>
            </a:r>
            <a:endParaRPr lang="zh-CN" altLang="en-US" b="1">
              <a:solidFill>
                <a:schemeClr val="bg1"/>
              </a:solidFill>
              <a:latin typeface="Arial" panose="020B0604020202020204" pitchFamily="34" charset="0"/>
            </a:endParaRPr>
          </a:p>
        </p:txBody>
      </p:sp>
      <p:sp>
        <p:nvSpPr>
          <p:cNvPr id="10265" name="文本框 25"/>
          <p:cNvSpPr txBox="1">
            <a:spLocks noChangeArrowheads="1"/>
          </p:cNvSpPr>
          <p:nvPr/>
        </p:nvSpPr>
        <p:spPr bwMode="auto">
          <a:xfrm>
            <a:off x="1247775" y="4341813"/>
            <a:ext cx="40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b="1">
                <a:solidFill>
                  <a:schemeClr val="bg1"/>
                </a:solidFill>
                <a:latin typeface="Arial" panose="020B0604020202020204" pitchFamily="34" charset="0"/>
              </a:rPr>
              <a:t>3</a:t>
            </a:r>
            <a:endParaRPr lang="zh-CN" altLang="en-US" b="1">
              <a:solidFill>
                <a:schemeClr val="bg1"/>
              </a:solidFill>
              <a:latin typeface="Arial" panose="020B0604020202020204" pitchFamily="34" charset="0"/>
            </a:endParaRPr>
          </a:p>
        </p:txBody>
      </p:sp>
      <p:sp>
        <p:nvSpPr>
          <p:cNvPr id="10266" name="文本框 26"/>
          <p:cNvSpPr txBox="1">
            <a:spLocks noChangeArrowheads="1"/>
          </p:cNvSpPr>
          <p:nvPr/>
        </p:nvSpPr>
        <p:spPr bwMode="auto">
          <a:xfrm>
            <a:off x="1247775" y="5735638"/>
            <a:ext cx="409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b="1">
                <a:solidFill>
                  <a:schemeClr val="bg1"/>
                </a:solidFill>
                <a:latin typeface="Arial" panose="020B0604020202020204" pitchFamily="34" charset="0"/>
              </a:rPr>
              <a:t>4</a:t>
            </a:r>
            <a:endParaRPr lang="zh-CN" altLang="en-US" b="1">
              <a:solidFill>
                <a:schemeClr val="bg1"/>
              </a:solidFill>
              <a:latin typeface="Arial" panose="020B0604020202020204" pitchFamily="34" charset="0"/>
            </a:endParaRPr>
          </a:p>
        </p:txBody>
      </p:sp>
      <p:sp>
        <p:nvSpPr>
          <p:cNvPr id="10267" name="文本框 27"/>
          <p:cNvSpPr txBox="1">
            <a:spLocks noChangeArrowheads="1"/>
          </p:cNvSpPr>
          <p:nvPr/>
        </p:nvSpPr>
        <p:spPr bwMode="auto">
          <a:xfrm>
            <a:off x="10377488" y="2239963"/>
            <a:ext cx="409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b="1">
                <a:solidFill>
                  <a:schemeClr val="bg1"/>
                </a:solidFill>
                <a:latin typeface="Arial" panose="020B0604020202020204" pitchFamily="34" charset="0"/>
              </a:rPr>
              <a:t>5</a:t>
            </a:r>
            <a:endParaRPr lang="zh-CN" altLang="en-US" b="1">
              <a:solidFill>
                <a:schemeClr val="bg1"/>
              </a:solidFill>
              <a:latin typeface="Arial" panose="020B0604020202020204" pitchFamily="34" charset="0"/>
            </a:endParaRPr>
          </a:p>
        </p:txBody>
      </p:sp>
      <p:sp>
        <p:nvSpPr>
          <p:cNvPr id="10268" name="文本框 28"/>
          <p:cNvSpPr txBox="1">
            <a:spLocks noChangeArrowheads="1"/>
          </p:cNvSpPr>
          <p:nvPr/>
        </p:nvSpPr>
        <p:spPr bwMode="auto">
          <a:xfrm>
            <a:off x="10382250" y="3630613"/>
            <a:ext cx="409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b="1">
                <a:solidFill>
                  <a:schemeClr val="bg1"/>
                </a:solidFill>
                <a:latin typeface="Arial" panose="020B0604020202020204" pitchFamily="34" charset="0"/>
              </a:rPr>
              <a:t>6</a:t>
            </a:r>
            <a:endParaRPr lang="zh-CN" altLang="en-US" b="1">
              <a:solidFill>
                <a:schemeClr val="bg1"/>
              </a:solidFill>
              <a:latin typeface="Arial" panose="020B0604020202020204" pitchFamily="34" charset="0"/>
            </a:endParaRPr>
          </a:p>
        </p:txBody>
      </p:sp>
      <p:sp>
        <p:nvSpPr>
          <p:cNvPr id="10269" name="文本框 29"/>
          <p:cNvSpPr txBox="1">
            <a:spLocks noChangeArrowheads="1"/>
          </p:cNvSpPr>
          <p:nvPr/>
        </p:nvSpPr>
        <p:spPr bwMode="auto">
          <a:xfrm>
            <a:off x="10377488" y="4992688"/>
            <a:ext cx="40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b="1">
                <a:solidFill>
                  <a:schemeClr val="bg1"/>
                </a:solidFill>
                <a:latin typeface="Arial" panose="020B0604020202020204" pitchFamily="34" charset="0"/>
              </a:rPr>
              <a:t>7</a:t>
            </a:r>
            <a:endParaRPr lang="zh-CN" altLang="en-US" b="1">
              <a:solidFill>
                <a:schemeClr val="bg1"/>
              </a:solidFill>
              <a:latin typeface="Arial" panose="020B0604020202020204" pitchFamily="34" charset="0"/>
            </a:endParaRPr>
          </a:p>
        </p:txBody>
      </p:sp>
      <p:sp>
        <p:nvSpPr>
          <p:cNvPr id="10270" name="文本框 24"/>
          <p:cNvSpPr>
            <a:spLocks noChangeArrowheads="1"/>
          </p:cNvSpPr>
          <p:nvPr/>
        </p:nvSpPr>
        <p:spPr bwMode="auto">
          <a:xfrm>
            <a:off x="3205163" y="257175"/>
            <a:ext cx="57737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en-US" altLang="zh-CN" b="1">
                <a:solidFill>
                  <a:schemeClr val="accent5">
                    <a:lumMod val="100000"/>
                  </a:schemeClr>
                </a:solidFill>
                <a:latin typeface="华文中宋" panose="02010600040101010101" pitchFamily="2" charset="-122"/>
                <a:ea typeface="华文中宋" panose="02010600040101010101" pitchFamily="2" charset="-122"/>
              </a:rPr>
              <a:t> </a:t>
            </a:r>
            <a:r>
              <a:rPr lang="zh-CN" altLang="en-US" b="1">
                <a:solidFill>
                  <a:schemeClr val="accent5">
                    <a:lumMod val="100000"/>
                  </a:schemeClr>
                </a:solidFill>
                <a:latin typeface="华文中宋" panose="02010600040101010101" pitchFamily="2" charset="-122"/>
                <a:ea typeface="华文中宋" panose="02010600040101010101" pitchFamily="2" charset="-122"/>
              </a:rPr>
              <a:t>管什么（</a:t>
            </a:r>
            <a:r>
              <a:rPr lang="zh-CN" altLang="zh-CN" b="1">
                <a:solidFill>
                  <a:schemeClr val="accent5">
                    <a:lumMod val="100000"/>
                  </a:schemeClr>
                </a:solidFill>
                <a:latin typeface="华文中宋" panose="02010600040101010101" pitchFamily="2" charset="-122"/>
                <a:ea typeface="华文中宋" panose="02010600040101010101" pitchFamily="2" charset="-122"/>
              </a:rPr>
              <a:t>即对象范畴及内容</a:t>
            </a:r>
            <a:r>
              <a:rPr lang="zh-CN" altLang="en-US" b="1">
                <a:solidFill>
                  <a:schemeClr val="accent5">
                    <a:lumMod val="100000"/>
                  </a:schemeClr>
                </a:solidFill>
                <a:latin typeface="华文中宋" panose="02010600040101010101" pitchFamily="2" charset="-122"/>
                <a:ea typeface="华文中宋" panose="02010600040101010101" pitchFamily="2" charset="-122"/>
              </a:rPr>
              <a:t>）</a:t>
            </a:r>
            <a:endParaRPr lang="en-US" altLang="zh-CN" b="1">
              <a:solidFill>
                <a:schemeClr val="accent5">
                  <a:lumMod val="100000"/>
                </a:schemeClr>
              </a:solidFill>
              <a:latin typeface="华文中宋" panose="02010600040101010101" pitchFamily="2" charset="-122"/>
              <a:ea typeface="华文中宋" panose="02010600040101010101" pitchFamily="2" charset="-122"/>
              <a:sym typeface="方正姚体" panose="02010601030101010101" pitchFamily="2" charset="-122"/>
            </a:endParaRPr>
          </a:p>
        </p:txBody>
      </p:sp>
      <p:grpSp>
        <p:nvGrpSpPr>
          <p:cNvPr id="10271" name="组合 3"/>
          <p:cNvGrpSpPr>
            <a:grpSpLocks/>
          </p:cNvGrpSpPr>
          <p:nvPr/>
        </p:nvGrpSpPr>
        <p:grpSpPr bwMode="auto">
          <a:xfrm>
            <a:off x="2878138" y="0"/>
            <a:ext cx="922337" cy="550863"/>
            <a:chOff x="0" y="0"/>
            <a:chExt cx="1165289" cy="968188"/>
          </a:xfrm>
        </p:grpSpPr>
        <p:sp>
          <p:nvSpPr>
            <p:cNvPr id="10276" name="平行四边形 18"/>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77"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78"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0272" name="组合 22"/>
          <p:cNvGrpSpPr>
            <a:grpSpLocks/>
          </p:cNvGrpSpPr>
          <p:nvPr/>
        </p:nvGrpSpPr>
        <p:grpSpPr bwMode="auto">
          <a:xfrm>
            <a:off x="8623300" y="0"/>
            <a:ext cx="923925" cy="550863"/>
            <a:chOff x="0" y="0"/>
            <a:chExt cx="1165289" cy="968188"/>
          </a:xfrm>
        </p:grpSpPr>
        <p:sp>
          <p:nvSpPr>
            <p:cNvPr id="10273"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74"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275"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4"/>
          <p:cNvSpPr>
            <a:spLocks noChangeArrowheads="1"/>
          </p:cNvSpPr>
          <p:nvPr/>
        </p:nvSpPr>
        <p:spPr bwMode="auto">
          <a:xfrm>
            <a:off x="1036638" y="3282950"/>
            <a:ext cx="10117137" cy="3246438"/>
          </a:xfrm>
          <a:prstGeom prst="rect">
            <a:avLst/>
          </a:prstGeom>
          <a:solidFill>
            <a:schemeClr val="accent5">
              <a:lumMod val="10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pic>
        <p:nvPicPr>
          <p:cNvPr id="11267"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280988"/>
            <a:ext cx="839470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矩形 5"/>
          <p:cNvSpPr>
            <a:spLocks noChangeArrowheads="1"/>
          </p:cNvSpPr>
          <p:nvPr/>
        </p:nvSpPr>
        <p:spPr bwMode="auto">
          <a:xfrm>
            <a:off x="2768600" y="4587875"/>
            <a:ext cx="6654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atinLnBrk="1">
              <a:lnSpc>
                <a:spcPct val="150000"/>
              </a:lnSpc>
              <a:spcBef>
                <a:spcPct val="0"/>
              </a:spcBef>
              <a:buFontTx/>
              <a:buNone/>
            </a:pPr>
            <a:r>
              <a:rPr lang="ko-KR" altLang="en-US" sz="2000" b="1">
                <a:solidFill>
                  <a:schemeClr val="bg1"/>
                </a:solidFill>
                <a:latin typeface="微软雅黑" panose="020B0503020204020204" pitchFamily="34" charset="-122"/>
                <a:ea typeface="仿宋_GB2312"/>
                <a:cs typeface="仿宋_GB2312"/>
              </a:rPr>
              <a:t>■</a:t>
            </a:r>
            <a:r>
              <a:rPr lang="zh-CN" altLang="en-US" sz="2000" b="1">
                <a:solidFill>
                  <a:schemeClr val="bg1"/>
                </a:solidFill>
                <a:latin typeface="微软雅黑" panose="020B0503020204020204" pitchFamily="34" charset="-122"/>
                <a:ea typeface="微软雅黑" panose="020B0503020204020204" pitchFamily="34" charset="-122"/>
              </a:rPr>
              <a:t>建立职业安全健康管理体系、安全性评价等系统方法； </a:t>
            </a:r>
            <a:endParaRPr lang="ko-KR" altLang="zh-TW" sz="2000" b="1">
              <a:solidFill>
                <a:schemeClr val="bg1"/>
              </a:solidFill>
              <a:latin typeface="微软雅黑" panose="020B0503020204020204" pitchFamily="34" charset="-122"/>
              <a:ea typeface="仿宋_GB2312"/>
              <a:cs typeface="仿宋_GB2312"/>
            </a:endParaRPr>
          </a:p>
          <a:p>
            <a:pPr latinLnBrk="1">
              <a:lnSpc>
                <a:spcPct val="150000"/>
              </a:lnSpc>
              <a:spcBef>
                <a:spcPct val="0"/>
              </a:spcBef>
              <a:buFontTx/>
              <a:buNone/>
            </a:pPr>
            <a:r>
              <a:rPr lang="ko-KR" altLang="en-US" sz="2000" b="1">
                <a:solidFill>
                  <a:schemeClr val="bg1"/>
                </a:solidFill>
                <a:latin typeface="微软雅黑" panose="020B0503020204020204" pitchFamily="34" charset="-122"/>
                <a:ea typeface="仿宋_GB2312"/>
                <a:cs typeface="仿宋_GB2312"/>
              </a:rPr>
              <a:t>■</a:t>
            </a:r>
            <a:r>
              <a:rPr lang="zh-CN" altLang="en-US" sz="2000" b="1">
                <a:solidFill>
                  <a:schemeClr val="bg1"/>
                </a:solidFill>
                <a:latin typeface="微软雅黑" panose="020B0503020204020204" pitchFamily="34" charset="-122"/>
                <a:ea typeface="微软雅黑" panose="020B0503020204020204" pitchFamily="34" charset="-122"/>
              </a:rPr>
              <a:t>计划管理法、目标管理法等管理方法； </a:t>
            </a:r>
          </a:p>
          <a:p>
            <a:pPr latinLnBrk="1">
              <a:lnSpc>
                <a:spcPct val="150000"/>
              </a:lnSpc>
              <a:spcBef>
                <a:spcPct val="0"/>
              </a:spcBef>
              <a:buFontTx/>
              <a:buNone/>
            </a:pPr>
            <a:r>
              <a:rPr lang="ko-KR" altLang="en-US" sz="2000" b="1">
                <a:solidFill>
                  <a:schemeClr val="bg1"/>
                </a:solidFill>
                <a:latin typeface="微软雅黑" panose="020B0503020204020204" pitchFamily="34" charset="-122"/>
                <a:ea typeface="仿宋_GB2312"/>
                <a:cs typeface="仿宋_GB2312"/>
              </a:rPr>
              <a:t>■</a:t>
            </a:r>
            <a:r>
              <a:rPr lang="zh-CN" altLang="en-US" sz="2000" b="1">
                <a:solidFill>
                  <a:schemeClr val="bg1"/>
                </a:solidFill>
                <a:latin typeface="微软雅黑" panose="020B0503020204020204" pitchFamily="34" charset="-122"/>
                <a:ea typeface="微软雅黑" panose="020B0503020204020204" pitchFamily="34" charset="-122"/>
              </a:rPr>
              <a:t>危险性分析、安全检查、安全教育等具体工作方法等。 </a:t>
            </a:r>
            <a:endParaRPr lang="ko-KR" altLang="en-US" sz="2000" b="1">
              <a:solidFill>
                <a:schemeClr val="bg1"/>
              </a:solidFill>
              <a:latin typeface="微软雅黑" panose="020B0503020204020204" pitchFamily="34" charset="-122"/>
              <a:ea typeface="仿宋_GB2312"/>
              <a:cs typeface="仿宋_GB2312"/>
            </a:endParaRPr>
          </a:p>
        </p:txBody>
      </p:sp>
      <p:sp>
        <p:nvSpPr>
          <p:cNvPr id="11269" name="文本框 1"/>
          <p:cNvSpPr txBox="1">
            <a:spLocks noChangeArrowheads="1"/>
          </p:cNvSpPr>
          <p:nvPr/>
        </p:nvSpPr>
        <p:spPr bwMode="auto">
          <a:xfrm>
            <a:off x="5373688" y="3703638"/>
            <a:ext cx="14446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主要方法</a:t>
            </a:r>
          </a:p>
        </p:txBody>
      </p:sp>
      <p:sp>
        <p:nvSpPr>
          <p:cNvPr id="11270" name="文本框 24"/>
          <p:cNvSpPr>
            <a:spLocks noChangeArrowheads="1"/>
          </p:cNvSpPr>
          <p:nvPr/>
        </p:nvSpPr>
        <p:spPr bwMode="auto">
          <a:xfrm>
            <a:off x="4454525" y="225425"/>
            <a:ext cx="3289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Tx/>
              <a:buNone/>
            </a:pPr>
            <a:r>
              <a:rPr lang="en-US" altLang="zh-CN" b="1">
                <a:solidFill>
                  <a:schemeClr val="accent5">
                    <a:lumMod val="100000"/>
                  </a:schemeClr>
                </a:solidFill>
                <a:latin typeface="华文中宋" panose="02010600040101010101" pitchFamily="2" charset="-122"/>
                <a:ea typeface="华文中宋" panose="02010600040101010101" pitchFamily="2" charset="-122"/>
              </a:rPr>
              <a:t>  </a:t>
            </a:r>
            <a:r>
              <a:rPr lang="zh-CN" altLang="en-US" b="1">
                <a:solidFill>
                  <a:schemeClr val="accent5">
                    <a:lumMod val="100000"/>
                  </a:schemeClr>
                </a:solidFill>
                <a:latin typeface="华文中宋" panose="02010600040101010101" pitchFamily="2" charset="-122"/>
                <a:ea typeface="华文中宋" panose="02010600040101010101" pitchFamily="2" charset="-122"/>
              </a:rPr>
              <a:t>怎么管（即方法）</a:t>
            </a:r>
            <a:endParaRPr lang="en-US" altLang="zh-CN" b="1">
              <a:solidFill>
                <a:schemeClr val="accent5">
                  <a:lumMod val="100000"/>
                </a:schemeClr>
              </a:solidFill>
              <a:latin typeface="华文中宋" panose="02010600040101010101" pitchFamily="2" charset="-122"/>
              <a:ea typeface="华文中宋" panose="02010600040101010101" pitchFamily="2" charset="-122"/>
              <a:sym typeface="方正姚体" panose="02010601030101010101" pitchFamily="2" charset="-122"/>
            </a:endParaRPr>
          </a:p>
        </p:txBody>
      </p:sp>
      <p:grpSp>
        <p:nvGrpSpPr>
          <p:cNvPr id="11271" name="组合 3"/>
          <p:cNvGrpSpPr>
            <a:grpSpLocks/>
          </p:cNvGrpSpPr>
          <p:nvPr/>
        </p:nvGrpSpPr>
        <p:grpSpPr bwMode="auto">
          <a:xfrm>
            <a:off x="2878138" y="0"/>
            <a:ext cx="922337" cy="550863"/>
            <a:chOff x="0" y="0"/>
            <a:chExt cx="1165289" cy="968188"/>
          </a:xfrm>
        </p:grpSpPr>
        <p:sp>
          <p:nvSpPr>
            <p:cNvPr id="11276" name="平行四边形 18"/>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77" name="平行四边形 1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78" name="平行四边形 15"/>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1272" name="组合 22"/>
          <p:cNvGrpSpPr>
            <a:grpSpLocks/>
          </p:cNvGrpSpPr>
          <p:nvPr/>
        </p:nvGrpSpPr>
        <p:grpSpPr bwMode="auto">
          <a:xfrm>
            <a:off x="8623300" y="0"/>
            <a:ext cx="923925" cy="550863"/>
            <a:chOff x="0" y="0"/>
            <a:chExt cx="1165289" cy="968188"/>
          </a:xfrm>
        </p:grpSpPr>
        <p:sp>
          <p:nvSpPr>
            <p:cNvPr id="11273" name="平行四边形 23"/>
            <p:cNvSpPr>
              <a:spLocks noChangeArrowheads="1"/>
            </p:cNvSpPr>
            <p:nvPr/>
          </p:nvSpPr>
          <p:spPr bwMode="auto">
            <a:xfrm flipH="1" flipV="1">
              <a:off x="155649" y="0"/>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74" name="平行四边形 26"/>
            <p:cNvSpPr>
              <a:spLocks noChangeArrowheads="1"/>
            </p:cNvSpPr>
            <p:nvPr/>
          </p:nvSpPr>
          <p:spPr bwMode="auto">
            <a:xfrm flipH="1" flipV="1">
              <a:off x="0" y="1"/>
              <a:ext cx="827231" cy="793268"/>
            </a:xfrm>
            <a:prstGeom prst="parallelogram">
              <a:avLst>
                <a:gd name="adj" fmla="val 56360"/>
              </a:avLst>
            </a:prstGeom>
            <a:solidFill>
              <a:schemeClr val="accent5">
                <a:lumMod val="100000"/>
              </a:scheme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75" name="平行四边形 32"/>
            <p:cNvSpPr>
              <a:spLocks noChangeArrowheads="1"/>
            </p:cNvSpPr>
            <p:nvPr/>
          </p:nvSpPr>
          <p:spPr bwMode="auto">
            <a:xfrm flipH="1" flipV="1">
              <a:off x="216160" y="1"/>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2087</TotalTime>
  <Pages>0</Pages>
  <Words>4262</Words>
  <Characters>0</Characters>
  <Application>Microsoft Office PowerPoint</Application>
  <DocSecurity>0</DocSecurity>
  <PresentationFormat>宽屏</PresentationFormat>
  <Lines>0</Lines>
  <Paragraphs>315</Paragraphs>
  <Slides>45</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45</vt:i4>
      </vt:variant>
    </vt:vector>
  </HeadingPairs>
  <TitlesOfParts>
    <vt:vector size="59" baseType="lpstr">
      <vt:lpstr>等线</vt:lpstr>
      <vt:lpstr>等线 Light</vt:lpstr>
      <vt:lpstr>方正清刻本悦宋简体</vt:lpstr>
      <vt:lpstr>方正姚体</vt:lpstr>
      <vt:lpstr>仿宋_GB2312</vt:lpstr>
      <vt:lpstr>华文中宋</vt:lpstr>
      <vt:lpstr>宋体</vt:lpstr>
      <vt:lpstr>微软雅黑</vt:lpstr>
      <vt:lpstr>Arial</vt:lpstr>
      <vt:lpstr>Calibri</vt:lpstr>
      <vt:lpstr>Calibri Light</vt:lpstr>
      <vt:lpstr>Impact</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安全生产管理人员负有下列主要职责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cp:lastModifiedBy>A00024</cp:lastModifiedBy>
  <cp:revision>1</cp:revision>
  <dcterms:created xsi:type="dcterms:W3CDTF">2015-07-20T22:18:00Z</dcterms:created>
  <dcterms:modified xsi:type="dcterms:W3CDTF">2020-04-13T10:54:52Z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2052-9.1.0.5119</vt:lpwstr>
  </property>
</Properties>
</file>