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6"/>
  </p:notesMasterIdLst>
  <p:sldIdLst>
    <p:sldId id="256" r:id="rId3"/>
    <p:sldId id="290" r:id="rId4"/>
    <p:sldId id="327" r:id="rId5"/>
    <p:sldId id="328" r:id="rId7"/>
    <p:sldId id="329" r:id="rId8"/>
    <p:sldId id="330" r:id="rId9"/>
    <p:sldId id="293" r:id="rId10"/>
    <p:sldId id="292" r:id="rId11"/>
    <p:sldId id="294" r:id="rId12"/>
    <p:sldId id="295" r:id="rId13"/>
    <p:sldId id="296" r:id="rId14"/>
    <p:sldId id="297" r:id="rId15"/>
    <p:sldId id="300" r:id="rId16"/>
    <p:sldId id="312" r:id="rId17"/>
    <p:sldId id="313" r:id="rId18"/>
    <p:sldId id="314" r:id="rId19"/>
    <p:sldId id="315" r:id="rId20"/>
    <p:sldId id="316" r:id="rId21"/>
    <p:sldId id="338" r:id="rId22"/>
    <p:sldId id="331" r:id="rId23"/>
    <p:sldId id="319" r:id="rId24"/>
    <p:sldId id="320" r:id="rId25"/>
    <p:sldId id="321" r:id="rId26"/>
    <p:sldId id="325" r:id="rId27"/>
    <p:sldId id="326" r:id="rId28"/>
  </p:sldIdLst>
  <p:sldSz cx="9144000" cy="6858000" type="screen4x3"/>
  <p:notesSz cx="6858000" cy="9144000"/>
  <p:embeddedFontLst>
    <p:embeddedFont>
      <p:font typeface="Franklin Gothic Medium" panose="020B0603020102020204" pitchFamily="34" charset="0"/>
      <p:regular r:id="rId32"/>
      <p:italic r:id="rId33"/>
    </p:embeddedFont>
    <p:embeddedFont>
      <p:font typeface="微软雅黑" panose="020B0503020204020204" pitchFamily="34" charset="-122"/>
      <p:regular r:id="rId34"/>
    </p:embeddedFont>
    <p:embeddedFont>
      <p:font typeface="Franklin Gothic Book" panose="020B0503020102020204" pitchFamily="34" charset="0"/>
      <p:regular r:id="rId35"/>
      <p:italic r:id="rId36"/>
    </p:embeddedFont>
    <p:embeddedFont>
      <p:font typeface="黑体" panose="02010609060101010101" pitchFamily="2" charset="-122"/>
      <p:regular r:id="rId37"/>
    </p:embeddedFont>
    <p:embeddedFont>
      <p:font typeface="华文细黑" panose="02010600040101010101" pitchFamily="2" charset="-122"/>
      <p:regular r:id="rId38"/>
    </p:embeddedFont>
    <p:embeddedFont>
      <p:font typeface="华文琥珀" panose="02010800040101010101" pitchFamily="2" charset="-122"/>
      <p:regular r:id="rId39"/>
    </p:embeddedFont>
    <p:embeddedFont>
      <p:font typeface="华文中宋" panose="02010600040101010101" pitchFamily="2" charset="-122"/>
      <p:regular r:id="rId40"/>
    </p:embeddedFont>
    <p:embeddedFont>
      <p:font typeface="Calibri" panose="020F0502020204030204" pitchFamily="34" charset="0"/>
      <p:regular r:id="rId41"/>
    </p:embeddedFont>
    <p:embeddedFont>
      <p:font typeface="Rockwell" panose="02060603020205020403" pitchFamily="18" charset="0"/>
      <p:regular r:id="rId42"/>
      <p:bold r:id="rId43"/>
      <p:italic r:id="rId44"/>
      <p:boldItalic r:id="rId45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  <a:srgbClr val="777777"/>
    <a:srgbClr val="339933"/>
    <a:srgbClr val="3366FF"/>
    <a:srgbClr val="DDDDDD"/>
    <a:srgbClr val="F8F8F8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726"/>
    <p:restoredTop sz="94660"/>
  </p:normalViewPr>
  <p:slideViewPr>
    <p:cSldViewPr showGuides="1">
      <p:cViewPr varScale="1">
        <p:scale>
          <a:sx n="98" d="100"/>
          <a:sy n="98" d="100"/>
        </p:scale>
        <p:origin x="-468" y="-108"/>
      </p:cViewPr>
      <p:guideLst>
        <p:guide orient="horz" pos="2160"/>
        <p:guide orient="horz" pos="4119"/>
        <p:guide orient="horz" pos="799"/>
        <p:guide pos="5472"/>
        <p:guide pos="2880"/>
        <p:guide pos="5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44" d="100"/>
        <a:sy n="1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5" Type="http://schemas.openxmlformats.org/officeDocument/2006/relationships/font" Target="fonts/font14.fntdata"/><Relationship Id="rId44" Type="http://schemas.openxmlformats.org/officeDocument/2006/relationships/font" Target="fonts/font13.fntdata"/><Relationship Id="rId43" Type="http://schemas.openxmlformats.org/officeDocument/2006/relationships/font" Target="fonts/font12.fntdata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slide" Target="slides/slide2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pic>
        <p:nvPicPr>
          <p:cNvPr id="1031" name="Picture 9" descr="2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Picture 12" descr="图片1副本"/>
          <p:cNvPicPr>
            <a:picLocks noChangeAspect="1"/>
          </p:cNvPicPr>
          <p:nvPr/>
        </p:nvPicPr>
        <p:blipFill>
          <a:blip r:embed="rId5">
            <a:lum contrast="-100000"/>
          </a:blip>
          <a:srcRect b="48979"/>
          <a:stretch>
            <a:fillRect/>
          </a:stretch>
        </p:blipFill>
        <p:spPr>
          <a:xfrm>
            <a:off x="-144462" y="647700"/>
            <a:ext cx="9431337" cy="1174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682943" y="3140393"/>
            <a:ext cx="77041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7200" kern="1200" cap="none" spc="0" normalizeH="0" baseline="0" noProof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安全技术交底</a:t>
            </a:r>
            <a:endParaRPr kumimoji="0" lang="zh-CN" altLang="en-US" sz="7200" kern="1200" cap="none" spc="0" normalizeH="0" baseline="0" noProof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1785938" y="2928938"/>
            <a:ext cx="5422900" cy="665162"/>
            <a:chOff x="1152" y="2413"/>
            <a:chExt cx="3416" cy="419"/>
          </a:xfrm>
        </p:grpSpPr>
        <p:grpSp>
          <p:nvGrpSpPr>
            <p:cNvPr id="15363" name="Group 20"/>
            <p:cNvGrpSpPr/>
            <p:nvPr/>
          </p:nvGrpSpPr>
          <p:grpSpPr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15364" name="AutoShape 21"/>
              <p:cNvSpPr/>
              <p:nvPr/>
            </p:nvSpPr>
            <p:spPr>
              <a:xfrm>
                <a:off x="1123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65" name="AutoShape 22"/>
              <p:cNvSpPr/>
              <p:nvPr/>
            </p:nvSpPr>
            <p:spPr>
              <a:xfrm>
                <a:off x="1110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66" name="AutoShape 23"/>
              <p:cNvSpPr/>
              <p:nvPr/>
            </p:nvSpPr>
            <p:spPr>
              <a:xfrm>
                <a:off x="1200" y="2737"/>
                <a:ext cx="1349" cy="1167"/>
              </a:xfrm>
              <a:prstGeom prst="hexagon">
                <a:avLst>
                  <a:gd name="adj" fmla="val 28893"/>
                  <a:gd name="vf" fmla="val 115470"/>
                </a:avLst>
              </a:prstGeom>
              <a:solidFill>
                <a:srgbClr val="FFC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367" name="Line 24"/>
            <p:cNvSpPr/>
            <p:nvPr/>
          </p:nvSpPr>
          <p:spPr>
            <a:xfrm>
              <a:off x="1536" y="2797"/>
              <a:ext cx="302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oval" w="med" len="med"/>
            </a:ln>
          </p:spPr>
        </p:sp>
        <p:sp>
          <p:nvSpPr>
            <p:cNvPr id="15368" name="Text Box 25"/>
            <p:cNvSpPr txBox="1"/>
            <p:nvPr/>
          </p:nvSpPr>
          <p:spPr>
            <a:xfrm>
              <a:off x="1737" y="2458"/>
              <a:ext cx="2831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800" b="1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安全技术交底的职责及形式</a:t>
              </a:r>
              <a:endParaRPr lang="en-US" altLang="zh-CN" sz="28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5369" name="Text Box 26"/>
            <p:cNvSpPr txBox="1"/>
            <p:nvPr/>
          </p:nvSpPr>
          <p:spPr>
            <a:xfrm>
              <a:off x="1276" y="2475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370" name="TextBox 2"/>
          <p:cNvSpPr txBox="1"/>
          <p:nvPr/>
        </p:nvSpPr>
        <p:spPr>
          <a:xfrm>
            <a:off x="0" y="333375"/>
            <a:ext cx="34925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16386" name="TextBox 2"/>
          <p:cNvSpPr txBox="1"/>
          <p:nvPr/>
        </p:nvSpPr>
        <p:spPr>
          <a:xfrm>
            <a:off x="0" y="357188"/>
            <a:ext cx="321468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安全技术交底的职责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2643188" y="1428750"/>
            <a:ext cx="5786437" cy="1071563"/>
            <a:chOff x="2313" y="981"/>
            <a:chExt cx="3093" cy="993"/>
          </a:xfrm>
        </p:grpSpPr>
        <p:sp>
          <p:nvSpPr>
            <p:cNvPr id="16388" name="AutoShape 7"/>
            <p:cNvSpPr/>
            <p:nvPr/>
          </p:nvSpPr>
          <p:spPr>
            <a:xfrm>
              <a:off x="2334" y="981"/>
              <a:ext cx="3072" cy="993"/>
            </a:xfrm>
            <a:prstGeom prst="roundRect">
              <a:avLst>
                <a:gd name="adj" fmla="val 10889"/>
              </a:avLst>
            </a:prstGeom>
            <a:solidFill>
              <a:srgbClr val="92D050"/>
            </a:solidFill>
            <a:ln w="38100">
              <a:noFill/>
            </a:ln>
          </p:spPr>
          <p:txBody>
            <a:bodyPr wrap="none" anchor="ctr" anchorCtr="0"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施工</a:t>
              </a: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作业的组织者（管理者），对施工前期</a:t>
              </a:r>
              <a:endParaRPr lang="en-US" altLang="zh-CN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r>
                <a:rPr lang="en-US" altLang="zh-CN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</a:t>
              </a: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的准备、安全技术交底、过程控制、后期收</a:t>
              </a:r>
              <a:endParaRPr lang="en-US" altLang="zh-CN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r>
                <a:rPr lang="en-US" altLang="zh-CN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</a:t>
              </a: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尾工作全面负责。</a:t>
              </a:r>
              <a:endParaRPr lang="zh-CN" altLang="en-US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6389" name="AutoShape 8"/>
            <p:cNvSpPr/>
            <p:nvPr/>
          </p:nvSpPr>
          <p:spPr>
            <a:xfrm>
              <a:off x="2313" y="1210"/>
              <a:ext cx="336" cy="611"/>
            </a:xfrm>
            <a:prstGeom prst="rightArrow">
              <a:avLst>
                <a:gd name="adj1" fmla="val 50000"/>
                <a:gd name="adj2" fmla="val 58328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3"/>
          <p:cNvGrpSpPr/>
          <p:nvPr/>
        </p:nvGrpSpPr>
        <p:grpSpPr bwMode="auto">
          <a:xfrm>
            <a:off x="214313" y="1500188"/>
            <a:ext cx="2428875" cy="4419600"/>
            <a:chOff x="214282" y="1500174"/>
            <a:chExt cx="2743200" cy="44196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grpSpPr>
        <p:sp>
          <p:nvSpPr>
            <p:cNvPr id="9234" name="AutoShape 3"/>
            <p:cNvSpPr>
              <a:spLocks noChangeArrowheads="1"/>
            </p:cNvSpPr>
            <p:nvPr/>
          </p:nvSpPr>
          <p:spPr bwMode="gray">
            <a:xfrm>
              <a:off x="214282" y="1500174"/>
              <a:ext cx="2743200" cy="4419600"/>
            </a:xfrm>
            <a:prstGeom prst="rightArrow">
              <a:avLst>
                <a:gd name="adj1" fmla="val 62787"/>
                <a:gd name="adj2" fmla="val 41259"/>
              </a:avLst>
            </a:prstGeom>
            <a:grpFill/>
            <a:ln w="19050" cap="rnd" algn="ctr">
              <a:solidFill>
                <a:schemeClr val="bg2"/>
              </a:solidFill>
              <a:prstDash val="sysDot"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35" name="TextBox 41"/>
            <p:cNvSpPr txBox="1">
              <a:spLocks noChangeArrowheads="1"/>
            </p:cNvSpPr>
            <p:nvPr/>
          </p:nvSpPr>
          <p:spPr bwMode="auto">
            <a:xfrm>
              <a:off x="285719" y="3429000"/>
              <a:ext cx="2349032" cy="95313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项目工程部及直属机构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</p:grpSp>
      <p:grpSp>
        <p:nvGrpSpPr>
          <p:cNvPr id="5" name="组合 34"/>
          <p:cNvGrpSpPr/>
          <p:nvPr/>
        </p:nvGrpSpPr>
        <p:grpSpPr>
          <a:xfrm>
            <a:off x="2643188" y="2643188"/>
            <a:ext cx="5786437" cy="1014412"/>
            <a:chOff x="3147161" y="2738422"/>
            <a:chExt cx="5500726" cy="901384"/>
          </a:xfrm>
        </p:grpSpPr>
        <p:sp>
          <p:nvSpPr>
            <p:cNvPr id="20" name="AutoShape 10"/>
            <p:cNvSpPr>
              <a:spLocks noChangeArrowheads="1"/>
            </p:cNvSpPr>
            <p:nvPr/>
          </p:nvSpPr>
          <p:spPr bwMode="gray">
            <a:xfrm>
              <a:off x="3201489" y="2738422"/>
              <a:ext cx="5446398" cy="857386"/>
            </a:xfrm>
            <a:prstGeom prst="roundRect">
              <a:avLst>
                <a:gd name="adj" fmla="val 10889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93" name="AutoShape 8"/>
            <p:cNvSpPr/>
            <p:nvPr/>
          </p:nvSpPr>
          <p:spPr>
            <a:xfrm>
              <a:off x="3147161" y="2881298"/>
              <a:ext cx="597556" cy="545855"/>
            </a:xfrm>
            <a:prstGeom prst="rightArrow">
              <a:avLst>
                <a:gd name="adj1" fmla="val 50000"/>
                <a:gd name="adj2" fmla="val 58329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4" name="TextBox 26"/>
            <p:cNvSpPr txBox="1"/>
            <p:nvPr/>
          </p:nvSpPr>
          <p:spPr>
            <a:xfrm>
              <a:off x="3758353" y="2738422"/>
              <a:ext cx="4572032" cy="9013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负责项目的作业任务分配、作业步骤的确定、作业分工、工艺条件及注意事项的交底与学习工作。</a:t>
              </a:r>
              <a:endParaRPr lang="zh-CN" altLang="en-US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6" name="组合 35"/>
          <p:cNvGrpSpPr/>
          <p:nvPr/>
        </p:nvGrpSpPr>
        <p:grpSpPr>
          <a:xfrm>
            <a:off x="2643188" y="3786188"/>
            <a:ext cx="5857875" cy="1071562"/>
            <a:chOff x="3147161" y="3738554"/>
            <a:chExt cx="5500726" cy="857256"/>
          </a:xfrm>
        </p:grpSpPr>
        <p:sp>
          <p:nvSpPr>
            <p:cNvPr id="28" name="AutoShape 10"/>
            <p:cNvSpPr>
              <a:spLocks noChangeArrowheads="1"/>
            </p:cNvSpPr>
            <p:nvPr/>
          </p:nvSpPr>
          <p:spPr bwMode="gray">
            <a:xfrm>
              <a:off x="3200827" y="3738554"/>
              <a:ext cx="5447060" cy="857256"/>
            </a:xfrm>
            <a:prstGeom prst="roundRect">
              <a:avLst>
                <a:gd name="adj" fmla="val 1088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97" name="AutoShape 8"/>
            <p:cNvSpPr/>
            <p:nvPr/>
          </p:nvSpPr>
          <p:spPr>
            <a:xfrm>
              <a:off x="3147161" y="3881430"/>
              <a:ext cx="597556" cy="545855"/>
            </a:xfrm>
            <a:prstGeom prst="rightArrow">
              <a:avLst>
                <a:gd name="adj1" fmla="val 50000"/>
                <a:gd name="adj2" fmla="val 58329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8" name="TextBox 29"/>
            <p:cNvSpPr txBox="1"/>
            <p:nvPr/>
          </p:nvSpPr>
          <p:spPr>
            <a:xfrm>
              <a:off x="3817981" y="3852856"/>
              <a:ext cx="4572032" cy="5654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负责项目过程的严格控制</a:t>
              </a:r>
              <a:r>
                <a:rPr lang="en-US" altLang="zh-CN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,</a:t>
              </a: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各项措施的落实与监控。</a:t>
              </a:r>
              <a:endParaRPr lang="zh-CN" altLang="en-US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7" name="组合 36"/>
          <p:cNvGrpSpPr/>
          <p:nvPr/>
        </p:nvGrpSpPr>
        <p:grpSpPr>
          <a:xfrm>
            <a:off x="2643188" y="5000625"/>
            <a:ext cx="5929312" cy="1071563"/>
            <a:chOff x="3147161" y="4667248"/>
            <a:chExt cx="5500726" cy="857256"/>
          </a:xfrm>
        </p:grpSpPr>
        <p:sp>
          <p:nvSpPr>
            <p:cNvPr id="31" name="AutoShape 10"/>
            <p:cNvSpPr>
              <a:spLocks noChangeArrowheads="1"/>
            </p:cNvSpPr>
            <p:nvPr/>
          </p:nvSpPr>
          <p:spPr bwMode="gray">
            <a:xfrm>
              <a:off x="3201652" y="4667248"/>
              <a:ext cx="5446235" cy="857256"/>
            </a:xfrm>
            <a:prstGeom prst="roundRect">
              <a:avLst>
                <a:gd name="adj" fmla="val 10889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01" name="AutoShape 8"/>
            <p:cNvSpPr/>
            <p:nvPr/>
          </p:nvSpPr>
          <p:spPr>
            <a:xfrm>
              <a:off x="3147161" y="4810124"/>
              <a:ext cx="597556" cy="545855"/>
            </a:xfrm>
            <a:prstGeom prst="rightArrow">
              <a:avLst>
                <a:gd name="adj1" fmla="val 50000"/>
                <a:gd name="adj2" fmla="val 58329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2" name="TextBox 32"/>
            <p:cNvSpPr txBox="1"/>
            <p:nvPr/>
          </p:nvSpPr>
          <p:spPr>
            <a:xfrm>
              <a:off x="3809899" y="4781570"/>
              <a:ext cx="4572032" cy="56630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是现场作业的第一安全负责人，负责组织落实各项安全措施。</a:t>
              </a:r>
              <a:endParaRPr lang="zh-CN" altLang="en-US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17410" name="TextBox 2"/>
          <p:cNvSpPr txBox="1"/>
          <p:nvPr/>
        </p:nvSpPr>
        <p:spPr>
          <a:xfrm>
            <a:off x="0" y="357188"/>
            <a:ext cx="321468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安全技术交底的职责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2571750" y="1214438"/>
            <a:ext cx="5500688" cy="1071562"/>
            <a:chOff x="2313" y="981"/>
            <a:chExt cx="3093" cy="993"/>
          </a:xfrm>
        </p:grpSpPr>
        <p:sp>
          <p:nvSpPr>
            <p:cNvPr id="17412" name="AutoShape 7"/>
            <p:cNvSpPr/>
            <p:nvPr/>
          </p:nvSpPr>
          <p:spPr>
            <a:xfrm>
              <a:off x="2334" y="981"/>
              <a:ext cx="3072" cy="993"/>
            </a:xfrm>
            <a:prstGeom prst="roundRect">
              <a:avLst>
                <a:gd name="adj" fmla="val 10889"/>
              </a:avLst>
            </a:prstGeom>
            <a:solidFill>
              <a:srgbClr val="92D050"/>
            </a:solidFill>
            <a:ln w="38100">
              <a:noFill/>
            </a:ln>
          </p:spPr>
          <p:txBody>
            <a:bodyPr wrap="none" anchor="ctr" anchorCtr="0"/>
            <a:p>
              <a:pPr defTabSz="802005">
                <a:spcAft>
                  <a:spcPct val="40000"/>
                </a:spcAft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</a:t>
              </a: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负责参与并监督前期的安全技术交底工作。      </a:t>
              </a:r>
              <a:endParaRPr lang="" altLang="zh-TW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7413" name="AutoShape 8"/>
            <p:cNvSpPr/>
            <p:nvPr/>
          </p:nvSpPr>
          <p:spPr>
            <a:xfrm>
              <a:off x="2313" y="1210"/>
              <a:ext cx="336" cy="611"/>
            </a:xfrm>
            <a:prstGeom prst="rightArrow">
              <a:avLst>
                <a:gd name="adj1" fmla="val 50000"/>
                <a:gd name="adj2" fmla="val 58328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214282" y="1500174"/>
            <a:ext cx="2286016" cy="4419600"/>
            <a:chOff x="214282" y="1500174"/>
            <a:chExt cx="2743200" cy="44196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grpSpPr>
        <p:sp>
          <p:nvSpPr>
            <p:cNvPr id="14" name="AutoShape 3"/>
            <p:cNvSpPr>
              <a:spLocks noChangeArrowheads="1"/>
            </p:cNvSpPr>
            <p:nvPr/>
          </p:nvSpPr>
          <p:spPr bwMode="gray">
            <a:xfrm>
              <a:off x="214282" y="1500174"/>
              <a:ext cx="2743200" cy="4419600"/>
            </a:xfrm>
            <a:prstGeom prst="rightArrow">
              <a:avLst>
                <a:gd name="adj1" fmla="val 62787"/>
                <a:gd name="adj2" fmla="val 41259"/>
              </a:avLst>
            </a:prstGeom>
            <a:grpFill/>
            <a:ln w="19050" cap="rnd" algn="ctr">
              <a:solidFill>
                <a:schemeClr val="bg2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TextBox 41"/>
            <p:cNvSpPr txBox="1">
              <a:spLocks noChangeArrowheads="1"/>
            </p:cNvSpPr>
            <p:nvPr/>
          </p:nvSpPr>
          <p:spPr bwMode="auto">
            <a:xfrm>
              <a:off x="385732" y="3429000"/>
              <a:ext cx="2400300" cy="52197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安全部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</p:grpSp>
      <p:grpSp>
        <p:nvGrpSpPr>
          <p:cNvPr id="5" name="组合 34"/>
          <p:cNvGrpSpPr/>
          <p:nvPr/>
        </p:nvGrpSpPr>
        <p:grpSpPr>
          <a:xfrm>
            <a:off x="2571750" y="2500313"/>
            <a:ext cx="5500688" cy="965200"/>
            <a:chOff x="3147161" y="2738422"/>
            <a:chExt cx="5500726" cy="857256"/>
          </a:xfrm>
        </p:grpSpPr>
        <p:sp>
          <p:nvSpPr>
            <p:cNvPr id="20" name="AutoShape 10"/>
            <p:cNvSpPr>
              <a:spLocks noChangeArrowheads="1"/>
            </p:cNvSpPr>
            <p:nvPr/>
          </p:nvSpPr>
          <p:spPr bwMode="gray">
            <a:xfrm>
              <a:off x="3201136" y="2738422"/>
              <a:ext cx="5446751" cy="857256"/>
            </a:xfrm>
            <a:prstGeom prst="roundRect">
              <a:avLst>
                <a:gd name="adj" fmla="val 10889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17" name="AutoShape 8"/>
            <p:cNvSpPr/>
            <p:nvPr/>
          </p:nvSpPr>
          <p:spPr>
            <a:xfrm>
              <a:off x="3147161" y="2881298"/>
              <a:ext cx="597556" cy="545855"/>
            </a:xfrm>
            <a:prstGeom prst="rightArrow">
              <a:avLst>
                <a:gd name="adj1" fmla="val 50000"/>
                <a:gd name="adj2" fmla="val 58329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8" name="TextBox 26"/>
            <p:cNvSpPr txBox="1"/>
            <p:nvPr/>
          </p:nvSpPr>
          <p:spPr>
            <a:xfrm>
              <a:off x="3861541" y="2865380"/>
              <a:ext cx="4572032" cy="6290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defTabSz="802005">
                <a:spcAft>
                  <a:spcPct val="40000"/>
                </a:spcAft>
              </a:pP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负责监督各项安全措施得到落实</a:t>
              </a:r>
              <a:r>
                <a:rPr lang="en-US" altLang="zh-CN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,</a:t>
              </a: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及时制止现场的各类违章行为。</a:t>
              </a:r>
              <a:endParaRPr lang="" altLang="zh-TW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6" name="组合 35"/>
          <p:cNvGrpSpPr/>
          <p:nvPr/>
        </p:nvGrpSpPr>
        <p:grpSpPr>
          <a:xfrm>
            <a:off x="2571750" y="3643313"/>
            <a:ext cx="5500688" cy="1071562"/>
            <a:chOff x="3147161" y="3738554"/>
            <a:chExt cx="5500726" cy="857256"/>
          </a:xfrm>
        </p:grpSpPr>
        <p:sp>
          <p:nvSpPr>
            <p:cNvPr id="28" name="AutoShape 10"/>
            <p:cNvSpPr>
              <a:spLocks noChangeArrowheads="1"/>
            </p:cNvSpPr>
            <p:nvPr/>
          </p:nvSpPr>
          <p:spPr bwMode="gray">
            <a:xfrm>
              <a:off x="3201136" y="3738554"/>
              <a:ext cx="5446751" cy="857256"/>
            </a:xfrm>
            <a:prstGeom prst="roundRect">
              <a:avLst>
                <a:gd name="adj" fmla="val 1088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21" name="AutoShape 8"/>
            <p:cNvSpPr/>
            <p:nvPr/>
          </p:nvSpPr>
          <p:spPr>
            <a:xfrm>
              <a:off x="3147161" y="3881430"/>
              <a:ext cx="597556" cy="545855"/>
            </a:xfrm>
            <a:prstGeom prst="rightArrow">
              <a:avLst>
                <a:gd name="adj1" fmla="val 50000"/>
                <a:gd name="adj2" fmla="val 58329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2" name="TextBox 29"/>
            <p:cNvSpPr txBox="1"/>
            <p:nvPr/>
          </p:nvSpPr>
          <p:spPr>
            <a:xfrm>
              <a:off x="3932979" y="4024306"/>
              <a:ext cx="4572032" cy="3200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负责现场隐患的处理与汇报工作。</a:t>
              </a:r>
              <a:endParaRPr lang="" altLang="zh-TW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7" name="组合 36"/>
          <p:cNvGrpSpPr/>
          <p:nvPr/>
        </p:nvGrpSpPr>
        <p:grpSpPr>
          <a:xfrm>
            <a:off x="2571750" y="4929188"/>
            <a:ext cx="5500688" cy="1071562"/>
            <a:chOff x="3147161" y="4667248"/>
            <a:chExt cx="5500726" cy="857256"/>
          </a:xfrm>
        </p:grpSpPr>
        <p:sp>
          <p:nvSpPr>
            <p:cNvPr id="31" name="AutoShape 10"/>
            <p:cNvSpPr>
              <a:spLocks noChangeArrowheads="1"/>
            </p:cNvSpPr>
            <p:nvPr/>
          </p:nvSpPr>
          <p:spPr bwMode="gray">
            <a:xfrm>
              <a:off x="3201136" y="4667248"/>
              <a:ext cx="5446751" cy="857256"/>
            </a:xfrm>
            <a:prstGeom prst="roundRect">
              <a:avLst>
                <a:gd name="adj" fmla="val 10889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25" name="AutoShape 8"/>
            <p:cNvSpPr/>
            <p:nvPr/>
          </p:nvSpPr>
          <p:spPr>
            <a:xfrm>
              <a:off x="3147161" y="4810124"/>
              <a:ext cx="597556" cy="545855"/>
            </a:xfrm>
            <a:prstGeom prst="rightArrow">
              <a:avLst>
                <a:gd name="adj1" fmla="val 50000"/>
                <a:gd name="adj2" fmla="val 58329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6" name="TextBox 32"/>
            <p:cNvSpPr txBox="1"/>
            <p:nvPr/>
          </p:nvSpPr>
          <p:spPr>
            <a:xfrm>
              <a:off x="3914740" y="4810124"/>
              <a:ext cx="4572032" cy="56630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defTabSz="802005">
                <a:spcAft>
                  <a:spcPct val="40000"/>
                </a:spcAft>
              </a:pP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负责监督现场其他作业人员的行为及作业步骤是否按要求实施。</a:t>
              </a:r>
              <a:endParaRPr lang="" altLang="zh-TW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00813" y="6357938"/>
            <a:ext cx="2133600" cy="365125"/>
          </a:xfrm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grpSp>
        <p:nvGrpSpPr>
          <p:cNvPr id="3" name="组合 49"/>
          <p:cNvGrpSpPr/>
          <p:nvPr/>
        </p:nvGrpSpPr>
        <p:grpSpPr>
          <a:xfrm>
            <a:off x="2000250" y="928688"/>
            <a:ext cx="6786563" cy="1158875"/>
            <a:chOff x="2000232" y="1537368"/>
            <a:chExt cx="6786610" cy="1256373"/>
          </a:xfrm>
        </p:grpSpPr>
        <p:sp>
          <p:nvSpPr>
            <p:cNvPr id="19" name="AutoShape 4"/>
            <p:cNvSpPr>
              <a:spLocks noChangeArrowheads="1"/>
            </p:cNvSpPr>
            <p:nvPr/>
          </p:nvSpPr>
          <p:spPr bwMode="gray">
            <a:xfrm>
              <a:off x="2000232" y="1537368"/>
              <a:ext cx="6786610" cy="125637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8436" name="Group 5"/>
            <p:cNvGrpSpPr/>
            <p:nvPr/>
          </p:nvGrpSpPr>
          <p:grpSpPr>
            <a:xfrm>
              <a:off x="2148434" y="1932646"/>
              <a:ext cx="709054" cy="603188"/>
              <a:chOff x="999" y="1092"/>
              <a:chExt cx="768" cy="746"/>
            </a:xfrm>
          </p:grpSpPr>
          <p:sp>
            <p:nvSpPr>
              <p:cNvPr id="22" name="AutoShape 6"/>
              <p:cNvSpPr>
                <a:spLocks noChangeArrowheads="1"/>
              </p:cNvSpPr>
              <p:nvPr/>
            </p:nvSpPr>
            <p:spPr bwMode="gray">
              <a:xfrm>
                <a:off x="997" y="1093"/>
                <a:ext cx="770" cy="745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7"/>
              <p:cNvSpPr/>
              <p:nvPr/>
            </p:nvSpPr>
            <p:spPr bwMode="gray">
              <a:xfrm>
                <a:off x="1047" y="1142"/>
                <a:ext cx="383" cy="372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Text Box 8"/>
              <p:cNvSpPr txBox="1">
                <a:spLocks noChangeArrowheads="1"/>
              </p:cNvSpPr>
              <p:nvPr/>
            </p:nvSpPr>
            <p:spPr bwMode="gray">
              <a:xfrm>
                <a:off x="1148" y="1093"/>
                <a:ext cx="199" cy="70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marR="0" defTabSz="914400" eaLnBrk="0" hangingPunct="0">
                  <a:buClrTx/>
                  <a:buSzTx/>
                  <a:buFontTx/>
                  <a:buNone/>
                  <a:defRPr/>
                </a:pPr>
                <a:endParaRPr kumimoji="0" lang="en-US" altLang="zh-CN" sz="2800" kern="1200" cap="none" spc="0" normalizeH="0" baseline="0" noProof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440" name="Text Box 9"/>
            <p:cNvSpPr txBox="1"/>
            <p:nvPr/>
          </p:nvSpPr>
          <p:spPr>
            <a:xfrm>
              <a:off x="3143240" y="1714488"/>
              <a:ext cx="5572164" cy="76621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负责下达任务与分派作业负责人，及方案、人员分派、工艺条件等前期各项准备工作。</a:t>
              </a:r>
              <a:endParaRPr lang="en-US" altLang="zh-CN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" name="组合 42"/>
          <p:cNvGrpSpPr/>
          <p:nvPr/>
        </p:nvGrpSpPr>
        <p:grpSpPr>
          <a:xfrm>
            <a:off x="2000250" y="2286000"/>
            <a:ext cx="6786563" cy="1165225"/>
            <a:chOff x="2000232" y="2407101"/>
            <a:chExt cx="6786610" cy="1164775"/>
          </a:xfrm>
        </p:grpSpPr>
        <p:grpSp>
          <p:nvGrpSpPr>
            <p:cNvPr id="18442" name="组合 50"/>
            <p:cNvGrpSpPr/>
            <p:nvPr/>
          </p:nvGrpSpPr>
          <p:grpSpPr>
            <a:xfrm>
              <a:off x="2000232" y="2407101"/>
              <a:ext cx="6786610" cy="1164775"/>
              <a:chOff x="2000232" y="3015905"/>
              <a:chExt cx="6786610" cy="1262502"/>
            </a:xfrm>
          </p:grpSpPr>
          <p:sp>
            <p:nvSpPr>
              <p:cNvPr id="13" name="AutoShape 11"/>
              <p:cNvSpPr>
                <a:spLocks noChangeArrowheads="1"/>
              </p:cNvSpPr>
              <p:nvPr/>
            </p:nvSpPr>
            <p:spPr bwMode="gray">
              <a:xfrm>
                <a:off x="2000232" y="3015905"/>
                <a:ext cx="6786610" cy="126250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8444" name="Group 12"/>
              <p:cNvGrpSpPr/>
              <p:nvPr/>
            </p:nvGrpSpPr>
            <p:grpSpPr>
              <a:xfrm>
                <a:off x="2148434" y="3412876"/>
                <a:ext cx="709054" cy="606719"/>
                <a:chOff x="999" y="2100"/>
                <a:chExt cx="768" cy="750"/>
              </a:xfrm>
            </p:grpSpPr>
            <p:sp>
              <p:nvSpPr>
                <p:cNvPr id="16" name="AutoShape 13"/>
                <p:cNvSpPr>
                  <a:spLocks noChangeArrowheads="1"/>
                </p:cNvSpPr>
                <p:nvPr/>
              </p:nvSpPr>
              <p:spPr bwMode="gray">
                <a:xfrm>
                  <a:off x="997" y="2100"/>
                  <a:ext cx="770" cy="751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72549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Freeform 14"/>
                <p:cNvSpPr/>
                <p:nvPr/>
              </p:nvSpPr>
              <p:spPr bwMode="gray">
                <a:xfrm>
                  <a:off x="1047" y="2149"/>
                  <a:ext cx="383" cy="372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235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Text Box 15"/>
                <p:cNvSpPr txBox="1">
                  <a:spLocks noChangeArrowheads="1"/>
                </p:cNvSpPr>
                <p:nvPr/>
              </p:nvSpPr>
              <p:spPr bwMode="gray">
                <a:xfrm>
                  <a:off x="1148" y="2126"/>
                  <a:ext cx="199" cy="70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R="0" defTabSz="914400" eaLnBrk="0" hangingPunct="0">
                    <a:buClrTx/>
                    <a:buSzTx/>
                    <a:buFontTx/>
                    <a:buNone/>
                    <a:defRPr/>
                  </a:pPr>
                  <a:endParaRPr kumimoji="0" lang="en-US" altLang="zh-CN" sz="2800" kern="1200" cap="none" spc="0" normalizeH="0" baseline="0" noProof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8448" name="Text Box 16"/>
              <p:cNvSpPr txBox="1"/>
              <p:nvPr/>
            </p:nvSpPr>
            <p:spPr>
              <a:xfrm>
                <a:off x="3357554" y="3286124"/>
                <a:ext cx="5130626" cy="4417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eaLnBrk="0" hangingPunct="0">
                  <a:lnSpc>
                    <a:spcPts val="3000"/>
                  </a:lnSpc>
                </a:pPr>
                <a:endParaRPr lang="en-US" altLang="zh-CN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18449" name="Text Box 23"/>
            <p:cNvSpPr txBox="1"/>
            <p:nvPr/>
          </p:nvSpPr>
          <p:spPr>
            <a:xfrm>
              <a:off x="2714599" y="2835555"/>
              <a:ext cx="5429314" cy="39862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defTabSz="802005">
                <a:spcAft>
                  <a:spcPct val="40000"/>
                </a:spcAft>
              </a:pPr>
              <a:r>
                <a:rPr lang="en-US" altLang="zh-CN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   </a:t>
              </a: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负责该项工作必要的技术及管理支持。</a:t>
              </a:r>
              <a:endParaRPr lang="" altLang="zh-TW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8" name="组合 33"/>
          <p:cNvGrpSpPr/>
          <p:nvPr/>
        </p:nvGrpSpPr>
        <p:grpSpPr>
          <a:xfrm>
            <a:off x="214281" y="1500174"/>
            <a:ext cx="1714512" cy="4419600"/>
            <a:chOff x="214282" y="1500174"/>
            <a:chExt cx="2743200" cy="4419600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48" name="AutoShape 3"/>
            <p:cNvSpPr>
              <a:spLocks noChangeArrowheads="1"/>
            </p:cNvSpPr>
            <p:nvPr/>
          </p:nvSpPr>
          <p:spPr bwMode="gray">
            <a:xfrm>
              <a:off x="214282" y="1500174"/>
              <a:ext cx="2743200" cy="4419600"/>
            </a:xfrm>
            <a:prstGeom prst="rightArrow">
              <a:avLst>
                <a:gd name="adj1" fmla="val 62787"/>
                <a:gd name="adj2" fmla="val 41259"/>
              </a:avLst>
            </a:prstGeom>
            <a:grpFill/>
            <a:ln w="19050" cap="rnd" algn="ctr">
              <a:solidFill>
                <a:schemeClr val="bg2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TextBox 41"/>
            <p:cNvSpPr txBox="1">
              <a:spLocks noChangeArrowheads="1"/>
            </p:cNvSpPr>
            <p:nvPr/>
          </p:nvSpPr>
          <p:spPr bwMode="auto">
            <a:xfrm>
              <a:off x="615632" y="2156093"/>
              <a:ext cx="990599" cy="310769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作业班组负责人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</p:grpSp>
      <p:sp>
        <p:nvSpPr>
          <p:cNvPr id="18451" name="TextBox 52"/>
          <p:cNvSpPr txBox="1"/>
          <p:nvPr/>
        </p:nvSpPr>
        <p:spPr>
          <a:xfrm>
            <a:off x="0" y="357188"/>
            <a:ext cx="321468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安全技术交底的职责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9" name="组合 27"/>
          <p:cNvGrpSpPr/>
          <p:nvPr/>
        </p:nvGrpSpPr>
        <p:grpSpPr>
          <a:xfrm>
            <a:off x="2019300" y="3714750"/>
            <a:ext cx="6786563" cy="1244600"/>
            <a:chOff x="2000232" y="1535624"/>
            <a:chExt cx="6786610" cy="1350045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2000232" y="1537346"/>
              <a:ext cx="6786610" cy="125641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8454" name="Group 5"/>
            <p:cNvGrpSpPr/>
            <p:nvPr/>
          </p:nvGrpSpPr>
          <p:grpSpPr>
            <a:xfrm>
              <a:off x="2148434" y="1932646"/>
              <a:ext cx="709054" cy="603188"/>
              <a:chOff x="999" y="1092"/>
              <a:chExt cx="768" cy="746"/>
            </a:xfrm>
          </p:grpSpPr>
          <p:sp>
            <p:nvSpPr>
              <p:cNvPr id="18455" name="AutoShape 6"/>
              <p:cNvSpPr/>
              <p:nvPr/>
            </p:nvSpPr>
            <p:spPr>
              <a:xfrm>
                <a:off x="998" y="1093"/>
                <a:ext cx="769" cy="745"/>
              </a:xfrm>
              <a:prstGeom prst="roundRect">
                <a:avLst>
                  <a:gd name="adj" fmla="val 11921"/>
                </a:avLst>
              </a:prstGeom>
              <a:solidFill>
                <a:srgbClr val="777777"/>
              </a:solidFill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Freeform 7"/>
              <p:cNvSpPr/>
              <p:nvPr/>
            </p:nvSpPr>
            <p:spPr bwMode="gray">
              <a:xfrm>
                <a:off x="1047" y="1142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Text Box 8"/>
              <p:cNvSpPr txBox="1">
                <a:spLocks noChangeArrowheads="1"/>
              </p:cNvSpPr>
              <p:nvPr/>
            </p:nvSpPr>
            <p:spPr bwMode="gray">
              <a:xfrm>
                <a:off x="1148" y="1093"/>
                <a:ext cx="199" cy="70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marR="0" defTabSz="914400" eaLnBrk="0" hangingPunct="0">
                  <a:buClrTx/>
                  <a:buSzTx/>
                  <a:buFontTx/>
                  <a:buNone/>
                  <a:defRPr/>
                </a:pPr>
                <a:endParaRPr kumimoji="0" lang="en-US" altLang="zh-CN" sz="2800" kern="1200" cap="none" spc="0" normalizeH="0" baseline="0" noProof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458" name="Text Box 9"/>
            <p:cNvSpPr txBox="1"/>
            <p:nvPr/>
          </p:nvSpPr>
          <p:spPr>
            <a:xfrm>
              <a:off x="3195614" y="1535624"/>
              <a:ext cx="5572164" cy="13500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>
                <a:lnSpc>
                  <a:spcPts val="3000"/>
                </a:lnSpc>
              </a:pP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负责指导、帮助负责人组织标准化的、安全化的工作。并监督检查作业各项要求在作业过程中得到有效执行。</a:t>
              </a:r>
              <a:endParaRPr lang="en-US" altLang="zh-CN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1" name="组合 43"/>
          <p:cNvGrpSpPr/>
          <p:nvPr/>
        </p:nvGrpSpPr>
        <p:grpSpPr>
          <a:xfrm>
            <a:off x="2019300" y="5194300"/>
            <a:ext cx="6786563" cy="1165225"/>
            <a:chOff x="2019296" y="5194791"/>
            <a:chExt cx="6786610" cy="1164775"/>
          </a:xfrm>
        </p:grpSpPr>
        <p:grpSp>
          <p:nvGrpSpPr>
            <p:cNvPr id="18460" name="组合 34"/>
            <p:cNvGrpSpPr/>
            <p:nvPr/>
          </p:nvGrpSpPr>
          <p:grpSpPr>
            <a:xfrm>
              <a:off x="2019296" y="5194791"/>
              <a:ext cx="6786610" cy="1164775"/>
              <a:chOff x="2000232" y="3015905"/>
              <a:chExt cx="6786610" cy="1262502"/>
            </a:xfrm>
          </p:grpSpPr>
          <p:sp>
            <p:nvSpPr>
              <p:cNvPr id="36" name="AutoShape 11"/>
              <p:cNvSpPr>
                <a:spLocks noChangeArrowheads="1"/>
              </p:cNvSpPr>
              <p:nvPr/>
            </p:nvSpPr>
            <p:spPr bwMode="gray">
              <a:xfrm>
                <a:off x="2000232" y="3015905"/>
                <a:ext cx="6786610" cy="1262019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8462" name="Group 12"/>
              <p:cNvGrpSpPr/>
              <p:nvPr/>
            </p:nvGrpSpPr>
            <p:grpSpPr>
              <a:xfrm>
                <a:off x="2148434" y="3412876"/>
                <a:ext cx="709054" cy="606719"/>
                <a:chOff x="999" y="2100"/>
                <a:chExt cx="768" cy="750"/>
              </a:xfrm>
            </p:grpSpPr>
            <p:sp>
              <p:nvSpPr>
                <p:cNvPr id="18463" name="AutoShape 13"/>
                <p:cNvSpPr/>
                <p:nvPr/>
              </p:nvSpPr>
              <p:spPr>
                <a:xfrm>
                  <a:off x="999" y="2100"/>
                  <a:ext cx="768" cy="750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339933"/>
                </a:solidFill>
                <a:ln w="381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" name="Freeform 14"/>
                <p:cNvSpPr/>
                <p:nvPr/>
              </p:nvSpPr>
              <p:spPr bwMode="gray">
                <a:xfrm>
                  <a:off x="1047" y="2149"/>
                  <a:ext cx="383" cy="372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235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Text Box 15"/>
                <p:cNvSpPr txBox="1">
                  <a:spLocks noChangeArrowheads="1"/>
                </p:cNvSpPr>
                <p:nvPr/>
              </p:nvSpPr>
              <p:spPr bwMode="gray">
                <a:xfrm>
                  <a:off x="1148" y="2126"/>
                  <a:ext cx="199" cy="70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R="0" defTabSz="914400" eaLnBrk="0" hangingPunct="0">
                    <a:buClrTx/>
                    <a:buSzTx/>
                    <a:buFontTx/>
                    <a:buNone/>
                    <a:defRPr/>
                  </a:pPr>
                  <a:endParaRPr kumimoji="0" lang="en-US" altLang="zh-CN" sz="2800" kern="1200" cap="none" spc="0" normalizeH="0" baseline="0" noProof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8466" name="Text Box 16"/>
              <p:cNvSpPr txBox="1"/>
              <p:nvPr/>
            </p:nvSpPr>
            <p:spPr>
              <a:xfrm>
                <a:off x="3357554" y="3286124"/>
                <a:ext cx="5130626" cy="4417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eaLnBrk="0" hangingPunct="0">
                  <a:lnSpc>
                    <a:spcPts val="3000"/>
                  </a:lnSpc>
                </a:pPr>
                <a:endParaRPr lang="en-US" altLang="zh-CN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18467" name="Text Box 23"/>
            <p:cNvSpPr txBox="1"/>
            <p:nvPr/>
          </p:nvSpPr>
          <p:spPr>
            <a:xfrm>
              <a:off x="3286116" y="5560759"/>
              <a:ext cx="5500726" cy="4498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defTabSz="802005">
                <a:lnSpc>
                  <a:spcPts val="2800"/>
                </a:lnSpc>
                <a:spcAft>
                  <a:spcPct val="40000"/>
                </a:spcAft>
              </a:pP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负责对班组内的作业人员的监督和指导。</a:t>
              </a:r>
              <a:endParaRPr lang="" altLang="zh-TW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19458" name="TextBox 2"/>
          <p:cNvSpPr txBox="1"/>
          <p:nvPr/>
        </p:nvSpPr>
        <p:spPr>
          <a:xfrm>
            <a:off x="0" y="357188"/>
            <a:ext cx="321468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安全技术交底的形式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1285875" y="1071563"/>
            <a:ext cx="2971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eaLnBrk="0" hangingPunct="0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第一步</a:t>
            </a:r>
            <a:endParaRPr lang="en-US" altLang="ko-KR" sz="28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" name="组合 35"/>
          <p:cNvGrpSpPr/>
          <p:nvPr/>
        </p:nvGrpSpPr>
        <p:grpSpPr>
          <a:xfrm>
            <a:off x="1500188" y="4143375"/>
            <a:ext cx="6096000" cy="1484313"/>
            <a:chOff x="1500166" y="4143380"/>
            <a:chExt cx="6095998" cy="1484312"/>
          </a:xfrm>
        </p:grpSpPr>
        <p:grpSp>
          <p:nvGrpSpPr>
            <p:cNvPr id="4" name="组合 5"/>
            <p:cNvGrpSpPr/>
            <p:nvPr/>
          </p:nvGrpSpPr>
          <p:grpSpPr>
            <a:xfrm>
              <a:off x="1500166" y="4143380"/>
              <a:ext cx="1039018" cy="1484312"/>
              <a:chOff x="1" y="2578507"/>
              <a:chExt cx="1039018" cy="1484312"/>
            </a:xfrm>
            <a:scene3d>
              <a:camera prst="orthographicFront"/>
              <a:lightRig rig="chilly" dir="t"/>
            </a:scene3d>
          </p:grpSpPr>
          <p:sp>
            <p:nvSpPr>
              <p:cNvPr id="10" name="燕尾形 9"/>
              <p:cNvSpPr/>
              <p:nvPr/>
            </p:nvSpPr>
            <p:spPr>
              <a:xfrm rot="5400000">
                <a:off x="-222646" y="2801154"/>
                <a:ext cx="1484312" cy="1039018"/>
              </a:xfrm>
              <a:prstGeom prst="chevron">
                <a:avLst/>
              </a:prstGeom>
              <a:sp3d prstMaterial="translucentPowder">
                <a:bevelT w="127000" h="25400" prst="softRound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燕尾形 4"/>
              <p:cNvSpPr/>
              <p:nvPr/>
            </p:nvSpPr>
            <p:spPr>
              <a:xfrm>
                <a:off x="1" y="3098016"/>
                <a:ext cx="1039018" cy="4452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spcCol="1270" anchor="ctr"/>
              <a:lstStyle/>
              <a:p>
                <a:pPr marL="0" marR="0" lvl="0" indent="0" algn="ctr" defTabSz="1377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3</a:t>
                </a:r>
                <a:endParaRPr kumimoji="0" lang="zh-CN" alt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6" name="组合 6"/>
            <p:cNvGrpSpPr/>
            <p:nvPr/>
          </p:nvGrpSpPr>
          <p:grpSpPr>
            <a:xfrm>
              <a:off x="2539183" y="4143380"/>
              <a:ext cx="5056981" cy="964803"/>
              <a:chOff x="1039018" y="2578507"/>
              <a:chExt cx="5056981" cy="964803"/>
            </a:xfrm>
            <a:scene3d>
              <a:camera prst="orthographicFront"/>
              <a:lightRig rig="chilly" dir="t"/>
            </a:scene3d>
          </p:grpSpPr>
          <p:sp>
            <p:nvSpPr>
              <p:cNvPr id="8" name="同侧圆角矩形 7"/>
              <p:cNvSpPr/>
              <p:nvPr/>
            </p:nvSpPr>
            <p:spPr>
              <a:xfrm rot="5400000">
                <a:off x="3085107" y="532418"/>
                <a:ext cx="964803" cy="5056981"/>
              </a:xfrm>
              <a:prstGeom prst="round2SameRect">
                <a:avLst/>
              </a:prstGeom>
              <a:sp3d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同侧圆角矩形 6"/>
              <p:cNvSpPr/>
              <p:nvPr/>
            </p:nvSpPr>
            <p:spPr>
              <a:xfrm>
                <a:off x="1039018" y="2625605"/>
                <a:ext cx="5009883" cy="8706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2240" tIns="12700" rIns="12700" bIns="12700" spcCol="1270" anchor="ctr"/>
              <a:lstStyle/>
              <a:p>
                <a:pPr marL="228600" marR="0" lvl="1" indent="-228600" algn="l" defTabSz="8890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集合列队（</a:t>
                </a: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选择合适环境与位置</a:t>
                </a: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）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7" name="组合 34"/>
          <p:cNvGrpSpPr/>
          <p:nvPr/>
        </p:nvGrpSpPr>
        <p:grpSpPr>
          <a:xfrm>
            <a:off x="1500188" y="2928938"/>
            <a:ext cx="6096000" cy="1484312"/>
            <a:chOff x="1500166" y="2928934"/>
            <a:chExt cx="6095998" cy="1484312"/>
          </a:xfrm>
        </p:grpSpPr>
        <p:grpSp>
          <p:nvGrpSpPr>
            <p:cNvPr id="12" name="组合 21"/>
            <p:cNvGrpSpPr/>
            <p:nvPr/>
          </p:nvGrpSpPr>
          <p:grpSpPr>
            <a:xfrm>
              <a:off x="1500166" y="2928934"/>
              <a:ext cx="1039018" cy="1484312"/>
              <a:chOff x="1" y="2578507"/>
              <a:chExt cx="1039018" cy="1484312"/>
            </a:xfrm>
            <a:scene3d>
              <a:camera prst="orthographicFront"/>
              <a:lightRig rig="chilly" dir="t"/>
            </a:scene3d>
          </p:grpSpPr>
          <p:sp>
            <p:nvSpPr>
              <p:cNvPr id="23" name="燕尾形 22"/>
              <p:cNvSpPr/>
              <p:nvPr/>
            </p:nvSpPr>
            <p:spPr>
              <a:xfrm rot="5400000">
                <a:off x="-222646" y="2801154"/>
                <a:ext cx="1484312" cy="1039018"/>
              </a:xfrm>
              <a:prstGeom prst="chevron">
                <a:avLst/>
              </a:prstGeom>
              <a:sp3d prstMaterial="translucentPowder">
                <a:bevelT w="127000" h="25400" prst="softRound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燕尾形 4"/>
              <p:cNvSpPr/>
              <p:nvPr/>
            </p:nvSpPr>
            <p:spPr>
              <a:xfrm>
                <a:off x="1" y="3098016"/>
                <a:ext cx="1039018" cy="4452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spcCol="1270" anchor="ctr"/>
              <a:lstStyle/>
              <a:p>
                <a:pPr marL="0" marR="0" lvl="0" indent="0" algn="ctr" defTabSz="1377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2</a:t>
                </a:r>
                <a:endParaRPr kumimoji="0" lang="zh-CN" alt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4"/>
            <p:cNvGrpSpPr/>
            <p:nvPr/>
          </p:nvGrpSpPr>
          <p:grpSpPr>
            <a:xfrm>
              <a:off x="2539183" y="2928934"/>
              <a:ext cx="5056981" cy="964803"/>
              <a:chOff x="1039018" y="2578507"/>
              <a:chExt cx="5056981" cy="964803"/>
            </a:xfrm>
            <a:scene3d>
              <a:camera prst="orthographicFront"/>
              <a:lightRig rig="chilly" dir="t"/>
            </a:scene3d>
          </p:grpSpPr>
          <p:sp>
            <p:nvSpPr>
              <p:cNvPr id="26" name="同侧圆角矩形 25"/>
              <p:cNvSpPr/>
              <p:nvPr/>
            </p:nvSpPr>
            <p:spPr>
              <a:xfrm rot="5400000">
                <a:off x="3085107" y="532418"/>
                <a:ext cx="964803" cy="5056981"/>
              </a:xfrm>
              <a:prstGeom prst="round2SameRect">
                <a:avLst/>
              </a:prstGeom>
              <a:sp3d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同侧圆角矩形 6"/>
              <p:cNvSpPr/>
              <p:nvPr/>
            </p:nvSpPr>
            <p:spPr>
              <a:xfrm>
                <a:off x="1039018" y="2625605"/>
                <a:ext cx="5009883" cy="8706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2240" tIns="12700" rIns="12700" bIns="12700" spcCol="1270" anchor="ctr"/>
              <a:lstStyle/>
              <a:p>
                <a:pPr marL="228600" marR="0" lvl="1" indent="-228600" algn="l" defTabSz="8890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监护人、作业人员等相关方参与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4" name="组合 33"/>
          <p:cNvGrpSpPr/>
          <p:nvPr/>
        </p:nvGrpSpPr>
        <p:grpSpPr>
          <a:xfrm>
            <a:off x="1500188" y="1643063"/>
            <a:ext cx="6096000" cy="1484312"/>
            <a:chOff x="1500166" y="1643050"/>
            <a:chExt cx="6095998" cy="1484312"/>
          </a:xfrm>
        </p:grpSpPr>
        <p:grpSp>
          <p:nvGrpSpPr>
            <p:cNvPr id="15" name="组合 27"/>
            <p:cNvGrpSpPr/>
            <p:nvPr/>
          </p:nvGrpSpPr>
          <p:grpSpPr>
            <a:xfrm>
              <a:off x="1500166" y="1643050"/>
              <a:ext cx="1039018" cy="1484312"/>
              <a:chOff x="1" y="2578507"/>
              <a:chExt cx="1039018" cy="1484312"/>
            </a:xfrm>
            <a:scene3d>
              <a:camera prst="orthographicFront"/>
              <a:lightRig rig="chilly" dir="t"/>
            </a:scene3d>
          </p:grpSpPr>
          <p:sp>
            <p:nvSpPr>
              <p:cNvPr id="29" name="燕尾形 28"/>
              <p:cNvSpPr/>
              <p:nvPr/>
            </p:nvSpPr>
            <p:spPr>
              <a:xfrm rot="5400000">
                <a:off x="-222646" y="2801154"/>
                <a:ext cx="1484312" cy="1039018"/>
              </a:xfrm>
              <a:prstGeom prst="chevron">
                <a:avLst/>
              </a:prstGeom>
              <a:sp3d prstMaterial="translucentPowder">
                <a:bevelT w="127000" h="25400" prst="softRound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燕尾形 4"/>
              <p:cNvSpPr/>
              <p:nvPr/>
            </p:nvSpPr>
            <p:spPr>
              <a:xfrm>
                <a:off x="1" y="3098016"/>
                <a:ext cx="1039018" cy="4452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spcCol="1270" anchor="ctr"/>
              <a:lstStyle/>
              <a:p>
                <a:pPr marL="0" marR="0" lvl="0" indent="0" algn="ctr" defTabSz="1377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1</a:t>
                </a:r>
                <a:endParaRPr kumimoji="0" lang="zh-CN" alt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16" name="组合 30"/>
            <p:cNvGrpSpPr/>
            <p:nvPr/>
          </p:nvGrpSpPr>
          <p:grpSpPr>
            <a:xfrm>
              <a:off x="2539183" y="1643050"/>
              <a:ext cx="5056981" cy="964803"/>
              <a:chOff x="1039018" y="2578507"/>
              <a:chExt cx="5056981" cy="964803"/>
            </a:xfrm>
            <a:scene3d>
              <a:camera prst="orthographicFront"/>
              <a:lightRig rig="chilly" dir="t"/>
            </a:scene3d>
          </p:grpSpPr>
          <p:sp>
            <p:nvSpPr>
              <p:cNvPr id="32" name="同侧圆角矩形 31"/>
              <p:cNvSpPr/>
              <p:nvPr/>
            </p:nvSpPr>
            <p:spPr>
              <a:xfrm rot="5400000">
                <a:off x="3085107" y="532418"/>
                <a:ext cx="964803" cy="5056981"/>
              </a:xfrm>
              <a:prstGeom prst="round2SameRect">
                <a:avLst/>
              </a:prstGeom>
              <a:sp3d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同侧圆角矩形 6"/>
              <p:cNvSpPr/>
              <p:nvPr/>
            </p:nvSpPr>
            <p:spPr>
              <a:xfrm>
                <a:off x="1039018" y="2625605"/>
                <a:ext cx="5009883" cy="8706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2240" tIns="12700" rIns="12700" bIns="12700" spcCol="127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+mn-ea"/>
                    <a:cs typeface="+mn-cs"/>
                  </a:rPr>
                  <a:t>由班组</a:t>
                </a: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负责人组织</a:t>
                </a:r>
                <a:endParaRPr kumimoji="0" lang="zh-CN" altLang="zh-CN" sz="2000" b="0" i="0" u="none" strike="noStrike" kern="1200" cap="none" spc="0" normalizeH="0" baseline="0" noProof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20482" name="TextBox 2"/>
          <p:cNvSpPr txBox="1"/>
          <p:nvPr/>
        </p:nvSpPr>
        <p:spPr>
          <a:xfrm>
            <a:off x="0" y="357188"/>
            <a:ext cx="321468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安全技术交底的形式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1285875" y="1071563"/>
            <a:ext cx="2971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eaLnBrk="0" hangingPunct="0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第二步</a:t>
            </a:r>
            <a:endParaRPr lang="en-US" altLang="ko-KR" sz="28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1500188" y="4143375"/>
            <a:ext cx="6096000" cy="1484313"/>
            <a:chOff x="1500166" y="4143380"/>
            <a:chExt cx="6095998" cy="1484312"/>
          </a:xfrm>
        </p:grpSpPr>
        <p:grpSp>
          <p:nvGrpSpPr>
            <p:cNvPr id="4" name="组合 5"/>
            <p:cNvGrpSpPr/>
            <p:nvPr/>
          </p:nvGrpSpPr>
          <p:grpSpPr>
            <a:xfrm>
              <a:off x="1500166" y="4143380"/>
              <a:ext cx="1039018" cy="1484312"/>
              <a:chOff x="1" y="2578507"/>
              <a:chExt cx="1039018" cy="1484312"/>
            </a:xfrm>
            <a:scene3d>
              <a:camera prst="orthographicFront"/>
              <a:lightRig rig="chilly" dir="t"/>
            </a:scene3d>
          </p:grpSpPr>
          <p:sp>
            <p:nvSpPr>
              <p:cNvPr id="10" name="燕尾形 9"/>
              <p:cNvSpPr/>
              <p:nvPr/>
            </p:nvSpPr>
            <p:spPr>
              <a:xfrm rot="5400000">
                <a:off x="-222646" y="2801154"/>
                <a:ext cx="1484312" cy="1039018"/>
              </a:xfrm>
              <a:prstGeom prst="chevron">
                <a:avLst/>
              </a:prstGeom>
              <a:sp3d prstMaterial="translucentPowder">
                <a:bevelT w="127000" h="25400" prst="softRound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燕尾形 4"/>
              <p:cNvSpPr/>
              <p:nvPr/>
            </p:nvSpPr>
            <p:spPr>
              <a:xfrm>
                <a:off x="1" y="3098016"/>
                <a:ext cx="1039018" cy="4452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spcCol="1270" anchor="ctr"/>
              <a:lstStyle/>
              <a:p>
                <a:pPr marL="0" marR="0" lvl="0" indent="0" algn="ctr" defTabSz="1377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注意</a:t>
                </a:r>
                <a:endParaRPr kumimoji="0" lang="zh-CN" alt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6" name="组合 6"/>
            <p:cNvGrpSpPr/>
            <p:nvPr/>
          </p:nvGrpSpPr>
          <p:grpSpPr>
            <a:xfrm>
              <a:off x="2539183" y="4143380"/>
              <a:ext cx="5056981" cy="964803"/>
              <a:chOff x="1039018" y="2578507"/>
              <a:chExt cx="5056981" cy="964803"/>
            </a:xfrm>
            <a:scene3d>
              <a:camera prst="orthographicFront"/>
              <a:lightRig rig="chilly" dir="t"/>
            </a:scene3d>
          </p:grpSpPr>
          <p:sp>
            <p:nvSpPr>
              <p:cNvPr id="8" name="同侧圆角矩形 7"/>
              <p:cNvSpPr/>
              <p:nvPr/>
            </p:nvSpPr>
            <p:spPr>
              <a:xfrm rot="5400000">
                <a:off x="3085107" y="532418"/>
                <a:ext cx="964803" cy="5056981"/>
              </a:xfrm>
              <a:prstGeom prst="round2SameRect">
                <a:avLst/>
              </a:prstGeom>
              <a:sp3d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同侧圆角矩形 6"/>
              <p:cNvSpPr/>
              <p:nvPr/>
            </p:nvSpPr>
            <p:spPr>
              <a:xfrm>
                <a:off x="1039018" y="2625605"/>
                <a:ext cx="5009883" cy="8706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2240" tIns="12700" rIns="12700" bIns="12700" spcCol="1270" anchor="ctr"/>
              <a:lstStyle/>
              <a:p>
                <a:pPr marL="0" marR="0" lvl="0" indent="0" algn="l" defTabSz="80137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注：严肃的纪律很重要</a:t>
                </a:r>
                <a:endParaRPr kumimoji="0" lang="zh-CN" altLang="zh-CN" sz="2000" b="0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</p:grpSp>
      <p:sp>
        <p:nvSpPr>
          <p:cNvPr id="20" name="燕尾形 4"/>
          <p:cNvSpPr/>
          <p:nvPr/>
        </p:nvSpPr>
        <p:spPr>
          <a:xfrm>
            <a:off x="-285784" y="2076432"/>
            <a:ext cx="2438400" cy="1625600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275" tIns="41275" rIns="41275" bIns="41275" spcCol="1270" anchor="ctr"/>
          <a:lstStyle/>
          <a:p>
            <a:pPr marL="0" marR="0" lvl="0" indent="0" algn="ctr" defTabSz="28892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altLang="zh-CN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zh-CN" altLang="en-US" sz="6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组合 27"/>
          <p:cNvGrpSpPr/>
          <p:nvPr/>
        </p:nvGrpSpPr>
        <p:grpSpPr>
          <a:xfrm>
            <a:off x="1500188" y="2928938"/>
            <a:ext cx="6096000" cy="1484312"/>
            <a:chOff x="1500166" y="2928934"/>
            <a:chExt cx="6095998" cy="1484312"/>
          </a:xfrm>
        </p:grpSpPr>
        <p:grpSp>
          <p:nvGrpSpPr>
            <p:cNvPr id="12" name="组合 21"/>
            <p:cNvGrpSpPr/>
            <p:nvPr/>
          </p:nvGrpSpPr>
          <p:grpSpPr>
            <a:xfrm>
              <a:off x="1500166" y="2928934"/>
              <a:ext cx="1039018" cy="1484312"/>
              <a:chOff x="1" y="2578507"/>
              <a:chExt cx="1039018" cy="1484312"/>
            </a:xfrm>
            <a:scene3d>
              <a:camera prst="orthographicFront"/>
              <a:lightRig rig="chilly" dir="t"/>
            </a:scene3d>
          </p:grpSpPr>
          <p:sp>
            <p:nvSpPr>
              <p:cNvPr id="23" name="燕尾形 22"/>
              <p:cNvSpPr/>
              <p:nvPr/>
            </p:nvSpPr>
            <p:spPr>
              <a:xfrm rot="5400000">
                <a:off x="-222646" y="2801154"/>
                <a:ext cx="1484312" cy="1039018"/>
              </a:xfrm>
              <a:prstGeom prst="chevron">
                <a:avLst/>
              </a:prstGeom>
              <a:sp3d prstMaterial="translucentPowder">
                <a:bevelT w="127000" h="25400" prst="softRound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燕尾形 4"/>
              <p:cNvSpPr/>
              <p:nvPr/>
            </p:nvSpPr>
            <p:spPr>
              <a:xfrm>
                <a:off x="1" y="3098016"/>
                <a:ext cx="1039018" cy="4452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spcCol="1270" anchor="ctr"/>
              <a:lstStyle/>
              <a:p>
                <a:pPr marL="0" marR="0" lvl="0" indent="0" algn="ctr" defTabSz="1377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2</a:t>
                </a:r>
                <a:endParaRPr kumimoji="0" lang="zh-CN" alt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4"/>
            <p:cNvGrpSpPr/>
            <p:nvPr/>
          </p:nvGrpSpPr>
          <p:grpSpPr>
            <a:xfrm>
              <a:off x="2539183" y="2928934"/>
              <a:ext cx="5056981" cy="964803"/>
              <a:chOff x="1039018" y="2578507"/>
              <a:chExt cx="5056981" cy="964803"/>
            </a:xfrm>
            <a:scene3d>
              <a:camera prst="orthographicFront"/>
              <a:lightRig rig="chilly" dir="t"/>
            </a:scene3d>
          </p:grpSpPr>
          <p:sp>
            <p:nvSpPr>
              <p:cNvPr id="26" name="同侧圆角矩形 25"/>
              <p:cNvSpPr/>
              <p:nvPr/>
            </p:nvSpPr>
            <p:spPr>
              <a:xfrm rot="5400000">
                <a:off x="3085107" y="532418"/>
                <a:ext cx="964803" cy="5056981"/>
              </a:xfrm>
              <a:prstGeom prst="round2SameRect">
                <a:avLst/>
              </a:prstGeom>
              <a:sp3d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同侧圆角矩形 6"/>
              <p:cNvSpPr/>
              <p:nvPr/>
            </p:nvSpPr>
            <p:spPr>
              <a:xfrm>
                <a:off x="1039018" y="2625605"/>
                <a:ext cx="5009883" cy="8706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2240" tIns="12700" rIns="12700" bIns="12700" spcCol="1270" anchor="ctr"/>
              <a:lstStyle/>
              <a:p>
                <a:pPr marL="0" marR="0" lvl="0" indent="0" algn="l" defTabSz="80137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+mn-ea"/>
                    <a:cs typeface="+mn-cs"/>
                  </a:rPr>
                  <a:t>参与人员列队</a:t>
                </a:r>
                <a:r>
                  <a:rPr kumimoji="0" lang="zh-CN" altLang="zh-CN" sz="20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+mn-ea"/>
                    <a:cs typeface="+mn-cs"/>
                  </a:rPr>
                  <a:t>(</a:t>
                </a: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+mn-ea"/>
                    <a:cs typeface="+mn-cs"/>
                  </a:rPr>
                  <a:t>保持立正</a:t>
                </a:r>
                <a:r>
                  <a:rPr kumimoji="0" lang="zh-CN" altLang="zh-CN" sz="20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+mn-ea"/>
                    <a:cs typeface="+mn-cs"/>
                  </a:rPr>
                  <a:t>)</a:t>
                </a:r>
                <a:endParaRPr kumimoji="0" lang="zh-CN" altLang="zh-CN" sz="2000" b="0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中宋" panose="02010600040101010101" pitchFamily="2" charset="-12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" name="组合 24"/>
          <p:cNvGrpSpPr/>
          <p:nvPr/>
        </p:nvGrpSpPr>
        <p:grpSpPr>
          <a:xfrm>
            <a:off x="1500188" y="1643063"/>
            <a:ext cx="6096000" cy="1484312"/>
            <a:chOff x="1500166" y="1643050"/>
            <a:chExt cx="6095998" cy="1484312"/>
          </a:xfrm>
        </p:grpSpPr>
        <p:grpSp>
          <p:nvGrpSpPr>
            <p:cNvPr id="15" name="组合 27"/>
            <p:cNvGrpSpPr/>
            <p:nvPr/>
          </p:nvGrpSpPr>
          <p:grpSpPr>
            <a:xfrm>
              <a:off x="1500166" y="1643050"/>
              <a:ext cx="1039018" cy="1484312"/>
              <a:chOff x="1" y="2578507"/>
              <a:chExt cx="1039018" cy="1484312"/>
            </a:xfrm>
            <a:scene3d>
              <a:camera prst="orthographicFront"/>
              <a:lightRig rig="chilly" dir="t"/>
            </a:scene3d>
          </p:grpSpPr>
          <p:sp>
            <p:nvSpPr>
              <p:cNvPr id="29" name="燕尾形 28"/>
              <p:cNvSpPr/>
              <p:nvPr/>
            </p:nvSpPr>
            <p:spPr>
              <a:xfrm rot="5400000">
                <a:off x="-222646" y="2801154"/>
                <a:ext cx="1484312" cy="1039018"/>
              </a:xfrm>
              <a:prstGeom prst="chevron">
                <a:avLst/>
              </a:prstGeom>
              <a:sp3d prstMaterial="translucentPowder">
                <a:bevelT w="127000" h="25400" prst="softRound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燕尾形 4"/>
              <p:cNvSpPr/>
              <p:nvPr/>
            </p:nvSpPr>
            <p:spPr>
              <a:xfrm>
                <a:off x="1" y="3098016"/>
                <a:ext cx="1039018" cy="4452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spcCol="1270" anchor="ctr"/>
              <a:lstStyle/>
              <a:p>
                <a:pPr marL="0" marR="0" lvl="0" indent="0" algn="ctr" defTabSz="1377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1</a:t>
                </a:r>
                <a:endParaRPr kumimoji="0" lang="zh-CN" alt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16" name="组合 30"/>
            <p:cNvGrpSpPr/>
            <p:nvPr/>
          </p:nvGrpSpPr>
          <p:grpSpPr>
            <a:xfrm>
              <a:off x="2539183" y="1643050"/>
              <a:ext cx="5056981" cy="964803"/>
              <a:chOff x="1039018" y="2578507"/>
              <a:chExt cx="5056981" cy="964803"/>
            </a:xfrm>
            <a:scene3d>
              <a:camera prst="orthographicFront"/>
              <a:lightRig rig="chilly" dir="t"/>
            </a:scene3d>
          </p:grpSpPr>
          <p:sp>
            <p:nvSpPr>
              <p:cNvPr id="32" name="同侧圆角矩形 31"/>
              <p:cNvSpPr/>
              <p:nvPr/>
            </p:nvSpPr>
            <p:spPr>
              <a:xfrm rot="5400000">
                <a:off x="3085107" y="532418"/>
                <a:ext cx="964803" cy="5056981"/>
              </a:xfrm>
              <a:prstGeom prst="round2SameRect">
                <a:avLst/>
              </a:prstGeom>
              <a:sp3d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同侧圆角矩形 6"/>
              <p:cNvSpPr/>
              <p:nvPr/>
            </p:nvSpPr>
            <p:spPr>
              <a:xfrm>
                <a:off x="1039018" y="2625605"/>
                <a:ext cx="5009883" cy="8706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2240" tIns="12700" rIns="12700" bIns="12700" spcCol="1270" anchor="ctr"/>
              <a:lstStyle/>
              <a:p>
                <a:pPr marL="0" marR="0" lvl="0" indent="0" algn="l" defTabSz="80137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交底负责人站队列前中间位置</a:t>
                </a:r>
                <a:endParaRPr kumimoji="0" lang="zh-CN" altLang="zh-CN" sz="2000" b="0" i="0" u="none" strike="noStrike" kern="1200" cap="none" spc="0" normalizeH="0" baseline="0" noProof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21506" name="TextBox 2"/>
          <p:cNvSpPr txBox="1"/>
          <p:nvPr/>
        </p:nvSpPr>
        <p:spPr>
          <a:xfrm>
            <a:off x="0" y="357188"/>
            <a:ext cx="321468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安全技术交底的形式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1285875" y="1071563"/>
            <a:ext cx="2971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eaLnBrk="0" hangingPunct="0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第三步</a:t>
            </a:r>
            <a:endParaRPr lang="en-US" altLang="ko-KR" sz="28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1500188" y="4143375"/>
            <a:ext cx="6096000" cy="1484313"/>
            <a:chOff x="1500166" y="4143380"/>
            <a:chExt cx="6095998" cy="1484312"/>
          </a:xfrm>
        </p:grpSpPr>
        <p:grpSp>
          <p:nvGrpSpPr>
            <p:cNvPr id="4" name="组合 5"/>
            <p:cNvGrpSpPr/>
            <p:nvPr/>
          </p:nvGrpSpPr>
          <p:grpSpPr>
            <a:xfrm>
              <a:off x="1500166" y="4143380"/>
              <a:ext cx="1039018" cy="1484312"/>
              <a:chOff x="1" y="2578507"/>
              <a:chExt cx="1039018" cy="1484312"/>
            </a:xfrm>
            <a:scene3d>
              <a:camera prst="orthographicFront"/>
              <a:lightRig rig="chilly" dir="t"/>
            </a:scene3d>
          </p:grpSpPr>
          <p:sp>
            <p:nvSpPr>
              <p:cNvPr id="10" name="燕尾形 9"/>
              <p:cNvSpPr/>
              <p:nvPr/>
            </p:nvSpPr>
            <p:spPr>
              <a:xfrm rot="5400000">
                <a:off x="-222646" y="2801154"/>
                <a:ext cx="1484312" cy="1039018"/>
              </a:xfrm>
              <a:prstGeom prst="chevron">
                <a:avLst/>
              </a:prstGeom>
              <a:sp3d prstMaterial="translucentPowder">
                <a:bevelT w="127000" h="25400" prst="softRound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燕尾形 4"/>
              <p:cNvSpPr/>
              <p:nvPr/>
            </p:nvSpPr>
            <p:spPr>
              <a:xfrm>
                <a:off x="1" y="3098016"/>
                <a:ext cx="1039018" cy="4452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spcCol="1270" anchor="ctr"/>
              <a:lstStyle/>
              <a:p>
                <a:pPr marL="0" marR="0" lvl="0" indent="0" algn="ctr" defTabSz="1377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注意</a:t>
                </a:r>
                <a:endParaRPr kumimoji="0" lang="zh-CN" alt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6" name="组合 6"/>
            <p:cNvGrpSpPr/>
            <p:nvPr/>
          </p:nvGrpSpPr>
          <p:grpSpPr>
            <a:xfrm>
              <a:off x="2539183" y="4143380"/>
              <a:ext cx="5056981" cy="964803"/>
              <a:chOff x="1039018" y="2578507"/>
              <a:chExt cx="5056981" cy="964803"/>
            </a:xfrm>
            <a:scene3d>
              <a:camera prst="orthographicFront"/>
              <a:lightRig rig="chilly" dir="t"/>
            </a:scene3d>
          </p:grpSpPr>
          <p:sp>
            <p:nvSpPr>
              <p:cNvPr id="8" name="同侧圆角矩形 7"/>
              <p:cNvSpPr/>
              <p:nvPr/>
            </p:nvSpPr>
            <p:spPr>
              <a:xfrm rot="5400000">
                <a:off x="3085107" y="532418"/>
                <a:ext cx="964803" cy="5056981"/>
              </a:xfrm>
              <a:prstGeom prst="round2SameRect">
                <a:avLst/>
              </a:prstGeom>
              <a:sp3d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同侧圆角矩形 6"/>
              <p:cNvSpPr/>
              <p:nvPr/>
            </p:nvSpPr>
            <p:spPr>
              <a:xfrm>
                <a:off x="1039018" y="2625605"/>
                <a:ext cx="5009883" cy="8706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2240" tIns="12700" rIns="12700" bIns="12700" spcCol="1270" anchor="ctr"/>
              <a:lstStyle/>
              <a:p>
                <a:pPr marL="0" marR="0" lvl="0" indent="0" algn="l" defTabSz="80137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危害识别需清晰</a:t>
                </a:r>
                <a:r>
                  <a:rPr kumimoji="0" lang="zh-CN" altLang="zh-CN" sz="20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,</a:t>
                </a: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措施需明确</a:t>
                </a:r>
                <a:r>
                  <a:rPr kumimoji="0" lang="zh-CN" altLang="zh-CN" sz="20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.</a:t>
                </a:r>
                <a:endParaRPr kumimoji="0" lang="zh-CN" altLang="zh-CN" sz="2000" b="0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燕尾形 4"/>
          <p:cNvSpPr/>
          <p:nvPr/>
        </p:nvSpPr>
        <p:spPr>
          <a:xfrm>
            <a:off x="-285784" y="2076432"/>
            <a:ext cx="2438400" cy="1625600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275" tIns="41275" rIns="41275" bIns="41275" spcCol="1270" anchor="ctr"/>
          <a:lstStyle/>
          <a:p>
            <a:pPr marL="0" marR="0" lvl="0" indent="0" algn="ctr" defTabSz="28892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altLang="zh-CN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zh-CN" altLang="en-US" sz="6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组合 27"/>
          <p:cNvGrpSpPr/>
          <p:nvPr/>
        </p:nvGrpSpPr>
        <p:grpSpPr>
          <a:xfrm>
            <a:off x="1500188" y="2928938"/>
            <a:ext cx="6096000" cy="1484312"/>
            <a:chOff x="1500166" y="2928934"/>
            <a:chExt cx="6095998" cy="1484312"/>
          </a:xfrm>
        </p:grpSpPr>
        <p:grpSp>
          <p:nvGrpSpPr>
            <p:cNvPr id="12" name="组合 21"/>
            <p:cNvGrpSpPr/>
            <p:nvPr/>
          </p:nvGrpSpPr>
          <p:grpSpPr>
            <a:xfrm>
              <a:off x="1500166" y="2928934"/>
              <a:ext cx="1039018" cy="1484312"/>
              <a:chOff x="1" y="2578507"/>
              <a:chExt cx="1039018" cy="1484312"/>
            </a:xfrm>
            <a:scene3d>
              <a:camera prst="orthographicFront"/>
              <a:lightRig rig="chilly" dir="t"/>
            </a:scene3d>
          </p:grpSpPr>
          <p:sp>
            <p:nvSpPr>
              <p:cNvPr id="23" name="燕尾形 22"/>
              <p:cNvSpPr/>
              <p:nvPr/>
            </p:nvSpPr>
            <p:spPr>
              <a:xfrm rot="5400000">
                <a:off x="-222646" y="2801154"/>
                <a:ext cx="1484312" cy="1039018"/>
              </a:xfrm>
              <a:prstGeom prst="chevron">
                <a:avLst/>
              </a:prstGeom>
              <a:sp3d prstMaterial="translucentPowder">
                <a:bevelT w="127000" h="25400" prst="softRound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燕尾形 4"/>
              <p:cNvSpPr/>
              <p:nvPr/>
            </p:nvSpPr>
            <p:spPr>
              <a:xfrm>
                <a:off x="1" y="3098016"/>
                <a:ext cx="1039018" cy="4452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spcCol="1270" anchor="ctr"/>
              <a:lstStyle/>
              <a:p>
                <a:pPr marL="0" marR="0" lvl="0" indent="0" algn="ctr" defTabSz="1377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2</a:t>
                </a:r>
                <a:endParaRPr kumimoji="0" lang="zh-CN" alt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4"/>
            <p:cNvGrpSpPr/>
            <p:nvPr/>
          </p:nvGrpSpPr>
          <p:grpSpPr>
            <a:xfrm>
              <a:off x="2539183" y="2928934"/>
              <a:ext cx="5056981" cy="964803"/>
              <a:chOff x="1039018" y="2578507"/>
              <a:chExt cx="5056981" cy="964803"/>
            </a:xfrm>
            <a:scene3d>
              <a:camera prst="orthographicFront"/>
              <a:lightRig rig="chilly" dir="t"/>
            </a:scene3d>
          </p:grpSpPr>
          <p:sp>
            <p:nvSpPr>
              <p:cNvPr id="26" name="同侧圆角矩形 25"/>
              <p:cNvSpPr/>
              <p:nvPr/>
            </p:nvSpPr>
            <p:spPr>
              <a:xfrm rot="5400000">
                <a:off x="3085107" y="532418"/>
                <a:ext cx="964803" cy="5056981"/>
              </a:xfrm>
              <a:prstGeom prst="round2SameRect">
                <a:avLst/>
              </a:prstGeom>
              <a:sp3d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同侧圆角矩形 6"/>
              <p:cNvSpPr/>
              <p:nvPr/>
            </p:nvSpPr>
            <p:spPr>
              <a:xfrm>
                <a:off x="1039018" y="2625605"/>
                <a:ext cx="5009883" cy="8706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2240" tIns="12700" rIns="12700" bIns="12700" spcCol="1270" anchor="ctr"/>
              <a:lstStyle/>
              <a:p>
                <a:pPr marL="0" marR="0" lvl="0" indent="0" algn="l" defTabSz="80137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监护人补充与强调</a:t>
                </a:r>
                <a:r>
                  <a:rPr kumimoji="0" lang="zh-CN" altLang="zh-CN" sz="20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(</a:t>
                </a: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安全要求、工艺交底</a:t>
                </a:r>
                <a:r>
                  <a:rPr kumimoji="0" lang="zh-CN" altLang="zh-CN" sz="20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)</a:t>
                </a:r>
                <a:endParaRPr kumimoji="0" lang="zh-CN" altLang="zh-CN" sz="2000" b="0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24"/>
          <p:cNvGrpSpPr/>
          <p:nvPr/>
        </p:nvGrpSpPr>
        <p:grpSpPr>
          <a:xfrm>
            <a:off x="1500188" y="1643063"/>
            <a:ext cx="6096000" cy="1484312"/>
            <a:chOff x="1500166" y="1643050"/>
            <a:chExt cx="6095998" cy="1484312"/>
          </a:xfrm>
        </p:grpSpPr>
        <p:grpSp>
          <p:nvGrpSpPr>
            <p:cNvPr id="15" name="组合 27"/>
            <p:cNvGrpSpPr/>
            <p:nvPr/>
          </p:nvGrpSpPr>
          <p:grpSpPr>
            <a:xfrm>
              <a:off x="1500166" y="1643050"/>
              <a:ext cx="1039018" cy="1484312"/>
              <a:chOff x="1" y="2578507"/>
              <a:chExt cx="1039018" cy="1484312"/>
            </a:xfrm>
            <a:scene3d>
              <a:camera prst="orthographicFront"/>
              <a:lightRig rig="chilly" dir="t"/>
            </a:scene3d>
          </p:grpSpPr>
          <p:sp>
            <p:nvSpPr>
              <p:cNvPr id="29" name="燕尾形 28"/>
              <p:cNvSpPr/>
              <p:nvPr/>
            </p:nvSpPr>
            <p:spPr>
              <a:xfrm rot="5400000">
                <a:off x="-222646" y="2801154"/>
                <a:ext cx="1484312" cy="1039018"/>
              </a:xfrm>
              <a:prstGeom prst="chevron">
                <a:avLst/>
              </a:prstGeom>
              <a:sp3d prstMaterial="translucentPowder">
                <a:bevelT w="127000" h="25400" prst="softRound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燕尾形 4"/>
              <p:cNvSpPr/>
              <p:nvPr/>
            </p:nvSpPr>
            <p:spPr>
              <a:xfrm>
                <a:off x="1" y="3098016"/>
                <a:ext cx="1039018" cy="4452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spcCol="1270" anchor="ctr"/>
              <a:lstStyle/>
              <a:p>
                <a:pPr marL="0" marR="0" lvl="0" indent="0" algn="ctr" defTabSz="1377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1</a:t>
                </a:r>
                <a:endParaRPr kumimoji="0" lang="zh-CN" alt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16" name="组合 30"/>
            <p:cNvGrpSpPr/>
            <p:nvPr/>
          </p:nvGrpSpPr>
          <p:grpSpPr>
            <a:xfrm>
              <a:off x="2539183" y="1643050"/>
              <a:ext cx="5056981" cy="964803"/>
              <a:chOff x="1039018" y="2578507"/>
              <a:chExt cx="5056981" cy="964803"/>
            </a:xfrm>
            <a:scene3d>
              <a:camera prst="orthographicFront"/>
              <a:lightRig rig="chilly" dir="t"/>
            </a:scene3d>
          </p:grpSpPr>
          <p:sp>
            <p:nvSpPr>
              <p:cNvPr id="32" name="同侧圆角矩形 31"/>
              <p:cNvSpPr/>
              <p:nvPr/>
            </p:nvSpPr>
            <p:spPr>
              <a:xfrm rot="5400000">
                <a:off x="3085107" y="532418"/>
                <a:ext cx="964803" cy="5056981"/>
              </a:xfrm>
              <a:prstGeom prst="round2SameRect">
                <a:avLst/>
              </a:prstGeom>
              <a:sp3d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同侧圆角矩形 6"/>
              <p:cNvSpPr/>
              <p:nvPr/>
            </p:nvSpPr>
            <p:spPr>
              <a:xfrm>
                <a:off x="1039018" y="2625605"/>
                <a:ext cx="5009883" cy="8706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2240" tIns="12700" rIns="12700" bIns="12700" spcCol="1270" anchor="ctr"/>
              <a:lstStyle/>
              <a:p>
                <a:pPr marL="0" marR="0" lvl="0" indent="0" algn="l" defTabSz="80137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负责人对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任务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.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步骤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.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人员与分工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.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注意事项进行安排</a:t>
                </a:r>
                <a:endParaRPr kumimoji="0" lang="zh-CN" altLang="zh-CN" sz="2000" b="0" i="0" u="none" strike="noStrike" kern="1200" cap="none" spc="0" normalizeH="0" baseline="0" noProof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22530" name="TextBox 2"/>
          <p:cNvSpPr txBox="1"/>
          <p:nvPr/>
        </p:nvSpPr>
        <p:spPr>
          <a:xfrm>
            <a:off x="0" y="357188"/>
            <a:ext cx="321468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安全技术交底的形式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1285875" y="1071563"/>
            <a:ext cx="2971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eaLnBrk="0" hangingPunct="0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第四步</a:t>
            </a:r>
            <a:endParaRPr lang="en-US" altLang="ko-KR" sz="28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1500188" y="4143375"/>
            <a:ext cx="6096000" cy="1484313"/>
            <a:chOff x="1500166" y="4143380"/>
            <a:chExt cx="6095998" cy="1484312"/>
          </a:xfrm>
        </p:grpSpPr>
        <p:grpSp>
          <p:nvGrpSpPr>
            <p:cNvPr id="4" name="组合 5"/>
            <p:cNvGrpSpPr/>
            <p:nvPr/>
          </p:nvGrpSpPr>
          <p:grpSpPr>
            <a:xfrm>
              <a:off x="1500166" y="4143380"/>
              <a:ext cx="1039018" cy="1484312"/>
              <a:chOff x="1" y="2578507"/>
              <a:chExt cx="1039018" cy="1484312"/>
            </a:xfrm>
            <a:scene3d>
              <a:camera prst="orthographicFront"/>
              <a:lightRig rig="chilly" dir="t"/>
            </a:scene3d>
          </p:grpSpPr>
          <p:sp>
            <p:nvSpPr>
              <p:cNvPr id="10" name="燕尾形 9"/>
              <p:cNvSpPr/>
              <p:nvPr/>
            </p:nvSpPr>
            <p:spPr>
              <a:xfrm rot="5400000">
                <a:off x="-222646" y="2801154"/>
                <a:ext cx="1484312" cy="1039018"/>
              </a:xfrm>
              <a:prstGeom prst="chevron">
                <a:avLst/>
              </a:prstGeom>
              <a:sp3d prstMaterial="translucentPowder">
                <a:bevelT w="127000" h="25400" prst="softRound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燕尾形 4"/>
              <p:cNvSpPr/>
              <p:nvPr/>
            </p:nvSpPr>
            <p:spPr>
              <a:xfrm>
                <a:off x="1" y="3098016"/>
                <a:ext cx="1039018" cy="4452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spcCol="1270" anchor="ctr"/>
              <a:lstStyle/>
              <a:p>
                <a:pPr marL="0" marR="0" lvl="0" indent="0" algn="ctr" defTabSz="1377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注意</a:t>
                </a:r>
                <a:endParaRPr kumimoji="0" lang="zh-CN" alt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6" name="组合 6"/>
            <p:cNvGrpSpPr/>
            <p:nvPr/>
          </p:nvGrpSpPr>
          <p:grpSpPr>
            <a:xfrm>
              <a:off x="2539183" y="4143380"/>
              <a:ext cx="5056981" cy="964803"/>
              <a:chOff x="1039018" y="2578507"/>
              <a:chExt cx="5056981" cy="964803"/>
            </a:xfrm>
            <a:scene3d>
              <a:camera prst="orthographicFront"/>
              <a:lightRig rig="chilly" dir="t"/>
            </a:scene3d>
          </p:grpSpPr>
          <p:sp>
            <p:nvSpPr>
              <p:cNvPr id="8" name="同侧圆角矩形 7"/>
              <p:cNvSpPr/>
              <p:nvPr/>
            </p:nvSpPr>
            <p:spPr>
              <a:xfrm rot="5400000">
                <a:off x="3085107" y="532418"/>
                <a:ext cx="964803" cy="5056981"/>
              </a:xfrm>
              <a:prstGeom prst="round2SameRect">
                <a:avLst/>
              </a:prstGeom>
              <a:sp3d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同侧圆角矩形 6"/>
              <p:cNvSpPr/>
              <p:nvPr/>
            </p:nvSpPr>
            <p:spPr>
              <a:xfrm>
                <a:off x="1039018" y="2625605"/>
                <a:ext cx="5009883" cy="8706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2240" tIns="12700" rIns="12700" bIns="12700" spcCol="1270" anchor="ctr"/>
              <a:lstStyle/>
              <a:p>
                <a:pPr marL="0" marR="0" lvl="0" indent="0" algn="l" defTabSz="80137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pitchFamily="2" charset="-122"/>
                    <a:ea typeface="+mn-ea"/>
                    <a:cs typeface="Arial" panose="020B0604020202020204" pitchFamily="34" charset="0"/>
                  </a:rPr>
                  <a:t>为保证签字的真实性，外协人员需核对证件</a:t>
                </a:r>
                <a:endParaRPr kumimoji="0" lang="zh-CN" altLang="zh-CN" sz="2000" b="0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2" charset="-122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燕尾形 4"/>
          <p:cNvSpPr/>
          <p:nvPr/>
        </p:nvSpPr>
        <p:spPr>
          <a:xfrm>
            <a:off x="-285784" y="2076432"/>
            <a:ext cx="2438400" cy="1625600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275" tIns="41275" rIns="41275" bIns="41275" spcCol="1270" anchor="ctr"/>
          <a:lstStyle/>
          <a:p>
            <a:pPr marL="0" marR="0" lvl="0" indent="0" algn="ctr" defTabSz="28892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altLang="zh-CN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zh-CN" altLang="en-US" sz="6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组合 27"/>
          <p:cNvGrpSpPr/>
          <p:nvPr/>
        </p:nvGrpSpPr>
        <p:grpSpPr>
          <a:xfrm>
            <a:off x="1500188" y="2928938"/>
            <a:ext cx="6096000" cy="1484312"/>
            <a:chOff x="1500166" y="2928934"/>
            <a:chExt cx="6095998" cy="1484312"/>
          </a:xfrm>
        </p:grpSpPr>
        <p:grpSp>
          <p:nvGrpSpPr>
            <p:cNvPr id="12" name="组合 21"/>
            <p:cNvGrpSpPr/>
            <p:nvPr/>
          </p:nvGrpSpPr>
          <p:grpSpPr>
            <a:xfrm>
              <a:off x="1500166" y="2928934"/>
              <a:ext cx="1039018" cy="1484312"/>
              <a:chOff x="1" y="2578507"/>
              <a:chExt cx="1039018" cy="1484312"/>
            </a:xfrm>
            <a:scene3d>
              <a:camera prst="orthographicFront"/>
              <a:lightRig rig="chilly" dir="t"/>
            </a:scene3d>
          </p:grpSpPr>
          <p:sp>
            <p:nvSpPr>
              <p:cNvPr id="23" name="燕尾形 22"/>
              <p:cNvSpPr/>
              <p:nvPr/>
            </p:nvSpPr>
            <p:spPr>
              <a:xfrm rot="5400000">
                <a:off x="-222646" y="2801154"/>
                <a:ext cx="1484312" cy="1039018"/>
              </a:xfrm>
              <a:prstGeom prst="chevron">
                <a:avLst/>
              </a:prstGeom>
              <a:sp3d prstMaterial="translucentPowder">
                <a:bevelT w="127000" h="25400" prst="softRound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燕尾形 4"/>
              <p:cNvSpPr/>
              <p:nvPr/>
            </p:nvSpPr>
            <p:spPr>
              <a:xfrm>
                <a:off x="1" y="3098016"/>
                <a:ext cx="1039018" cy="4452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spcCol="1270" anchor="ctr"/>
              <a:lstStyle/>
              <a:p>
                <a:pPr marL="0" marR="0" lvl="0" indent="0" algn="ctr" defTabSz="1377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2</a:t>
                </a:r>
                <a:endParaRPr kumimoji="0" lang="zh-CN" alt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4"/>
            <p:cNvGrpSpPr/>
            <p:nvPr/>
          </p:nvGrpSpPr>
          <p:grpSpPr>
            <a:xfrm>
              <a:off x="2539183" y="2928934"/>
              <a:ext cx="5056981" cy="964803"/>
              <a:chOff x="1039018" y="2578507"/>
              <a:chExt cx="5056981" cy="964803"/>
            </a:xfrm>
            <a:scene3d>
              <a:camera prst="orthographicFront"/>
              <a:lightRig rig="chilly" dir="t"/>
            </a:scene3d>
          </p:grpSpPr>
          <p:sp>
            <p:nvSpPr>
              <p:cNvPr id="26" name="同侧圆角矩形 25"/>
              <p:cNvSpPr/>
              <p:nvPr/>
            </p:nvSpPr>
            <p:spPr>
              <a:xfrm rot="5400000">
                <a:off x="3085107" y="532418"/>
                <a:ext cx="964803" cy="5056981"/>
              </a:xfrm>
              <a:prstGeom prst="round2SameRect">
                <a:avLst/>
              </a:prstGeom>
              <a:sp3d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同侧圆角矩形 6"/>
              <p:cNvSpPr/>
              <p:nvPr/>
            </p:nvSpPr>
            <p:spPr>
              <a:xfrm>
                <a:off x="1039018" y="2625605"/>
                <a:ext cx="5009883" cy="8706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2240" tIns="12700" rIns="12700" bIns="12700" spcCol="1270" anchor="ctr"/>
              <a:lstStyle/>
              <a:p>
                <a:pPr marL="0" marR="0" lvl="0" indent="0" algn="l" defTabSz="80137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签字</a:t>
                </a:r>
                <a:endParaRPr kumimoji="0" lang="zh-CN" altLang="zh-CN" sz="2000" b="0" i="0" u="none" strike="noStrike" kern="1200" cap="none" spc="0" normalizeH="0" baseline="0" noProof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24"/>
          <p:cNvGrpSpPr/>
          <p:nvPr/>
        </p:nvGrpSpPr>
        <p:grpSpPr>
          <a:xfrm>
            <a:off x="1500188" y="1643063"/>
            <a:ext cx="6096000" cy="1484312"/>
            <a:chOff x="1500166" y="1643050"/>
            <a:chExt cx="6095998" cy="1484312"/>
          </a:xfrm>
        </p:grpSpPr>
        <p:grpSp>
          <p:nvGrpSpPr>
            <p:cNvPr id="15" name="组合 27"/>
            <p:cNvGrpSpPr/>
            <p:nvPr/>
          </p:nvGrpSpPr>
          <p:grpSpPr>
            <a:xfrm>
              <a:off x="1500166" y="1643050"/>
              <a:ext cx="1039018" cy="1484312"/>
              <a:chOff x="1" y="2578507"/>
              <a:chExt cx="1039018" cy="1484312"/>
            </a:xfrm>
            <a:scene3d>
              <a:camera prst="orthographicFront"/>
              <a:lightRig rig="chilly" dir="t"/>
            </a:scene3d>
          </p:grpSpPr>
          <p:sp>
            <p:nvSpPr>
              <p:cNvPr id="29" name="燕尾形 28"/>
              <p:cNvSpPr/>
              <p:nvPr/>
            </p:nvSpPr>
            <p:spPr>
              <a:xfrm rot="5400000">
                <a:off x="-222646" y="2801154"/>
                <a:ext cx="1484312" cy="1039018"/>
              </a:xfrm>
              <a:prstGeom prst="chevron">
                <a:avLst/>
              </a:prstGeom>
              <a:sp3d prstMaterial="translucentPowder">
                <a:bevelT w="127000" h="25400" prst="softRound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燕尾形 4"/>
              <p:cNvSpPr/>
              <p:nvPr/>
            </p:nvSpPr>
            <p:spPr>
              <a:xfrm>
                <a:off x="1" y="3098016"/>
                <a:ext cx="1039018" cy="4452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spcCol="1270" anchor="ctr"/>
              <a:lstStyle/>
              <a:p>
                <a:pPr marL="0" marR="0" lvl="0" indent="0" algn="ctr" defTabSz="1377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1</a:t>
                </a:r>
                <a:endParaRPr kumimoji="0" lang="zh-CN" alt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16" name="组合 30"/>
            <p:cNvGrpSpPr/>
            <p:nvPr/>
          </p:nvGrpSpPr>
          <p:grpSpPr>
            <a:xfrm>
              <a:off x="2539183" y="1643050"/>
              <a:ext cx="5056981" cy="964803"/>
              <a:chOff x="1039018" y="2578507"/>
              <a:chExt cx="5056981" cy="964803"/>
            </a:xfrm>
            <a:scene3d>
              <a:camera prst="orthographicFront"/>
              <a:lightRig rig="chilly" dir="t"/>
            </a:scene3d>
          </p:grpSpPr>
          <p:sp>
            <p:nvSpPr>
              <p:cNvPr id="32" name="同侧圆角矩形 31"/>
              <p:cNvSpPr/>
              <p:nvPr/>
            </p:nvSpPr>
            <p:spPr>
              <a:xfrm rot="5400000">
                <a:off x="3085107" y="532418"/>
                <a:ext cx="964803" cy="5056981"/>
              </a:xfrm>
              <a:prstGeom prst="round2SameRect">
                <a:avLst/>
              </a:prstGeom>
              <a:sp3d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同侧圆角矩形 6"/>
              <p:cNvSpPr/>
              <p:nvPr/>
            </p:nvSpPr>
            <p:spPr>
              <a:xfrm>
                <a:off x="1039018" y="2625605"/>
                <a:ext cx="5009883" cy="8706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2240" tIns="12700" rIns="12700" bIns="12700" spcCol="1270" anchor="ctr"/>
              <a:lstStyle/>
              <a:p>
                <a:pPr marL="0" marR="0" lvl="0" indent="0" algn="l" defTabSz="80137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三方确定（无异议）</a:t>
                </a:r>
                <a:endParaRPr kumimoji="0" lang="zh-CN" altLang="zh-CN" sz="2000" b="0" i="0" u="none" strike="noStrike" kern="1200" cap="none" spc="0" normalizeH="0" baseline="0" noProof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23554" name="TextBox 2"/>
          <p:cNvSpPr txBox="1"/>
          <p:nvPr/>
        </p:nvSpPr>
        <p:spPr>
          <a:xfrm>
            <a:off x="0" y="357188"/>
            <a:ext cx="321468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安全技术交底的形式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1285875" y="1071563"/>
            <a:ext cx="2971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eaLnBrk="0" hangingPunct="0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第五步</a:t>
            </a:r>
            <a:endParaRPr lang="en-US" altLang="ko-KR" sz="28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1500188" y="4143375"/>
            <a:ext cx="6096000" cy="1484313"/>
            <a:chOff x="1500166" y="4143380"/>
            <a:chExt cx="6095998" cy="1484312"/>
          </a:xfrm>
        </p:grpSpPr>
        <p:grpSp>
          <p:nvGrpSpPr>
            <p:cNvPr id="4" name="组合 5"/>
            <p:cNvGrpSpPr/>
            <p:nvPr/>
          </p:nvGrpSpPr>
          <p:grpSpPr>
            <a:xfrm>
              <a:off x="1500166" y="4143380"/>
              <a:ext cx="1039018" cy="1484312"/>
              <a:chOff x="1" y="2578507"/>
              <a:chExt cx="1039018" cy="1484312"/>
            </a:xfrm>
            <a:scene3d>
              <a:camera prst="orthographicFront"/>
              <a:lightRig rig="chilly" dir="t"/>
            </a:scene3d>
          </p:grpSpPr>
          <p:sp>
            <p:nvSpPr>
              <p:cNvPr id="10" name="燕尾形 9"/>
              <p:cNvSpPr/>
              <p:nvPr/>
            </p:nvSpPr>
            <p:spPr>
              <a:xfrm rot="5400000">
                <a:off x="-222646" y="2801154"/>
                <a:ext cx="1484312" cy="1039018"/>
              </a:xfrm>
              <a:prstGeom prst="chevron">
                <a:avLst/>
              </a:prstGeom>
              <a:sp3d prstMaterial="translucentPowder">
                <a:bevelT w="127000" h="25400" prst="softRound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燕尾形 4"/>
              <p:cNvSpPr/>
              <p:nvPr/>
            </p:nvSpPr>
            <p:spPr>
              <a:xfrm>
                <a:off x="1" y="3098016"/>
                <a:ext cx="1039018" cy="4452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spcCol="1270" anchor="ctr"/>
              <a:lstStyle/>
              <a:p>
                <a:pPr marL="0" marR="0" lvl="0" indent="0" algn="ctr" defTabSz="1377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注意</a:t>
                </a:r>
                <a:endParaRPr kumimoji="0" lang="zh-CN" alt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6" name="组合 6"/>
            <p:cNvGrpSpPr/>
            <p:nvPr/>
          </p:nvGrpSpPr>
          <p:grpSpPr>
            <a:xfrm>
              <a:off x="2539183" y="4143380"/>
              <a:ext cx="5056981" cy="964803"/>
              <a:chOff x="1039018" y="2578507"/>
              <a:chExt cx="5056981" cy="964803"/>
            </a:xfrm>
            <a:scene3d>
              <a:camera prst="orthographicFront"/>
              <a:lightRig rig="chilly" dir="t"/>
            </a:scene3d>
          </p:grpSpPr>
          <p:sp>
            <p:nvSpPr>
              <p:cNvPr id="8" name="同侧圆角矩形 7"/>
              <p:cNvSpPr/>
              <p:nvPr/>
            </p:nvSpPr>
            <p:spPr>
              <a:xfrm rot="5400000">
                <a:off x="3085107" y="532418"/>
                <a:ext cx="964803" cy="5056981"/>
              </a:xfrm>
              <a:prstGeom prst="round2SameRect">
                <a:avLst/>
              </a:prstGeom>
              <a:sp3d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同侧圆角矩形 6"/>
              <p:cNvSpPr/>
              <p:nvPr/>
            </p:nvSpPr>
            <p:spPr>
              <a:xfrm>
                <a:off x="1039018" y="2625605"/>
                <a:ext cx="5009883" cy="8706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2240" tIns="12700" rIns="12700" bIns="12700" spcCol="1270" anchor="ctr"/>
              <a:lstStyle/>
              <a:p>
                <a:pPr marL="0" marR="0" lvl="0" indent="0" algn="l" defTabSz="80137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监护人监督</a:t>
                </a:r>
                <a:endParaRPr kumimoji="0" lang="zh-CN" altLang="zh-CN" sz="2000" b="0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燕尾形 4"/>
          <p:cNvSpPr/>
          <p:nvPr/>
        </p:nvSpPr>
        <p:spPr>
          <a:xfrm>
            <a:off x="-285784" y="2076432"/>
            <a:ext cx="2438400" cy="1625600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275" tIns="41275" rIns="41275" bIns="41275" spcCol="1270" anchor="ctr"/>
          <a:lstStyle/>
          <a:p>
            <a:pPr marL="0" marR="0" lvl="0" indent="0" algn="ctr" defTabSz="28892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altLang="zh-CN" sz="65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zh-CN" altLang="en-US" sz="6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组合 27"/>
          <p:cNvGrpSpPr/>
          <p:nvPr/>
        </p:nvGrpSpPr>
        <p:grpSpPr>
          <a:xfrm>
            <a:off x="1500188" y="2928938"/>
            <a:ext cx="6096000" cy="1484312"/>
            <a:chOff x="1500166" y="2928934"/>
            <a:chExt cx="6095998" cy="1484312"/>
          </a:xfrm>
        </p:grpSpPr>
        <p:grpSp>
          <p:nvGrpSpPr>
            <p:cNvPr id="12" name="组合 21"/>
            <p:cNvGrpSpPr/>
            <p:nvPr/>
          </p:nvGrpSpPr>
          <p:grpSpPr>
            <a:xfrm>
              <a:off x="1500166" y="2928934"/>
              <a:ext cx="1039018" cy="1484312"/>
              <a:chOff x="1" y="2578507"/>
              <a:chExt cx="1039018" cy="1484312"/>
            </a:xfrm>
            <a:scene3d>
              <a:camera prst="orthographicFront"/>
              <a:lightRig rig="chilly" dir="t"/>
            </a:scene3d>
          </p:grpSpPr>
          <p:sp>
            <p:nvSpPr>
              <p:cNvPr id="23" name="燕尾形 22"/>
              <p:cNvSpPr/>
              <p:nvPr/>
            </p:nvSpPr>
            <p:spPr>
              <a:xfrm rot="5400000">
                <a:off x="-222646" y="2801154"/>
                <a:ext cx="1484312" cy="1039018"/>
              </a:xfrm>
              <a:prstGeom prst="chevron">
                <a:avLst/>
              </a:prstGeom>
              <a:sp3d prstMaterial="translucentPowder">
                <a:bevelT w="127000" h="25400" prst="softRound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燕尾形 4"/>
              <p:cNvSpPr/>
              <p:nvPr/>
            </p:nvSpPr>
            <p:spPr>
              <a:xfrm>
                <a:off x="1" y="3098016"/>
                <a:ext cx="1039018" cy="4452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spcCol="1270" anchor="ctr"/>
              <a:lstStyle/>
              <a:p>
                <a:pPr marL="0" marR="0" lvl="0" indent="0" algn="ctr" defTabSz="1377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2</a:t>
                </a:r>
                <a:endParaRPr kumimoji="0" lang="zh-CN" alt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4"/>
            <p:cNvGrpSpPr/>
            <p:nvPr/>
          </p:nvGrpSpPr>
          <p:grpSpPr>
            <a:xfrm>
              <a:off x="2539183" y="2928934"/>
              <a:ext cx="5056981" cy="964803"/>
              <a:chOff x="1039018" y="2578507"/>
              <a:chExt cx="5056981" cy="964803"/>
            </a:xfrm>
            <a:scene3d>
              <a:camera prst="orthographicFront"/>
              <a:lightRig rig="chilly" dir="t"/>
            </a:scene3d>
          </p:grpSpPr>
          <p:sp>
            <p:nvSpPr>
              <p:cNvPr id="26" name="同侧圆角矩形 25"/>
              <p:cNvSpPr/>
              <p:nvPr/>
            </p:nvSpPr>
            <p:spPr>
              <a:xfrm rot="5400000">
                <a:off x="3085107" y="532418"/>
                <a:ext cx="964803" cy="5056981"/>
              </a:xfrm>
              <a:prstGeom prst="round2SameRect">
                <a:avLst/>
              </a:prstGeom>
              <a:sp3d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同侧圆角矩形 6"/>
              <p:cNvSpPr/>
              <p:nvPr/>
            </p:nvSpPr>
            <p:spPr>
              <a:xfrm>
                <a:off x="1039018" y="2625605"/>
                <a:ext cx="5009883" cy="8706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2240" tIns="12700" rIns="12700" bIns="12700" spcCol="1270" anchor="ctr"/>
              <a:lstStyle/>
              <a:p>
                <a:pPr marL="0" marR="0" lvl="0" indent="0" algn="l" defTabSz="80137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负责人需保障步骤的严格执行</a:t>
                </a:r>
                <a:r>
                  <a:rPr kumimoji="0" lang="zh-CN" altLang="zh-CN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.</a:t>
                </a:r>
                <a:endParaRPr kumimoji="0" lang="zh-CN" altLang="zh-CN" sz="2000" b="0" i="0" u="none" strike="noStrike" kern="1200" cap="none" spc="0" normalizeH="0" baseline="0" noProof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24"/>
          <p:cNvGrpSpPr/>
          <p:nvPr/>
        </p:nvGrpSpPr>
        <p:grpSpPr>
          <a:xfrm>
            <a:off x="1500188" y="1643063"/>
            <a:ext cx="6096000" cy="1484312"/>
            <a:chOff x="1500166" y="1643050"/>
            <a:chExt cx="6095998" cy="1484312"/>
          </a:xfrm>
        </p:grpSpPr>
        <p:grpSp>
          <p:nvGrpSpPr>
            <p:cNvPr id="15" name="组合 27"/>
            <p:cNvGrpSpPr/>
            <p:nvPr/>
          </p:nvGrpSpPr>
          <p:grpSpPr>
            <a:xfrm>
              <a:off x="1500166" y="1643050"/>
              <a:ext cx="1039018" cy="1484312"/>
              <a:chOff x="1" y="2578507"/>
              <a:chExt cx="1039018" cy="1484312"/>
            </a:xfrm>
            <a:scene3d>
              <a:camera prst="orthographicFront"/>
              <a:lightRig rig="chilly" dir="t"/>
            </a:scene3d>
          </p:grpSpPr>
          <p:sp>
            <p:nvSpPr>
              <p:cNvPr id="29" name="燕尾形 28"/>
              <p:cNvSpPr/>
              <p:nvPr/>
            </p:nvSpPr>
            <p:spPr>
              <a:xfrm rot="5400000">
                <a:off x="-222646" y="2801154"/>
                <a:ext cx="1484312" cy="1039018"/>
              </a:xfrm>
              <a:prstGeom prst="chevron">
                <a:avLst/>
              </a:prstGeom>
              <a:sp3d prstMaterial="translucentPowder">
                <a:bevelT w="127000" h="25400" prst="softRound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燕尾形 4"/>
              <p:cNvSpPr/>
              <p:nvPr/>
            </p:nvSpPr>
            <p:spPr>
              <a:xfrm>
                <a:off x="1" y="3098016"/>
                <a:ext cx="1039018" cy="44529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685" tIns="19685" rIns="19685" bIns="19685" spcCol="1270" anchor="ctr"/>
              <a:lstStyle/>
              <a:p>
                <a:pPr marL="0" marR="0" lvl="0" indent="0" algn="ctr" defTabSz="1377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1</a:t>
                </a:r>
                <a:endParaRPr kumimoji="0" lang="zh-CN" alt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16" name="组合 30"/>
            <p:cNvGrpSpPr/>
            <p:nvPr/>
          </p:nvGrpSpPr>
          <p:grpSpPr>
            <a:xfrm>
              <a:off x="2539183" y="1643050"/>
              <a:ext cx="5056981" cy="964803"/>
              <a:chOff x="1039018" y="2578507"/>
              <a:chExt cx="5056981" cy="964803"/>
            </a:xfrm>
            <a:scene3d>
              <a:camera prst="orthographicFront"/>
              <a:lightRig rig="chilly" dir="t"/>
            </a:scene3d>
          </p:grpSpPr>
          <p:sp>
            <p:nvSpPr>
              <p:cNvPr id="32" name="同侧圆角矩形 31"/>
              <p:cNvSpPr/>
              <p:nvPr/>
            </p:nvSpPr>
            <p:spPr>
              <a:xfrm rot="5400000">
                <a:off x="3085107" y="532418"/>
                <a:ext cx="964803" cy="5056981"/>
              </a:xfrm>
              <a:prstGeom prst="round2SameRect">
                <a:avLst/>
              </a:prstGeom>
              <a:sp3d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同侧圆角矩形 6"/>
              <p:cNvSpPr/>
              <p:nvPr/>
            </p:nvSpPr>
            <p:spPr>
              <a:xfrm>
                <a:off x="1039018" y="2625605"/>
                <a:ext cx="5009883" cy="8706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2240" tIns="12700" rIns="12700" bIns="12700" spcCol="1270" anchor="ctr"/>
              <a:lstStyle/>
              <a:p>
                <a:pPr marL="0" marR="0" lvl="0" indent="0" algn="l" defTabSz="80137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 pitchFamily="34" charset="0"/>
                  </a:rPr>
                  <a:t>负责人组织落实措施与要求</a:t>
                </a:r>
                <a:endParaRPr kumimoji="0" lang="zh-CN" altLang="zh-CN" sz="2000" b="0" i="0" u="none" strike="noStrike" kern="1200" cap="none" spc="0" normalizeH="0" baseline="0" noProof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2000250" y="3000375"/>
            <a:ext cx="5410200" cy="665163"/>
            <a:chOff x="1152" y="2989"/>
            <a:chExt cx="3408" cy="419"/>
          </a:xfrm>
        </p:grpSpPr>
        <p:grpSp>
          <p:nvGrpSpPr>
            <p:cNvPr id="24579" name="Group 28"/>
            <p:cNvGrpSpPr/>
            <p:nvPr/>
          </p:nvGrpSpPr>
          <p:grpSpPr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24580" name="AutoShape 29"/>
              <p:cNvSpPr/>
              <p:nvPr/>
            </p:nvSpPr>
            <p:spPr>
              <a:xfrm>
                <a:off x="3187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81" name="AutoShape 30"/>
              <p:cNvSpPr/>
              <p:nvPr/>
            </p:nvSpPr>
            <p:spPr>
              <a:xfrm>
                <a:off x="3174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82" name="AutoShape 31"/>
              <p:cNvSpPr/>
              <p:nvPr/>
            </p:nvSpPr>
            <p:spPr>
              <a:xfrm>
                <a:off x="3264" y="2737"/>
                <a:ext cx="1349" cy="1167"/>
              </a:xfrm>
              <a:prstGeom prst="hexagon">
                <a:avLst>
                  <a:gd name="adj" fmla="val 28893"/>
                  <a:gd name="vf" fmla="val 115470"/>
                </a:avLst>
              </a:prstGeom>
              <a:solidFill>
                <a:srgbClr val="00B05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4583" name="Line 32"/>
            <p:cNvSpPr/>
            <p:nvPr/>
          </p:nvSpPr>
          <p:spPr>
            <a:xfrm>
              <a:off x="1536" y="3360"/>
              <a:ext cx="302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oval" w="med" len="med"/>
            </a:ln>
          </p:spPr>
        </p:sp>
        <p:sp>
          <p:nvSpPr>
            <p:cNvPr id="24584" name="Text Box 33"/>
            <p:cNvSpPr txBox="1"/>
            <p:nvPr/>
          </p:nvSpPr>
          <p:spPr>
            <a:xfrm>
              <a:off x="1827" y="3030"/>
              <a:ext cx="244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3200" b="1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安全技术交底的内容</a:t>
              </a:r>
              <a:endParaRPr lang="en-US" altLang="zh-CN" sz="3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4585" name="Text Box 34"/>
            <p:cNvSpPr txBox="1"/>
            <p:nvPr/>
          </p:nvSpPr>
          <p:spPr>
            <a:xfrm>
              <a:off x="1276" y="3051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586" name="TextBox 2"/>
          <p:cNvSpPr txBox="1"/>
          <p:nvPr/>
        </p:nvSpPr>
        <p:spPr>
          <a:xfrm>
            <a:off x="0" y="333375"/>
            <a:ext cx="34925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4098" name="TextBox 2"/>
          <p:cNvSpPr txBox="1"/>
          <p:nvPr/>
        </p:nvSpPr>
        <p:spPr>
          <a:xfrm>
            <a:off x="0" y="357188"/>
            <a:ext cx="34925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835150" y="2133600"/>
            <a:ext cx="5410200" cy="665163"/>
            <a:chOff x="1152" y="1275"/>
            <a:chExt cx="3408" cy="419"/>
          </a:xfrm>
        </p:grpSpPr>
        <p:grpSp>
          <p:nvGrpSpPr>
            <p:cNvPr id="4100" name="Group 4"/>
            <p:cNvGrpSpPr/>
            <p:nvPr/>
          </p:nvGrpSpPr>
          <p:grpSpPr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4101" name="AutoShape 5"/>
              <p:cNvSpPr/>
              <p:nvPr/>
            </p:nvSpPr>
            <p:spPr>
              <a:xfrm>
                <a:off x="1123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02" name="AutoShape 6"/>
              <p:cNvSpPr/>
              <p:nvPr/>
            </p:nvSpPr>
            <p:spPr>
              <a:xfrm>
                <a:off x="1110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AutoShape 7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104" name="Line 8"/>
            <p:cNvSpPr/>
            <p:nvPr/>
          </p:nvSpPr>
          <p:spPr>
            <a:xfrm>
              <a:off x="1536" y="1646"/>
              <a:ext cx="302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oval" w="med" len="med"/>
            </a:ln>
          </p:spPr>
        </p:sp>
        <p:sp>
          <p:nvSpPr>
            <p:cNvPr id="4105" name="Text Box 9"/>
            <p:cNvSpPr txBox="1"/>
            <p:nvPr/>
          </p:nvSpPr>
          <p:spPr>
            <a:xfrm>
              <a:off x="1827" y="1275"/>
              <a:ext cx="2378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zh-CN" altLang="en-US" sz="2800" b="1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对安全技术交底的认识</a:t>
              </a:r>
              <a:endParaRPr lang="en-US" altLang="zh-CN" sz="28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106" name="Text Box 10"/>
            <p:cNvSpPr txBox="1"/>
            <p:nvPr/>
          </p:nvSpPr>
          <p:spPr>
            <a:xfrm>
              <a:off x="1276" y="1337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1835150" y="3048000"/>
            <a:ext cx="5565775" cy="665163"/>
            <a:chOff x="1152" y="1851"/>
            <a:chExt cx="3506" cy="419"/>
          </a:xfrm>
        </p:grpSpPr>
        <p:grpSp>
          <p:nvGrpSpPr>
            <p:cNvPr id="4108" name="Group 12"/>
            <p:cNvGrpSpPr/>
            <p:nvPr/>
          </p:nvGrpSpPr>
          <p:grpSpPr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4109" name="AutoShape 13"/>
              <p:cNvSpPr/>
              <p:nvPr/>
            </p:nvSpPr>
            <p:spPr>
              <a:xfrm>
                <a:off x="3187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10" name="AutoShape 14"/>
              <p:cNvSpPr/>
              <p:nvPr/>
            </p:nvSpPr>
            <p:spPr>
              <a:xfrm>
                <a:off x="3174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11" name="AutoShape 15"/>
              <p:cNvSpPr/>
              <p:nvPr/>
            </p:nvSpPr>
            <p:spPr>
              <a:xfrm>
                <a:off x="3264" y="2737"/>
                <a:ext cx="1349" cy="1167"/>
              </a:xfrm>
              <a:prstGeom prst="hexagon">
                <a:avLst>
                  <a:gd name="adj" fmla="val 28893"/>
                  <a:gd name="vf" fmla="val 11547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112" name="Line 16"/>
            <p:cNvSpPr/>
            <p:nvPr/>
          </p:nvSpPr>
          <p:spPr>
            <a:xfrm>
              <a:off x="1536" y="2222"/>
              <a:ext cx="302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oval" w="med" len="med"/>
            </a:ln>
          </p:spPr>
        </p:sp>
        <p:sp>
          <p:nvSpPr>
            <p:cNvPr id="4113" name="Text Box 17"/>
            <p:cNvSpPr txBox="1"/>
            <p:nvPr/>
          </p:nvSpPr>
          <p:spPr>
            <a:xfrm>
              <a:off x="1827" y="1905"/>
              <a:ext cx="2831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800" b="1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安全技术交底的定义及作用</a:t>
              </a:r>
              <a:endParaRPr lang="en-US" altLang="zh-CN" sz="28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114" name="Text Box 18"/>
            <p:cNvSpPr txBox="1"/>
            <p:nvPr/>
          </p:nvSpPr>
          <p:spPr>
            <a:xfrm>
              <a:off x="1276" y="1913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1835150" y="3940175"/>
            <a:ext cx="5565775" cy="665163"/>
            <a:chOff x="1152" y="2413"/>
            <a:chExt cx="3506" cy="419"/>
          </a:xfrm>
        </p:grpSpPr>
        <p:grpSp>
          <p:nvGrpSpPr>
            <p:cNvPr id="4116" name="Group 20"/>
            <p:cNvGrpSpPr/>
            <p:nvPr/>
          </p:nvGrpSpPr>
          <p:grpSpPr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4117" name="AutoShape 21"/>
              <p:cNvSpPr/>
              <p:nvPr/>
            </p:nvSpPr>
            <p:spPr>
              <a:xfrm>
                <a:off x="1123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18" name="AutoShape 22"/>
              <p:cNvSpPr/>
              <p:nvPr/>
            </p:nvSpPr>
            <p:spPr>
              <a:xfrm>
                <a:off x="1110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19" name="AutoShape 23"/>
              <p:cNvSpPr/>
              <p:nvPr/>
            </p:nvSpPr>
            <p:spPr>
              <a:xfrm>
                <a:off x="1200" y="2737"/>
                <a:ext cx="1349" cy="1167"/>
              </a:xfrm>
              <a:prstGeom prst="hexagon">
                <a:avLst>
                  <a:gd name="adj" fmla="val 28893"/>
                  <a:gd name="vf" fmla="val 115470"/>
                </a:avLst>
              </a:prstGeom>
              <a:solidFill>
                <a:srgbClr val="FFC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120" name="Line 24"/>
            <p:cNvSpPr/>
            <p:nvPr/>
          </p:nvSpPr>
          <p:spPr>
            <a:xfrm>
              <a:off x="1536" y="2797"/>
              <a:ext cx="302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oval" w="med" len="med"/>
            </a:ln>
          </p:spPr>
        </p:sp>
        <p:sp>
          <p:nvSpPr>
            <p:cNvPr id="4121" name="Text Box 25"/>
            <p:cNvSpPr txBox="1"/>
            <p:nvPr/>
          </p:nvSpPr>
          <p:spPr>
            <a:xfrm>
              <a:off x="1827" y="2445"/>
              <a:ext cx="2831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800" b="1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安全技术交底的职责及形式</a:t>
              </a:r>
              <a:endParaRPr lang="en-US" altLang="zh-CN" sz="28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122" name="Text Box 26"/>
            <p:cNvSpPr txBox="1"/>
            <p:nvPr/>
          </p:nvSpPr>
          <p:spPr>
            <a:xfrm>
              <a:off x="1276" y="2475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27"/>
          <p:cNvGrpSpPr/>
          <p:nvPr/>
        </p:nvGrpSpPr>
        <p:grpSpPr>
          <a:xfrm>
            <a:off x="1835150" y="4854575"/>
            <a:ext cx="5410200" cy="665163"/>
            <a:chOff x="1152" y="2989"/>
            <a:chExt cx="3408" cy="419"/>
          </a:xfrm>
        </p:grpSpPr>
        <p:grpSp>
          <p:nvGrpSpPr>
            <p:cNvPr id="4124" name="Group 28"/>
            <p:cNvGrpSpPr/>
            <p:nvPr/>
          </p:nvGrpSpPr>
          <p:grpSpPr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4125" name="AutoShape 29"/>
              <p:cNvSpPr/>
              <p:nvPr/>
            </p:nvSpPr>
            <p:spPr>
              <a:xfrm>
                <a:off x="3187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26" name="AutoShape 30"/>
              <p:cNvSpPr/>
              <p:nvPr/>
            </p:nvSpPr>
            <p:spPr>
              <a:xfrm>
                <a:off x="3174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27" name="AutoShape 31"/>
              <p:cNvSpPr/>
              <p:nvPr/>
            </p:nvSpPr>
            <p:spPr>
              <a:xfrm>
                <a:off x="3264" y="2737"/>
                <a:ext cx="1349" cy="1167"/>
              </a:xfrm>
              <a:prstGeom prst="hexagon">
                <a:avLst>
                  <a:gd name="adj" fmla="val 28893"/>
                  <a:gd name="vf" fmla="val 115470"/>
                </a:avLst>
              </a:prstGeom>
              <a:solidFill>
                <a:srgbClr val="00B05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128" name="Line 32"/>
            <p:cNvSpPr/>
            <p:nvPr/>
          </p:nvSpPr>
          <p:spPr>
            <a:xfrm>
              <a:off x="1536" y="3360"/>
              <a:ext cx="302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oval" w="med" len="med"/>
            </a:ln>
          </p:spPr>
        </p:sp>
        <p:sp>
          <p:nvSpPr>
            <p:cNvPr id="4129" name="Text Box 33"/>
            <p:cNvSpPr txBox="1"/>
            <p:nvPr/>
          </p:nvSpPr>
          <p:spPr>
            <a:xfrm>
              <a:off x="1827" y="3030"/>
              <a:ext cx="2152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800" b="1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安全技术交底的内容</a:t>
              </a:r>
              <a:endParaRPr lang="en-US" altLang="zh-CN" sz="28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130" name="Text Box 34"/>
            <p:cNvSpPr txBox="1"/>
            <p:nvPr/>
          </p:nvSpPr>
          <p:spPr>
            <a:xfrm>
              <a:off x="1276" y="3051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1" name="Group 3"/>
          <p:cNvGrpSpPr/>
          <p:nvPr/>
        </p:nvGrpSpPr>
        <p:grpSpPr>
          <a:xfrm>
            <a:off x="1071563" y="1357313"/>
            <a:ext cx="6705600" cy="4865687"/>
            <a:chOff x="528" y="1248"/>
            <a:chExt cx="4656" cy="2260"/>
          </a:xfrm>
        </p:grpSpPr>
        <p:grpSp>
          <p:nvGrpSpPr>
            <p:cNvPr id="25602" name="Group 4"/>
            <p:cNvGrpSpPr/>
            <p:nvPr/>
          </p:nvGrpSpPr>
          <p:grpSpPr>
            <a:xfrm>
              <a:off x="1824" y="1248"/>
              <a:ext cx="2020" cy="1822"/>
              <a:chOff x="1872" y="1824"/>
              <a:chExt cx="2020" cy="1822"/>
            </a:xfrm>
          </p:grpSpPr>
          <p:sp>
            <p:nvSpPr>
              <p:cNvPr id="72709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710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34" y="249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711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40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606" name="Oval 8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07" name="Oval 9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716" name="Oval 12"/>
              <p:cNvSpPr>
                <a:spLocks noChangeArrowheads="1"/>
              </p:cNvSpPr>
              <p:nvPr/>
            </p:nvSpPr>
            <p:spPr bwMode="gray">
              <a:xfrm>
                <a:off x="2337" y="2084"/>
                <a:ext cx="1096" cy="24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609" name="Oval 13"/>
              <p:cNvSpPr/>
              <p:nvPr/>
            </p:nvSpPr>
            <p:spPr>
              <a:xfrm>
                <a:off x="2337" y="2083"/>
                <a:ext cx="1096" cy="24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zh-CN" altLang="en-US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2718" name="AutoShape 14"/>
            <p:cNvSpPr>
              <a:spLocks noChangeArrowheads="1"/>
            </p:cNvSpPr>
            <p:nvPr/>
          </p:nvSpPr>
          <p:spPr bwMode="gray">
            <a:xfrm>
              <a:off x="528" y="2256"/>
              <a:ext cx="1152" cy="378"/>
            </a:xfrm>
            <a:prstGeom prst="can">
              <a:avLst>
                <a:gd name="adj" fmla="val 25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719" name="AutoShape 15"/>
            <p:cNvSpPr>
              <a:spLocks noChangeArrowheads="1"/>
            </p:cNvSpPr>
            <p:nvPr/>
          </p:nvSpPr>
          <p:spPr bwMode="gray">
            <a:xfrm>
              <a:off x="528" y="1920"/>
              <a:ext cx="1152" cy="386"/>
            </a:xfrm>
            <a:prstGeom prst="can">
              <a:avLst>
                <a:gd name="adj" fmla="val 25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720" name="AutoShape 16"/>
            <p:cNvSpPr>
              <a:spLocks noChangeArrowheads="1"/>
            </p:cNvSpPr>
            <p:nvPr/>
          </p:nvSpPr>
          <p:spPr bwMode="gray">
            <a:xfrm>
              <a:off x="528" y="1584"/>
              <a:ext cx="1152" cy="376"/>
            </a:xfrm>
            <a:prstGeom prst="can">
              <a:avLst>
                <a:gd name="adj" fmla="val 25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721" name="AutoShape 17"/>
            <p:cNvSpPr>
              <a:spLocks noChangeArrowheads="1"/>
            </p:cNvSpPr>
            <p:nvPr/>
          </p:nvSpPr>
          <p:spPr bwMode="gray">
            <a:xfrm>
              <a:off x="3984" y="2256"/>
              <a:ext cx="1200" cy="378"/>
            </a:xfrm>
            <a:prstGeom prst="can">
              <a:avLst>
                <a:gd name="adj" fmla="val 25000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722" name="AutoShape 18"/>
            <p:cNvSpPr>
              <a:spLocks noChangeArrowheads="1"/>
            </p:cNvSpPr>
            <p:nvPr/>
          </p:nvSpPr>
          <p:spPr bwMode="gray">
            <a:xfrm>
              <a:off x="3984" y="1920"/>
              <a:ext cx="1200" cy="386"/>
            </a:xfrm>
            <a:prstGeom prst="can">
              <a:avLst>
                <a:gd name="adj" fmla="val 25000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723" name="AutoShape 19"/>
            <p:cNvSpPr>
              <a:spLocks noChangeArrowheads="1"/>
            </p:cNvSpPr>
            <p:nvPr/>
          </p:nvSpPr>
          <p:spPr bwMode="gray">
            <a:xfrm>
              <a:off x="3984" y="1584"/>
              <a:ext cx="1200" cy="376"/>
            </a:xfrm>
            <a:prstGeom prst="can">
              <a:avLst>
                <a:gd name="adj" fmla="val 25000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616" name="Text Box 20"/>
            <p:cNvSpPr txBox="1"/>
            <p:nvPr/>
          </p:nvSpPr>
          <p:spPr>
            <a:xfrm>
              <a:off x="2165" y="1876"/>
              <a:ext cx="1290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/>
              <a:r>
                <a:rPr lang="zh-CN" altLang="en-US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安全技术交底的内容</a:t>
              </a:r>
              <a:endPara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17" name="AutoShape 21"/>
            <p:cNvSpPr/>
            <p:nvPr/>
          </p:nvSpPr>
          <p:spPr>
            <a:xfrm>
              <a:off x="1619" y="3172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开始进行作业</a:t>
              </a: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18" name="Text Box 22"/>
            <p:cNvSpPr txBox="1"/>
            <p:nvPr/>
          </p:nvSpPr>
          <p:spPr>
            <a:xfrm>
              <a:off x="528" y="1684"/>
              <a:ext cx="1141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/>
              <a:r>
                <a:rPr lang="zh-CN" altLang="en-US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交工作流程及步骤</a:t>
              </a:r>
              <a:endPara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19" name="Text Box 23"/>
            <p:cNvSpPr txBox="1"/>
            <p:nvPr/>
          </p:nvSpPr>
          <p:spPr>
            <a:xfrm>
              <a:off x="528" y="2011"/>
              <a:ext cx="1190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/>
              <a:r>
                <a:rPr lang="zh-CN" altLang="en-US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交各类作业方案</a:t>
              </a:r>
              <a:endPara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20" name="Text Box 24"/>
            <p:cNvSpPr txBox="1"/>
            <p:nvPr/>
          </p:nvSpPr>
          <p:spPr>
            <a:xfrm>
              <a:off x="528" y="2343"/>
              <a:ext cx="1190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/>
              <a:r>
                <a:rPr lang="zh-CN" altLang="en-US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交危害辨识及控制措施</a:t>
              </a:r>
              <a:endPara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21" name="Text Box 25"/>
            <p:cNvSpPr txBox="1"/>
            <p:nvPr/>
          </p:nvSpPr>
          <p:spPr>
            <a:xfrm>
              <a:off x="4248" y="1679"/>
              <a:ext cx="717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/>
              <a:r>
                <a:rPr lang="zh-CN" altLang="en-US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交人员职责</a:t>
              </a:r>
              <a:endPara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22" name="Text Box 26"/>
            <p:cNvSpPr txBox="1"/>
            <p:nvPr/>
          </p:nvSpPr>
          <p:spPr>
            <a:xfrm>
              <a:off x="4298" y="2011"/>
              <a:ext cx="667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/>
              <a:r>
                <a:rPr lang="zh-CN" altLang="en-US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交周围环境</a:t>
              </a:r>
              <a:endPara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23" name="Text Box 27"/>
            <p:cNvSpPr txBox="1"/>
            <p:nvPr/>
          </p:nvSpPr>
          <p:spPr>
            <a:xfrm>
              <a:off x="4298" y="2310"/>
              <a:ext cx="717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/>
              <a:r>
                <a:rPr lang="zh-CN" altLang="en-US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交应急措施</a:t>
              </a:r>
              <a:endPara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624" name="TextBox 2"/>
          <p:cNvSpPr txBox="1"/>
          <p:nvPr/>
        </p:nvSpPr>
        <p:spPr>
          <a:xfrm>
            <a:off x="0" y="357188"/>
            <a:ext cx="321468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安全技术交底的内容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grpSp>
        <p:nvGrpSpPr>
          <p:cNvPr id="3" name="组合 33"/>
          <p:cNvGrpSpPr/>
          <p:nvPr/>
        </p:nvGrpSpPr>
        <p:grpSpPr bwMode="auto">
          <a:xfrm>
            <a:off x="214313" y="1500188"/>
            <a:ext cx="2428875" cy="4419600"/>
            <a:chOff x="214282" y="1500174"/>
            <a:chExt cx="2743200" cy="44196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grpSpPr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>
              <a:off x="214282" y="1500174"/>
              <a:ext cx="2743200" cy="4419600"/>
            </a:xfrm>
            <a:prstGeom prst="rightArrow">
              <a:avLst>
                <a:gd name="adj1" fmla="val 62787"/>
                <a:gd name="adj2" fmla="val 41259"/>
              </a:avLst>
            </a:prstGeom>
            <a:grpFill/>
            <a:ln w="19050" cap="rnd" algn="ctr">
              <a:solidFill>
                <a:schemeClr val="bg2"/>
              </a:solidFill>
              <a:prstDash val="sysDot"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TextBox 41"/>
            <p:cNvSpPr txBox="1">
              <a:spLocks noChangeArrowheads="1"/>
            </p:cNvSpPr>
            <p:nvPr/>
          </p:nvSpPr>
          <p:spPr bwMode="auto">
            <a:xfrm>
              <a:off x="285719" y="3429000"/>
              <a:ext cx="2349032" cy="52322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设备交底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</p:grpSp>
      <p:grpSp>
        <p:nvGrpSpPr>
          <p:cNvPr id="4" name="组合 34"/>
          <p:cNvGrpSpPr/>
          <p:nvPr/>
        </p:nvGrpSpPr>
        <p:grpSpPr>
          <a:xfrm>
            <a:off x="2857500" y="2571750"/>
            <a:ext cx="5518150" cy="965200"/>
            <a:chOff x="3147161" y="2674943"/>
            <a:chExt cx="5518189" cy="857671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3218600" y="2674943"/>
              <a:ext cx="5446750" cy="857671"/>
            </a:xfrm>
            <a:prstGeom prst="roundRect">
              <a:avLst>
                <a:gd name="adj" fmla="val 10889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3" name="AutoShape 8"/>
            <p:cNvSpPr/>
            <p:nvPr/>
          </p:nvSpPr>
          <p:spPr>
            <a:xfrm>
              <a:off x="3147161" y="2881298"/>
              <a:ext cx="597556" cy="545855"/>
            </a:xfrm>
            <a:prstGeom prst="rightArrow">
              <a:avLst>
                <a:gd name="adj1" fmla="val 50000"/>
                <a:gd name="adj2" fmla="val 58329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4" name="TextBox 26"/>
            <p:cNvSpPr txBox="1"/>
            <p:nvPr/>
          </p:nvSpPr>
          <p:spPr>
            <a:xfrm>
              <a:off x="3861536" y="2992334"/>
              <a:ext cx="4572032" cy="3555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交作业工器具</a:t>
              </a:r>
              <a:endParaRPr lang="en-US" altLang="zh-CN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" name="组合 35"/>
          <p:cNvGrpSpPr/>
          <p:nvPr/>
        </p:nvGrpSpPr>
        <p:grpSpPr>
          <a:xfrm>
            <a:off x="2928938" y="3857625"/>
            <a:ext cx="5446712" cy="1071563"/>
            <a:chOff x="3004274" y="3680642"/>
            <a:chExt cx="5446741" cy="857804"/>
          </a:xfrm>
        </p:grpSpPr>
        <p:sp>
          <p:nvSpPr>
            <p:cNvPr id="14" name="AutoShape 10"/>
            <p:cNvSpPr>
              <a:spLocks noChangeArrowheads="1"/>
            </p:cNvSpPr>
            <p:nvPr/>
          </p:nvSpPr>
          <p:spPr bwMode="gray">
            <a:xfrm>
              <a:off x="3004274" y="3680642"/>
              <a:ext cx="5446741" cy="857804"/>
            </a:xfrm>
            <a:prstGeom prst="roundRect">
              <a:avLst>
                <a:gd name="adj" fmla="val 1088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7" name="AutoShape 8"/>
            <p:cNvSpPr/>
            <p:nvPr/>
          </p:nvSpPr>
          <p:spPr>
            <a:xfrm>
              <a:off x="3004274" y="3852204"/>
              <a:ext cx="597556" cy="545855"/>
            </a:xfrm>
            <a:prstGeom prst="rightArrow">
              <a:avLst>
                <a:gd name="adj1" fmla="val 50000"/>
                <a:gd name="adj2" fmla="val 58329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8" name="TextBox 29"/>
            <p:cNvSpPr txBox="1"/>
            <p:nvPr/>
          </p:nvSpPr>
          <p:spPr>
            <a:xfrm>
              <a:off x="3718658" y="3909391"/>
              <a:ext cx="4572032" cy="3200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交人员的作业分工及作业进度</a:t>
              </a:r>
              <a:endParaRPr lang="en-US" altLang="zh-CN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6" name="组合 36"/>
          <p:cNvGrpSpPr/>
          <p:nvPr/>
        </p:nvGrpSpPr>
        <p:grpSpPr>
          <a:xfrm>
            <a:off x="2928938" y="5286375"/>
            <a:ext cx="5446712" cy="1071563"/>
            <a:chOff x="2932836" y="4438657"/>
            <a:chExt cx="5446751" cy="857256"/>
          </a:xfrm>
        </p:grpSpPr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2932836" y="4438657"/>
              <a:ext cx="5446751" cy="857256"/>
            </a:xfrm>
            <a:prstGeom prst="roundRect">
              <a:avLst>
                <a:gd name="adj" fmla="val 10889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61" name="AutoShape 8"/>
            <p:cNvSpPr/>
            <p:nvPr/>
          </p:nvSpPr>
          <p:spPr>
            <a:xfrm>
              <a:off x="2932836" y="4610109"/>
              <a:ext cx="597556" cy="545855"/>
            </a:xfrm>
            <a:prstGeom prst="rightArrow">
              <a:avLst>
                <a:gd name="adj1" fmla="val 50000"/>
                <a:gd name="adj2" fmla="val 58329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2" name="TextBox 32"/>
            <p:cNvSpPr txBox="1"/>
            <p:nvPr/>
          </p:nvSpPr>
          <p:spPr>
            <a:xfrm>
              <a:off x="3647221" y="4781562"/>
              <a:ext cx="4572032" cy="3200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交作业的注意事项与要求</a:t>
              </a:r>
              <a:endParaRPr lang="en-US" altLang="zh-CN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9" name="组合 21"/>
          <p:cNvGrpSpPr/>
          <p:nvPr/>
        </p:nvGrpSpPr>
        <p:grpSpPr>
          <a:xfrm>
            <a:off x="2857500" y="1214438"/>
            <a:ext cx="5500688" cy="1071562"/>
            <a:chOff x="3143250" y="1428750"/>
            <a:chExt cx="5500688" cy="1071563"/>
          </a:xfrm>
        </p:grpSpPr>
        <p:grpSp>
          <p:nvGrpSpPr>
            <p:cNvPr id="27664" name="Group 6"/>
            <p:cNvGrpSpPr/>
            <p:nvPr/>
          </p:nvGrpSpPr>
          <p:grpSpPr>
            <a:xfrm>
              <a:off x="3143250" y="1428750"/>
              <a:ext cx="5500688" cy="1071563"/>
              <a:chOff x="2313" y="981"/>
              <a:chExt cx="3093" cy="993"/>
            </a:xfrm>
          </p:grpSpPr>
          <p:sp>
            <p:nvSpPr>
              <p:cNvPr id="27665" name="AutoShape 7"/>
              <p:cNvSpPr/>
              <p:nvPr/>
            </p:nvSpPr>
            <p:spPr>
              <a:xfrm>
                <a:off x="2334" y="981"/>
                <a:ext cx="3072" cy="993"/>
              </a:xfrm>
              <a:prstGeom prst="roundRect">
                <a:avLst>
                  <a:gd name="adj" fmla="val 10889"/>
                </a:avLst>
              </a:prstGeom>
              <a:solidFill>
                <a:srgbClr val="92D050"/>
              </a:solidFill>
              <a:ln w="38100">
                <a:noFill/>
              </a:ln>
            </p:spPr>
            <p:txBody>
              <a:bodyPr wrap="none" anchor="ctr" anchorCtr="0"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</a:t>
                </a:r>
                <a:endPara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7666" name="AutoShape 8"/>
              <p:cNvSpPr/>
              <p:nvPr/>
            </p:nvSpPr>
            <p:spPr>
              <a:xfrm>
                <a:off x="2313" y="1210"/>
                <a:ext cx="336" cy="611"/>
              </a:xfrm>
              <a:prstGeom prst="rightArrow">
                <a:avLst>
                  <a:gd name="adj1" fmla="val 50000"/>
                  <a:gd name="adj2" fmla="val 58328"/>
                </a:avLst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7667" name="TextBox 20"/>
            <p:cNvSpPr txBox="1"/>
            <p:nvPr/>
          </p:nvSpPr>
          <p:spPr>
            <a:xfrm>
              <a:off x="3857620" y="1785926"/>
              <a:ext cx="471490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交作业任务（作业原因）、交作业步骤</a:t>
              </a:r>
              <a:endParaRPr lang="zh-CN" altLang="en-US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7668" name="TextBox 2"/>
          <p:cNvSpPr txBox="1"/>
          <p:nvPr/>
        </p:nvSpPr>
        <p:spPr>
          <a:xfrm>
            <a:off x="0" y="357188"/>
            <a:ext cx="378618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安全技术交底的内容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Straight Connector 132"/>
          <p:cNvCxnSpPr/>
          <p:nvPr/>
        </p:nvCxnSpPr>
        <p:spPr>
          <a:xfrm>
            <a:off x="523875" y="6523038"/>
            <a:ext cx="8096250" cy="1588"/>
          </a:xfrm>
          <a:prstGeom prst="line">
            <a:avLst/>
          </a:prstGeom>
          <a:ln w="3175">
            <a:solidFill>
              <a:srgbClr val="3366F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674" name="Slide Number Placeholder 2"/>
          <p:cNvSpPr txBox="1"/>
          <p:nvPr/>
        </p:nvSpPr>
        <p:spPr>
          <a:xfrm>
            <a:off x="84138" y="6599238"/>
            <a:ext cx="400050" cy="841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fld id="{9A0DB2DC-4C9A-4742-B13C-FB6460FD3503}" type="slidenum">
              <a:rPr lang="en-GB" altLang="en-GB" sz="1200" dirty="0">
                <a:solidFill>
                  <a:srgbClr val="898989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en-GB" altLang="en-GB" sz="1200" dirty="0">
              <a:solidFill>
                <a:srgbClr val="898989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2" name="组合 30"/>
          <p:cNvGrpSpPr/>
          <p:nvPr/>
        </p:nvGrpSpPr>
        <p:grpSpPr>
          <a:xfrm>
            <a:off x="642938" y="1000125"/>
            <a:ext cx="1722437" cy="5286375"/>
            <a:chOff x="642910" y="1000108"/>
            <a:chExt cx="1722434" cy="5286412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642910" y="1000108"/>
              <a:ext cx="1722434" cy="528641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6350" algn="ctr">
              <a:solidFill>
                <a:schemeClr val="tx2">
                  <a:lumMod val="60000"/>
                  <a:lumOff val="40000"/>
                </a:schemeClr>
              </a:solidFill>
              <a:miter lim="800000"/>
            </a:ln>
            <a:effectLst>
              <a:outerShdw dist="1796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tIns="91440" bIns="9144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nl-NL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28677" name="TextBox 27"/>
            <p:cNvSpPr txBox="1"/>
            <p:nvPr/>
          </p:nvSpPr>
          <p:spPr>
            <a:xfrm>
              <a:off x="1071538" y="2786058"/>
              <a:ext cx="642942" cy="181588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8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工</a:t>
              </a:r>
              <a:endParaRPr lang="en-US" altLang="zh-CN" sz="28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r>
                <a:rPr lang="zh-CN" altLang="en-US" sz="28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艺</a:t>
              </a:r>
              <a:endParaRPr lang="en-US" altLang="zh-CN" sz="28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r>
                <a:rPr lang="zh-CN" altLang="en-US" sz="28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交</a:t>
              </a:r>
              <a:endParaRPr lang="en-US" altLang="zh-CN" sz="28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r>
                <a:rPr lang="zh-CN" altLang="en-US" sz="28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底</a:t>
              </a:r>
              <a:endParaRPr lang="zh-CN" altLang="en-US" sz="28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867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1928813" y="4000500"/>
            <a:ext cx="6648450" cy="684213"/>
          </a:xfrm>
          <a:prstGeom prst="homePlate">
            <a:avLst>
              <a:gd name="adj" fmla="val 22046"/>
            </a:avLst>
          </a:prstGeom>
          <a:solidFill>
            <a:schemeClr val="bg1"/>
          </a:solidFill>
          <a:ln w="6350" algn="ctr">
            <a:solidFill>
              <a:srgbClr val="0D47FF"/>
            </a:solidFill>
            <a:miter lim="800000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marL="12700" marR="0" lvl="0" indent="-127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4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交作业过程可能对正常生产造成的影响及应急措施</a:t>
            </a:r>
            <a:endParaRPr kumimoji="0" lang="nl-NL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1928813" y="3214688"/>
            <a:ext cx="6648450" cy="684213"/>
          </a:xfrm>
          <a:prstGeom prst="homePlate">
            <a:avLst>
              <a:gd name="adj" fmla="val 22046"/>
            </a:avLst>
          </a:prstGeom>
          <a:solidFill>
            <a:schemeClr val="bg1"/>
          </a:solidFill>
          <a:ln w="6350" algn="ctr">
            <a:solidFill>
              <a:srgbClr val="0D47FF"/>
            </a:solidFill>
            <a:miter lim="800000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marL="12700" marR="0" lvl="0" indent="-127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3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交作业区域内作业流程等情况</a:t>
            </a:r>
            <a:endParaRPr kumimoji="0" lang="es-E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1928813" y="2428875"/>
            <a:ext cx="6648450" cy="684213"/>
          </a:xfrm>
          <a:prstGeom prst="homePlate">
            <a:avLst>
              <a:gd name="adj" fmla="val 22046"/>
            </a:avLst>
          </a:prstGeom>
          <a:solidFill>
            <a:schemeClr val="bg1"/>
          </a:solidFill>
          <a:ln w="6350" algn="ctr">
            <a:solidFill>
              <a:srgbClr val="0D47FF"/>
            </a:solidFill>
            <a:miter lim="800000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marL="12700" marR="0" lvl="0" indent="-127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2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交作业区域范围内工艺环境的危害因素与措施</a:t>
            </a:r>
            <a:endParaRPr kumimoji="0" lang="es-E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1928813" y="1643063"/>
            <a:ext cx="6648450" cy="684213"/>
          </a:xfrm>
          <a:prstGeom prst="homePlate">
            <a:avLst>
              <a:gd name="adj" fmla="val 22046"/>
            </a:avLst>
          </a:prstGeom>
          <a:solidFill>
            <a:schemeClr val="bg1"/>
          </a:solidFill>
          <a:ln w="6350" algn="ctr">
            <a:solidFill>
              <a:srgbClr val="0D47FF"/>
            </a:solidFill>
            <a:miter lim="800000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marL="12700" marR="0" lvl="0" indent="-127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1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：</a:t>
            </a:r>
            <a:r>
              <a:rPr kumimoji="0" lang="nl-NL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交工艺环境、相关工艺运行状况</a:t>
            </a:r>
            <a:endParaRPr kumimoji="0" lang="es-E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grpSp>
        <p:nvGrpSpPr>
          <p:cNvPr id="5" name="组合 37"/>
          <p:cNvGrpSpPr/>
          <p:nvPr/>
        </p:nvGrpSpPr>
        <p:grpSpPr>
          <a:xfrm>
            <a:off x="1928813" y="4786313"/>
            <a:ext cx="6648450" cy="715962"/>
            <a:chOff x="1928794" y="4500570"/>
            <a:chExt cx="6648450" cy="716795"/>
          </a:xfrm>
        </p:grpSpPr>
        <p:sp>
          <p:nvSpPr>
            <p:cNvPr id="39" name="AutoShape 7"/>
            <p:cNvSpPr>
              <a:spLocks noChangeArrowheads="1"/>
            </p:cNvSpPr>
            <p:nvPr/>
          </p:nvSpPr>
          <p:spPr bwMode="auto">
            <a:xfrm>
              <a:off x="1928794" y="4500570"/>
              <a:ext cx="6648450" cy="684421"/>
            </a:xfrm>
            <a:prstGeom prst="homePlate">
              <a:avLst>
                <a:gd name="adj" fmla="val 22046"/>
              </a:avLst>
            </a:prstGeom>
            <a:solidFill>
              <a:schemeClr val="bg1"/>
            </a:solidFill>
            <a:ln w="6350" algn="ctr">
              <a:solidFill>
                <a:srgbClr val="0D47FF"/>
              </a:solidFill>
              <a:miter lim="800000"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marL="12700" marR="0" lvl="0" indent="-12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nl-NL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5  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：</a:t>
              </a:r>
              <a:endParaRPr kumimoji="0" lang="nl-NL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  <p:sp>
          <p:nvSpPr>
            <p:cNvPr id="28685" name="TextBox 39"/>
            <p:cNvSpPr txBox="1"/>
            <p:nvPr/>
          </p:nvSpPr>
          <p:spPr>
            <a:xfrm>
              <a:off x="2500298" y="4572008"/>
              <a:ext cx="5643602" cy="6453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交突发情况可能对作业过程造成的影响、处置措施、与作业要求</a:t>
              </a:r>
              <a:endParaRPr lang="zh-CN" altLang="en-US" dirty="0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28686" name="TextBox 2"/>
          <p:cNvSpPr txBox="1"/>
          <p:nvPr/>
        </p:nvSpPr>
        <p:spPr>
          <a:xfrm>
            <a:off x="0" y="357188"/>
            <a:ext cx="378618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安全技术交底的内容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72250" y="6357938"/>
            <a:ext cx="2133600" cy="365125"/>
          </a:xfrm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grpSp>
        <p:nvGrpSpPr>
          <p:cNvPr id="3" name="组合 33"/>
          <p:cNvGrpSpPr/>
          <p:nvPr/>
        </p:nvGrpSpPr>
        <p:grpSpPr bwMode="auto">
          <a:xfrm>
            <a:off x="214313" y="1500188"/>
            <a:ext cx="2428875" cy="4419600"/>
            <a:chOff x="214282" y="1500174"/>
            <a:chExt cx="2743200" cy="44196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grpSpPr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>
              <a:off x="214282" y="1500174"/>
              <a:ext cx="2743200" cy="4419600"/>
            </a:xfrm>
            <a:prstGeom prst="rightArrow">
              <a:avLst>
                <a:gd name="adj1" fmla="val 62787"/>
                <a:gd name="adj2" fmla="val 41259"/>
              </a:avLst>
            </a:prstGeom>
            <a:grpFill/>
            <a:ln w="19050" cap="rnd" algn="ctr">
              <a:solidFill>
                <a:schemeClr val="bg2"/>
              </a:solidFill>
              <a:prstDash val="sysDot"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TextBox 41"/>
            <p:cNvSpPr txBox="1">
              <a:spLocks noChangeArrowheads="1"/>
            </p:cNvSpPr>
            <p:nvPr/>
          </p:nvSpPr>
          <p:spPr bwMode="auto">
            <a:xfrm>
              <a:off x="285719" y="3429000"/>
              <a:ext cx="2349032" cy="52322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安全交底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</p:grpSp>
      <p:grpSp>
        <p:nvGrpSpPr>
          <p:cNvPr id="5" name="组合 21"/>
          <p:cNvGrpSpPr/>
          <p:nvPr/>
        </p:nvGrpSpPr>
        <p:grpSpPr>
          <a:xfrm>
            <a:off x="2786063" y="1357313"/>
            <a:ext cx="5462587" cy="809625"/>
            <a:chOff x="3180597" y="1428750"/>
            <a:chExt cx="5463341" cy="1071563"/>
          </a:xfrm>
        </p:grpSpPr>
        <p:grpSp>
          <p:nvGrpSpPr>
            <p:cNvPr id="29700" name="Group 6"/>
            <p:cNvGrpSpPr/>
            <p:nvPr/>
          </p:nvGrpSpPr>
          <p:grpSpPr>
            <a:xfrm>
              <a:off x="3180597" y="1428750"/>
              <a:ext cx="5463341" cy="1071563"/>
              <a:chOff x="2334" y="981"/>
              <a:chExt cx="3072" cy="993"/>
            </a:xfrm>
          </p:grpSpPr>
          <p:sp>
            <p:nvSpPr>
              <p:cNvPr id="4" name="AutoShape 7"/>
              <p:cNvSpPr>
                <a:spLocks noChangeArrowheads="1"/>
              </p:cNvSpPr>
              <p:nvPr/>
            </p:nvSpPr>
            <p:spPr bwMode="gray">
              <a:xfrm>
                <a:off x="2334" y="981"/>
                <a:ext cx="3072" cy="993"/>
              </a:xfrm>
              <a:prstGeom prst="roundRect">
                <a:avLst>
                  <a:gd name="adj" fmla="val 10889"/>
                </a:avLst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       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  <p:sp>
            <p:nvSpPr>
              <p:cNvPr id="29702" name="AutoShape 8"/>
              <p:cNvSpPr/>
              <p:nvPr/>
            </p:nvSpPr>
            <p:spPr>
              <a:xfrm>
                <a:off x="2334" y="1156"/>
                <a:ext cx="336" cy="611"/>
              </a:xfrm>
              <a:prstGeom prst="rightArrow">
                <a:avLst>
                  <a:gd name="adj1" fmla="val 50000"/>
                  <a:gd name="adj2" fmla="val 58328"/>
                </a:avLst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703" name="TextBox 20"/>
            <p:cNvSpPr txBox="1"/>
            <p:nvPr/>
          </p:nvSpPr>
          <p:spPr>
            <a:xfrm>
              <a:off x="3857620" y="1617723"/>
              <a:ext cx="4714908" cy="6807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3300"/>
                </a:lnSpc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根据作业步骤，交现场安全措施</a:t>
              </a:r>
              <a:endParaRPr lang="en-US" altLang="zh-CN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9704" name="TextBox 2"/>
          <p:cNvSpPr txBox="1"/>
          <p:nvPr/>
        </p:nvSpPr>
        <p:spPr>
          <a:xfrm>
            <a:off x="0" y="357188"/>
            <a:ext cx="378618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安全技术交底的内容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9" name="组合 21"/>
          <p:cNvGrpSpPr/>
          <p:nvPr/>
        </p:nvGrpSpPr>
        <p:grpSpPr>
          <a:xfrm>
            <a:off x="2786063" y="2286000"/>
            <a:ext cx="5462587" cy="809625"/>
            <a:chOff x="3180597" y="1428750"/>
            <a:chExt cx="5463341" cy="1071563"/>
          </a:xfrm>
        </p:grpSpPr>
        <p:grpSp>
          <p:nvGrpSpPr>
            <p:cNvPr id="29706" name="Group 6"/>
            <p:cNvGrpSpPr/>
            <p:nvPr/>
          </p:nvGrpSpPr>
          <p:grpSpPr>
            <a:xfrm>
              <a:off x="3180597" y="1428750"/>
              <a:ext cx="5463341" cy="1071563"/>
              <a:chOff x="2334" y="981"/>
              <a:chExt cx="3072" cy="993"/>
            </a:xfrm>
          </p:grpSpPr>
          <p:sp>
            <p:nvSpPr>
              <p:cNvPr id="44" name="AutoShape 7"/>
              <p:cNvSpPr>
                <a:spLocks noChangeArrowheads="1"/>
              </p:cNvSpPr>
              <p:nvPr/>
            </p:nvSpPr>
            <p:spPr bwMode="gray">
              <a:xfrm>
                <a:off x="2334" y="981"/>
                <a:ext cx="3072" cy="993"/>
              </a:xfrm>
              <a:prstGeom prst="roundRect">
                <a:avLst>
                  <a:gd name="adj" fmla="val 10889"/>
                </a:avLst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       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  <p:sp>
            <p:nvSpPr>
              <p:cNvPr id="29708" name="AutoShape 8"/>
              <p:cNvSpPr/>
              <p:nvPr/>
            </p:nvSpPr>
            <p:spPr>
              <a:xfrm>
                <a:off x="2334" y="1156"/>
                <a:ext cx="336" cy="611"/>
              </a:xfrm>
              <a:prstGeom prst="rightArrow">
                <a:avLst>
                  <a:gd name="adj1" fmla="val 50000"/>
                  <a:gd name="adj2" fmla="val 58328"/>
                </a:avLst>
              </a:prstGeom>
              <a:solidFill>
                <a:srgbClr val="FFC000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709" name="TextBox 42"/>
            <p:cNvSpPr txBox="1"/>
            <p:nvPr/>
          </p:nvSpPr>
          <p:spPr>
            <a:xfrm>
              <a:off x="3857620" y="1617723"/>
              <a:ext cx="4714908" cy="6807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3300"/>
                </a:lnSpc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交作业所需的安全设施、个人防护</a:t>
              </a:r>
              <a:endParaRPr lang="en-US" altLang="zh-CN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1" name="组合 21"/>
          <p:cNvGrpSpPr/>
          <p:nvPr/>
        </p:nvGrpSpPr>
        <p:grpSpPr>
          <a:xfrm>
            <a:off x="2786063" y="3214688"/>
            <a:ext cx="5462587" cy="809625"/>
            <a:chOff x="3180597" y="1428750"/>
            <a:chExt cx="5463341" cy="1071563"/>
          </a:xfrm>
        </p:grpSpPr>
        <p:grpSp>
          <p:nvGrpSpPr>
            <p:cNvPr id="29711" name="Group 6"/>
            <p:cNvGrpSpPr/>
            <p:nvPr/>
          </p:nvGrpSpPr>
          <p:grpSpPr>
            <a:xfrm>
              <a:off x="3180597" y="1428750"/>
              <a:ext cx="5463341" cy="1071563"/>
              <a:chOff x="2334" y="981"/>
              <a:chExt cx="3072" cy="993"/>
            </a:xfrm>
          </p:grpSpPr>
          <p:sp>
            <p:nvSpPr>
              <p:cNvPr id="49" name="AutoShape 7"/>
              <p:cNvSpPr>
                <a:spLocks noChangeArrowheads="1"/>
              </p:cNvSpPr>
              <p:nvPr/>
            </p:nvSpPr>
            <p:spPr bwMode="gray">
              <a:xfrm>
                <a:off x="2334" y="981"/>
                <a:ext cx="3072" cy="993"/>
              </a:xfrm>
              <a:prstGeom prst="roundRect">
                <a:avLst>
                  <a:gd name="adj" fmla="val 10889"/>
                </a:avLst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       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  <p:sp>
            <p:nvSpPr>
              <p:cNvPr id="29713" name="AutoShape 8"/>
              <p:cNvSpPr/>
              <p:nvPr/>
            </p:nvSpPr>
            <p:spPr>
              <a:xfrm>
                <a:off x="2334" y="1156"/>
                <a:ext cx="336" cy="611"/>
              </a:xfrm>
              <a:prstGeom prst="rightArrow">
                <a:avLst>
                  <a:gd name="adj1" fmla="val 50000"/>
                  <a:gd name="adj2" fmla="val 58328"/>
                </a:avLst>
              </a:prstGeom>
              <a:solidFill>
                <a:srgbClr val="0070C0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714" name="TextBox 47"/>
            <p:cNvSpPr txBox="1"/>
            <p:nvPr/>
          </p:nvSpPr>
          <p:spPr>
            <a:xfrm>
              <a:off x="3857620" y="1617723"/>
              <a:ext cx="4714908" cy="6201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3300"/>
                </a:lnSpc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交职业、环保危害因素与预防措施</a:t>
              </a:r>
              <a:endParaRPr lang="en-US" altLang="zh-CN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3" name="组合 21"/>
          <p:cNvGrpSpPr/>
          <p:nvPr/>
        </p:nvGrpSpPr>
        <p:grpSpPr>
          <a:xfrm>
            <a:off x="2786063" y="4143375"/>
            <a:ext cx="5572125" cy="809625"/>
            <a:chOff x="3180597" y="1428750"/>
            <a:chExt cx="5572163" cy="1071563"/>
          </a:xfrm>
        </p:grpSpPr>
        <p:grpSp>
          <p:nvGrpSpPr>
            <p:cNvPr id="29716" name="Group 6"/>
            <p:cNvGrpSpPr/>
            <p:nvPr/>
          </p:nvGrpSpPr>
          <p:grpSpPr>
            <a:xfrm>
              <a:off x="3180597" y="1428750"/>
              <a:ext cx="5463341" cy="1071563"/>
              <a:chOff x="2334" y="981"/>
              <a:chExt cx="3072" cy="993"/>
            </a:xfrm>
          </p:grpSpPr>
          <p:sp>
            <p:nvSpPr>
              <p:cNvPr id="54" name="AutoShape 7"/>
              <p:cNvSpPr>
                <a:spLocks noChangeArrowheads="1"/>
              </p:cNvSpPr>
              <p:nvPr/>
            </p:nvSpPr>
            <p:spPr bwMode="gray">
              <a:xfrm>
                <a:off x="2334" y="981"/>
                <a:ext cx="3072" cy="993"/>
              </a:xfrm>
              <a:prstGeom prst="roundRect">
                <a:avLst>
                  <a:gd name="adj" fmla="val 10889"/>
                </a:avLst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       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  <p:sp>
            <p:nvSpPr>
              <p:cNvPr id="29718" name="AutoShape 8"/>
              <p:cNvSpPr/>
              <p:nvPr/>
            </p:nvSpPr>
            <p:spPr>
              <a:xfrm>
                <a:off x="2334" y="1156"/>
                <a:ext cx="336" cy="611"/>
              </a:xfrm>
              <a:prstGeom prst="rightArrow">
                <a:avLst>
                  <a:gd name="adj1" fmla="val 50000"/>
                  <a:gd name="adj2" fmla="val 58328"/>
                </a:avLst>
              </a:prstGeom>
              <a:solidFill>
                <a:srgbClr val="00B050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719" name="TextBox 52"/>
            <p:cNvSpPr txBox="1"/>
            <p:nvPr/>
          </p:nvSpPr>
          <p:spPr>
            <a:xfrm>
              <a:off x="3857619" y="1617723"/>
              <a:ext cx="4895141" cy="6819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3300"/>
                </a:lnSpc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交作业过程中异常情况的应急措施</a:t>
              </a:r>
              <a:endParaRPr lang="en-US" altLang="zh-CN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5" name="组合 21"/>
          <p:cNvGrpSpPr/>
          <p:nvPr/>
        </p:nvGrpSpPr>
        <p:grpSpPr>
          <a:xfrm>
            <a:off x="2786063" y="5072063"/>
            <a:ext cx="5572125" cy="809625"/>
            <a:chOff x="3180597" y="1428750"/>
            <a:chExt cx="5572163" cy="1071563"/>
          </a:xfrm>
        </p:grpSpPr>
        <p:grpSp>
          <p:nvGrpSpPr>
            <p:cNvPr id="29721" name="Group 6"/>
            <p:cNvGrpSpPr/>
            <p:nvPr/>
          </p:nvGrpSpPr>
          <p:grpSpPr>
            <a:xfrm>
              <a:off x="3180597" y="1428750"/>
              <a:ext cx="5463341" cy="1071563"/>
              <a:chOff x="2334" y="981"/>
              <a:chExt cx="3072" cy="993"/>
            </a:xfrm>
          </p:grpSpPr>
          <p:sp>
            <p:nvSpPr>
              <p:cNvPr id="59" name="AutoShape 7"/>
              <p:cNvSpPr>
                <a:spLocks noChangeArrowheads="1"/>
              </p:cNvSpPr>
              <p:nvPr/>
            </p:nvSpPr>
            <p:spPr bwMode="gray">
              <a:xfrm>
                <a:off x="2334" y="981"/>
                <a:ext cx="3072" cy="993"/>
              </a:xfrm>
              <a:prstGeom prst="roundRect">
                <a:avLst>
                  <a:gd name="adj" fmla="val 10889"/>
                </a:avLst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       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  <p:sp>
            <p:nvSpPr>
              <p:cNvPr id="29723" name="AutoShape 8"/>
              <p:cNvSpPr/>
              <p:nvPr/>
            </p:nvSpPr>
            <p:spPr>
              <a:xfrm>
                <a:off x="2334" y="1156"/>
                <a:ext cx="336" cy="611"/>
              </a:xfrm>
              <a:prstGeom prst="rightArrow">
                <a:avLst>
                  <a:gd name="adj1" fmla="val 50000"/>
                  <a:gd name="adj2" fmla="val 58328"/>
                </a:avLst>
              </a:prstGeom>
              <a:solidFill>
                <a:srgbClr val="7030A0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724" name="TextBox 57"/>
            <p:cNvSpPr txBox="1"/>
            <p:nvPr/>
          </p:nvSpPr>
          <p:spPr>
            <a:xfrm>
              <a:off x="3857619" y="1617723"/>
              <a:ext cx="4895141" cy="6201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3300"/>
                </a:lnSpc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交其他安全注意事项与要求</a:t>
              </a:r>
              <a:endParaRPr lang="en-US" altLang="zh-CN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30722" name="TextBox 29"/>
          <p:cNvSpPr txBox="1"/>
          <p:nvPr/>
        </p:nvSpPr>
        <p:spPr>
          <a:xfrm>
            <a:off x="677863" y="1398588"/>
            <a:ext cx="7643812" cy="43481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200000"/>
              </a:lnSpc>
            </a:pPr>
            <a:r>
              <a:rPr lang="zh-CN" altLang="es-E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s-E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事实上一项工作在现场开展安全技术交底前就已经开展起来，而考验的是专业管理人员的组织能力，对人、机、料、法</a:t>
            </a:r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、环</a:t>
            </a:r>
            <a:r>
              <a:rPr lang="zh-CN" altLang="es-E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的综合协调及驾驭能力，他是确保工作保质保量、安全高效的有效保障。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es-E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TextBox 2"/>
          <p:cNvSpPr txBox="1"/>
          <p:nvPr/>
        </p:nvSpPr>
        <p:spPr>
          <a:xfrm>
            <a:off x="0" y="333375"/>
            <a:ext cx="34925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3" name="1 Título"/>
          <p:cNvSpPr txBox="1"/>
          <p:nvPr/>
        </p:nvSpPr>
        <p:spPr>
          <a:xfrm>
            <a:off x="1031875" y="2565400"/>
            <a:ext cx="7767638" cy="20542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>
              <a:lnSpc>
                <a:spcPts val="5765"/>
              </a:lnSpc>
            </a:pPr>
            <a:r>
              <a:rPr lang="es-HN" altLang="zh-CN" sz="7200" b="1" dirty="0">
                <a:solidFill>
                  <a:srgbClr val="7030A0"/>
                </a:solidFill>
                <a:latin typeface="Rockwell" panose="02060603020205020403" pitchFamily="18" charset="0"/>
                <a:ea typeface="华文细黑" panose="02010600040101010101" pitchFamily="2" charset="-122"/>
              </a:rPr>
              <a:t>THANK</a:t>
            </a:r>
            <a:r>
              <a:rPr lang="zh-CN" altLang="en-US" sz="7200" b="1" dirty="0">
                <a:solidFill>
                  <a:srgbClr val="404040"/>
                </a:solidFill>
                <a:latin typeface="Rockwell" panose="02060603020205020403" pitchFamily="18" charset="0"/>
                <a:ea typeface="华文细黑" panose="02010600040101010101" pitchFamily="2" charset="-122"/>
              </a:rPr>
              <a:t>     </a:t>
            </a:r>
            <a:r>
              <a:rPr lang="es-HN" altLang="zh-CN" sz="7200" b="1" dirty="0">
                <a:solidFill>
                  <a:srgbClr val="404040"/>
                </a:solidFill>
                <a:latin typeface="Rockwell" panose="02060603020205020403" pitchFamily="18" charset="0"/>
                <a:ea typeface="华文细黑" panose="02010600040101010101" pitchFamily="2" charset="-122"/>
              </a:rPr>
              <a:t> </a:t>
            </a:r>
            <a:r>
              <a:rPr lang="es-HN" altLang="zh-CN" sz="7200" b="1" dirty="0">
                <a:solidFill>
                  <a:srgbClr val="5AD00A"/>
                </a:solidFill>
                <a:latin typeface="Rockwell" panose="02060603020205020403" pitchFamily="18" charset="0"/>
                <a:ea typeface="华文细黑" panose="02010600040101010101" pitchFamily="2" charset="-122"/>
              </a:rPr>
              <a:t>YOU</a:t>
            </a:r>
            <a:endParaRPr lang="es-HN" altLang="zh-CN" sz="7200" b="1" dirty="0">
              <a:solidFill>
                <a:srgbClr val="5AD00A"/>
              </a:solidFill>
              <a:latin typeface="Rockwell" panose="02060603020205020403" pitchFamily="18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 txBox="1"/>
          <p:nvPr/>
        </p:nvSpPr>
        <p:spPr>
          <a:xfrm>
            <a:off x="285750" y="285750"/>
            <a:ext cx="6705600" cy="333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defTabSz="914400"/>
            <a:r>
              <a:rPr lang="zh-CN" altLang="en-US" sz="2000" dirty="0">
                <a:solidFill>
                  <a:srgbClr val="59595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对安全技术交底的认识</a:t>
            </a:r>
            <a:endParaRPr lang="en-US" altLang="zh-CN" sz="2000" dirty="0">
              <a:solidFill>
                <a:srgbClr val="59595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22" name="矩形 6"/>
          <p:cNvSpPr/>
          <p:nvPr/>
        </p:nvSpPr>
        <p:spPr>
          <a:xfrm>
            <a:off x="714375" y="1928813"/>
            <a:ext cx="7286625" cy="2400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ts val="45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建筑施工作业过程中往往是事故多发阶段，如何有效控制日常作业过程中带来的风险，减少事故的发生是我们当前安全管理中非常重要的一环。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安全技术交底是解决此类问题的一种重要手段。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AutoShape 8"/>
          <p:cNvSpPr>
            <a:spLocks noChangeAspect="1" noTextEdit="1"/>
          </p:cNvSpPr>
          <p:nvPr/>
        </p:nvSpPr>
        <p:spPr>
          <a:xfrm flipH="1">
            <a:off x="4806950" y="3114675"/>
            <a:ext cx="909638" cy="1244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7170" name="组合 27"/>
          <p:cNvGrpSpPr/>
          <p:nvPr/>
        </p:nvGrpSpPr>
        <p:grpSpPr>
          <a:xfrm>
            <a:off x="5143500" y="2928938"/>
            <a:ext cx="3500438" cy="3967162"/>
            <a:chOff x="5143500" y="2928938"/>
            <a:chExt cx="3208735" cy="3967164"/>
          </a:xfrm>
        </p:grpSpPr>
        <p:sp>
          <p:nvSpPr>
            <p:cNvPr id="7171" name="Text Box 19"/>
            <p:cNvSpPr txBox="1"/>
            <p:nvPr/>
          </p:nvSpPr>
          <p:spPr>
            <a:xfrm>
              <a:off x="6072198" y="3571876"/>
              <a:ext cx="2143139" cy="332422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marL="0" lvl="1" indent="0" eaLnBrk="0" hangingPunct="0">
                <a:lnSpc>
                  <a:spcPts val="45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控制作业过程中的各种风险，保证作业安全进行。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0" hangingPunct="0"/>
              <a:endParaRPr lang="en-US" altLang="zh-CN" dirty="0">
                <a:latin typeface="Arial" panose="020B0604020202020204" pitchFamily="34" charset="0"/>
                <a:ea typeface="华文细黑" panose="02010600040101010101" pitchFamily="2" charset="-122"/>
              </a:endParaRPr>
            </a:p>
            <a:p>
              <a:pPr eaLnBrk="0" hangingPunct="0"/>
              <a:endParaRPr lang="en-US" altLang="zh-CN" sz="1400" dirty="0">
                <a:latin typeface="Arial" panose="020B0604020202020204" pitchFamily="34" charset="0"/>
                <a:ea typeface="华文细黑" panose="02010600040101010101" pitchFamily="2" charset="-122"/>
              </a:endParaRPr>
            </a:p>
            <a:p>
              <a:pPr eaLnBrk="0" hangingPunct="0"/>
              <a:endParaRPr lang="en-US" altLang="zh-CN" sz="1400" dirty="0">
                <a:latin typeface="Arial" panose="020B0604020202020204" pitchFamily="34" charset="0"/>
                <a:ea typeface="华文细黑" panose="02010600040101010101" pitchFamily="2" charset="-122"/>
              </a:endParaRPr>
            </a:p>
            <a:p>
              <a:pPr eaLnBrk="0" hangingPunct="0"/>
              <a:endParaRPr lang="en-US" altLang="zh-CN" sz="1400" dirty="0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7194" name="AutoShape 3"/>
            <p:cNvSpPr>
              <a:spLocks noChangeArrowheads="1"/>
            </p:cNvSpPr>
            <p:nvPr/>
          </p:nvSpPr>
          <p:spPr bwMode="auto">
            <a:xfrm>
              <a:off x="6000618" y="3214688"/>
              <a:ext cx="2351617" cy="266700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>
                  <a:lumMod val="60000"/>
                  <a:lumOff val="40000"/>
                </a:schemeClr>
              </a:solidFill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69641" name="Freeform 9"/>
            <p:cNvSpPr/>
            <p:nvPr/>
          </p:nvSpPr>
          <p:spPr bwMode="gray">
            <a:xfrm flipH="1">
              <a:off x="5143500" y="2928938"/>
              <a:ext cx="903685" cy="1071563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endParaRPr>
            </a:p>
          </p:txBody>
        </p:sp>
      </p:grpSp>
      <p:grpSp>
        <p:nvGrpSpPr>
          <p:cNvPr id="7174" name="组合 24"/>
          <p:cNvGrpSpPr/>
          <p:nvPr/>
        </p:nvGrpSpPr>
        <p:grpSpPr>
          <a:xfrm>
            <a:off x="2986088" y="1490663"/>
            <a:ext cx="2998787" cy="1601787"/>
            <a:chOff x="2986088" y="1490663"/>
            <a:chExt cx="2998787" cy="1601787"/>
          </a:xfrm>
        </p:grpSpPr>
        <p:grpSp>
          <p:nvGrpSpPr>
            <p:cNvPr id="7175" name="Group 10"/>
            <p:cNvGrpSpPr/>
            <p:nvPr/>
          </p:nvGrpSpPr>
          <p:grpSpPr>
            <a:xfrm>
              <a:off x="2986088" y="1490663"/>
              <a:ext cx="2998787" cy="1601787"/>
              <a:chOff x="1997" y="1314"/>
              <a:chExt cx="1889" cy="1009"/>
            </a:xfrm>
          </p:grpSpPr>
          <p:grpSp>
            <p:nvGrpSpPr>
              <p:cNvPr id="7176" name="Group 11"/>
              <p:cNvGrpSpPr/>
              <p:nvPr/>
            </p:nvGrpSpPr>
            <p:grpSpPr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9644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endParaRPr>
                </a:p>
              </p:txBody>
            </p:sp>
            <p:sp>
              <p:nvSpPr>
                <p:cNvPr id="69645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69646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69647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7181" name="Oval 16"/>
              <p:cNvSpPr/>
              <p:nvPr/>
            </p:nvSpPr>
            <p:spPr>
              <a:xfrm>
                <a:off x="2125" y="1327"/>
                <a:ext cx="1570" cy="770"/>
              </a:xfrm>
              <a:prstGeom prst="ellipse">
                <a:avLst/>
              </a:prstGeom>
              <a:solidFill>
                <a:srgbClr val="92D050"/>
              </a:soli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en-US" dirty="0"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69649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</p:grpSp>
        <p:sp>
          <p:nvSpPr>
            <p:cNvPr id="7183" name="Text Box 18"/>
            <p:cNvSpPr txBox="1"/>
            <p:nvPr/>
          </p:nvSpPr>
          <p:spPr>
            <a:xfrm>
              <a:off x="3214678" y="1857364"/>
              <a:ext cx="249299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安全技术交底的目的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84" name="组合 29"/>
          <p:cNvGrpSpPr/>
          <p:nvPr/>
        </p:nvGrpSpPr>
        <p:grpSpPr>
          <a:xfrm>
            <a:off x="3286125" y="3214688"/>
            <a:ext cx="2500313" cy="2857500"/>
            <a:chOff x="3303434" y="3214686"/>
            <a:chExt cx="2197260" cy="2857504"/>
          </a:xfrm>
        </p:grpSpPr>
        <p:sp>
          <p:nvSpPr>
            <p:cNvPr id="7185" name="Text Box 6"/>
            <p:cNvSpPr txBox="1"/>
            <p:nvPr/>
          </p:nvSpPr>
          <p:spPr>
            <a:xfrm>
              <a:off x="3428992" y="3929066"/>
              <a:ext cx="2071702" cy="18235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>
                <a:lnSpc>
                  <a:spcPts val="45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实现各类安全信息的共享（现场制定的安全措施）。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86" name="组合 28"/>
            <p:cNvGrpSpPr/>
            <p:nvPr/>
          </p:nvGrpSpPr>
          <p:grpSpPr>
            <a:xfrm>
              <a:off x="3303434" y="3214686"/>
              <a:ext cx="2000251" cy="2857504"/>
              <a:chOff x="3303434" y="3214686"/>
              <a:chExt cx="2000251" cy="2857504"/>
            </a:xfrm>
          </p:grpSpPr>
          <p:sp>
            <p:nvSpPr>
              <p:cNvPr id="7182" name="AutoShape 5"/>
              <p:cNvSpPr>
                <a:spLocks noChangeArrowheads="1"/>
              </p:cNvSpPr>
              <p:nvPr/>
            </p:nvSpPr>
            <p:spPr bwMode="auto">
              <a:xfrm>
                <a:off x="3303434" y="3786187"/>
                <a:ext cx="2000552" cy="2286003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>
                    <a:lumMod val="40000"/>
                    <a:lumOff val="60000"/>
                  </a:schemeClr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24" name="虚尾箭头 23"/>
              <p:cNvSpPr/>
              <p:nvPr/>
            </p:nvSpPr>
            <p:spPr>
              <a:xfrm rot="5400000">
                <a:off x="3939835" y="3143294"/>
                <a:ext cx="571501" cy="714284"/>
              </a:xfrm>
              <a:prstGeom prst="stripedRightArrow">
                <a:avLst/>
              </a:prstGeom>
              <a:solidFill>
                <a:srgbClr val="FF660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7189" name="组合 26"/>
          <p:cNvGrpSpPr/>
          <p:nvPr/>
        </p:nvGrpSpPr>
        <p:grpSpPr>
          <a:xfrm>
            <a:off x="500063" y="2928938"/>
            <a:ext cx="3189287" cy="2809875"/>
            <a:chOff x="500063" y="2928938"/>
            <a:chExt cx="3189287" cy="2809875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>
              <a:off x="500063" y="3071813"/>
              <a:ext cx="2286000" cy="26670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>
                  <a:lumMod val="40000"/>
                  <a:lumOff val="60000"/>
                </a:schemeClr>
              </a:solidFill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7191" name="组合 25"/>
            <p:cNvGrpSpPr/>
            <p:nvPr/>
          </p:nvGrpSpPr>
          <p:grpSpPr>
            <a:xfrm>
              <a:off x="642938" y="2928938"/>
              <a:ext cx="3046412" cy="2103745"/>
              <a:chOff x="642938" y="2928938"/>
              <a:chExt cx="3046412" cy="2103745"/>
            </a:xfrm>
          </p:grpSpPr>
          <p:sp>
            <p:nvSpPr>
              <p:cNvPr id="69639" name="Freeform 7"/>
              <p:cNvSpPr/>
              <p:nvPr/>
            </p:nvSpPr>
            <p:spPr bwMode="gray">
              <a:xfrm>
                <a:off x="2786063" y="2928938"/>
                <a:ext cx="903287" cy="1000125"/>
              </a:xfrm>
              <a:custGeom>
                <a:avLst/>
                <a:gdLst/>
                <a:ahLst/>
                <a:cxnLst>
                  <a:cxn ang="0">
                    <a:pos x="580" y="0"/>
                  </a:cxn>
                  <a:cxn ang="0">
                    <a:pos x="578" y="90"/>
                  </a:cxn>
                  <a:cxn ang="0">
                    <a:pos x="568" y="174"/>
                  </a:cxn>
                  <a:cxn ang="0">
                    <a:pos x="552" y="252"/>
                  </a:cxn>
                  <a:cxn ang="0">
                    <a:pos x="526" y="324"/>
                  </a:cxn>
                  <a:cxn ang="0">
                    <a:pos x="494" y="390"/>
                  </a:cxn>
                  <a:cxn ang="0">
                    <a:pos x="452" y="450"/>
                  </a:cxn>
                  <a:cxn ang="0">
                    <a:pos x="402" y="508"/>
                  </a:cxn>
                  <a:cxn ang="0">
                    <a:pos x="342" y="560"/>
                  </a:cxn>
                  <a:cxn ang="0">
                    <a:pos x="270" y="610"/>
                  </a:cxn>
                  <a:cxn ang="0">
                    <a:pos x="188" y="656"/>
                  </a:cxn>
                  <a:cxn ang="0">
                    <a:pos x="188" y="798"/>
                  </a:cxn>
                  <a:cxn ang="0">
                    <a:pos x="0" y="514"/>
                  </a:cxn>
                  <a:cxn ang="0">
                    <a:pos x="188" y="230"/>
                  </a:cxn>
                  <a:cxn ang="0">
                    <a:pos x="188" y="372"/>
                  </a:cxn>
                  <a:cxn ang="0">
                    <a:pos x="224" y="368"/>
                  </a:cxn>
                  <a:cxn ang="0">
                    <a:pos x="264" y="356"/>
                  </a:cxn>
                  <a:cxn ang="0">
                    <a:pos x="306" y="336"/>
                  </a:cxn>
                  <a:cxn ang="0">
                    <a:pos x="348" y="310"/>
                  </a:cxn>
                  <a:cxn ang="0">
                    <a:pos x="392" y="280"/>
                  </a:cxn>
                  <a:cxn ang="0">
                    <a:pos x="432" y="246"/>
                  </a:cxn>
                  <a:cxn ang="0">
                    <a:pos x="472" y="208"/>
                  </a:cxn>
                  <a:cxn ang="0">
                    <a:pos x="506" y="166"/>
                  </a:cxn>
                  <a:cxn ang="0">
                    <a:pos x="536" y="124"/>
                  </a:cxn>
                  <a:cxn ang="0">
                    <a:pos x="558" y="82"/>
                  </a:cxn>
                  <a:cxn ang="0">
                    <a:pos x="574" y="40"/>
                  </a:cxn>
                  <a:cxn ang="0">
                    <a:pos x="578" y="0"/>
                  </a:cxn>
                  <a:cxn ang="0">
                    <a:pos x="580" y="0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noFill/>
                <a:prstDash val="solid"/>
                <a:rou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7193" name="Text Box 6"/>
              <p:cNvSpPr txBox="1"/>
              <p:nvPr/>
            </p:nvSpPr>
            <p:spPr>
              <a:xfrm>
                <a:off x="642938" y="3786188"/>
                <a:ext cx="1990725" cy="12461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defTabSz="914400" eaLnBrk="0" hangingPunct="0">
                  <a:lnSpc>
                    <a:spcPts val="4500"/>
                  </a:lnSpc>
                </a:pPr>
                <a:r>
                  <a:rPr lang="zh-CN" altLang="en-US" sz="2000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统一现场作业步骤及作业标准。</a:t>
                </a:r>
                <a:endParaRPr lang="en-US" altLang="zh-CN" sz="20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Rectangle 2"/>
          <p:cNvSpPr txBox="1"/>
          <p:nvPr/>
        </p:nvSpPr>
        <p:spPr>
          <a:xfrm>
            <a:off x="285750" y="285750"/>
            <a:ext cx="6705600" cy="333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defTabSz="914400"/>
            <a:r>
              <a:rPr lang="zh-CN" altLang="en-US" sz="2000" dirty="0">
                <a:solidFill>
                  <a:srgbClr val="59595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对安全技术交底的认识</a:t>
            </a:r>
            <a:endParaRPr lang="en-US" altLang="zh-CN" sz="2000" dirty="0">
              <a:solidFill>
                <a:srgbClr val="59595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AutoShape 8"/>
          <p:cNvSpPr>
            <a:spLocks noChangeAspect="1" noTextEdit="1"/>
          </p:cNvSpPr>
          <p:nvPr/>
        </p:nvSpPr>
        <p:spPr>
          <a:xfrm flipH="1">
            <a:off x="4806950" y="3114675"/>
            <a:ext cx="909638" cy="1244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9218" name="组合 27"/>
          <p:cNvGrpSpPr/>
          <p:nvPr/>
        </p:nvGrpSpPr>
        <p:grpSpPr>
          <a:xfrm>
            <a:off x="5143500" y="2928938"/>
            <a:ext cx="3286125" cy="3111500"/>
            <a:chOff x="5143500" y="2928938"/>
            <a:chExt cx="3286152" cy="3111628"/>
          </a:xfrm>
        </p:grpSpPr>
        <p:sp>
          <p:nvSpPr>
            <p:cNvPr id="9219" name="Text Box 19"/>
            <p:cNvSpPr txBox="1"/>
            <p:nvPr/>
          </p:nvSpPr>
          <p:spPr>
            <a:xfrm>
              <a:off x="6072198" y="3571877"/>
              <a:ext cx="2357454" cy="24686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>
                <a:lnSpc>
                  <a:spcPts val="45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临时性作业、无依据的作业，现场不能有效控制。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0" hangingPunct="0"/>
              <a:endParaRPr lang="en-US" altLang="zh-CN" sz="1400" dirty="0">
                <a:latin typeface="Arial" panose="020B0604020202020204" pitchFamily="34" charset="0"/>
                <a:ea typeface="华文细黑" panose="02010600040101010101" pitchFamily="2" charset="-122"/>
              </a:endParaRPr>
            </a:p>
            <a:p>
              <a:pPr eaLnBrk="0" hangingPunct="0"/>
              <a:endParaRPr lang="en-US" altLang="zh-CN" sz="1400" dirty="0">
                <a:latin typeface="Arial" panose="020B0604020202020204" pitchFamily="34" charset="0"/>
                <a:ea typeface="华文细黑" panose="02010600040101010101" pitchFamily="2" charset="-122"/>
              </a:endParaRPr>
            </a:p>
            <a:p>
              <a:pPr eaLnBrk="0" hangingPunct="0"/>
              <a:endParaRPr lang="en-US" altLang="zh-CN" sz="1400" dirty="0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8218" name="AutoShape 3"/>
            <p:cNvSpPr>
              <a:spLocks noChangeArrowheads="1"/>
            </p:cNvSpPr>
            <p:nvPr/>
          </p:nvSpPr>
          <p:spPr bwMode="auto">
            <a:xfrm>
              <a:off x="6000757" y="3214666"/>
              <a:ext cx="2286019" cy="266679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>
                  <a:lumMod val="40000"/>
                  <a:lumOff val="60000"/>
                </a:schemeClr>
              </a:solidFill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9221" name="Freeform 9"/>
            <p:cNvSpPr/>
            <p:nvPr/>
          </p:nvSpPr>
          <p:spPr>
            <a:xfrm flipH="1">
              <a:off x="5143500" y="2928938"/>
              <a:ext cx="903295" cy="1071479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222" name="组合 24"/>
          <p:cNvGrpSpPr/>
          <p:nvPr/>
        </p:nvGrpSpPr>
        <p:grpSpPr>
          <a:xfrm>
            <a:off x="2986088" y="1490663"/>
            <a:ext cx="2998787" cy="1601787"/>
            <a:chOff x="2986088" y="1490663"/>
            <a:chExt cx="2998787" cy="1601787"/>
          </a:xfrm>
        </p:grpSpPr>
        <p:grpSp>
          <p:nvGrpSpPr>
            <p:cNvPr id="9223" name="Group 10"/>
            <p:cNvGrpSpPr/>
            <p:nvPr/>
          </p:nvGrpSpPr>
          <p:grpSpPr>
            <a:xfrm>
              <a:off x="2986088" y="1490663"/>
              <a:ext cx="2998787" cy="1601787"/>
              <a:chOff x="1997" y="1314"/>
              <a:chExt cx="1889" cy="1009"/>
            </a:xfrm>
          </p:grpSpPr>
          <p:grpSp>
            <p:nvGrpSpPr>
              <p:cNvPr id="9224" name="Group 11"/>
              <p:cNvGrpSpPr/>
              <p:nvPr/>
            </p:nvGrpSpPr>
            <p:grpSpPr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9644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endParaRPr>
                </a:p>
              </p:txBody>
            </p:sp>
            <p:sp>
              <p:nvSpPr>
                <p:cNvPr id="69645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69646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69647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9229" name="Oval 16"/>
              <p:cNvSpPr/>
              <p:nvPr/>
            </p:nvSpPr>
            <p:spPr>
              <a:xfrm>
                <a:off x="2125" y="1327"/>
                <a:ext cx="1570" cy="770"/>
              </a:xfrm>
              <a:prstGeom prst="ellipse">
                <a:avLst/>
              </a:prstGeom>
              <a:solidFill>
                <a:srgbClr val="92D050"/>
              </a:soli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en-US" dirty="0"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69649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</p:grpSp>
        <p:sp>
          <p:nvSpPr>
            <p:cNvPr id="9231" name="Text Box 18"/>
            <p:cNvSpPr txBox="1"/>
            <p:nvPr/>
          </p:nvSpPr>
          <p:spPr>
            <a:xfrm>
              <a:off x="3357554" y="1714488"/>
              <a:ext cx="2214578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想通过安全技术交底解决的问题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32" name="组合 29"/>
          <p:cNvGrpSpPr/>
          <p:nvPr/>
        </p:nvGrpSpPr>
        <p:grpSpPr>
          <a:xfrm>
            <a:off x="3286125" y="3214688"/>
            <a:ext cx="2428875" cy="2900362"/>
            <a:chOff x="3303434" y="3214686"/>
            <a:chExt cx="2134480" cy="2900723"/>
          </a:xfrm>
        </p:grpSpPr>
        <p:sp>
          <p:nvSpPr>
            <p:cNvPr id="9233" name="Text Box 6"/>
            <p:cNvSpPr txBox="1"/>
            <p:nvPr/>
          </p:nvSpPr>
          <p:spPr>
            <a:xfrm>
              <a:off x="3366212" y="3714752"/>
              <a:ext cx="2071702" cy="24006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>
                <a:lnSpc>
                  <a:spcPts val="45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作业过程中的安全措施不能得到有效落实。（人员不清楚）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234" name="组合 28"/>
            <p:cNvGrpSpPr/>
            <p:nvPr/>
          </p:nvGrpSpPr>
          <p:grpSpPr>
            <a:xfrm>
              <a:off x="3303434" y="3214686"/>
              <a:ext cx="2000251" cy="2857504"/>
              <a:chOff x="3303434" y="3214686"/>
              <a:chExt cx="2000251" cy="2857504"/>
            </a:xfrm>
          </p:grpSpPr>
          <p:sp>
            <p:nvSpPr>
              <p:cNvPr id="8206" name="AutoShape 5"/>
              <p:cNvSpPr>
                <a:spLocks noChangeArrowheads="1"/>
              </p:cNvSpPr>
              <p:nvPr/>
            </p:nvSpPr>
            <p:spPr bwMode="auto">
              <a:xfrm>
                <a:off x="3303434" y="3786257"/>
                <a:ext cx="2000552" cy="2286285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>
                    <a:lumMod val="40000"/>
                    <a:lumOff val="60000"/>
                  </a:schemeClr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24" name="虚尾箭头 23"/>
              <p:cNvSpPr/>
              <p:nvPr/>
            </p:nvSpPr>
            <p:spPr>
              <a:xfrm rot="5400000">
                <a:off x="3939799" y="3143329"/>
                <a:ext cx="571571" cy="714283"/>
              </a:xfrm>
              <a:prstGeom prst="stripedRightArrow">
                <a:avLst/>
              </a:prstGeom>
              <a:solidFill>
                <a:srgbClr val="FF660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9237" name="组合 26"/>
          <p:cNvGrpSpPr/>
          <p:nvPr/>
        </p:nvGrpSpPr>
        <p:grpSpPr>
          <a:xfrm>
            <a:off x="500063" y="2928938"/>
            <a:ext cx="3189287" cy="2809875"/>
            <a:chOff x="500034" y="2928938"/>
            <a:chExt cx="3189316" cy="2809875"/>
          </a:xfrm>
        </p:grpSpPr>
        <p:sp>
          <p:nvSpPr>
            <p:cNvPr id="8200" name="AutoShape 5"/>
            <p:cNvSpPr>
              <a:spLocks noChangeArrowheads="1"/>
            </p:cNvSpPr>
            <p:nvPr/>
          </p:nvSpPr>
          <p:spPr bwMode="auto">
            <a:xfrm>
              <a:off x="500034" y="3071813"/>
              <a:ext cx="2286021" cy="26670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>
                  <a:lumMod val="40000"/>
                  <a:lumOff val="60000"/>
                </a:schemeClr>
              </a:solidFill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9239" name="组合 25"/>
            <p:cNvGrpSpPr/>
            <p:nvPr/>
          </p:nvGrpSpPr>
          <p:grpSpPr>
            <a:xfrm>
              <a:off x="500034" y="2928938"/>
              <a:ext cx="3189316" cy="2685413"/>
              <a:chOff x="500034" y="2928938"/>
              <a:chExt cx="3189316" cy="2685413"/>
            </a:xfrm>
          </p:grpSpPr>
          <p:sp>
            <p:nvSpPr>
              <p:cNvPr id="9240" name="Freeform 7"/>
              <p:cNvSpPr/>
              <p:nvPr/>
            </p:nvSpPr>
            <p:spPr>
              <a:xfrm>
                <a:off x="2786055" y="2928938"/>
                <a:ext cx="903295" cy="1000125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</a:cxnLst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41" name="Text Box 6"/>
              <p:cNvSpPr txBox="1"/>
              <p:nvPr/>
            </p:nvSpPr>
            <p:spPr>
              <a:xfrm>
                <a:off x="500034" y="3214686"/>
                <a:ext cx="2286016" cy="2399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eaLnBrk="0" hangingPunct="0">
                  <a:lnSpc>
                    <a:spcPts val="45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作业人员不知道安全操作规程和要求，凭经验作业或别的工地的要求。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242" name="Rectangle 2"/>
          <p:cNvSpPr txBox="1"/>
          <p:nvPr/>
        </p:nvSpPr>
        <p:spPr>
          <a:xfrm>
            <a:off x="285750" y="285750"/>
            <a:ext cx="6705600" cy="333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defTabSz="914400"/>
            <a:r>
              <a:rPr lang="zh-CN" altLang="en-US" sz="2000" dirty="0">
                <a:solidFill>
                  <a:srgbClr val="59595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对安全技术交底的认识</a:t>
            </a:r>
            <a:endParaRPr lang="en-US" altLang="zh-CN" sz="2000" dirty="0">
              <a:solidFill>
                <a:srgbClr val="59595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5" name="组合 25"/>
          <p:cNvGrpSpPr/>
          <p:nvPr/>
        </p:nvGrpSpPr>
        <p:grpSpPr>
          <a:xfrm>
            <a:off x="500063" y="1428750"/>
            <a:ext cx="8001000" cy="4222750"/>
            <a:chOff x="1071563" y="1643063"/>
            <a:chExt cx="6500812" cy="130175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071563" y="1643063"/>
              <a:ext cx="6500812" cy="130175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rPr>
                <a:t>                       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11267" name="Group 5"/>
            <p:cNvGrpSpPr/>
            <p:nvPr/>
          </p:nvGrpSpPr>
          <p:grpSpPr>
            <a:xfrm>
              <a:off x="1213525" y="1765875"/>
              <a:ext cx="1259696" cy="1071015"/>
              <a:chOff x="999" y="1094"/>
              <a:chExt cx="772" cy="750"/>
            </a:xfrm>
          </p:grpSpPr>
          <p:sp>
            <p:nvSpPr>
              <p:cNvPr id="9223" name="AutoShape 6"/>
              <p:cNvSpPr>
                <a:spLocks noChangeArrowheads="1"/>
              </p:cNvSpPr>
              <p:nvPr/>
            </p:nvSpPr>
            <p:spPr bwMode="gray">
              <a:xfrm>
                <a:off x="999" y="1094"/>
                <a:ext cx="772" cy="750"/>
              </a:xfrm>
              <a:prstGeom prst="roundRect">
                <a:avLst>
                  <a:gd name="adj" fmla="val 11921"/>
                </a:avLst>
              </a:prstGeom>
              <a:solidFill>
                <a:schemeClr val="tx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 bwMode="gray">
              <a:xfrm>
                <a:off x="1038" y="1139"/>
                <a:ext cx="383" cy="37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gray">
              <a:xfrm>
                <a:off x="1043" y="1126"/>
                <a:ext cx="712" cy="518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R="0" algn="ctr" defTabSz="914400" eaLnBrk="0" hangingPunct="0">
                  <a:lnSpc>
                    <a:spcPts val="45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kern="1200" cap="none" spc="0" normalizeH="0" baseline="0" noProof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           </a:t>
                </a:r>
                <a:r>
                  <a:rPr kumimoji="0" lang="zh-CN" altLang="en-US" sz="2400" kern="1200" cap="none" spc="0" normalizeH="0" baseline="0" noProof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安全技术交底的工作思路</a:t>
                </a:r>
                <a:endParaRPr kumimoji="0" lang="en-US" altLang="zh-CN" sz="2400" kern="1200" cap="none" spc="0" normalizeH="0" baseline="0" noProof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271" name="Text Box 9"/>
            <p:cNvSpPr txBox="1"/>
            <p:nvPr/>
          </p:nvSpPr>
          <p:spPr>
            <a:xfrm>
              <a:off x="2522619" y="1753170"/>
              <a:ext cx="4778375" cy="10954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45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作业前，对每个作业环节进行危害辨识；根据辨识结果制定控制和预防措施；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45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通过各类方案、安全技术交底予以体现；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45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用作业人员、班组长、项目部三方共同参与交底的形式予以实施；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45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实现信息的共享，达到控制作业过程风险的目的。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72" name="Rectangle 2"/>
          <p:cNvSpPr txBox="1"/>
          <p:nvPr/>
        </p:nvSpPr>
        <p:spPr>
          <a:xfrm>
            <a:off x="285750" y="285750"/>
            <a:ext cx="6705600" cy="333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defTabSz="914400"/>
            <a:r>
              <a:rPr lang="zh-CN" altLang="en-US" sz="2000" dirty="0">
                <a:solidFill>
                  <a:srgbClr val="59595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对安全技术交底的认识</a:t>
            </a:r>
            <a:endParaRPr lang="en-US" altLang="zh-CN" sz="2000" dirty="0">
              <a:solidFill>
                <a:srgbClr val="59595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785938" y="2786063"/>
            <a:ext cx="5410200" cy="665162"/>
            <a:chOff x="1152" y="1851"/>
            <a:chExt cx="3408" cy="419"/>
          </a:xfrm>
        </p:grpSpPr>
        <p:grpSp>
          <p:nvGrpSpPr>
            <p:cNvPr id="12291" name="Group 12"/>
            <p:cNvGrpSpPr/>
            <p:nvPr/>
          </p:nvGrpSpPr>
          <p:grpSpPr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12292" name="AutoShape 13"/>
              <p:cNvSpPr/>
              <p:nvPr/>
            </p:nvSpPr>
            <p:spPr>
              <a:xfrm>
                <a:off x="3187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93" name="AutoShape 14"/>
              <p:cNvSpPr/>
              <p:nvPr/>
            </p:nvSpPr>
            <p:spPr>
              <a:xfrm>
                <a:off x="3174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94" name="AutoShape 15"/>
              <p:cNvSpPr/>
              <p:nvPr/>
            </p:nvSpPr>
            <p:spPr>
              <a:xfrm>
                <a:off x="3264" y="2737"/>
                <a:ext cx="1349" cy="1167"/>
              </a:xfrm>
              <a:prstGeom prst="hexagon">
                <a:avLst>
                  <a:gd name="adj" fmla="val 28893"/>
                  <a:gd name="vf" fmla="val 11547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295" name="Line 16"/>
            <p:cNvSpPr/>
            <p:nvPr/>
          </p:nvSpPr>
          <p:spPr>
            <a:xfrm>
              <a:off x="1536" y="2222"/>
              <a:ext cx="302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oval" w="med" len="med"/>
            </a:ln>
          </p:spPr>
        </p:sp>
        <p:sp>
          <p:nvSpPr>
            <p:cNvPr id="12296" name="Text Box 17"/>
            <p:cNvSpPr txBox="1"/>
            <p:nvPr/>
          </p:nvSpPr>
          <p:spPr>
            <a:xfrm>
              <a:off x="1692" y="1896"/>
              <a:ext cx="2831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2800" b="1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安全技术交底的定义及作用</a:t>
              </a:r>
              <a:endParaRPr lang="en-US" altLang="zh-CN" sz="28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2297" name="Text Box 18"/>
            <p:cNvSpPr txBox="1"/>
            <p:nvPr/>
          </p:nvSpPr>
          <p:spPr>
            <a:xfrm>
              <a:off x="1276" y="1913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298" name="TextBox 2"/>
          <p:cNvSpPr txBox="1"/>
          <p:nvPr/>
        </p:nvSpPr>
        <p:spPr>
          <a:xfrm>
            <a:off x="0" y="333375"/>
            <a:ext cx="34925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13314" name="TextBox 2"/>
          <p:cNvSpPr txBox="1"/>
          <p:nvPr/>
        </p:nvSpPr>
        <p:spPr>
          <a:xfrm>
            <a:off x="0" y="357188"/>
            <a:ext cx="321468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安全技术交底的定义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Rectangle 24"/>
          <p:cNvSpPr/>
          <p:nvPr/>
        </p:nvSpPr>
        <p:spPr>
          <a:xfrm>
            <a:off x="928688" y="1643063"/>
            <a:ext cx="7572375" cy="2849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ts val="5000"/>
              </a:lnSpc>
            </a:pPr>
            <a:r>
              <a:rPr lang="zh-CN" altLang="en-US" sz="32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安全技术交底：</a:t>
            </a:r>
            <a:endParaRPr lang="en-US" altLang="zh-CN" sz="32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0" hangingPunct="0">
              <a:lnSpc>
                <a:spcPts val="1500"/>
              </a:lnSpc>
            </a:pPr>
            <a:r>
              <a:rPr lang="zh-CN" altLang="es-ES" sz="3200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0" hangingPunct="0">
              <a:lnSpc>
                <a:spcPts val="5000"/>
              </a:lnSpc>
            </a:pPr>
            <a:r>
              <a:rPr lang="en-US" altLang="zh-CN" sz="2400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</a:t>
            </a:r>
            <a:r>
              <a:rPr lang="zh-CN" altLang="es-ES" sz="2400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在作业前对</a:t>
            </a:r>
            <a:r>
              <a:rPr lang="zh-CN" altLang="es-ES" sz="2400" dirty="0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不同班组、不同类别、直接参与作业的人员</a:t>
            </a:r>
            <a:r>
              <a:rPr lang="zh-CN" altLang="es-ES" sz="2400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进行的</a:t>
            </a:r>
            <a:r>
              <a:rPr lang="zh-CN" altLang="es-ES" sz="24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施工作业</a:t>
            </a:r>
            <a:r>
              <a:rPr lang="zh-CN" altLang="es-ES" sz="2400" dirty="0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任务</a:t>
            </a:r>
            <a:r>
              <a:rPr lang="zh-CN" altLang="es-ES" sz="2400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与</a:t>
            </a:r>
            <a:r>
              <a:rPr lang="zh-CN" altLang="en-US" sz="2400" dirty="0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人员</a:t>
            </a:r>
            <a:r>
              <a:rPr lang="zh-CN" altLang="es-ES" sz="2400" dirty="0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分工</a:t>
            </a:r>
            <a:r>
              <a:rPr lang="zh-CN" altLang="es-ES" sz="24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、作业规程、</a:t>
            </a:r>
            <a:r>
              <a:rPr lang="zh-CN" altLang="es-ES" sz="2400" dirty="0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安全注意事项</a:t>
            </a:r>
            <a:r>
              <a:rPr lang="zh-CN" altLang="es-ES" sz="2400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等作业前培训和</a:t>
            </a:r>
            <a:r>
              <a:rPr lang="zh-CN" altLang="es-ES" sz="2400" dirty="0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统筹组织</a:t>
            </a:r>
            <a:r>
              <a:rPr lang="zh-CN" altLang="es-ES" sz="2400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的活动。</a:t>
            </a:r>
            <a:endParaRPr lang="zh-CN" altLang="es-ES" sz="2400" dirty="0">
              <a:solidFill>
                <a:schemeClr val="tx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charRg st="1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charRg st="1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charRg st="1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14338" name="TextBox 2"/>
          <p:cNvSpPr txBox="1"/>
          <p:nvPr/>
        </p:nvSpPr>
        <p:spPr>
          <a:xfrm>
            <a:off x="0" y="357188"/>
            <a:ext cx="321468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安全技术交底的作用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Rektangel 76"/>
          <p:cNvSpPr/>
          <p:nvPr/>
        </p:nvSpPr>
        <p:spPr>
          <a:xfrm>
            <a:off x="2571750" y="1714500"/>
            <a:ext cx="56435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作业人员自我保护的必要手段</a:t>
            </a:r>
            <a:endParaRPr lang="zh-CN" altLang="en-US" sz="24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" name="Gruppe 61"/>
          <p:cNvGrpSpPr/>
          <p:nvPr/>
        </p:nvGrpSpPr>
        <p:grpSpPr>
          <a:xfrm flipH="1">
            <a:off x="1357313" y="1550988"/>
            <a:ext cx="885825" cy="877887"/>
            <a:chOff x="1760019" y="3875595"/>
            <a:chExt cx="1018741" cy="1016530"/>
          </a:xfrm>
        </p:grpSpPr>
        <p:grpSp>
          <p:nvGrpSpPr>
            <p:cNvPr id="14341" name="Gruppe 59"/>
            <p:cNvGrpSpPr/>
            <p:nvPr/>
          </p:nvGrpSpPr>
          <p:grpSpPr>
            <a:xfrm>
              <a:off x="1762304" y="3875595"/>
              <a:ext cx="1016456" cy="1016530"/>
              <a:chOff x="3906064" y="1406380"/>
              <a:chExt cx="496973" cy="497009"/>
            </a:xfrm>
          </p:grpSpPr>
          <p:sp>
            <p:nvSpPr>
              <p:cNvPr id="8" name="Ellipse 30"/>
              <p:cNvSpPr/>
              <p:nvPr/>
            </p:nvSpPr>
            <p:spPr bwMode="auto">
              <a:xfrm rot="17065673">
                <a:off x="3906046" y="1406398"/>
                <a:ext cx="497009" cy="49697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alibri" panose="020F0502020204030204" pitchFamily="34" charset="0"/>
                  <a:buAutoNum type="arabicPeriod"/>
                  <a:defRPr/>
                </a:pPr>
                <a:endParaRPr kumimoji="0" lang="da-DK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9" name="Ellipse 31"/>
              <p:cNvSpPr>
                <a:spLocks noChangeArrowheads="1"/>
              </p:cNvSpPr>
              <p:nvPr/>
            </p:nvSpPr>
            <p:spPr bwMode="auto">
              <a:xfrm>
                <a:off x="3955827" y="1424355"/>
                <a:ext cx="365087" cy="269625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>
                <a:noFill/>
              </a:ln>
            </p:spPr>
            <p:txBody>
              <a:bodyPr anchor="ctr"/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alibri" panose="020F0502020204030204" pitchFamily="34" charset="0"/>
                  <a:buAutoNum type="arabicPeriod"/>
                  <a:defRPr/>
                </a:pPr>
                <a:endParaRPr kumimoji="0" lang="da-DK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7" name="Måne 29"/>
            <p:cNvSpPr/>
            <p:nvPr/>
          </p:nvSpPr>
          <p:spPr bwMode="auto">
            <a:xfrm rot="16570711">
              <a:off x="2013671" y="4164324"/>
              <a:ext cx="460273" cy="967579"/>
            </a:xfrm>
            <a:prstGeom prst="moon">
              <a:avLst>
                <a:gd name="adj" fmla="val 8755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da-DK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10" name="TextBox 7"/>
          <p:cNvSpPr txBox="1"/>
          <p:nvPr/>
        </p:nvSpPr>
        <p:spPr>
          <a:xfrm>
            <a:off x="1571625" y="1643063"/>
            <a:ext cx="374650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3600" dirty="0">
                <a:latin typeface="Arial" panose="020B0604020202020204" pitchFamily="34" charset="0"/>
                <a:ea typeface="华文细黑" panose="02010600040101010101" pitchFamily="2" charset="-122"/>
              </a:rPr>
              <a:t>1</a:t>
            </a:r>
            <a:endParaRPr lang="en-US" altLang="zh-CN" sz="3600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1" name="Freeform 116"/>
          <p:cNvSpPr>
            <a:spLocks noChangeArrowheads="1"/>
          </p:cNvSpPr>
          <p:nvPr/>
        </p:nvSpPr>
        <p:spPr bwMode="auto">
          <a:xfrm>
            <a:off x="3929063" y="2286000"/>
            <a:ext cx="938213" cy="284163"/>
          </a:xfrm>
          <a:custGeom>
            <a:avLst/>
            <a:gdLst>
              <a:gd name="T0" fmla="*/ 0 w 1409700"/>
              <a:gd name="T1" fmla="*/ 0 h 444500"/>
              <a:gd name="T2" fmla="*/ 698500 w 1409700"/>
              <a:gd name="T3" fmla="*/ 444500 h 444500"/>
              <a:gd name="T4" fmla="*/ 1409700 w 1409700"/>
              <a:gd name="T5" fmla="*/ 12700 h 444500"/>
              <a:gd name="T6" fmla="*/ 0 60000 65536"/>
              <a:gd name="T7" fmla="*/ 0 60000 65536"/>
              <a:gd name="T8" fmla="*/ 0 60000 65536"/>
              <a:gd name="T9" fmla="*/ 0 w 1409700"/>
              <a:gd name="T10" fmla="*/ 0 h 444500"/>
              <a:gd name="T11" fmla="*/ 1409700 w 1409700"/>
              <a:gd name="T12" fmla="*/ 444500 h 444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9700" h="444500">
                <a:moveTo>
                  <a:pt x="0" y="0"/>
                </a:moveTo>
                <a:lnTo>
                  <a:pt x="698500" y="444500"/>
                </a:lnTo>
                <a:lnTo>
                  <a:pt x="1409700" y="12700"/>
                </a:lnTo>
              </a:path>
            </a:pathLst>
          </a:custGeom>
          <a:noFill/>
          <a:ln w="9525">
            <a:solidFill>
              <a:srgbClr val="A6A6A6"/>
            </a:solidFill>
            <a:miter lim="800000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2" name="Rektangel 76"/>
          <p:cNvSpPr/>
          <p:nvPr/>
        </p:nvSpPr>
        <p:spPr>
          <a:xfrm>
            <a:off x="2571750" y="2786063"/>
            <a:ext cx="60007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成功的作业源于前期精密的组织与分工</a:t>
            </a:r>
            <a:endParaRPr lang="zh-CN" altLang="en-US" sz="24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6" name="Gruppe 61"/>
          <p:cNvGrpSpPr/>
          <p:nvPr/>
        </p:nvGrpSpPr>
        <p:grpSpPr>
          <a:xfrm flipH="1">
            <a:off x="1357313" y="2622550"/>
            <a:ext cx="885825" cy="877888"/>
            <a:chOff x="1760019" y="3875595"/>
            <a:chExt cx="1018741" cy="1016530"/>
          </a:xfrm>
        </p:grpSpPr>
        <p:grpSp>
          <p:nvGrpSpPr>
            <p:cNvPr id="14349" name="Gruppe 59"/>
            <p:cNvGrpSpPr/>
            <p:nvPr/>
          </p:nvGrpSpPr>
          <p:grpSpPr>
            <a:xfrm>
              <a:off x="1762304" y="3875595"/>
              <a:ext cx="1016456" cy="1016530"/>
              <a:chOff x="3906064" y="1406380"/>
              <a:chExt cx="496973" cy="497009"/>
            </a:xfrm>
          </p:grpSpPr>
          <p:sp>
            <p:nvSpPr>
              <p:cNvPr id="16" name="Ellipse 30"/>
              <p:cNvSpPr/>
              <p:nvPr/>
            </p:nvSpPr>
            <p:spPr bwMode="auto">
              <a:xfrm rot="17065673">
                <a:off x="3906046" y="1406398"/>
                <a:ext cx="497009" cy="496973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alibri" panose="020F0502020204030204" pitchFamily="34" charset="0"/>
                  <a:buAutoNum type="arabicPeriod"/>
                  <a:defRPr/>
                </a:pPr>
                <a:endParaRPr kumimoji="0" lang="da-DK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7" name="Ellipse 31"/>
              <p:cNvSpPr>
                <a:spLocks noChangeArrowheads="1"/>
              </p:cNvSpPr>
              <p:nvPr/>
            </p:nvSpPr>
            <p:spPr bwMode="auto">
              <a:xfrm>
                <a:off x="3955827" y="1424355"/>
                <a:ext cx="365087" cy="269625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>
                <a:noFill/>
              </a:ln>
            </p:spPr>
            <p:txBody>
              <a:bodyPr anchor="ctr"/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alibri" panose="020F0502020204030204" pitchFamily="34" charset="0"/>
                  <a:buAutoNum type="arabicPeriod"/>
                  <a:defRPr/>
                </a:pPr>
                <a:endParaRPr kumimoji="0" lang="da-DK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15" name="Måne 29"/>
            <p:cNvSpPr/>
            <p:nvPr/>
          </p:nvSpPr>
          <p:spPr bwMode="auto">
            <a:xfrm rot="16570711">
              <a:off x="2013671" y="4164324"/>
              <a:ext cx="460273" cy="967579"/>
            </a:xfrm>
            <a:prstGeom prst="moon">
              <a:avLst>
                <a:gd name="adj" fmla="val 8755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da-DK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18" name="TextBox 7"/>
          <p:cNvSpPr txBox="1"/>
          <p:nvPr/>
        </p:nvSpPr>
        <p:spPr>
          <a:xfrm>
            <a:off x="1571625" y="2714625"/>
            <a:ext cx="37465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3600" dirty="0">
                <a:latin typeface="Arial" panose="020B0604020202020204" pitchFamily="34" charset="0"/>
                <a:ea typeface="华文细黑" panose="02010600040101010101" pitchFamily="2" charset="-122"/>
              </a:rPr>
              <a:t>2</a:t>
            </a:r>
            <a:endParaRPr lang="en-US" altLang="zh-CN" sz="3600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9" name="Freeform 116"/>
          <p:cNvSpPr>
            <a:spLocks noChangeArrowheads="1"/>
          </p:cNvSpPr>
          <p:nvPr/>
        </p:nvSpPr>
        <p:spPr bwMode="auto">
          <a:xfrm>
            <a:off x="3929063" y="3357563"/>
            <a:ext cx="938213" cy="284163"/>
          </a:xfrm>
          <a:custGeom>
            <a:avLst/>
            <a:gdLst>
              <a:gd name="T0" fmla="*/ 0 w 1409700"/>
              <a:gd name="T1" fmla="*/ 0 h 444500"/>
              <a:gd name="T2" fmla="*/ 698500 w 1409700"/>
              <a:gd name="T3" fmla="*/ 444500 h 444500"/>
              <a:gd name="T4" fmla="*/ 1409700 w 1409700"/>
              <a:gd name="T5" fmla="*/ 12700 h 444500"/>
              <a:gd name="T6" fmla="*/ 0 60000 65536"/>
              <a:gd name="T7" fmla="*/ 0 60000 65536"/>
              <a:gd name="T8" fmla="*/ 0 60000 65536"/>
              <a:gd name="T9" fmla="*/ 0 w 1409700"/>
              <a:gd name="T10" fmla="*/ 0 h 444500"/>
              <a:gd name="T11" fmla="*/ 1409700 w 1409700"/>
              <a:gd name="T12" fmla="*/ 444500 h 444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9700" h="444500">
                <a:moveTo>
                  <a:pt x="0" y="0"/>
                </a:moveTo>
                <a:lnTo>
                  <a:pt x="698500" y="444500"/>
                </a:lnTo>
                <a:lnTo>
                  <a:pt x="1409700" y="12700"/>
                </a:lnTo>
              </a:path>
            </a:pathLst>
          </a:custGeom>
          <a:noFill/>
          <a:ln w="9525">
            <a:solidFill>
              <a:srgbClr val="A6A6A6"/>
            </a:solidFill>
            <a:miter lim="800000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0" name="Rektangel 76"/>
          <p:cNvSpPr/>
          <p:nvPr/>
        </p:nvSpPr>
        <p:spPr>
          <a:xfrm>
            <a:off x="2571750" y="4000500"/>
            <a:ext cx="5786438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安全技术交底是卓有成效的现场培训方式</a:t>
            </a:r>
            <a:endParaRPr lang="zh-CN" altLang="en-US" sz="24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14" name="Gruppe 61"/>
          <p:cNvGrpSpPr/>
          <p:nvPr/>
        </p:nvGrpSpPr>
        <p:grpSpPr>
          <a:xfrm flipH="1">
            <a:off x="1357313" y="3836988"/>
            <a:ext cx="885825" cy="877887"/>
            <a:chOff x="1760019" y="3875595"/>
            <a:chExt cx="1018741" cy="1016530"/>
          </a:xfrm>
        </p:grpSpPr>
        <p:grpSp>
          <p:nvGrpSpPr>
            <p:cNvPr id="14357" name="Gruppe 59"/>
            <p:cNvGrpSpPr/>
            <p:nvPr/>
          </p:nvGrpSpPr>
          <p:grpSpPr>
            <a:xfrm>
              <a:off x="1762304" y="3875595"/>
              <a:ext cx="1016456" cy="1016530"/>
              <a:chOff x="3906064" y="1406380"/>
              <a:chExt cx="496973" cy="497009"/>
            </a:xfrm>
          </p:grpSpPr>
          <p:sp>
            <p:nvSpPr>
              <p:cNvPr id="24" name="Ellipse 30"/>
              <p:cNvSpPr/>
              <p:nvPr/>
            </p:nvSpPr>
            <p:spPr bwMode="auto">
              <a:xfrm rot="17065673">
                <a:off x="3906046" y="1406398"/>
                <a:ext cx="497009" cy="496973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alibri" panose="020F0502020204030204" pitchFamily="34" charset="0"/>
                  <a:buAutoNum type="arabicPeriod"/>
                  <a:defRPr/>
                </a:pPr>
                <a:endParaRPr kumimoji="0" lang="da-DK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5" name="Ellipse 31"/>
              <p:cNvSpPr>
                <a:spLocks noChangeArrowheads="1"/>
              </p:cNvSpPr>
              <p:nvPr/>
            </p:nvSpPr>
            <p:spPr bwMode="auto">
              <a:xfrm>
                <a:off x="3955827" y="1424355"/>
                <a:ext cx="365087" cy="269625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>
                <a:noFill/>
              </a:ln>
            </p:spPr>
            <p:txBody>
              <a:bodyPr anchor="ctr"/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alibri" panose="020F0502020204030204" pitchFamily="34" charset="0"/>
                  <a:buAutoNum type="arabicPeriod"/>
                  <a:defRPr/>
                </a:pPr>
                <a:endParaRPr kumimoji="0" lang="da-DK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23" name="Måne 29"/>
            <p:cNvSpPr/>
            <p:nvPr/>
          </p:nvSpPr>
          <p:spPr bwMode="auto">
            <a:xfrm rot="16570711">
              <a:off x="2013671" y="4164324"/>
              <a:ext cx="460273" cy="967579"/>
            </a:xfrm>
            <a:prstGeom prst="moon">
              <a:avLst>
                <a:gd name="adj" fmla="val 8755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da-DK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26" name="TextBox 7"/>
          <p:cNvSpPr txBox="1"/>
          <p:nvPr/>
        </p:nvSpPr>
        <p:spPr>
          <a:xfrm>
            <a:off x="1571625" y="3929063"/>
            <a:ext cx="374650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3600" dirty="0">
                <a:latin typeface="Arial" panose="020B0604020202020204" pitchFamily="34" charset="0"/>
                <a:ea typeface="华文细黑" panose="02010600040101010101" pitchFamily="2" charset="-122"/>
              </a:rPr>
              <a:t>3</a:t>
            </a:r>
            <a:endParaRPr lang="en-US" altLang="zh-CN" sz="3600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7" name="Freeform 116"/>
          <p:cNvSpPr>
            <a:spLocks noChangeArrowheads="1"/>
          </p:cNvSpPr>
          <p:nvPr/>
        </p:nvSpPr>
        <p:spPr bwMode="auto">
          <a:xfrm>
            <a:off x="3929063" y="4572000"/>
            <a:ext cx="938213" cy="284163"/>
          </a:xfrm>
          <a:custGeom>
            <a:avLst/>
            <a:gdLst>
              <a:gd name="T0" fmla="*/ 0 w 1409700"/>
              <a:gd name="T1" fmla="*/ 0 h 444500"/>
              <a:gd name="T2" fmla="*/ 698500 w 1409700"/>
              <a:gd name="T3" fmla="*/ 444500 h 444500"/>
              <a:gd name="T4" fmla="*/ 1409700 w 1409700"/>
              <a:gd name="T5" fmla="*/ 12700 h 444500"/>
              <a:gd name="T6" fmla="*/ 0 60000 65536"/>
              <a:gd name="T7" fmla="*/ 0 60000 65536"/>
              <a:gd name="T8" fmla="*/ 0 60000 65536"/>
              <a:gd name="T9" fmla="*/ 0 w 1409700"/>
              <a:gd name="T10" fmla="*/ 0 h 444500"/>
              <a:gd name="T11" fmla="*/ 1409700 w 1409700"/>
              <a:gd name="T12" fmla="*/ 444500 h 444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9700" h="444500">
                <a:moveTo>
                  <a:pt x="0" y="0"/>
                </a:moveTo>
                <a:lnTo>
                  <a:pt x="698500" y="444500"/>
                </a:lnTo>
                <a:lnTo>
                  <a:pt x="1409700" y="12700"/>
                </a:lnTo>
              </a:path>
            </a:pathLst>
          </a:custGeom>
          <a:noFill/>
          <a:ln w="9525">
            <a:solidFill>
              <a:srgbClr val="A6A6A6"/>
            </a:solidFill>
            <a:miter lim="800000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8" name="Rektangel 76"/>
          <p:cNvSpPr/>
          <p:nvPr/>
        </p:nvSpPr>
        <p:spPr>
          <a:xfrm>
            <a:off x="2571750" y="5143500"/>
            <a:ext cx="607218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安全技术交底是保障安全的屏障与堡垒</a:t>
            </a:r>
            <a:endParaRPr lang="zh-CN" altLang="en-US" sz="24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2" name="Gruppe 61"/>
          <p:cNvGrpSpPr/>
          <p:nvPr/>
        </p:nvGrpSpPr>
        <p:grpSpPr>
          <a:xfrm flipH="1">
            <a:off x="1357313" y="4979988"/>
            <a:ext cx="885825" cy="877887"/>
            <a:chOff x="1760019" y="3875595"/>
            <a:chExt cx="1018741" cy="1016530"/>
          </a:xfrm>
        </p:grpSpPr>
        <p:grpSp>
          <p:nvGrpSpPr>
            <p:cNvPr id="14365" name="Gruppe 59"/>
            <p:cNvGrpSpPr/>
            <p:nvPr/>
          </p:nvGrpSpPr>
          <p:grpSpPr>
            <a:xfrm>
              <a:off x="1762304" y="3875595"/>
              <a:ext cx="1016456" cy="1016530"/>
              <a:chOff x="3906064" y="1406380"/>
              <a:chExt cx="496973" cy="497009"/>
            </a:xfrm>
          </p:grpSpPr>
          <p:sp>
            <p:nvSpPr>
              <p:cNvPr id="32" name="Ellipse 30"/>
              <p:cNvSpPr/>
              <p:nvPr/>
            </p:nvSpPr>
            <p:spPr bwMode="auto">
              <a:xfrm rot="17065673">
                <a:off x="3906046" y="1406398"/>
                <a:ext cx="497009" cy="49697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alibri" panose="020F0502020204030204" pitchFamily="34" charset="0"/>
                  <a:buAutoNum type="arabicPeriod"/>
                  <a:defRPr/>
                </a:pPr>
                <a:endParaRPr kumimoji="0" lang="da-DK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3" name="Ellipse 31"/>
              <p:cNvSpPr>
                <a:spLocks noChangeArrowheads="1"/>
              </p:cNvSpPr>
              <p:nvPr/>
            </p:nvSpPr>
            <p:spPr bwMode="auto">
              <a:xfrm>
                <a:off x="3955827" y="1424355"/>
                <a:ext cx="365087" cy="269625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>
                <a:noFill/>
              </a:ln>
            </p:spPr>
            <p:txBody>
              <a:bodyPr anchor="ctr"/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alibri" panose="020F0502020204030204" pitchFamily="34" charset="0"/>
                  <a:buAutoNum type="arabicPeriod"/>
                  <a:defRPr/>
                </a:pPr>
                <a:endParaRPr kumimoji="0" lang="da-DK" sz="3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31" name="Måne 29"/>
            <p:cNvSpPr/>
            <p:nvPr/>
          </p:nvSpPr>
          <p:spPr bwMode="auto">
            <a:xfrm rot="16570711">
              <a:off x="2013671" y="4164324"/>
              <a:ext cx="460273" cy="967579"/>
            </a:xfrm>
            <a:prstGeom prst="moon">
              <a:avLst>
                <a:gd name="adj" fmla="val 8755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da-DK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1571625" y="5072063"/>
            <a:ext cx="374650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3600" dirty="0">
                <a:latin typeface="Arial" panose="020B0604020202020204" pitchFamily="34" charset="0"/>
                <a:ea typeface="华文细黑" panose="02010600040101010101" pitchFamily="2" charset="-122"/>
              </a:rPr>
              <a:t>4</a:t>
            </a:r>
            <a:endParaRPr lang="en-US" altLang="zh-CN" sz="3600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8" grpId="0"/>
      <p:bldP spid="20" grpId="0"/>
      <p:bldP spid="26" grpId="0"/>
      <p:bldP spid="28" grpId="0"/>
      <p:bldP spid="3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1961</Words>
  <Application>WPS 演示</Application>
  <PresentationFormat>全屏显示(4:3)</PresentationFormat>
  <Paragraphs>354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宋体</vt:lpstr>
      <vt:lpstr>Wingdings</vt:lpstr>
      <vt:lpstr>Franklin Gothic Medium</vt:lpstr>
      <vt:lpstr>微软雅黑</vt:lpstr>
      <vt:lpstr>Franklin Gothic Book</vt:lpstr>
      <vt:lpstr>黑体</vt:lpstr>
      <vt:lpstr>华文细黑</vt:lpstr>
      <vt:lpstr>华文琥珀</vt:lpstr>
      <vt:lpstr>华文中宋</vt:lpstr>
      <vt:lpstr>Verdana</vt:lpstr>
      <vt:lpstr>Calibri</vt:lpstr>
      <vt:lpstr>MS PGothic</vt:lpstr>
      <vt:lpstr>Rockwell</vt:lpstr>
      <vt:lpstr>Arial Unicode MS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A呀土豆baby</cp:lastModifiedBy>
  <cp:revision>2</cp:revision>
  <dcterms:created xsi:type="dcterms:W3CDTF">2018-12-29T08:09:50Z</dcterms:created>
  <dcterms:modified xsi:type="dcterms:W3CDTF">2021-10-02T05:48:31Z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9DAB1A7688AA4F189DF55FBDFEADFABC</vt:lpwstr>
  </property>
</Properties>
</file>