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89" r:id="rId5"/>
    <p:sldId id="291" r:id="rId6"/>
    <p:sldId id="292" r:id="rId7"/>
    <p:sldId id="293" r:id="rId8"/>
    <p:sldId id="294" r:id="rId9"/>
    <p:sldId id="295" r:id="rId10"/>
    <p:sldId id="273" r:id="rId11"/>
    <p:sldId id="275" r:id="rId12"/>
    <p:sldId id="276" r:id="rId13"/>
    <p:sldId id="277" r:id="rId14"/>
    <p:sldId id="278" r:id="rId15"/>
    <p:sldId id="265" r:id="rId16"/>
    <p:sldId id="267" r:id="rId17"/>
    <p:sldId id="266" r:id="rId18"/>
    <p:sldId id="279" r:id="rId19"/>
    <p:sldId id="280" r:id="rId20"/>
    <p:sldId id="268" r:id="rId21"/>
    <p:sldId id="285" r:id="rId22"/>
    <p:sldId id="281" r:id="rId23"/>
    <p:sldId id="284" r:id="rId24"/>
    <p:sldId id="282" r:id="rId25"/>
    <p:sldId id="283" r:id="rId26"/>
    <p:sldId id="286" r:id="rId27"/>
    <p:sldId id="288" r:id="rId28"/>
    <p:sldId id="287" r:id="rId29"/>
    <p:sldId id="297" r:id="rId30"/>
    <p:sldId id="296" r:id="rId31"/>
    <p:sldId id="298" r:id="rId32"/>
    <p:sldId id="302" r:id="rId33"/>
    <p:sldId id="301" r:id="rId34"/>
    <p:sldId id="300" r:id="rId35"/>
    <p:sldId id="299" r:id="rId36"/>
    <p:sldId id="303" r:id="rId37"/>
    <p:sldId id="306" r:id="rId38"/>
    <p:sldId id="307" r:id="rId39"/>
    <p:sldId id="304" r:id="rId40"/>
  </p:sldIdLst>
  <p:sldSz cx="9144000" cy="6858000" type="screen4x3"/>
  <p:notesSz cx="6858000" cy="9144000"/>
  <p:defaultTextStyle>
    <a:defPPr>
      <a:defRPr lang="zh-CN"/>
    </a:defPPr>
    <a:lvl1pPr algn="l" rtl="0" fontAlgn="base">
      <a:spcBef>
        <a:spcPct val="0"/>
      </a:spcBef>
      <a:spcAft>
        <a:spcPct val="0"/>
      </a:spcAft>
      <a:defRPr sz="2400" kern="1200">
        <a:solidFill>
          <a:srgbClr val="6600FF"/>
        </a:solidFill>
        <a:latin typeface="黑体" pitchFamily="49" charset="-122"/>
        <a:ea typeface="黑体" pitchFamily="49" charset="-122"/>
        <a:cs typeface="+mn-cs"/>
      </a:defRPr>
    </a:lvl1pPr>
    <a:lvl2pPr marL="457200" algn="l" rtl="0" fontAlgn="base">
      <a:spcBef>
        <a:spcPct val="0"/>
      </a:spcBef>
      <a:spcAft>
        <a:spcPct val="0"/>
      </a:spcAft>
      <a:defRPr sz="2400" kern="1200">
        <a:solidFill>
          <a:srgbClr val="6600FF"/>
        </a:solidFill>
        <a:latin typeface="黑体" pitchFamily="49" charset="-122"/>
        <a:ea typeface="黑体" pitchFamily="49" charset="-122"/>
        <a:cs typeface="+mn-cs"/>
      </a:defRPr>
    </a:lvl2pPr>
    <a:lvl3pPr marL="914400" algn="l" rtl="0" fontAlgn="base">
      <a:spcBef>
        <a:spcPct val="0"/>
      </a:spcBef>
      <a:spcAft>
        <a:spcPct val="0"/>
      </a:spcAft>
      <a:defRPr sz="2400" kern="1200">
        <a:solidFill>
          <a:srgbClr val="6600FF"/>
        </a:solidFill>
        <a:latin typeface="黑体" pitchFamily="49" charset="-122"/>
        <a:ea typeface="黑体" pitchFamily="49" charset="-122"/>
        <a:cs typeface="+mn-cs"/>
      </a:defRPr>
    </a:lvl3pPr>
    <a:lvl4pPr marL="1371600" algn="l" rtl="0" fontAlgn="base">
      <a:spcBef>
        <a:spcPct val="0"/>
      </a:spcBef>
      <a:spcAft>
        <a:spcPct val="0"/>
      </a:spcAft>
      <a:defRPr sz="2400" kern="1200">
        <a:solidFill>
          <a:srgbClr val="6600FF"/>
        </a:solidFill>
        <a:latin typeface="黑体" pitchFamily="49" charset="-122"/>
        <a:ea typeface="黑体" pitchFamily="49" charset="-122"/>
        <a:cs typeface="+mn-cs"/>
      </a:defRPr>
    </a:lvl4pPr>
    <a:lvl5pPr marL="1828800" algn="l" rtl="0" fontAlgn="base">
      <a:spcBef>
        <a:spcPct val="0"/>
      </a:spcBef>
      <a:spcAft>
        <a:spcPct val="0"/>
      </a:spcAft>
      <a:defRPr sz="2400" kern="1200">
        <a:solidFill>
          <a:srgbClr val="6600FF"/>
        </a:solidFill>
        <a:latin typeface="黑体" pitchFamily="49" charset="-122"/>
        <a:ea typeface="黑体" pitchFamily="49" charset="-122"/>
        <a:cs typeface="+mn-cs"/>
      </a:defRPr>
    </a:lvl5pPr>
    <a:lvl6pPr marL="2286000" algn="l" defTabSz="914400" rtl="0" eaLnBrk="1" latinLnBrk="0" hangingPunct="1">
      <a:defRPr sz="2400" kern="1200">
        <a:solidFill>
          <a:srgbClr val="6600FF"/>
        </a:solidFill>
        <a:latin typeface="黑体" pitchFamily="49" charset="-122"/>
        <a:ea typeface="黑体" pitchFamily="49" charset="-122"/>
        <a:cs typeface="+mn-cs"/>
      </a:defRPr>
    </a:lvl6pPr>
    <a:lvl7pPr marL="2743200" algn="l" defTabSz="914400" rtl="0" eaLnBrk="1" latinLnBrk="0" hangingPunct="1">
      <a:defRPr sz="2400" kern="1200">
        <a:solidFill>
          <a:srgbClr val="6600FF"/>
        </a:solidFill>
        <a:latin typeface="黑体" pitchFamily="49" charset="-122"/>
        <a:ea typeface="黑体" pitchFamily="49" charset="-122"/>
        <a:cs typeface="+mn-cs"/>
      </a:defRPr>
    </a:lvl7pPr>
    <a:lvl8pPr marL="3200400" algn="l" defTabSz="914400" rtl="0" eaLnBrk="1" latinLnBrk="0" hangingPunct="1">
      <a:defRPr sz="2400" kern="1200">
        <a:solidFill>
          <a:srgbClr val="6600FF"/>
        </a:solidFill>
        <a:latin typeface="黑体" pitchFamily="49" charset="-122"/>
        <a:ea typeface="黑体" pitchFamily="49" charset="-122"/>
        <a:cs typeface="+mn-cs"/>
      </a:defRPr>
    </a:lvl8pPr>
    <a:lvl9pPr marL="3657600" algn="l" defTabSz="914400" rtl="0" eaLnBrk="1" latinLnBrk="0" hangingPunct="1">
      <a:defRPr sz="2400" kern="1200">
        <a:solidFill>
          <a:srgbClr val="6600FF"/>
        </a:solidFill>
        <a:latin typeface="黑体" pitchFamily="49" charset="-122"/>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96A"/>
    <a:srgbClr val="FFFF66"/>
    <a:srgbClr val="66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8" autoAdjust="0"/>
    <p:restoredTop sz="94660"/>
  </p:normalViewPr>
  <p:slideViewPr>
    <p:cSldViewPr>
      <p:cViewPr varScale="1">
        <p:scale>
          <a:sx n="108" d="100"/>
          <a:sy n="108" d="100"/>
        </p:scale>
        <p:origin x="-177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宋体" pitchFamily="2" charset="-122"/>
              </a:defRPr>
            </a:lvl1pPr>
          </a:lstStyle>
          <a:p>
            <a:endParaRPr lang="en-US" altLang="zh-C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宋体" pitchFamily="2" charset="-122"/>
              </a:defRPr>
            </a:lvl1pPr>
          </a:lstStyle>
          <a:p>
            <a:endParaRPr lang="en-US" altLang="zh-C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宋体" pitchFamily="2" charset="-122"/>
              </a:defRPr>
            </a:lvl1pPr>
          </a:lstStyle>
          <a:p>
            <a:endParaRPr lang="en-US" altLang="zh-C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宋体" pitchFamily="2" charset="-122"/>
              </a:defRPr>
            </a:lvl1pPr>
          </a:lstStyle>
          <a:p>
            <a:fld id="{4BD89382-7642-4FB2-B85F-DB6FAC10757B}" type="slidenum">
              <a:rPr lang="en-US" altLang="zh-CN"/>
              <a:pPr/>
              <a:t>‹#›</a:t>
            </a:fld>
            <a:endParaRPr lang="en-US" altLang="zh-CN"/>
          </a:p>
        </p:txBody>
      </p:sp>
    </p:spTree>
    <p:extLst>
      <p:ext uri="{BB962C8B-B14F-4D97-AF65-F5344CB8AC3E}">
        <p14:creationId xmlns:p14="http://schemas.microsoft.com/office/powerpoint/2010/main" val="8017034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r>
              <a:rPr lang="zh-CN" altLang="en-US"/>
              <a:t>时间</a:t>
            </a:r>
            <a:fld id="{6F5EBC90-ABF8-4538-9014-0256C0E18249}" type="datetime11">
              <a:rPr lang="zh-CN" altLang="en-US"/>
              <a:pPr/>
              <a:t>22:08:04</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r>
              <a:rPr lang="zh-CN" altLang="en-US"/>
              <a:t>第</a:t>
            </a:r>
            <a:fld id="{182D5679-E1FE-4E8D-80D8-5275C77BCBF7}"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zh-CN" altLang="en-US"/>
              <a:t>时间</a:t>
            </a:r>
            <a:fld id="{7891C6E9-1B59-49FF-9AB8-D9443B82555E}" type="datetime11">
              <a:rPr lang="zh-CN" altLang="en-US"/>
              <a:pPr/>
              <a:t>22:08:04</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r>
              <a:rPr lang="zh-CN" altLang="en-US"/>
              <a:t>第</a:t>
            </a:r>
            <a:fld id="{2D2B7A08-521F-48E5-914B-8BEDEBC16D56}"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zh-CN" altLang="en-US"/>
              <a:t>时间</a:t>
            </a:r>
            <a:fld id="{47144855-D321-4E5E-B52A-25FCC4AD5700}" type="datetime11">
              <a:rPr lang="zh-CN" altLang="en-US"/>
              <a:pPr/>
              <a:t>22:08:04</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r>
              <a:rPr lang="zh-CN" altLang="en-US"/>
              <a:t>第</a:t>
            </a:r>
            <a:fld id="{33FC6C25-C018-43CE-9EA7-C70AC4B27981}"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endParaRPr lang="zh-CN" altLang="en-US"/>
          </a:p>
        </p:txBody>
      </p:sp>
      <p:sp>
        <p:nvSpPr>
          <p:cNvPr id="4" name="日期占位符 3"/>
          <p:cNvSpPr>
            <a:spLocks noGrp="1"/>
          </p:cNvSpPr>
          <p:nvPr>
            <p:ph type="dt" sz="half" idx="10"/>
          </p:nvPr>
        </p:nvSpPr>
        <p:spPr>
          <a:xfrm>
            <a:off x="457200" y="6553200"/>
            <a:ext cx="2971800" cy="304800"/>
          </a:xfrm>
        </p:spPr>
        <p:txBody>
          <a:bodyPr/>
          <a:lstStyle>
            <a:lvl1pPr>
              <a:defRPr/>
            </a:lvl1pPr>
          </a:lstStyle>
          <a:p>
            <a:r>
              <a:rPr lang="zh-CN" altLang="en-US"/>
              <a:t>时间</a:t>
            </a:r>
            <a:fld id="{D2520234-4A0B-4FEE-8480-B0C12B728326}" type="datetime11">
              <a:rPr lang="zh-CN" altLang="en-US"/>
              <a:pPr/>
              <a:t>22:08:04</a:t>
            </a:fld>
            <a:endParaRPr lang="zh-CN" altLang="en-US"/>
          </a:p>
        </p:txBody>
      </p:sp>
      <p:sp>
        <p:nvSpPr>
          <p:cNvPr id="5" name="页脚占位符 4"/>
          <p:cNvSpPr>
            <a:spLocks noGrp="1"/>
          </p:cNvSpPr>
          <p:nvPr>
            <p:ph type="ftr" sz="quarter" idx="11"/>
          </p:nvPr>
        </p:nvSpPr>
        <p:spPr>
          <a:xfrm>
            <a:off x="3124200" y="6381750"/>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400800" y="6548438"/>
            <a:ext cx="2209800" cy="619125"/>
          </a:xfrm>
        </p:spPr>
        <p:txBody>
          <a:bodyPr/>
          <a:lstStyle>
            <a:lvl1pPr>
              <a:defRPr/>
            </a:lvl1pPr>
          </a:lstStyle>
          <a:p>
            <a:r>
              <a:rPr lang="zh-CN" altLang="en-US"/>
              <a:t>第</a:t>
            </a:r>
            <a:fld id="{DF0911EA-2517-4023-AC75-A67A4F9D0546}"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553200"/>
            <a:ext cx="2971800" cy="304800"/>
          </a:xfrm>
        </p:spPr>
        <p:txBody>
          <a:bodyPr/>
          <a:lstStyle>
            <a:lvl1pPr>
              <a:defRPr/>
            </a:lvl1pPr>
          </a:lstStyle>
          <a:p>
            <a:r>
              <a:rPr lang="zh-CN" altLang="en-US"/>
              <a:t>时间</a:t>
            </a:r>
            <a:fld id="{583D6184-F1A4-43D8-83B3-D9CC6BCFEB39}" type="datetime11">
              <a:rPr lang="zh-CN" altLang="en-US"/>
              <a:pPr/>
              <a:t>22:08:04</a:t>
            </a:fld>
            <a:endParaRPr lang="zh-CN" altLang="en-US"/>
          </a:p>
        </p:txBody>
      </p:sp>
      <p:sp>
        <p:nvSpPr>
          <p:cNvPr id="4" name="页脚占位符 3"/>
          <p:cNvSpPr>
            <a:spLocks noGrp="1"/>
          </p:cNvSpPr>
          <p:nvPr>
            <p:ph type="ftr" sz="quarter" idx="11"/>
          </p:nvPr>
        </p:nvSpPr>
        <p:spPr>
          <a:xfrm>
            <a:off x="3124200" y="6381750"/>
            <a:ext cx="2895600"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400800" y="6548438"/>
            <a:ext cx="2209800" cy="619125"/>
          </a:xfrm>
        </p:spPr>
        <p:txBody>
          <a:bodyPr/>
          <a:lstStyle>
            <a:lvl1pPr>
              <a:defRPr/>
            </a:lvl1pPr>
          </a:lstStyle>
          <a:p>
            <a:r>
              <a:rPr lang="zh-CN" altLang="en-US"/>
              <a:t>第</a:t>
            </a:r>
            <a:fld id="{C153C4A2-5E47-4E6A-92A9-FCB35A99078D}"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553200"/>
            <a:ext cx="2971800" cy="304800"/>
          </a:xfrm>
        </p:spPr>
        <p:txBody>
          <a:bodyPr/>
          <a:lstStyle>
            <a:lvl1pPr>
              <a:defRPr/>
            </a:lvl1pPr>
          </a:lstStyle>
          <a:p>
            <a:r>
              <a:rPr lang="zh-CN" altLang="en-US"/>
              <a:t>时间</a:t>
            </a:r>
            <a:fld id="{59CF5EC9-3D37-49F6-8940-58CE689E2BC0}" type="datetime11">
              <a:rPr lang="zh-CN" altLang="en-US"/>
              <a:pPr/>
              <a:t>22:08:04</a:t>
            </a:fld>
            <a:endParaRPr lang="zh-CN" altLang="en-US"/>
          </a:p>
        </p:txBody>
      </p:sp>
      <p:sp>
        <p:nvSpPr>
          <p:cNvPr id="8" name="页脚占位符 7"/>
          <p:cNvSpPr>
            <a:spLocks noGrp="1"/>
          </p:cNvSpPr>
          <p:nvPr>
            <p:ph type="ftr" sz="quarter" idx="11"/>
          </p:nvPr>
        </p:nvSpPr>
        <p:spPr>
          <a:xfrm>
            <a:off x="3124200" y="6381750"/>
            <a:ext cx="2895600" cy="47625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6400800" y="6548438"/>
            <a:ext cx="2209800" cy="619125"/>
          </a:xfrm>
        </p:spPr>
        <p:txBody>
          <a:bodyPr/>
          <a:lstStyle>
            <a:lvl1pPr>
              <a:defRPr/>
            </a:lvl1pPr>
          </a:lstStyle>
          <a:p>
            <a:r>
              <a:rPr lang="zh-CN" altLang="en-US"/>
              <a:t>第</a:t>
            </a:r>
            <a:fld id="{7B32D091-9E88-46DB-B92C-1912B8E61186}"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zh-CN" altLang="en-US"/>
              <a:t>时间</a:t>
            </a:r>
            <a:fld id="{409B8AE8-F132-4554-89D7-FEFCE1314F3E}" type="datetime11">
              <a:rPr lang="zh-CN" altLang="en-US"/>
              <a:pPr/>
              <a:t>22:08:04</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r>
              <a:rPr lang="zh-CN" altLang="en-US"/>
              <a:t>第</a:t>
            </a:r>
            <a:fld id="{6AAABB9C-1F13-4939-85CF-BE4CF6AD7F28}"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zh-CN" altLang="en-US"/>
              <a:t>时间</a:t>
            </a:r>
            <a:fld id="{AF08D49C-5D03-42E4-8071-807DAEC20DBB}" type="datetime11">
              <a:rPr lang="zh-CN" altLang="en-US"/>
              <a:pPr/>
              <a:t>22:08:04</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r>
              <a:rPr lang="zh-CN" altLang="en-US"/>
              <a:t>第</a:t>
            </a:r>
            <a:fld id="{E9EE9429-AFEE-4F94-923A-39E828CD21DA}"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r>
              <a:rPr lang="zh-CN" altLang="en-US"/>
              <a:t>时间</a:t>
            </a:r>
            <a:fld id="{24656D06-B11B-4404-BBF4-9940E650232C}" type="datetime11">
              <a:rPr lang="zh-CN" altLang="en-US"/>
              <a:pPr/>
              <a:t>22:08:04</a:t>
            </a:fld>
            <a:endParaRPr lang="zh-CN" altLang="en-US"/>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r>
              <a:rPr lang="zh-CN" altLang="en-US"/>
              <a:t>第</a:t>
            </a:r>
            <a:fld id="{A99AA107-2CD6-40C2-8538-6BF779FF515C}"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r>
              <a:rPr lang="zh-CN" altLang="en-US"/>
              <a:t>时间</a:t>
            </a:r>
            <a:fld id="{7D81D889-7CDF-44AB-AFEC-6EE73CC21DA9}" type="datetime11">
              <a:rPr lang="zh-CN" altLang="en-US"/>
              <a:pPr/>
              <a:t>22:08:04</a:t>
            </a:fld>
            <a:endParaRPr lang="zh-CN" altLang="en-US"/>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r>
              <a:rPr lang="zh-CN" altLang="en-US"/>
              <a:t>第</a:t>
            </a:r>
            <a:fld id="{3D115252-FD46-4BFE-BF8B-7A53C0A7A9DE}"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r>
              <a:rPr lang="zh-CN" altLang="en-US"/>
              <a:t>时间</a:t>
            </a:r>
            <a:fld id="{C00EAC25-CE56-4FDD-A9CE-C343622703E7}" type="datetime11">
              <a:rPr lang="zh-CN" altLang="en-US"/>
              <a:pPr/>
              <a:t>22:08:04</a:t>
            </a:fld>
            <a:endParaRPr lang="zh-CN" altLang="en-US"/>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r>
              <a:rPr lang="zh-CN" altLang="en-US"/>
              <a:t>第</a:t>
            </a:r>
            <a:fld id="{83F10857-A6AB-488C-BCBD-B520372AB5A9}"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zh-CN" altLang="en-US"/>
              <a:t>时间</a:t>
            </a:r>
            <a:fld id="{A3E7A352-4CBE-4E8A-A4B3-2B6B37606CF2}" type="datetime11">
              <a:rPr lang="zh-CN" altLang="en-US"/>
              <a:pPr/>
              <a:t>22:08:04</a:t>
            </a:fld>
            <a:endParaRPr lang="zh-CN" altLang="en-US"/>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r>
              <a:rPr lang="zh-CN" altLang="en-US"/>
              <a:t>第</a:t>
            </a:r>
            <a:fld id="{B20B6CD6-1CB5-43EF-9708-1DEEE3ED8CE8}"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zh-CN" altLang="en-US"/>
              <a:t>时间</a:t>
            </a:r>
            <a:fld id="{7179544F-169F-49AA-8BA9-65AFB450C3C1}" type="datetime11">
              <a:rPr lang="zh-CN" altLang="en-US"/>
              <a:pPr/>
              <a:t>22:08:04</a:t>
            </a:fld>
            <a:endParaRPr lang="zh-CN" altLang="en-US"/>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r>
              <a:rPr lang="zh-CN" altLang="en-US"/>
              <a:t>第</a:t>
            </a:r>
            <a:fld id="{102A5A63-243E-431B-8721-DDC81CD4C831}"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zh-CN" altLang="en-US"/>
              <a:t>时间</a:t>
            </a:r>
            <a:fld id="{43F29471-C645-42A3-A970-387C2E2A630E}" type="datetime11">
              <a:rPr lang="zh-CN" altLang="en-US"/>
              <a:pPr/>
              <a:t>22:08:04</a:t>
            </a:fld>
            <a:endParaRPr lang="zh-CN" altLang="en-US"/>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r>
              <a:rPr lang="zh-CN" altLang="en-US"/>
              <a:t>第</a:t>
            </a:r>
            <a:fld id="{897C6E46-2C5A-46E3-B887-6B7F15DABBE0}" type="slidenum">
              <a:rPr lang="zh-CN" altLang="en-US"/>
              <a:pPr/>
              <a:t>‹#›</a:t>
            </a:fld>
            <a:r>
              <a:rPr lang="zh-CN" altLang="en-US"/>
              <a:t>页 共</a:t>
            </a:r>
            <a:r>
              <a:rPr lang="en-US" altLang="zh-CN"/>
              <a:t>47</a:t>
            </a:r>
            <a:r>
              <a:rPr lang="zh-CN" altLang="en-US"/>
              <a:t>页</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5532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chemeClr val="tx1"/>
                </a:solidFill>
                <a:latin typeface="+mn-ea"/>
                <a:ea typeface="+mn-ea"/>
              </a:defRPr>
            </a:lvl1pPr>
          </a:lstStyle>
          <a:p>
            <a:r>
              <a:rPr lang="zh-CN" altLang="en-US"/>
              <a:t>时间</a:t>
            </a:r>
            <a:fld id="{34DA64C5-CE3B-4A60-B206-783D8EC4AEBE}" type="datetime11">
              <a:rPr lang="zh-CN" altLang="en-US"/>
              <a:pPr/>
              <a:t>22:08:04</a:t>
            </a:fld>
            <a:endParaRPr lang="zh-CN" altLang="en-US"/>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mn-ea"/>
              </a:defRPr>
            </a:lvl1pPr>
          </a:lstStyle>
          <a:p>
            <a:endParaRPr lang="en-US" altLang="zh-CN"/>
          </a:p>
        </p:txBody>
      </p:sp>
      <p:sp>
        <p:nvSpPr>
          <p:cNvPr id="1030" name="Rectangle 6"/>
          <p:cNvSpPr>
            <a:spLocks noGrp="1" noChangeArrowheads="1"/>
          </p:cNvSpPr>
          <p:nvPr>
            <p:ph type="sldNum" sz="quarter" idx="4"/>
          </p:nvPr>
        </p:nvSpPr>
        <p:spPr bwMode="auto">
          <a:xfrm>
            <a:off x="6400800" y="6548438"/>
            <a:ext cx="2209800" cy="619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n-ea"/>
              </a:defRPr>
            </a:lvl1pPr>
          </a:lstStyle>
          <a:p>
            <a:r>
              <a:rPr lang="zh-CN" altLang="en-US"/>
              <a:t>第</a:t>
            </a:r>
            <a:fld id="{5AE56A72-EE34-41BE-B276-9067ED2A7918}" type="slidenum">
              <a:rPr lang="zh-CN" altLang="en-US"/>
              <a:pPr/>
              <a:t>‹#›</a:t>
            </a:fld>
            <a:r>
              <a:rPr lang="zh-CN" altLang="en-US"/>
              <a:t>页 共</a:t>
            </a:r>
            <a:r>
              <a:rPr lang="en-US" altLang="zh-CN"/>
              <a:t>47</a:t>
            </a:r>
            <a:r>
              <a:rPr lang="zh-CN" altLang="en-US"/>
              <a:t>页</a:t>
            </a:r>
          </a:p>
        </p:txBody>
      </p:sp>
      <p:sp>
        <p:nvSpPr>
          <p:cNvPr id="1072" name="Line 48"/>
          <p:cNvSpPr>
            <a:spLocks noChangeShapeType="1"/>
          </p:cNvSpPr>
          <p:nvPr userDrawn="1"/>
        </p:nvSpPr>
        <p:spPr bwMode="auto">
          <a:xfrm>
            <a:off x="381000" y="6477000"/>
            <a:ext cx="8153400" cy="0"/>
          </a:xfrm>
          <a:prstGeom prst="line">
            <a:avLst/>
          </a:prstGeom>
          <a:noFill/>
          <a:ln w="22225">
            <a:solidFill>
              <a:schemeClr val="bg2"/>
            </a:solidFill>
            <a:prstDash val="lgDashDot"/>
            <a:round/>
            <a:headEnd/>
            <a:tailEnd/>
          </a:ln>
          <a:effectLst/>
        </p:spPr>
        <p:txBody>
          <a:bodyPr/>
          <a:lstStyle/>
          <a:p>
            <a:endParaRPr lang="zh-CN" altLang="en-US"/>
          </a:p>
        </p:txBody>
      </p:sp>
      <p:sp>
        <p:nvSpPr>
          <p:cNvPr id="1032" name="Rectangle 8"/>
          <p:cNvSpPr>
            <a:spLocks noChangeArrowheads="1"/>
          </p:cNvSpPr>
          <p:nvPr userDrawn="1"/>
        </p:nvSpPr>
        <p:spPr bwMode="auto">
          <a:xfrm>
            <a:off x="1371600" y="228600"/>
            <a:ext cx="6934200" cy="142875"/>
          </a:xfrm>
          <a:prstGeom prst="rect">
            <a:avLst/>
          </a:prstGeom>
          <a:solidFill>
            <a:srgbClr val="487122"/>
          </a:solidFill>
          <a:ln w="9525">
            <a:noFill/>
            <a:miter lim="800000"/>
            <a:headEnd/>
            <a:tailEnd/>
          </a:ln>
          <a:effectLst/>
        </p:spPr>
        <p:txBody>
          <a:bodyPr wrap="none" anchor="ctr"/>
          <a:lstStyle/>
          <a:p>
            <a:endParaRPr lang="zh-CN" altLang="en-US"/>
          </a:p>
        </p:txBody>
      </p:sp>
      <p:sp>
        <p:nvSpPr>
          <p:cNvPr id="1033" name="Rectangle 9"/>
          <p:cNvSpPr>
            <a:spLocks noChangeArrowheads="1"/>
          </p:cNvSpPr>
          <p:nvPr userDrawn="1"/>
        </p:nvSpPr>
        <p:spPr bwMode="auto">
          <a:xfrm>
            <a:off x="1066800" y="381000"/>
            <a:ext cx="7391400" cy="504825"/>
          </a:xfrm>
          <a:prstGeom prst="rect">
            <a:avLst/>
          </a:prstGeom>
          <a:solidFill>
            <a:srgbClr val="71A40B"/>
          </a:solidFill>
          <a:ln w="9525">
            <a:noFill/>
            <a:miter lim="800000"/>
            <a:headEnd/>
            <a:tailEnd/>
          </a:ln>
          <a:effectLst/>
        </p:spPr>
        <p:txBody>
          <a:bodyPr wrap="none" anchor="ctr"/>
          <a:lstStyle/>
          <a:p>
            <a:endParaRPr lang="zh-CN" altLang="en-US"/>
          </a:p>
        </p:txBody>
      </p:sp>
      <p:sp>
        <p:nvSpPr>
          <p:cNvPr id="1034" name="Rectangle 10"/>
          <p:cNvSpPr>
            <a:spLocks noChangeArrowheads="1"/>
          </p:cNvSpPr>
          <p:nvPr userDrawn="1"/>
        </p:nvSpPr>
        <p:spPr bwMode="auto">
          <a:xfrm>
            <a:off x="1371600" y="911225"/>
            <a:ext cx="7391400" cy="74613"/>
          </a:xfrm>
          <a:prstGeom prst="rect">
            <a:avLst/>
          </a:prstGeom>
          <a:solidFill>
            <a:srgbClr val="D9E9BA"/>
          </a:solidFill>
          <a:ln w="9525">
            <a:noFill/>
            <a:miter lim="800000"/>
            <a:headEnd/>
            <a:tailEnd/>
          </a:ln>
          <a:effectLst/>
        </p:spPr>
        <p:txBody>
          <a:bodyPr wrap="none" anchor="ctr"/>
          <a:lstStyle/>
          <a:p>
            <a:endParaRPr lang="zh-CN" altLang="en-US"/>
          </a:p>
        </p:txBody>
      </p:sp>
      <p:sp>
        <p:nvSpPr>
          <p:cNvPr id="1038" name="Text Box 14"/>
          <p:cNvSpPr txBox="1">
            <a:spLocks noChangeArrowheads="1"/>
          </p:cNvSpPr>
          <p:nvPr userDrawn="1"/>
        </p:nvSpPr>
        <p:spPr bwMode="auto">
          <a:xfrm>
            <a:off x="3810000" y="1447800"/>
            <a:ext cx="3281363" cy="366713"/>
          </a:xfrm>
          <a:prstGeom prst="rect">
            <a:avLst/>
          </a:prstGeom>
          <a:noFill/>
          <a:ln w="9525">
            <a:noFill/>
            <a:miter lim="800000"/>
            <a:headEnd/>
            <a:tailEnd/>
          </a:ln>
          <a:effectLst/>
        </p:spPr>
        <p:txBody>
          <a:bodyPr>
            <a:spAutoFit/>
          </a:bodyPr>
          <a:lstStyle/>
          <a:p>
            <a:pPr>
              <a:spcBef>
                <a:spcPct val="50000"/>
              </a:spcBef>
            </a:pPr>
            <a:endParaRPr lang="zh-CN" altLang="zh-CN" sz="1800">
              <a:solidFill>
                <a:schemeClr val="tx1"/>
              </a:solidFill>
              <a:latin typeface="Arial" charset="0"/>
              <a:ea typeface="宋体" pitchFamily="2" charset="-122"/>
            </a:endParaRPr>
          </a:p>
        </p:txBody>
      </p:sp>
      <p:sp>
        <p:nvSpPr>
          <p:cNvPr id="1039" name="Text Box 15"/>
          <p:cNvSpPr txBox="1">
            <a:spLocks noChangeArrowheads="1"/>
          </p:cNvSpPr>
          <p:nvPr userDrawn="1"/>
        </p:nvSpPr>
        <p:spPr bwMode="auto">
          <a:xfrm>
            <a:off x="3886200" y="304800"/>
            <a:ext cx="3128963" cy="579438"/>
          </a:xfrm>
          <a:prstGeom prst="rect">
            <a:avLst/>
          </a:prstGeom>
          <a:noFill/>
          <a:ln w="9525">
            <a:noFill/>
            <a:miter lim="800000"/>
            <a:headEnd/>
            <a:tailEnd/>
          </a:ln>
          <a:effectLst/>
        </p:spPr>
        <p:txBody>
          <a:bodyPr>
            <a:spAutoFit/>
          </a:bodyPr>
          <a:lstStyle/>
          <a:p>
            <a:pPr>
              <a:spcBef>
                <a:spcPct val="50000"/>
              </a:spcBef>
            </a:pPr>
            <a:r>
              <a:rPr lang="zh-CN" altLang="en-US" sz="3200" b="1">
                <a:solidFill>
                  <a:schemeClr val="bg1"/>
                </a:solidFill>
                <a:latin typeface="Arial" charset="0"/>
                <a:ea typeface="楷体" pitchFamily="49" charset="-122"/>
              </a:rPr>
              <a:t>港口安全管理</a:t>
            </a:r>
          </a:p>
        </p:txBody>
      </p:sp>
      <p:pic>
        <p:nvPicPr>
          <p:cNvPr id="1056" name="Picture 32" descr="200922185638428_2"/>
          <p:cNvPicPr>
            <a:picLocks noChangeAspect="1" noChangeArrowheads="1"/>
          </p:cNvPicPr>
          <p:nvPr userDrawn="1"/>
        </p:nvPicPr>
        <p:blipFill>
          <a:blip r:embed="rId16" cstate="print"/>
          <a:srcRect/>
          <a:stretch>
            <a:fillRect/>
          </a:stretch>
        </p:blipFill>
        <p:spPr bwMode="auto">
          <a:xfrm>
            <a:off x="228600" y="150813"/>
            <a:ext cx="2517775" cy="1644650"/>
          </a:xfrm>
          <a:prstGeom prst="rect">
            <a:avLst/>
          </a:prstGeom>
          <a:solidFill>
            <a:schemeClr val="folHlink">
              <a:alpha val="89000"/>
            </a:schemeClr>
          </a:solidFill>
          <a:ln w="9525">
            <a:solidFill>
              <a:schemeClr val="folHlink"/>
            </a:solidFill>
            <a:miter lim="800000"/>
            <a:headEnd/>
            <a:tailEnd/>
          </a:ln>
        </p:spPr>
      </p:pic>
      <p:sp>
        <p:nvSpPr>
          <p:cNvPr id="1067" name="Line 43"/>
          <p:cNvSpPr>
            <a:spLocks noChangeShapeType="1"/>
          </p:cNvSpPr>
          <p:nvPr userDrawn="1"/>
        </p:nvSpPr>
        <p:spPr bwMode="auto">
          <a:xfrm>
            <a:off x="3733800" y="1752600"/>
            <a:ext cx="4884738" cy="1588"/>
          </a:xfrm>
          <a:prstGeom prst="line">
            <a:avLst/>
          </a:prstGeom>
          <a:noFill/>
          <a:ln w="22225">
            <a:solidFill>
              <a:srgbClr val="808000"/>
            </a:solidFill>
            <a:prstDash val="dashDot"/>
            <a:round/>
            <a:headEnd/>
            <a:tailEnd/>
          </a:ln>
          <a:effectLst/>
        </p:spPr>
        <p:txBody>
          <a:bodyPr/>
          <a:lstStyle/>
          <a:p>
            <a:endParaRPr lang="zh-CN" altLang="en-US"/>
          </a:p>
        </p:txBody>
      </p:sp>
      <p:pic>
        <p:nvPicPr>
          <p:cNvPr id="1076" name="Picture 52" descr="200922185638428_2"/>
          <p:cNvPicPr>
            <a:picLocks noChangeAspect="1" noChangeArrowheads="1"/>
          </p:cNvPicPr>
          <p:nvPr userDrawn="1"/>
        </p:nvPicPr>
        <p:blipFill>
          <a:blip r:embed="rId16" cstate="print"/>
          <a:srcRect/>
          <a:stretch>
            <a:fillRect/>
          </a:stretch>
        </p:blipFill>
        <p:spPr bwMode="auto">
          <a:xfrm>
            <a:off x="228600" y="150813"/>
            <a:ext cx="2517775" cy="1644650"/>
          </a:xfrm>
          <a:prstGeom prst="rect">
            <a:avLst/>
          </a:prstGeom>
          <a:solidFill>
            <a:schemeClr val="folHlink">
              <a:alpha val="89000"/>
            </a:schemeClr>
          </a:solidFill>
          <a:ln w="9525">
            <a:solidFill>
              <a:schemeClr val="folHlink"/>
            </a:solidFill>
            <a:miter lim="800000"/>
            <a:headEnd/>
            <a:tailEnd/>
          </a:ln>
        </p:spPr>
      </p:pic>
      <p:pic>
        <p:nvPicPr>
          <p:cNvPr id="1079" name="Picture 55" descr="200922185638428_2"/>
          <p:cNvPicPr>
            <a:picLocks noChangeAspect="1" noChangeArrowheads="1"/>
          </p:cNvPicPr>
          <p:nvPr userDrawn="1"/>
        </p:nvPicPr>
        <p:blipFill>
          <a:blip r:embed="rId16" cstate="print"/>
          <a:srcRect/>
          <a:stretch>
            <a:fillRect/>
          </a:stretch>
        </p:blipFill>
        <p:spPr bwMode="auto">
          <a:xfrm>
            <a:off x="228600" y="150813"/>
            <a:ext cx="2517775" cy="1644650"/>
          </a:xfrm>
          <a:prstGeom prst="rect">
            <a:avLst/>
          </a:prstGeom>
          <a:solidFill>
            <a:schemeClr val="folHlink">
              <a:alpha val="89000"/>
            </a:schemeClr>
          </a:solidFill>
          <a:ln w="9525">
            <a:solidFill>
              <a:schemeClr val="folHlink"/>
            </a:solidFill>
            <a:miter lim="800000"/>
            <a:headEnd/>
            <a:tailEnd/>
          </a:ln>
        </p:spPr>
      </p:pic>
      <p:pic>
        <p:nvPicPr>
          <p:cNvPr id="1082" name="Picture 58" descr="78676"/>
          <p:cNvPicPr>
            <a:picLocks noChangeAspect="1" noChangeArrowheads="1"/>
          </p:cNvPicPr>
          <p:nvPr userDrawn="1"/>
        </p:nvPicPr>
        <p:blipFill>
          <a:blip r:embed="rId17" cstate="print"/>
          <a:srcRect/>
          <a:stretch>
            <a:fillRect/>
          </a:stretch>
        </p:blipFill>
        <p:spPr bwMode="auto">
          <a:xfrm rot="15905096">
            <a:off x="8089107" y="157956"/>
            <a:ext cx="1212850" cy="8969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par>
    </p:tnLst>
  </p:timing>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21464;&#30005;&#25152;&#39044;&#20808;&#21361;&#38505;&#24615;&#35780;&#20215;.xls" TargetMode="External"/><Relationship Id="rId2" Type="http://schemas.openxmlformats.org/officeDocument/2006/relationships/hyperlink" Target="&#21464;&#30005;&#31449;&#21608;&#23433;&#20840;&#26816;&#26597;&#34920;.doc" TargetMode="Externa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hyperlink" Target="QQ&#25130;&#22270;20111108184852.png" TargetMode="External"/><Relationship Id="rId4" Type="http://schemas.openxmlformats.org/officeDocument/2006/relationships/hyperlink" Target="&#21464;&#30005;&#31449;&#23433;&#20840;&#26816;&#26597;&#34920;.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21361;&#38505;&#21697;&#39044;&#20808;&#21361;&#38505;&#24615;&#20998;&#26512;.xls" TargetMode="External"/><Relationship Id="rId2" Type="http://schemas.openxmlformats.org/officeDocument/2006/relationships/hyperlink" Target="&#21464;&#30005;&#31449;&#21608;&#23433;&#20840;&#26816;&#26597;&#34920;.doc" TargetMode="Externa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QQ&#25130;&#22270;20111108184852.png" TargetMode="External"/><Relationship Id="rId4" Type="http://schemas.openxmlformats.org/officeDocument/2006/relationships/hyperlink" Target="&#21361;&#38505;&#29289;&#21697;&#27833;&#24211;&#23433;&#20840;&#26816;&#26597;&#34920;.do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26032;&#24314;%20Microsoft%20Excel%20&#24037;&#20316;&#34920;.xls" TargetMode="Externa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21152;&#27833;&#31449;&#39044;&#20808;&#21361;&#38505;&#24615;&#20998;&#26512;.xls" TargetMode="External"/><Relationship Id="rId2" Type="http://schemas.openxmlformats.org/officeDocument/2006/relationships/hyperlink" Target="&#21464;&#30005;&#31449;&#21608;&#23433;&#20840;&#26816;&#26597;&#34920;.doc"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21152;&#27833;&#31449;&#23433;&#20840;&#26816;&#26597;&#34920;.doc"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hyperlink" Target="&#38598;&#35013;&#31665;&#28207;&#21475;&#20316;&#19994;&#23433;&#20840;&#35268;&#31243;__doc.doc" TargetMode="External"/><Relationship Id="rId5" Type="http://schemas.openxmlformats.org/officeDocument/2006/relationships/slide" Target="slide26.xml"/><Relationship Id="rId4"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日期占位符 3"/>
          <p:cNvSpPr>
            <a:spLocks noGrp="1"/>
          </p:cNvSpPr>
          <p:nvPr>
            <p:ph type="dt" sz="half" idx="10"/>
          </p:nvPr>
        </p:nvSpPr>
        <p:spPr/>
        <p:txBody>
          <a:bodyPr/>
          <a:lstStyle/>
          <a:p>
            <a:r>
              <a:rPr lang="zh-CN" altLang="en-US"/>
              <a:t>时间</a:t>
            </a:r>
            <a:fld id="{EE80188D-92A7-4EDA-95B0-BB0ABF2A5EFE}" type="datetime11">
              <a:rPr lang="zh-CN" altLang="en-US"/>
              <a:pPr/>
              <a:t>22:08:04</a:t>
            </a:fld>
            <a:endParaRPr lang="zh-CN" altLang="en-US"/>
          </a:p>
        </p:txBody>
      </p:sp>
      <p:sp>
        <p:nvSpPr>
          <p:cNvPr id="40" name="灯片编号占位符 5"/>
          <p:cNvSpPr>
            <a:spLocks noGrp="1"/>
          </p:cNvSpPr>
          <p:nvPr>
            <p:ph type="sldNum" sz="quarter" idx="12"/>
          </p:nvPr>
        </p:nvSpPr>
        <p:spPr/>
        <p:txBody>
          <a:bodyPr/>
          <a:lstStyle/>
          <a:p>
            <a:r>
              <a:rPr lang="zh-CN" altLang="en-US"/>
              <a:t>第</a:t>
            </a:r>
            <a:fld id="{7D261B51-A211-45FF-93CD-D3D357EEA011}" type="slidenum">
              <a:rPr lang="zh-CN" altLang="en-US"/>
              <a:pPr/>
              <a:t>1</a:t>
            </a:fld>
            <a:r>
              <a:rPr lang="zh-CN" altLang="en-US"/>
              <a:t>页 共</a:t>
            </a:r>
            <a:r>
              <a:rPr lang="en-US" altLang="zh-CN"/>
              <a:t>47</a:t>
            </a:r>
            <a:r>
              <a:rPr lang="zh-CN" altLang="en-US"/>
              <a:t>页</a:t>
            </a:r>
          </a:p>
        </p:txBody>
      </p:sp>
      <p:grpSp>
        <p:nvGrpSpPr>
          <p:cNvPr id="10297" name="Group 57"/>
          <p:cNvGrpSpPr>
            <a:grpSpLocks/>
          </p:cNvGrpSpPr>
          <p:nvPr/>
        </p:nvGrpSpPr>
        <p:grpSpPr bwMode="auto">
          <a:xfrm>
            <a:off x="2438400" y="2133600"/>
            <a:ext cx="4289425" cy="3886200"/>
            <a:chOff x="1488" y="1079"/>
            <a:chExt cx="2702" cy="2448"/>
          </a:xfrm>
        </p:grpSpPr>
        <p:sp>
          <p:nvSpPr>
            <p:cNvPr id="10298" name="AutoShape 58"/>
            <p:cNvSpPr>
              <a:spLocks noChangeArrowheads="1"/>
            </p:cNvSpPr>
            <p:nvPr/>
          </p:nvSpPr>
          <p:spPr bwMode="gray">
            <a:xfrm rot="17973186">
              <a:off x="2977" y="1586"/>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10299" name="AutoShape 59"/>
            <p:cNvSpPr>
              <a:spLocks noChangeArrowheads="1"/>
            </p:cNvSpPr>
            <p:nvPr/>
          </p:nvSpPr>
          <p:spPr bwMode="gray">
            <a:xfrm rot="3465783">
              <a:off x="2907" y="2928"/>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10300" name="AutoShape 60"/>
            <p:cNvSpPr>
              <a:spLocks noChangeArrowheads="1"/>
            </p:cNvSpPr>
            <p:nvPr/>
          </p:nvSpPr>
          <p:spPr bwMode="gray">
            <a:xfrm rot="35969022">
              <a:off x="2139" y="1613"/>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10301" name="AutoShape 61"/>
            <p:cNvSpPr>
              <a:spLocks noChangeArrowheads="1"/>
            </p:cNvSpPr>
            <p:nvPr/>
          </p:nvSpPr>
          <p:spPr bwMode="gray">
            <a:xfrm rot="7535209">
              <a:off x="2115" y="2907"/>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10302" name="AutoShape 62"/>
            <p:cNvSpPr>
              <a:spLocks noChangeArrowheads="1"/>
            </p:cNvSpPr>
            <p:nvPr/>
          </p:nvSpPr>
          <p:spPr bwMode="gray">
            <a:xfrm>
              <a:off x="3272" y="2275"/>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10303" name="AutoShape 63"/>
            <p:cNvSpPr>
              <a:spLocks noChangeArrowheads="1"/>
            </p:cNvSpPr>
            <p:nvPr/>
          </p:nvSpPr>
          <p:spPr bwMode="gray">
            <a:xfrm rot="-10800000">
              <a:off x="1754" y="2271"/>
              <a:ext cx="544" cy="182"/>
            </a:xfrm>
            <a:prstGeom prst="rightArrow">
              <a:avLst>
                <a:gd name="adj1" fmla="val 35167"/>
                <a:gd name="adj2" fmla="val 121041"/>
              </a:avLst>
            </a:prstGeom>
            <a:solidFill>
              <a:schemeClr val="accent1"/>
            </a:solidFill>
            <a:ln w="0" algn="ctr">
              <a:noFill/>
              <a:miter lim="800000"/>
              <a:headEnd/>
              <a:tailEnd/>
            </a:ln>
            <a:effectLst/>
          </p:spPr>
          <p:txBody>
            <a:bodyPr wrap="none" anchor="ctr"/>
            <a:lstStyle/>
            <a:p>
              <a:endParaRPr lang="zh-CN" altLang="en-US"/>
            </a:p>
          </p:txBody>
        </p:sp>
        <p:sp>
          <p:nvSpPr>
            <p:cNvPr id="10304" name="Oval 64"/>
            <p:cNvSpPr>
              <a:spLocks noChangeArrowheads="1"/>
            </p:cNvSpPr>
            <p:nvPr/>
          </p:nvSpPr>
          <p:spPr bwMode="auto">
            <a:xfrm>
              <a:off x="1578" y="1168"/>
              <a:ext cx="2358" cy="2359"/>
            </a:xfrm>
            <a:prstGeom prst="ellipse">
              <a:avLst/>
            </a:prstGeom>
            <a:noFill/>
            <a:ln w="38100" algn="ctr">
              <a:solidFill>
                <a:schemeClr val="bg2"/>
              </a:solidFill>
              <a:round/>
              <a:headEnd/>
              <a:tailEnd/>
            </a:ln>
            <a:effectLst/>
          </p:spPr>
          <p:txBody>
            <a:bodyPr anchor="ctr">
              <a:spAutoFit/>
            </a:bodyPr>
            <a:lstStyle/>
            <a:p>
              <a:endParaRPr lang="zh-CN" altLang="en-US"/>
            </a:p>
          </p:txBody>
        </p:sp>
        <p:sp>
          <p:nvSpPr>
            <p:cNvPr id="10305" name="Text Box 65"/>
            <p:cNvSpPr txBox="1">
              <a:spLocks noChangeArrowheads="1"/>
            </p:cNvSpPr>
            <p:nvPr/>
          </p:nvSpPr>
          <p:spPr bwMode="auto">
            <a:xfrm>
              <a:off x="3498" y="1079"/>
              <a:ext cx="116" cy="288"/>
            </a:xfrm>
            <a:prstGeom prst="rect">
              <a:avLst/>
            </a:prstGeom>
            <a:noFill/>
            <a:ln w="9525" algn="ctr">
              <a:noFill/>
              <a:miter lim="800000"/>
              <a:headEnd/>
              <a:tailEnd/>
            </a:ln>
            <a:effectLst/>
          </p:spPr>
          <p:txBody>
            <a:bodyPr wrap="none">
              <a:spAutoFit/>
            </a:bodyPr>
            <a:lstStyle/>
            <a:p>
              <a:pPr eaLnBrk="0" hangingPunct="0"/>
              <a:endParaRPr lang="zh-CN" altLang="zh-CN" b="1">
                <a:solidFill>
                  <a:schemeClr val="tx1"/>
                </a:solidFill>
                <a:latin typeface="Arial" charset="0"/>
              </a:endParaRPr>
            </a:p>
          </p:txBody>
        </p:sp>
        <p:sp>
          <p:nvSpPr>
            <p:cNvPr id="10306" name="Text Box 66"/>
            <p:cNvSpPr txBox="1">
              <a:spLocks noChangeArrowheads="1"/>
            </p:cNvSpPr>
            <p:nvPr/>
          </p:nvSpPr>
          <p:spPr bwMode="auto">
            <a:xfrm>
              <a:off x="1922" y="1079"/>
              <a:ext cx="116" cy="288"/>
            </a:xfrm>
            <a:prstGeom prst="rect">
              <a:avLst/>
            </a:prstGeom>
            <a:noFill/>
            <a:ln w="9525" algn="ctr">
              <a:noFill/>
              <a:miter lim="800000"/>
              <a:headEnd/>
              <a:tailEnd/>
            </a:ln>
            <a:effectLst/>
          </p:spPr>
          <p:txBody>
            <a:bodyPr wrap="none">
              <a:spAutoFit/>
            </a:bodyPr>
            <a:lstStyle/>
            <a:p>
              <a:pPr algn="r" eaLnBrk="0" hangingPunct="0"/>
              <a:endParaRPr lang="zh-CN" altLang="zh-CN" b="1">
                <a:solidFill>
                  <a:schemeClr val="tx1"/>
                </a:solidFill>
                <a:latin typeface="Arial" charset="0"/>
              </a:endParaRPr>
            </a:p>
          </p:txBody>
        </p:sp>
        <p:sp>
          <p:nvSpPr>
            <p:cNvPr id="10307" name="Text Box 67"/>
            <p:cNvSpPr txBox="1">
              <a:spLocks noChangeArrowheads="1"/>
            </p:cNvSpPr>
            <p:nvPr/>
          </p:nvSpPr>
          <p:spPr bwMode="auto">
            <a:xfrm>
              <a:off x="4074" y="2183"/>
              <a:ext cx="116" cy="288"/>
            </a:xfrm>
            <a:prstGeom prst="rect">
              <a:avLst/>
            </a:prstGeom>
            <a:noFill/>
            <a:ln w="9525" algn="ctr">
              <a:noFill/>
              <a:miter lim="800000"/>
              <a:headEnd/>
              <a:tailEnd/>
            </a:ln>
            <a:effectLst/>
          </p:spPr>
          <p:txBody>
            <a:bodyPr wrap="none">
              <a:spAutoFit/>
            </a:bodyPr>
            <a:lstStyle/>
            <a:p>
              <a:pPr eaLnBrk="0" hangingPunct="0"/>
              <a:endParaRPr lang="zh-CN" altLang="zh-CN" b="1">
                <a:solidFill>
                  <a:schemeClr val="tx1"/>
                </a:solidFill>
                <a:latin typeface="Arial" charset="0"/>
              </a:endParaRPr>
            </a:p>
          </p:txBody>
        </p:sp>
        <p:sp>
          <p:nvSpPr>
            <p:cNvPr id="10308" name="Text Box 68"/>
            <p:cNvSpPr txBox="1">
              <a:spLocks noChangeArrowheads="1"/>
            </p:cNvSpPr>
            <p:nvPr/>
          </p:nvSpPr>
          <p:spPr bwMode="auto">
            <a:xfrm>
              <a:off x="3498" y="3191"/>
              <a:ext cx="116" cy="288"/>
            </a:xfrm>
            <a:prstGeom prst="rect">
              <a:avLst/>
            </a:prstGeom>
            <a:noFill/>
            <a:ln w="9525" algn="ctr">
              <a:noFill/>
              <a:miter lim="800000"/>
              <a:headEnd/>
              <a:tailEnd/>
            </a:ln>
            <a:effectLst/>
          </p:spPr>
          <p:txBody>
            <a:bodyPr wrap="none">
              <a:spAutoFit/>
            </a:bodyPr>
            <a:lstStyle/>
            <a:p>
              <a:pPr eaLnBrk="0" hangingPunct="0"/>
              <a:endParaRPr lang="zh-CN" altLang="zh-CN" b="1">
                <a:solidFill>
                  <a:schemeClr val="tx1"/>
                </a:solidFill>
                <a:latin typeface="Arial" charset="0"/>
              </a:endParaRPr>
            </a:p>
          </p:txBody>
        </p:sp>
        <p:sp>
          <p:nvSpPr>
            <p:cNvPr id="10309" name="Text Box 69"/>
            <p:cNvSpPr txBox="1">
              <a:spLocks noChangeArrowheads="1"/>
            </p:cNvSpPr>
            <p:nvPr/>
          </p:nvSpPr>
          <p:spPr bwMode="auto">
            <a:xfrm>
              <a:off x="1874" y="3152"/>
              <a:ext cx="116" cy="288"/>
            </a:xfrm>
            <a:prstGeom prst="rect">
              <a:avLst/>
            </a:prstGeom>
            <a:noFill/>
            <a:ln w="9525" algn="ctr">
              <a:noFill/>
              <a:miter lim="800000"/>
              <a:headEnd/>
              <a:tailEnd/>
            </a:ln>
            <a:effectLst/>
          </p:spPr>
          <p:txBody>
            <a:bodyPr wrap="none">
              <a:spAutoFit/>
            </a:bodyPr>
            <a:lstStyle/>
            <a:p>
              <a:pPr algn="r" eaLnBrk="0" hangingPunct="0"/>
              <a:endParaRPr lang="zh-CN" altLang="zh-CN" b="1">
                <a:solidFill>
                  <a:schemeClr val="tx1"/>
                </a:solidFill>
                <a:latin typeface="Arial" charset="0"/>
              </a:endParaRPr>
            </a:p>
          </p:txBody>
        </p:sp>
        <p:sp>
          <p:nvSpPr>
            <p:cNvPr id="10310" name="Oval 70"/>
            <p:cNvSpPr>
              <a:spLocks noChangeArrowheads="1"/>
            </p:cNvSpPr>
            <p:nvPr/>
          </p:nvSpPr>
          <p:spPr bwMode="gray">
            <a:xfrm>
              <a:off x="1488" y="228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0311" name="Oval 71"/>
            <p:cNvSpPr>
              <a:spLocks noChangeArrowheads="1"/>
            </p:cNvSpPr>
            <p:nvPr/>
          </p:nvSpPr>
          <p:spPr bwMode="gray">
            <a:xfrm>
              <a:off x="206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0312" name="Oval 72"/>
            <p:cNvSpPr>
              <a:spLocks noChangeArrowheads="1"/>
            </p:cNvSpPr>
            <p:nvPr/>
          </p:nvSpPr>
          <p:spPr bwMode="gray">
            <a:xfrm>
              <a:off x="3264" y="1271"/>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0313" name="Oval 73"/>
            <p:cNvSpPr>
              <a:spLocks noChangeArrowheads="1"/>
            </p:cNvSpPr>
            <p:nvPr/>
          </p:nvSpPr>
          <p:spPr bwMode="gray">
            <a:xfrm>
              <a:off x="2016"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0314" name="Oval 74"/>
            <p:cNvSpPr>
              <a:spLocks noChangeArrowheads="1"/>
            </p:cNvSpPr>
            <p:nvPr/>
          </p:nvSpPr>
          <p:spPr bwMode="gray">
            <a:xfrm>
              <a:off x="3264" y="3264"/>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0315" name="Oval 75"/>
            <p:cNvSpPr>
              <a:spLocks noChangeArrowheads="1"/>
            </p:cNvSpPr>
            <p:nvPr/>
          </p:nvSpPr>
          <p:spPr bwMode="gray">
            <a:xfrm>
              <a:off x="3840" y="2280"/>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0316" name="Oval 76"/>
            <p:cNvSpPr>
              <a:spLocks noChangeArrowheads="1"/>
            </p:cNvSpPr>
            <p:nvPr/>
          </p:nvSpPr>
          <p:spPr bwMode="gray">
            <a:xfrm>
              <a:off x="2233" y="1817"/>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0317" name="Oval 77"/>
            <p:cNvSpPr>
              <a:spLocks noChangeArrowheads="1"/>
            </p:cNvSpPr>
            <p:nvPr/>
          </p:nvSpPr>
          <p:spPr bwMode="gray">
            <a:xfrm>
              <a:off x="2230" y="1820"/>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zh-CN" altLang="en-US"/>
            </a:p>
          </p:txBody>
        </p:sp>
        <p:sp>
          <p:nvSpPr>
            <p:cNvPr id="10318" name="Oval 78"/>
            <p:cNvSpPr>
              <a:spLocks noChangeArrowheads="1"/>
            </p:cNvSpPr>
            <p:nvPr/>
          </p:nvSpPr>
          <p:spPr bwMode="gray">
            <a:xfrm>
              <a:off x="2303" y="188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0319" name="Oval 79"/>
            <p:cNvSpPr>
              <a:spLocks noChangeArrowheads="1"/>
            </p:cNvSpPr>
            <p:nvPr/>
          </p:nvSpPr>
          <p:spPr bwMode="gray">
            <a:xfrm>
              <a:off x="2311" y="1872"/>
              <a:ext cx="933" cy="92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0320" name="Oval 80"/>
            <p:cNvSpPr>
              <a:spLocks noChangeArrowheads="1"/>
            </p:cNvSpPr>
            <p:nvPr/>
          </p:nvSpPr>
          <p:spPr bwMode="gray">
            <a:xfrm>
              <a:off x="2350" y="1933"/>
              <a:ext cx="840" cy="832"/>
            </a:xfrm>
            <a:prstGeom prst="ellipse">
              <a:avLst/>
            </a:prstGeom>
            <a:solidFill>
              <a:srgbClr val="333333"/>
            </a:solidFill>
            <a:ln w="38100" algn="ctr">
              <a:noFill/>
              <a:round/>
              <a:headEnd/>
              <a:tailEnd/>
            </a:ln>
            <a:effectLst/>
          </p:spPr>
          <p:txBody>
            <a:bodyPr anchor="ctr">
              <a:spAutoFit/>
            </a:bodyPr>
            <a:lstStyle/>
            <a:p>
              <a:endParaRPr lang="zh-CN" altLang="en-US"/>
            </a:p>
          </p:txBody>
        </p:sp>
        <p:grpSp>
          <p:nvGrpSpPr>
            <p:cNvPr id="10321" name="Group 81"/>
            <p:cNvGrpSpPr>
              <a:grpSpLocks/>
            </p:cNvGrpSpPr>
            <p:nvPr/>
          </p:nvGrpSpPr>
          <p:grpSpPr bwMode="auto">
            <a:xfrm>
              <a:off x="2363" y="1945"/>
              <a:ext cx="813" cy="805"/>
              <a:chOff x="4166" y="1706"/>
              <a:chExt cx="1252" cy="1252"/>
            </a:xfrm>
          </p:grpSpPr>
          <p:sp>
            <p:nvSpPr>
              <p:cNvPr id="10322" name="Oval 8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0323" name="Oval 8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0324" name="Oval 8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0325" name="Oval 8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grpSp>
        <p:sp>
          <p:nvSpPr>
            <p:cNvPr id="10326" name="Text Box 86"/>
            <p:cNvSpPr txBox="1">
              <a:spLocks noChangeArrowheads="1"/>
            </p:cNvSpPr>
            <p:nvPr/>
          </p:nvSpPr>
          <p:spPr bwMode="gray">
            <a:xfrm>
              <a:off x="2331" y="2231"/>
              <a:ext cx="884" cy="633"/>
            </a:xfrm>
            <a:prstGeom prst="rect">
              <a:avLst/>
            </a:prstGeom>
            <a:noFill/>
            <a:ln w="9525" algn="ctr">
              <a:noFill/>
              <a:miter lim="800000"/>
              <a:headEnd/>
              <a:tailEnd/>
            </a:ln>
            <a:effectLst/>
          </p:spPr>
          <p:txBody>
            <a:bodyPr wrap="none">
              <a:spAutoFit/>
            </a:bodyPr>
            <a:lstStyle/>
            <a:p>
              <a:pPr algn="ctr">
                <a:spcBef>
                  <a:spcPct val="50000"/>
                </a:spcBef>
              </a:pPr>
              <a:r>
                <a:rPr lang="zh-CN" altLang="en-US" i="1" dirty="0">
                  <a:solidFill>
                    <a:schemeClr val="bg2"/>
                  </a:solidFill>
                  <a:latin typeface="Arial" charset="0"/>
                </a:rPr>
                <a:t>内容提示</a:t>
              </a:r>
            </a:p>
            <a:p>
              <a:pPr algn="ctr">
                <a:spcBef>
                  <a:spcPct val="50000"/>
                </a:spcBef>
              </a:pPr>
              <a:endParaRPr lang="en-US" altLang="zh-CN" dirty="0">
                <a:solidFill>
                  <a:srgbClr val="000000"/>
                </a:solidFill>
                <a:latin typeface="Arial" charset="0"/>
                <a:ea typeface="宋体" pitchFamily="2" charset="-122"/>
              </a:endParaRPr>
            </a:p>
          </p:txBody>
        </p:sp>
      </p:grpSp>
      <p:sp>
        <p:nvSpPr>
          <p:cNvPr id="10328" name="Text Box 88"/>
          <p:cNvSpPr txBox="1">
            <a:spLocks noChangeArrowheads="1"/>
          </p:cNvSpPr>
          <p:nvPr/>
        </p:nvSpPr>
        <p:spPr bwMode="auto">
          <a:xfrm>
            <a:off x="5867400" y="2057400"/>
            <a:ext cx="3276600" cy="461665"/>
          </a:xfrm>
          <a:prstGeom prst="rect">
            <a:avLst/>
          </a:prstGeom>
          <a:noFill/>
          <a:ln w="9525">
            <a:noFill/>
            <a:miter lim="800000"/>
            <a:headEnd/>
            <a:tailEnd/>
          </a:ln>
          <a:effectLst/>
        </p:spPr>
        <p:txBody>
          <a:bodyPr>
            <a:spAutoFit/>
          </a:bodyPr>
          <a:lstStyle/>
          <a:p>
            <a:pPr>
              <a:spcBef>
                <a:spcPct val="50000"/>
              </a:spcBef>
            </a:pPr>
            <a:r>
              <a:rPr lang="zh-CN" altLang="en-US" dirty="0"/>
              <a:t>简介安全生产</a:t>
            </a:r>
            <a:r>
              <a:rPr lang="zh-CN" altLang="en-US" dirty="0" smtClean="0"/>
              <a:t>标准化</a:t>
            </a:r>
            <a:endParaRPr lang="zh-CN" altLang="en-US" dirty="0"/>
          </a:p>
        </p:txBody>
      </p:sp>
      <p:sp>
        <p:nvSpPr>
          <p:cNvPr id="10329" name="Text Box 89"/>
          <p:cNvSpPr txBox="1">
            <a:spLocks noChangeArrowheads="1"/>
          </p:cNvSpPr>
          <p:nvPr/>
        </p:nvSpPr>
        <p:spPr bwMode="auto">
          <a:xfrm>
            <a:off x="6553200" y="3962400"/>
            <a:ext cx="1828800" cy="822325"/>
          </a:xfrm>
          <a:prstGeom prst="rect">
            <a:avLst/>
          </a:prstGeom>
          <a:noFill/>
          <a:ln w="9525">
            <a:noFill/>
            <a:miter lim="800000"/>
            <a:headEnd/>
            <a:tailEnd/>
          </a:ln>
          <a:effectLst/>
        </p:spPr>
        <p:txBody>
          <a:bodyPr>
            <a:spAutoFit/>
          </a:bodyPr>
          <a:lstStyle/>
          <a:p>
            <a:pPr>
              <a:spcBef>
                <a:spcPct val="50000"/>
              </a:spcBef>
            </a:pPr>
            <a:r>
              <a:rPr lang="zh-CN" altLang="en-US" dirty="0"/>
              <a:t>变电所安全管理</a:t>
            </a:r>
          </a:p>
        </p:txBody>
      </p:sp>
      <p:sp>
        <p:nvSpPr>
          <p:cNvPr id="10330" name="Text Box 90"/>
          <p:cNvSpPr txBox="1">
            <a:spLocks noChangeArrowheads="1"/>
          </p:cNvSpPr>
          <p:nvPr/>
        </p:nvSpPr>
        <p:spPr bwMode="auto">
          <a:xfrm>
            <a:off x="4876800" y="5853113"/>
            <a:ext cx="3657600" cy="1004887"/>
          </a:xfrm>
          <a:prstGeom prst="rect">
            <a:avLst/>
          </a:prstGeom>
          <a:noFill/>
          <a:ln w="9525">
            <a:noFill/>
            <a:miter lim="800000"/>
            <a:headEnd/>
            <a:tailEnd/>
          </a:ln>
          <a:effectLst/>
        </p:spPr>
        <p:txBody>
          <a:bodyPr>
            <a:spAutoFit/>
          </a:bodyPr>
          <a:lstStyle/>
          <a:p>
            <a:pPr>
              <a:spcBef>
                <a:spcPct val="50000"/>
              </a:spcBef>
            </a:pPr>
            <a:r>
              <a:rPr lang="zh-CN" altLang="en-US" dirty="0"/>
              <a:t>油库、危险物品安全管理</a:t>
            </a:r>
          </a:p>
          <a:p>
            <a:pPr>
              <a:spcBef>
                <a:spcPct val="50000"/>
              </a:spcBef>
            </a:pPr>
            <a:endParaRPr lang="en-US" altLang="zh-CN" b="1" dirty="0">
              <a:solidFill>
                <a:schemeClr val="tx1"/>
              </a:solidFill>
              <a:latin typeface="Arial" charset="0"/>
            </a:endParaRPr>
          </a:p>
        </p:txBody>
      </p:sp>
      <p:sp>
        <p:nvSpPr>
          <p:cNvPr id="10331" name="Text Box 91"/>
          <p:cNvSpPr txBox="1">
            <a:spLocks noChangeArrowheads="1"/>
          </p:cNvSpPr>
          <p:nvPr/>
        </p:nvSpPr>
        <p:spPr bwMode="auto">
          <a:xfrm>
            <a:off x="1066800" y="5943600"/>
            <a:ext cx="3810000" cy="457200"/>
          </a:xfrm>
          <a:prstGeom prst="rect">
            <a:avLst/>
          </a:prstGeom>
          <a:noFill/>
          <a:ln w="9525">
            <a:noFill/>
            <a:miter lim="800000"/>
            <a:headEnd/>
            <a:tailEnd/>
          </a:ln>
          <a:effectLst/>
        </p:spPr>
        <p:txBody>
          <a:bodyPr>
            <a:spAutoFit/>
          </a:bodyPr>
          <a:lstStyle/>
          <a:p>
            <a:pPr>
              <a:spcBef>
                <a:spcPct val="50000"/>
              </a:spcBef>
            </a:pPr>
            <a:r>
              <a:rPr lang="zh-CN" altLang="en-US" dirty="0"/>
              <a:t>加油站安全管理</a:t>
            </a:r>
          </a:p>
        </p:txBody>
      </p:sp>
      <p:sp>
        <p:nvSpPr>
          <p:cNvPr id="10332" name="Text Box 92"/>
          <p:cNvSpPr txBox="1">
            <a:spLocks noChangeArrowheads="1"/>
          </p:cNvSpPr>
          <p:nvPr/>
        </p:nvSpPr>
        <p:spPr bwMode="auto">
          <a:xfrm>
            <a:off x="0" y="3886200"/>
            <a:ext cx="2514600" cy="822325"/>
          </a:xfrm>
          <a:prstGeom prst="rect">
            <a:avLst/>
          </a:prstGeom>
          <a:noFill/>
          <a:ln w="9525">
            <a:noFill/>
            <a:miter lim="800000"/>
            <a:headEnd/>
            <a:tailEnd/>
          </a:ln>
          <a:effectLst/>
        </p:spPr>
        <p:txBody>
          <a:bodyPr>
            <a:spAutoFit/>
          </a:bodyPr>
          <a:lstStyle/>
          <a:p>
            <a:pPr>
              <a:spcBef>
                <a:spcPct val="50000"/>
              </a:spcBef>
            </a:pPr>
            <a:r>
              <a:rPr lang="zh-CN" altLang="en-US" dirty="0"/>
              <a:t>集装箱作业现场管理</a:t>
            </a:r>
          </a:p>
        </p:txBody>
      </p:sp>
      <p:sp>
        <p:nvSpPr>
          <p:cNvPr id="10333" name="Text Box 93"/>
          <p:cNvSpPr txBox="1">
            <a:spLocks noChangeArrowheads="1"/>
          </p:cNvSpPr>
          <p:nvPr/>
        </p:nvSpPr>
        <p:spPr bwMode="auto">
          <a:xfrm>
            <a:off x="1371600" y="2133600"/>
            <a:ext cx="1828800" cy="457200"/>
          </a:xfrm>
          <a:prstGeom prst="rect">
            <a:avLst/>
          </a:prstGeom>
          <a:noFill/>
          <a:ln w="9525" algn="ctr">
            <a:noFill/>
            <a:miter lim="800000"/>
            <a:headEnd/>
            <a:tailEnd/>
          </a:ln>
          <a:effectLst/>
        </p:spPr>
        <p:txBody>
          <a:bodyPr>
            <a:spAutoFit/>
          </a:bodyPr>
          <a:lstStyle/>
          <a:p>
            <a:pPr>
              <a:spcBef>
                <a:spcPct val="50000"/>
              </a:spcBef>
            </a:pPr>
            <a:endParaRPr lang="zh-CN" altLang="zh-CN"/>
          </a:p>
        </p:txBody>
      </p:sp>
      <p:sp>
        <p:nvSpPr>
          <p:cNvPr id="10334" name="Text Box 94"/>
          <p:cNvSpPr txBox="1">
            <a:spLocks noChangeArrowheads="1"/>
          </p:cNvSpPr>
          <p:nvPr/>
        </p:nvSpPr>
        <p:spPr bwMode="auto">
          <a:xfrm>
            <a:off x="609600" y="2057400"/>
            <a:ext cx="2590800" cy="457200"/>
          </a:xfrm>
          <a:prstGeom prst="rect">
            <a:avLst/>
          </a:prstGeom>
          <a:noFill/>
          <a:ln w="9525" algn="ctr">
            <a:noFill/>
            <a:miter lim="800000"/>
            <a:headEnd/>
            <a:tailEnd/>
          </a:ln>
          <a:effectLst/>
        </p:spPr>
        <p:txBody>
          <a:bodyPr>
            <a:spAutoFit/>
          </a:bodyPr>
          <a:lstStyle/>
          <a:p>
            <a:pPr>
              <a:spcBef>
                <a:spcPct val="50000"/>
              </a:spcBef>
            </a:pPr>
            <a:r>
              <a:rPr lang="zh-CN" altLang="en-US"/>
              <a:t>职业健康与安全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28"/>
                                        </p:tgtEl>
                                        <p:attrNameLst>
                                          <p:attrName>style.visibility</p:attrName>
                                        </p:attrNameLst>
                                      </p:cBhvr>
                                      <p:to>
                                        <p:strVal val="visible"/>
                                      </p:to>
                                    </p:set>
                                    <p:animEffect transition="in" filter="blinds(horizontal)">
                                      <p:cBhvr>
                                        <p:cTn id="7" dur="500"/>
                                        <p:tgtEl>
                                          <p:spTgt spid="103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29">
                                            <p:txEl>
                                              <p:pRg st="0" end="0"/>
                                            </p:txEl>
                                          </p:spTgt>
                                        </p:tgtEl>
                                        <p:attrNameLst>
                                          <p:attrName>style.visibility</p:attrName>
                                        </p:attrNameLst>
                                      </p:cBhvr>
                                      <p:to>
                                        <p:strVal val="visible"/>
                                      </p:to>
                                    </p:set>
                                    <p:animEffect transition="in" filter="blinds(horizontal)">
                                      <p:cBhvr>
                                        <p:cTn id="12" dur="500"/>
                                        <p:tgtEl>
                                          <p:spTgt spid="103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30">
                                            <p:txEl>
                                              <p:pRg st="0" end="0"/>
                                            </p:txEl>
                                          </p:spTgt>
                                        </p:tgtEl>
                                        <p:attrNameLst>
                                          <p:attrName>style.visibility</p:attrName>
                                        </p:attrNameLst>
                                      </p:cBhvr>
                                      <p:to>
                                        <p:strVal val="visible"/>
                                      </p:to>
                                    </p:set>
                                    <p:animEffect transition="in" filter="blinds(horizontal)">
                                      <p:cBhvr>
                                        <p:cTn id="17" dur="500"/>
                                        <p:tgtEl>
                                          <p:spTgt spid="10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31">
                                            <p:txEl>
                                              <p:pRg st="0" end="0"/>
                                            </p:txEl>
                                          </p:spTgt>
                                        </p:tgtEl>
                                        <p:attrNameLst>
                                          <p:attrName>style.visibility</p:attrName>
                                        </p:attrNameLst>
                                      </p:cBhvr>
                                      <p:to>
                                        <p:strVal val="visible"/>
                                      </p:to>
                                    </p:set>
                                    <p:animEffect transition="in" filter="blinds(horizontal)">
                                      <p:cBhvr>
                                        <p:cTn id="22" dur="500"/>
                                        <p:tgtEl>
                                          <p:spTgt spid="103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32">
                                            <p:txEl>
                                              <p:pRg st="0" end="0"/>
                                            </p:txEl>
                                          </p:spTgt>
                                        </p:tgtEl>
                                        <p:attrNameLst>
                                          <p:attrName>style.visibility</p:attrName>
                                        </p:attrNameLst>
                                      </p:cBhvr>
                                      <p:to>
                                        <p:strVal val="visible"/>
                                      </p:to>
                                    </p:set>
                                    <p:animEffect transition="in" filter="blinds(horizontal)">
                                      <p:cBhvr>
                                        <p:cTn id="27" dur="500"/>
                                        <p:tgtEl>
                                          <p:spTgt spid="103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334"/>
                                        </p:tgtEl>
                                        <p:attrNameLst>
                                          <p:attrName>style.visibility</p:attrName>
                                        </p:attrNameLst>
                                      </p:cBhvr>
                                      <p:to>
                                        <p:strVal val="visible"/>
                                      </p:to>
                                    </p:set>
                                    <p:animEffect transition="in" filter="blinds(horizontal)">
                                      <p:cBhvr>
                                        <p:cTn id="32" dur="500"/>
                                        <p:tgtEl>
                                          <p:spTgt spid="10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8" grpId="0"/>
      <p:bldP spid="103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8B7A986A-A15A-4BA7-9C52-D29073F429D5}" type="datetime11">
              <a:rPr lang="zh-CN" altLang="en-US"/>
              <a:pPr/>
              <a:t>22:08:08</a:t>
            </a:fld>
            <a:endParaRPr lang="zh-CN" altLang="en-US"/>
          </a:p>
        </p:txBody>
      </p:sp>
      <p:sp>
        <p:nvSpPr>
          <p:cNvPr id="7" name="灯片编号占位符 5"/>
          <p:cNvSpPr>
            <a:spLocks noGrp="1"/>
          </p:cNvSpPr>
          <p:nvPr>
            <p:ph type="sldNum" sz="quarter" idx="12"/>
          </p:nvPr>
        </p:nvSpPr>
        <p:spPr/>
        <p:txBody>
          <a:bodyPr/>
          <a:lstStyle/>
          <a:p>
            <a:r>
              <a:rPr lang="zh-CN" altLang="en-US"/>
              <a:t>第</a:t>
            </a:r>
            <a:fld id="{F8F2CF75-F47F-422A-A4E7-474F88FFF32E}" type="slidenum">
              <a:rPr lang="zh-CN" altLang="en-US"/>
              <a:pPr/>
              <a:t>10</a:t>
            </a:fld>
            <a:r>
              <a:rPr lang="zh-CN" altLang="en-US"/>
              <a:t>页 共</a:t>
            </a:r>
            <a:r>
              <a:rPr lang="en-US" altLang="zh-CN"/>
              <a:t>47</a:t>
            </a:r>
            <a:r>
              <a:rPr lang="zh-CN" altLang="en-US"/>
              <a:t>页</a:t>
            </a:r>
          </a:p>
        </p:txBody>
      </p:sp>
      <p:sp>
        <p:nvSpPr>
          <p:cNvPr id="36868" name="Text Box 4"/>
          <p:cNvSpPr txBox="1">
            <a:spLocks noChangeArrowheads="1"/>
          </p:cNvSpPr>
          <p:nvPr/>
        </p:nvSpPr>
        <p:spPr bwMode="auto">
          <a:xfrm>
            <a:off x="3581400" y="1295400"/>
            <a:ext cx="29718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人员管理</a:t>
            </a:r>
          </a:p>
        </p:txBody>
      </p:sp>
      <p:sp>
        <p:nvSpPr>
          <p:cNvPr id="36901" name="Text Box 37"/>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
        <p:nvSpPr>
          <p:cNvPr id="36902" name="Text Box 38"/>
          <p:cNvSpPr txBox="1">
            <a:spLocks noChangeArrowheads="1"/>
          </p:cNvSpPr>
          <p:nvPr/>
        </p:nvSpPr>
        <p:spPr bwMode="auto">
          <a:xfrm>
            <a:off x="228600" y="2286000"/>
            <a:ext cx="8610600" cy="5751513"/>
          </a:xfrm>
          <a:prstGeom prst="rect">
            <a:avLst/>
          </a:prstGeom>
          <a:noFill/>
          <a:ln w="9525" algn="ctr">
            <a:noFill/>
            <a:miter lim="800000"/>
            <a:headEnd/>
            <a:tailEnd/>
          </a:ln>
          <a:effectLst/>
        </p:spPr>
        <p:txBody>
          <a:bodyPr>
            <a:spAutoFit/>
          </a:bodyPr>
          <a:lstStyle/>
          <a:p>
            <a:r>
              <a:rPr lang="en-US" altLang="zh-CN">
                <a:solidFill>
                  <a:schemeClr val="tx1"/>
                </a:solidFill>
                <a:latin typeface="宋体" pitchFamily="2" charset="-122"/>
                <a:ea typeface="宋体" pitchFamily="2" charset="-122"/>
              </a:rPr>
              <a:t>1.</a:t>
            </a:r>
            <a:r>
              <a:rPr lang="zh-CN" altLang="en-US">
                <a:solidFill>
                  <a:schemeClr val="tx1"/>
                </a:solidFill>
                <a:latin typeface="宋体" pitchFamily="2" charset="-122"/>
                <a:ea typeface="宋体" pitchFamily="2" charset="-122"/>
              </a:rPr>
              <a:t>掌握起重吊运指挥信号 </a:t>
            </a:r>
          </a:p>
          <a:p>
            <a:r>
              <a:rPr lang="en-US" altLang="zh-CN">
                <a:solidFill>
                  <a:schemeClr val="tx1"/>
                </a:solidFill>
                <a:latin typeface="宋体" pitchFamily="2" charset="-122"/>
                <a:ea typeface="宋体" pitchFamily="2" charset="-122"/>
              </a:rPr>
              <a:t>2.</a:t>
            </a:r>
            <a:r>
              <a:rPr lang="zh-CN" altLang="en-US">
                <a:solidFill>
                  <a:schemeClr val="tx1"/>
                </a:solidFill>
                <a:latin typeface="宋体" pitchFamily="2" charset="-122"/>
                <a:ea typeface="宋体" pitchFamily="2" charset="-122"/>
              </a:rPr>
              <a:t>严禁随意解除、拆除及调整安全保护装置；严禁用限位装置代替操纵机构 </a:t>
            </a:r>
          </a:p>
          <a:p>
            <a:r>
              <a:rPr lang="en-US" altLang="zh-CN">
                <a:solidFill>
                  <a:schemeClr val="tx1"/>
                </a:solidFill>
                <a:latin typeface="宋体" pitchFamily="2" charset="-122"/>
                <a:ea typeface="宋体" pitchFamily="2" charset="-122"/>
              </a:rPr>
              <a:t>3.</a:t>
            </a:r>
            <a:r>
              <a:rPr lang="zh-CN" altLang="en-US">
                <a:solidFill>
                  <a:schemeClr val="tx1"/>
                </a:solidFill>
                <a:latin typeface="宋体" pitchFamily="2" charset="-122"/>
                <a:ea typeface="宋体" pitchFamily="2" charset="-122"/>
              </a:rPr>
              <a:t>司机上车工作时，应先鸣铃示意，得到指挥信号后，方可进行操作，起吊时应以慢速先把钢丝绳拉紧，然后再用正常速度起吊，服从领导，听从工作安排，严禁酒后上班</a:t>
            </a:r>
          </a:p>
          <a:p>
            <a:r>
              <a:rPr lang="en-US" altLang="zh-CN">
                <a:solidFill>
                  <a:schemeClr val="tx1"/>
                </a:solidFill>
                <a:latin typeface="宋体" pitchFamily="2" charset="-122"/>
                <a:ea typeface="宋体" pitchFamily="2" charset="-122"/>
              </a:rPr>
              <a:t>5.</a:t>
            </a:r>
            <a:r>
              <a:rPr lang="zh-CN" altLang="en-US">
                <a:solidFill>
                  <a:schemeClr val="tx1"/>
                </a:solidFill>
                <a:latin typeface="宋体" pitchFamily="2" charset="-122"/>
                <a:ea typeface="宋体" pitchFamily="2" charset="-122"/>
              </a:rPr>
              <a:t>严禁用非载人起重机载运人员 </a:t>
            </a:r>
          </a:p>
          <a:p>
            <a:r>
              <a:rPr lang="en-US" altLang="zh-CN">
                <a:solidFill>
                  <a:schemeClr val="tx1"/>
                </a:solidFill>
                <a:latin typeface="宋体" pitchFamily="2" charset="-122"/>
                <a:ea typeface="宋体" pitchFamily="2" charset="-122"/>
              </a:rPr>
              <a:t>6.</a:t>
            </a:r>
            <a:r>
              <a:rPr lang="zh-CN" altLang="en-US">
                <a:solidFill>
                  <a:schemeClr val="tx1"/>
                </a:solidFill>
                <a:latin typeface="宋体" pitchFamily="2" charset="-122"/>
                <a:ea typeface="宋体" pitchFamily="2" charset="-122"/>
              </a:rPr>
              <a:t>在大型起重、危险物品起吊前，必须办理安全施工作业票 </a:t>
            </a:r>
          </a:p>
          <a:p>
            <a:r>
              <a:rPr lang="en-US" altLang="zh-CN">
                <a:solidFill>
                  <a:schemeClr val="tx1"/>
                </a:solidFill>
                <a:latin typeface="宋体" pitchFamily="2" charset="-122"/>
                <a:ea typeface="宋体" pitchFamily="2" charset="-122"/>
              </a:rPr>
              <a:t>7.</a:t>
            </a:r>
            <a:r>
              <a:rPr lang="zh-CN" altLang="en-US">
                <a:solidFill>
                  <a:schemeClr val="tx1"/>
                </a:solidFill>
                <a:latin typeface="宋体" pitchFamily="2" charset="-122"/>
                <a:ea typeface="宋体" pitchFamily="2" charset="-122"/>
              </a:rPr>
              <a:t>起重机吊有重物时，操作人员不得离开操作室</a:t>
            </a:r>
          </a:p>
          <a:p>
            <a:r>
              <a:rPr lang="en-US" altLang="zh-CN">
                <a:solidFill>
                  <a:schemeClr val="tx1"/>
                </a:solidFill>
                <a:latin typeface="宋体" pitchFamily="2" charset="-122"/>
                <a:ea typeface="宋体" pitchFamily="2" charset="-122"/>
              </a:rPr>
              <a:t>8.</a:t>
            </a:r>
            <a:r>
              <a:rPr lang="zh-CN" altLang="en-US">
                <a:solidFill>
                  <a:schemeClr val="tx1"/>
                </a:solidFill>
                <a:latin typeface="宋体" pitchFamily="2" charset="-122"/>
                <a:ea typeface="宋体" pitchFamily="2" charset="-122"/>
              </a:rPr>
              <a:t>作业时，操作人员不得从事与操作无关的事情或与他人闲谈 </a:t>
            </a:r>
          </a:p>
          <a:p>
            <a:r>
              <a:rPr lang="en-US" altLang="zh-CN">
                <a:solidFill>
                  <a:schemeClr val="tx1"/>
                </a:solidFill>
                <a:latin typeface="宋体" pitchFamily="2" charset="-122"/>
                <a:ea typeface="宋体" pitchFamily="2" charset="-122"/>
              </a:rPr>
              <a:t>9.</a:t>
            </a:r>
            <a:r>
              <a:rPr lang="zh-CN" altLang="en-US">
                <a:solidFill>
                  <a:schemeClr val="tx1"/>
                </a:solidFill>
                <a:latin typeface="宋体" pitchFamily="2" charset="-122"/>
                <a:ea typeface="宋体" pitchFamily="2" charset="-122"/>
              </a:rPr>
              <a:t>认真填写</a:t>
            </a:r>
            <a:r>
              <a:rPr lang="en-US" altLang="zh-CN">
                <a:solidFill>
                  <a:schemeClr val="tx1"/>
                </a:solidFill>
                <a:latin typeface="宋体" pitchFamily="2" charset="-122"/>
                <a:ea typeface="宋体" pitchFamily="2" charset="-122"/>
              </a:rPr>
              <a:t>《</a:t>
            </a:r>
            <a:r>
              <a:rPr lang="zh-CN" altLang="en-US">
                <a:solidFill>
                  <a:schemeClr val="tx1"/>
                </a:solidFill>
                <a:latin typeface="宋体" pitchFamily="2" charset="-122"/>
                <a:ea typeface="宋体" pitchFamily="2" charset="-122"/>
              </a:rPr>
              <a:t>机械设备技术记录薄</a:t>
            </a:r>
            <a:r>
              <a:rPr lang="en-US" altLang="zh-CN">
                <a:solidFill>
                  <a:schemeClr val="tx1"/>
                </a:solidFill>
                <a:latin typeface="宋体" pitchFamily="2" charset="-122"/>
                <a:ea typeface="宋体" pitchFamily="2" charset="-122"/>
              </a:rPr>
              <a:t>》</a:t>
            </a:r>
            <a:r>
              <a:rPr lang="zh-CN" altLang="en-US">
                <a:solidFill>
                  <a:schemeClr val="tx1"/>
                </a:solidFill>
                <a:latin typeface="宋体" pitchFamily="2" charset="-122"/>
                <a:ea typeface="宋体" pitchFamily="2" charset="-122"/>
              </a:rPr>
              <a:t>，按要求填写运转记录 </a:t>
            </a:r>
            <a:endParaRPr lang="zh-CN" altLang="en-US">
              <a:solidFill>
                <a:srgbClr val="000000"/>
              </a:solidFill>
              <a:latin typeface="宋体" pitchFamily="2" charset="-122"/>
              <a:ea typeface="宋体" pitchFamily="2" charset="-122"/>
            </a:endParaRPr>
          </a:p>
          <a:p>
            <a:endParaRPr lang="zh-CN" altLang="en-US">
              <a:solidFill>
                <a:srgbClr val="000000"/>
              </a:solidFill>
              <a:latin typeface="宋体" pitchFamily="2" charset="-122"/>
              <a:ea typeface="宋体" pitchFamily="2" charset="-122"/>
            </a:endParaRPr>
          </a:p>
          <a:p>
            <a:r>
              <a:rPr lang="zh-CN" altLang="en-US">
                <a:solidFill>
                  <a:schemeClr val="tx1"/>
                </a:solidFill>
              </a:rPr>
              <a:t> </a:t>
            </a:r>
          </a:p>
          <a:p>
            <a:endParaRPr lang="zh-CN" altLang="en-US">
              <a:solidFill>
                <a:srgbClr val="000000"/>
              </a:solidFill>
            </a:endParaRPr>
          </a:p>
          <a:p>
            <a:pPr>
              <a:spcBef>
                <a:spcPct val="50000"/>
              </a:spcBef>
            </a:pPr>
            <a:endParaRPr lang="en-US" altLang="zh-CN"/>
          </a:p>
        </p:txBody>
      </p:sp>
      <p:sp>
        <p:nvSpPr>
          <p:cNvPr id="36904" name="Text Box 40"/>
          <p:cNvSpPr txBox="1">
            <a:spLocks noChangeArrowheads="1"/>
          </p:cNvSpPr>
          <p:nvPr/>
        </p:nvSpPr>
        <p:spPr bwMode="auto">
          <a:xfrm>
            <a:off x="381000" y="1752600"/>
            <a:ext cx="33528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起重机操作（持证上岗）</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E0E37CB7-71B6-427F-8313-858B5B2F3C5D}" type="datetime11">
              <a:rPr lang="zh-CN" altLang="en-US"/>
              <a:pPr/>
              <a:t>22:08:08</a:t>
            </a:fld>
            <a:endParaRPr lang="zh-CN" altLang="en-US"/>
          </a:p>
        </p:txBody>
      </p:sp>
      <p:sp>
        <p:nvSpPr>
          <p:cNvPr id="7" name="灯片编号占位符 5"/>
          <p:cNvSpPr>
            <a:spLocks noGrp="1"/>
          </p:cNvSpPr>
          <p:nvPr>
            <p:ph type="sldNum" sz="quarter" idx="12"/>
          </p:nvPr>
        </p:nvSpPr>
        <p:spPr/>
        <p:txBody>
          <a:bodyPr/>
          <a:lstStyle/>
          <a:p>
            <a:r>
              <a:rPr lang="zh-CN" altLang="en-US"/>
              <a:t>第</a:t>
            </a:r>
            <a:fld id="{A6D4279F-A351-419B-A602-5DEF78326C0D}" type="slidenum">
              <a:rPr lang="zh-CN" altLang="en-US"/>
              <a:pPr/>
              <a:t>11</a:t>
            </a:fld>
            <a:r>
              <a:rPr lang="zh-CN" altLang="en-US"/>
              <a:t>页 共</a:t>
            </a:r>
            <a:r>
              <a:rPr lang="en-US" altLang="zh-CN"/>
              <a:t>47</a:t>
            </a:r>
            <a:r>
              <a:rPr lang="zh-CN" altLang="en-US"/>
              <a:t>页</a:t>
            </a:r>
          </a:p>
        </p:txBody>
      </p:sp>
      <p:sp>
        <p:nvSpPr>
          <p:cNvPr id="38934" name="Text Box 22"/>
          <p:cNvSpPr txBox="1">
            <a:spLocks noChangeArrowheads="1"/>
          </p:cNvSpPr>
          <p:nvPr/>
        </p:nvSpPr>
        <p:spPr bwMode="auto">
          <a:xfrm>
            <a:off x="3505200" y="1295400"/>
            <a:ext cx="19812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人员管理</a:t>
            </a:r>
          </a:p>
          <a:p>
            <a:pPr>
              <a:spcBef>
                <a:spcPct val="50000"/>
              </a:spcBef>
            </a:pPr>
            <a:endParaRPr lang="en-US" altLang="zh-CN" b="1" i="1">
              <a:solidFill>
                <a:schemeClr val="folHlink"/>
              </a:solidFill>
              <a:latin typeface="Arial" charset="0"/>
            </a:endParaRPr>
          </a:p>
        </p:txBody>
      </p:sp>
      <p:sp>
        <p:nvSpPr>
          <p:cNvPr id="38935" name="Text Box 23"/>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
        <p:nvSpPr>
          <p:cNvPr id="38936" name="Text Box 24"/>
          <p:cNvSpPr txBox="1">
            <a:spLocks noChangeArrowheads="1"/>
          </p:cNvSpPr>
          <p:nvPr/>
        </p:nvSpPr>
        <p:spPr bwMode="auto">
          <a:xfrm>
            <a:off x="304800" y="2438400"/>
            <a:ext cx="8839200" cy="4656138"/>
          </a:xfrm>
          <a:prstGeom prst="rect">
            <a:avLst/>
          </a:prstGeom>
          <a:noFill/>
          <a:ln w="9525" algn="ctr">
            <a:noFill/>
            <a:miter lim="800000"/>
            <a:headEnd/>
            <a:tailEnd/>
          </a:ln>
          <a:effectLst/>
        </p:spPr>
        <p:txBody>
          <a:bodyPr>
            <a:spAutoFit/>
          </a:bodyPr>
          <a:lstStyle/>
          <a:p>
            <a:r>
              <a:rPr lang="en-US" altLang="zh-CN">
                <a:solidFill>
                  <a:schemeClr val="tx1"/>
                </a:solidFill>
                <a:latin typeface="宋体" pitchFamily="2" charset="-122"/>
                <a:ea typeface="宋体" pitchFamily="2" charset="-122"/>
              </a:rPr>
              <a:t>1.</a:t>
            </a:r>
            <a:r>
              <a:rPr lang="zh-CN" altLang="en-US">
                <a:solidFill>
                  <a:schemeClr val="tx1"/>
                </a:solidFill>
                <a:latin typeface="宋体" pitchFamily="2" charset="-122"/>
                <a:ea typeface="宋体" pitchFamily="2" charset="-122"/>
              </a:rPr>
              <a:t>必须遵守焊、割设备一般安全规定及电焊机安全操作规程 </a:t>
            </a:r>
          </a:p>
          <a:p>
            <a:r>
              <a:rPr lang="en-US" altLang="zh-CN">
                <a:solidFill>
                  <a:schemeClr val="tx1"/>
                </a:solidFill>
                <a:latin typeface="宋体" pitchFamily="2" charset="-122"/>
                <a:ea typeface="宋体" pitchFamily="2" charset="-122"/>
              </a:rPr>
              <a:t>2.</a:t>
            </a:r>
            <a:r>
              <a:rPr lang="zh-CN" altLang="en-US">
                <a:solidFill>
                  <a:schemeClr val="tx1"/>
                </a:solidFill>
                <a:latin typeface="宋体" pitchFamily="2" charset="-122"/>
                <a:ea typeface="宋体" pitchFamily="2" charset="-122"/>
              </a:rPr>
              <a:t>电焊机外壳，必须接地良好，其电源的装拆应由电工进行把线、地线禁止与钢丝绳接触，更不得用钢丝绳索或机电设备代替零线，所有地线接头，必须连接牢固 </a:t>
            </a:r>
          </a:p>
          <a:p>
            <a:r>
              <a:rPr lang="en-US" altLang="zh-CN">
                <a:solidFill>
                  <a:schemeClr val="tx1"/>
                </a:solidFill>
                <a:latin typeface="宋体" pitchFamily="2" charset="-122"/>
                <a:ea typeface="宋体" pitchFamily="2" charset="-122"/>
              </a:rPr>
              <a:t>3.</a:t>
            </a:r>
            <a:r>
              <a:rPr lang="zh-CN" altLang="en-US">
                <a:solidFill>
                  <a:schemeClr val="tx1"/>
                </a:solidFill>
                <a:latin typeface="宋体" pitchFamily="2" charset="-122"/>
                <a:ea typeface="宋体" pitchFamily="2" charset="-122"/>
              </a:rPr>
              <a:t>更换场地移动把线时，应切断电源并不得手持把线爬梯登高 </a:t>
            </a:r>
          </a:p>
          <a:p>
            <a:r>
              <a:rPr lang="en-US" altLang="zh-CN">
                <a:solidFill>
                  <a:schemeClr val="tx1"/>
                </a:solidFill>
                <a:latin typeface="宋体" pitchFamily="2" charset="-122"/>
                <a:ea typeface="宋体" pitchFamily="2" charset="-122"/>
              </a:rPr>
              <a:t>4.</a:t>
            </a:r>
            <a:r>
              <a:rPr lang="zh-CN" altLang="en-US">
                <a:solidFill>
                  <a:schemeClr val="tx1"/>
                </a:solidFill>
                <a:latin typeface="宋体" pitchFamily="2" charset="-122"/>
                <a:ea typeface="宋体" pitchFamily="2" charset="-122"/>
              </a:rPr>
              <a:t>清除焊渣或采用电弧气刨清根时，应戴好防护眼镜或面罩，防止铁渣飞溅伤人 </a:t>
            </a:r>
          </a:p>
          <a:p>
            <a:r>
              <a:rPr lang="en-US" altLang="zh-CN">
                <a:solidFill>
                  <a:schemeClr val="tx1"/>
                </a:solidFill>
                <a:latin typeface="宋体" pitchFamily="2" charset="-122"/>
                <a:ea typeface="宋体" pitchFamily="2" charset="-122"/>
              </a:rPr>
              <a:t>5.</a:t>
            </a:r>
            <a:r>
              <a:rPr lang="zh-CN" altLang="en-US">
                <a:solidFill>
                  <a:schemeClr val="tx1"/>
                </a:solidFill>
                <a:latin typeface="宋体" pitchFamily="2" charset="-122"/>
                <a:ea typeface="宋体" pitchFamily="2" charset="-122"/>
              </a:rPr>
              <a:t>焊、割作业人员从事高处、水上等作业，必须遵守相应的安全规定。</a:t>
            </a:r>
          </a:p>
          <a:p>
            <a:r>
              <a:rPr lang="en-US" altLang="zh-CN">
                <a:solidFill>
                  <a:schemeClr val="tx1"/>
                </a:solidFill>
                <a:latin typeface="宋体" pitchFamily="2" charset="-122"/>
                <a:ea typeface="宋体" pitchFamily="2" charset="-122"/>
              </a:rPr>
              <a:t>6.</a:t>
            </a:r>
            <a:r>
              <a:rPr lang="zh-CN" altLang="en-US">
                <a:solidFill>
                  <a:schemeClr val="tx1"/>
                </a:solidFill>
                <a:latin typeface="宋体" pitchFamily="2" charset="-122"/>
                <a:ea typeface="宋体" pitchFamily="2" charset="-122"/>
              </a:rPr>
              <a:t>严禁无证人员从事焊、割作业。</a:t>
            </a:r>
          </a:p>
          <a:p>
            <a:endParaRPr lang="zh-CN" altLang="en-US">
              <a:solidFill>
                <a:srgbClr val="000000"/>
              </a:solidFill>
              <a:latin typeface="宋体" pitchFamily="2" charset="-122"/>
              <a:ea typeface="宋体" pitchFamily="2" charset="-122"/>
            </a:endParaRPr>
          </a:p>
          <a:p>
            <a:pPr>
              <a:spcBef>
                <a:spcPct val="50000"/>
              </a:spcBef>
            </a:pPr>
            <a:endParaRPr lang="en-US" altLang="zh-CN">
              <a:latin typeface="宋体" pitchFamily="2" charset="-122"/>
              <a:ea typeface="宋体" pitchFamily="2" charset="-122"/>
            </a:endParaRPr>
          </a:p>
        </p:txBody>
      </p:sp>
      <p:sp>
        <p:nvSpPr>
          <p:cNvPr id="38937" name="Rectangle 25"/>
          <p:cNvSpPr>
            <a:spLocks noChangeArrowheads="1"/>
          </p:cNvSpPr>
          <p:nvPr/>
        </p:nvSpPr>
        <p:spPr bwMode="auto">
          <a:xfrm>
            <a:off x="457200" y="1828800"/>
            <a:ext cx="3536950" cy="457200"/>
          </a:xfrm>
          <a:prstGeom prst="rect">
            <a:avLst/>
          </a:prstGeom>
          <a:noFill/>
          <a:ln w="9525" algn="ctr">
            <a:noFill/>
            <a:miter lim="800000"/>
            <a:headEnd/>
            <a:tailEnd/>
          </a:ln>
          <a:effectLst/>
        </p:spPr>
        <p:txBody>
          <a:bodyPr wrap="none">
            <a:spAutoFit/>
          </a:bodyPr>
          <a:lstStyle/>
          <a:p>
            <a:r>
              <a:rPr kumimoji="1" lang="zh-CN" altLang="en-US" b="1">
                <a:solidFill>
                  <a:schemeClr val="tx1"/>
                </a:solidFill>
              </a:rPr>
              <a:t>电、气焊工</a:t>
            </a:r>
            <a:r>
              <a:rPr lang="zh-CN" altLang="en-US" b="1">
                <a:solidFill>
                  <a:schemeClr val="tx1"/>
                </a:solidFill>
              </a:rPr>
              <a:t>（持证上岗）</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C41BCCDE-6531-467B-82A0-A3C4A1E92D0A}" type="datetime11">
              <a:rPr lang="zh-CN" altLang="en-US"/>
              <a:pPr/>
              <a:t>22:08:08</a:t>
            </a:fld>
            <a:endParaRPr lang="zh-CN" altLang="en-US"/>
          </a:p>
        </p:txBody>
      </p:sp>
      <p:sp>
        <p:nvSpPr>
          <p:cNvPr id="7" name="灯片编号占位符 5"/>
          <p:cNvSpPr>
            <a:spLocks noGrp="1"/>
          </p:cNvSpPr>
          <p:nvPr>
            <p:ph type="sldNum" sz="quarter" idx="12"/>
          </p:nvPr>
        </p:nvSpPr>
        <p:spPr/>
        <p:txBody>
          <a:bodyPr/>
          <a:lstStyle/>
          <a:p>
            <a:r>
              <a:rPr lang="zh-CN" altLang="en-US"/>
              <a:t>第</a:t>
            </a:r>
            <a:fld id="{30D9A01C-12FB-4F39-AC0D-4910EC7775CA}" type="slidenum">
              <a:rPr lang="zh-CN" altLang="en-US"/>
              <a:pPr/>
              <a:t>12</a:t>
            </a:fld>
            <a:r>
              <a:rPr lang="zh-CN" altLang="en-US"/>
              <a:t>页 共</a:t>
            </a:r>
            <a:r>
              <a:rPr lang="en-US" altLang="zh-CN"/>
              <a:t>47</a:t>
            </a:r>
            <a:r>
              <a:rPr lang="zh-CN" altLang="en-US"/>
              <a:t>页</a:t>
            </a:r>
          </a:p>
        </p:txBody>
      </p:sp>
      <p:sp>
        <p:nvSpPr>
          <p:cNvPr id="39946" name="Text Box 10"/>
          <p:cNvSpPr txBox="1">
            <a:spLocks noChangeArrowheads="1"/>
          </p:cNvSpPr>
          <p:nvPr/>
        </p:nvSpPr>
        <p:spPr bwMode="auto">
          <a:xfrm>
            <a:off x="3581400" y="1295400"/>
            <a:ext cx="17526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人员管理</a:t>
            </a:r>
          </a:p>
          <a:p>
            <a:pPr>
              <a:spcBef>
                <a:spcPct val="50000"/>
              </a:spcBef>
            </a:pPr>
            <a:endParaRPr lang="en-US" altLang="zh-CN" b="1" i="1">
              <a:solidFill>
                <a:schemeClr val="folHlink"/>
              </a:solidFill>
              <a:latin typeface="Arial" charset="0"/>
            </a:endParaRPr>
          </a:p>
        </p:txBody>
      </p:sp>
      <p:sp>
        <p:nvSpPr>
          <p:cNvPr id="39947" name="Text Box 11"/>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
        <p:nvSpPr>
          <p:cNvPr id="39948" name="Rectangle 12"/>
          <p:cNvSpPr>
            <a:spLocks noChangeArrowheads="1"/>
          </p:cNvSpPr>
          <p:nvPr/>
        </p:nvSpPr>
        <p:spPr bwMode="auto">
          <a:xfrm>
            <a:off x="609600" y="2590800"/>
            <a:ext cx="7924800" cy="3268663"/>
          </a:xfrm>
          <a:prstGeom prst="rect">
            <a:avLst/>
          </a:prstGeom>
          <a:noFill/>
          <a:ln w="9525" algn="ctr">
            <a:noFill/>
            <a:miter lim="800000"/>
            <a:headEnd/>
            <a:tailEnd/>
          </a:ln>
          <a:effectLst/>
        </p:spPr>
        <p:txBody>
          <a:bodyPr>
            <a:spAutoFit/>
          </a:bodyPr>
          <a:lstStyle/>
          <a:p>
            <a:r>
              <a:rPr lang="en-US" altLang="zh-CN">
                <a:solidFill>
                  <a:schemeClr val="tx1"/>
                </a:solidFill>
                <a:latin typeface="宋体" pitchFamily="2" charset="-122"/>
                <a:ea typeface="宋体" pitchFamily="2" charset="-122"/>
              </a:rPr>
              <a:t>1.</a:t>
            </a:r>
            <a:r>
              <a:rPr lang="zh-CN" altLang="en-US">
                <a:solidFill>
                  <a:schemeClr val="tx1"/>
                </a:solidFill>
                <a:latin typeface="宋体" pitchFamily="2" charset="-122"/>
                <a:ea typeface="宋体" pitchFamily="2" charset="-122"/>
              </a:rPr>
              <a:t>严格遵守交通规则和有关规定，证、照齐全，不准驾驶与证件不符的车辆，严禁酒后开车。 </a:t>
            </a:r>
          </a:p>
          <a:p>
            <a:r>
              <a:rPr lang="en-US" altLang="zh-CN">
                <a:solidFill>
                  <a:schemeClr val="tx1"/>
                </a:solidFill>
                <a:latin typeface="宋体" pitchFamily="2" charset="-122"/>
                <a:ea typeface="宋体" pitchFamily="2" charset="-122"/>
              </a:rPr>
              <a:t>2.</a:t>
            </a:r>
            <a:r>
              <a:rPr lang="zh-CN" altLang="en-US">
                <a:solidFill>
                  <a:schemeClr val="tx1"/>
                </a:solidFill>
                <a:latin typeface="宋体" pitchFamily="2" charset="-122"/>
                <a:ea typeface="宋体" pitchFamily="2" charset="-122"/>
              </a:rPr>
              <a:t>发动前应将变速杆放到空档位置，并拉紧手刹车</a:t>
            </a:r>
          </a:p>
          <a:p>
            <a:r>
              <a:rPr lang="en-US" altLang="zh-CN">
                <a:solidFill>
                  <a:schemeClr val="tx1"/>
                </a:solidFill>
                <a:latin typeface="宋体" pitchFamily="2" charset="-122"/>
                <a:ea typeface="宋体" pitchFamily="2" charset="-122"/>
              </a:rPr>
              <a:t>3.</a:t>
            </a:r>
            <a:r>
              <a:rPr lang="zh-CN" altLang="en-US">
                <a:solidFill>
                  <a:schemeClr val="tx1"/>
                </a:solidFill>
                <a:latin typeface="宋体" pitchFamily="2" charset="-122"/>
                <a:ea typeface="宋体" pitchFamily="2" charset="-122"/>
              </a:rPr>
              <a:t>发动后应检查各种仪表、方向机构、制动器、灯光是否灵敏可靠，并确认周围无障碍物后，方可鸣号起步 </a:t>
            </a:r>
          </a:p>
          <a:p>
            <a:r>
              <a:rPr lang="en-US" altLang="zh-CN">
                <a:solidFill>
                  <a:schemeClr val="tx1"/>
                </a:solidFill>
                <a:latin typeface="宋体" pitchFamily="2" charset="-122"/>
                <a:ea typeface="宋体" pitchFamily="2" charset="-122"/>
              </a:rPr>
              <a:t>4.</a:t>
            </a:r>
            <a:r>
              <a:rPr lang="zh-CN" altLang="en-US">
                <a:solidFill>
                  <a:schemeClr val="tx1"/>
                </a:solidFill>
                <a:latin typeface="宋体" pitchFamily="2" charset="-122"/>
                <a:ea typeface="宋体" pitchFamily="2" charset="-122"/>
              </a:rPr>
              <a:t>不得违章带人</a:t>
            </a:r>
          </a:p>
          <a:p>
            <a:r>
              <a:rPr lang="en-US" altLang="zh-CN">
                <a:solidFill>
                  <a:schemeClr val="tx1"/>
                </a:solidFill>
                <a:latin typeface="宋体" pitchFamily="2" charset="-122"/>
                <a:ea typeface="宋体" pitchFamily="2" charset="-122"/>
              </a:rPr>
              <a:t>5.</a:t>
            </a:r>
            <a:r>
              <a:rPr lang="zh-CN" altLang="en-US">
                <a:solidFill>
                  <a:schemeClr val="tx1"/>
                </a:solidFill>
                <a:latin typeface="宋体" pitchFamily="2" charset="-122"/>
                <a:ea typeface="宋体" pitchFamily="2" charset="-122"/>
              </a:rPr>
              <a:t>禁止疲劳驾驶、超速行驶</a:t>
            </a:r>
          </a:p>
          <a:p>
            <a:pPr eaLnBrk="0" hangingPunct="0">
              <a:lnSpc>
                <a:spcPct val="120000"/>
              </a:lnSpc>
              <a:spcBef>
                <a:spcPct val="50000"/>
              </a:spcBef>
            </a:pPr>
            <a:endParaRPr lang="en-US" altLang="zh-CN">
              <a:solidFill>
                <a:srgbClr val="000000"/>
              </a:solidFill>
              <a:latin typeface="宋体" pitchFamily="2" charset="-122"/>
              <a:ea typeface="宋体" pitchFamily="2" charset="-122"/>
            </a:endParaRPr>
          </a:p>
        </p:txBody>
      </p:sp>
      <p:sp>
        <p:nvSpPr>
          <p:cNvPr id="39949" name="Rectangle 13"/>
          <p:cNvSpPr>
            <a:spLocks noChangeArrowheads="1"/>
          </p:cNvSpPr>
          <p:nvPr/>
        </p:nvSpPr>
        <p:spPr bwMode="auto">
          <a:xfrm>
            <a:off x="685800" y="1981200"/>
            <a:ext cx="3554413" cy="457200"/>
          </a:xfrm>
          <a:prstGeom prst="rect">
            <a:avLst/>
          </a:prstGeom>
          <a:noFill/>
          <a:ln w="9525" algn="ctr">
            <a:noFill/>
            <a:miter lim="800000"/>
            <a:headEnd/>
            <a:tailEnd/>
          </a:ln>
          <a:effectLst/>
        </p:spPr>
        <p:txBody>
          <a:bodyPr wrap="none">
            <a:spAutoFit/>
          </a:bodyPr>
          <a:lstStyle/>
          <a:p>
            <a:r>
              <a:rPr lang="zh-CN" altLang="en-US" b="1">
                <a:solidFill>
                  <a:schemeClr val="tx1"/>
                </a:solidFill>
              </a:rPr>
              <a:t>运输机司机（持证上岗）</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2472ADEE-848D-4F44-9424-1B6736453BC4}" type="datetime11">
              <a:rPr lang="zh-CN" altLang="en-US"/>
              <a:pPr/>
              <a:t>22:08:09</a:t>
            </a:fld>
            <a:endParaRPr lang="zh-CN" altLang="en-US"/>
          </a:p>
        </p:txBody>
      </p:sp>
      <p:sp>
        <p:nvSpPr>
          <p:cNvPr id="7" name="灯片编号占位符 5"/>
          <p:cNvSpPr>
            <a:spLocks noGrp="1"/>
          </p:cNvSpPr>
          <p:nvPr>
            <p:ph type="sldNum" sz="quarter" idx="12"/>
          </p:nvPr>
        </p:nvSpPr>
        <p:spPr/>
        <p:txBody>
          <a:bodyPr/>
          <a:lstStyle/>
          <a:p>
            <a:r>
              <a:rPr lang="zh-CN" altLang="en-US"/>
              <a:t>第</a:t>
            </a:r>
            <a:fld id="{9DC7C31A-58F2-4676-8B73-ECF214DBBD68}" type="slidenum">
              <a:rPr lang="zh-CN" altLang="en-US"/>
              <a:pPr/>
              <a:t>13</a:t>
            </a:fld>
            <a:r>
              <a:rPr lang="zh-CN" altLang="en-US"/>
              <a:t>页 共</a:t>
            </a:r>
            <a:r>
              <a:rPr lang="en-US" altLang="zh-CN"/>
              <a:t>47</a:t>
            </a:r>
            <a:r>
              <a:rPr lang="zh-CN" altLang="en-US"/>
              <a:t>页</a:t>
            </a:r>
          </a:p>
        </p:txBody>
      </p:sp>
      <p:sp>
        <p:nvSpPr>
          <p:cNvPr id="40970" name="Text Box 10"/>
          <p:cNvSpPr txBox="1">
            <a:spLocks noChangeArrowheads="1"/>
          </p:cNvSpPr>
          <p:nvPr/>
        </p:nvSpPr>
        <p:spPr bwMode="auto">
          <a:xfrm>
            <a:off x="3429000" y="1295400"/>
            <a:ext cx="19050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人员管理</a:t>
            </a:r>
          </a:p>
          <a:p>
            <a:pPr>
              <a:spcBef>
                <a:spcPct val="50000"/>
              </a:spcBef>
            </a:pPr>
            <a:endParaRPr lang="en-US" altLang="zh-CN" b="1" i="1">
              <a:solidFill>
                <a:schemeClr val="folHlink"/>
              </a:solidFill>
              <a:latin typeface="Arial" charset="0"/>
            </a:endParaRPr>
          </a:p>
        </p:txBody>
      </p:sp>
      <p:sp>
        <p:nvSpPr>
          <p:cNvPr id="40971" name="Text Box 11"/>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
        <p:nvSpPr>
          <p:cNvPr id="40972" name="Rectangle 12"/>
          <p:cNvSpPr>
            <a:spLocks noChangeArrowheads="1"/>
          </p:cNvSpPr>
          <p:nvPr/>
        </p:nvSpPr>
        <p:spPr bwMode="auto">
          <a:xfrm>
            <a:off x="609600" y="1828800"/>
            <a:ext cx="2622550" cy="457200"/>
          </a:xfrm>
          <a:prstGeom prst="rect">
            <a:avLst/>
          </a:prstGeom>
          <a:noFill/>
          <a:ln w="9525" algn="ctr">
            <a:noFill/>
            <a:miter lim="800000"/>
            <a:headEnd/>
            <a:tailEnd/>
          </a:ln>
          <a:effectLst/>
        </p:spPr>
        <p:txBody>
          <a:bodyPr wrap="none">
            <a:spAutoFit/>
          </a:bodyPr>
          <a:lstStyle/>
          <a:p>
            <a:r>
              <a:rPr lang="zh-CN" altLang="en-US" b="1">
                <a:solidFill>
                  <a:schemeClr val="tx1"/>
                </a:solidFill>
              </a:rPr>
              <a:t>电工（持证上岗）</a:t>
            </a:r>
          </a:p>
        </p:txBody>
      </p:sp>
      <p:sp>
        <p:nvSpPr>
          <p:cNvPr id="40973" name="Rectangle 13"/>
          <p:cNvSpPr>
            <a:spLocks noChangeArrowheads="1"/>
          </p:cNvSpPr>
          <p:nvPr/>
        </p:nvSpPr>
        <p:spPr bwMode="auto">
          <a:xfrm>
            <a:off x="304800" y="2384425"/>
            <a:ext cx="8534400" cy="4473575"/>
          </a:xfrm>
          <a:prstGeom prst="rect">
            <a:avLst/>
          </a:prstGeom>
          <a:noFill/>
          <a:ln w="9525" algn="ctr">
            <a:noFill/>
            <a:miter lim="800000"/>
            <a:headEnd/>
            <a:tailEnd/>
          </a:ln>
          <a:effectLst/>
        </p:spPr>
        <p:txBody>
          <a:bodyPr>
            <a:spAutoFit/>
          </a:bodyPr>
          <a:lstStyle/>
          <a:p>
            <a:r>
              <a:rPr lang="en-US" altLang="zh-CN">
                <a:solidFill>
                  <a:schemeClr val="tx1"/>
                </a:solidFill>
                <a:latin typeface="宋体" pitchFamily="2" charset="-122"/>
                <a:ea typeface="宋体" pitchFamily="2" charset="-122"/>
              </a:rPr>
              <a:t>1.</a:t>
            </a:r>
            <a:r>
              <a:rPr lang="zh-CN" altLang="en-US">
                <a:solidFill>
                  <a:schemeClr val="tx1"/>
                </a:solidFill>
                <a:latin typeface="宋体" pitchFamily="2" charset="-122"/>
                <a:ea typeface="宋体" pitchFamily="2" charset="-122"/>
              </a:rPr>
              <a:t>线路上禁止带负荷接电或断电，并禁止带电操作 。</a:t>
            </a:r>
          </a:p>
          <a:p>
            <a:r>
              <a:rPr lang="en-US" altLang="zh-CN">
                <a:solidFill>
                  <a:schemeClr val="tx1"/>
                </a:solidFill>
                <a:latin typeface="宋体" pitchFamily="2" charset="-122"/>
                <a:ea typeface="宋体" pitchFamily="2" charset="-122"/>
              </a:rPr>
              <a:t>2.</a:t>
            </a:r>
            <a:r>
              <a:rPr lang="zh-CN" altLang="en-US">
                <a:solidFill>
                  <a:schemeClr val="tx1"/>
                </a:solidFill>
                <a:latin typeface="宋体" pitchFamily="2" charset="-122"/>
                <a:ea typeface="宋体" pitchFamily="2" charset="-122"/>
              </a:rPr>
              <a:t>电气着火，应立即将有关电源切断后，使用泡沫灭火器或干砂灭火。 </a:t>
            </a:r>
          </a:p>
          <a:p>
            <a:r>
              <a:rPr lang="en-US" altLang="zh-CN">
                <a:solidFill>
                  <a:schemeClr val="tx1"/>
                </a:solidFill>
                <a:latin typeface="宋体" pitchFamily="2" charset="-122"/>
                <a:ea typeface="宋体" pitchFamily="2" charset="-122"/>
              </a:rPr>
              <a:t>3.</a:t>
            </a:r>
            <a:r>
              <a:rPr lang="zh-CN" altLang="en-US">
                <a:solidFill>
                  <a:schemeClr val="tx1"/>
                </a:solidFill>
                <a:latin typeface="宋体" pitchFamily="2" charset="-122"/>
                <a:ea typeface="宋体" pitchFamily="2" charset="-122"/>
              </a:rPr>
              <a:t>电气材料或设备需放电时，应穿戴绝缘防护用品，用绝缘棒安全放电。 </a:t>
            </a:r>
          </a:p>
          <a:p>
            <a:r>
              <a:rPr lang="en-US" altLang="zh-CN">
                <a:solidFill>
                  <a:schemeClr val="tx1"/>
                </a:solidFill>
                <a:latin typeface="宋体" pitchFamily="2" charset="-122"/>
                <a:ea typeface="宋体" pitchFamily="2" charset="-122"/>
              </a:rPr>
              <a:t>4.</a:t>
            </a:r>
            <a:r>
              <a:rPr lang="zh-CN" altLang="en-US">
                <a:solidFill>
                  <a:schemeClr val="tx1"/>
                </a:solidFill>
                <a:latin typeface="宋体" pitchFamily="2" charset="-122"/>
                <a:ea typeface="宋体" pitchFamily="2" charset="-122"/>
              </a:rPr>
              <a:t>在高压带电区域内部分停电工作时，人与带电部分应保持安全距离，并需有人监护。</a:t>
            </a:r>
          </a:p>
          <a:p>
            <a:r>
              <a:rPr lang="en-US" altLang="zh-CN">
                <a:solidFill>
                  <a:schemeClr val="tx1"/>
                </a:solidFill>
                <a:latin typeface="宋体" pitchFamily="2" charset="-122"/>
                <a:ea typeface="宋体" pitchFamily="2" charset="-122"/>
              </a:rPr>
              <a:t>5.</a:t>
            </a:r>
            <a:r>
              <a:rPr lang="zh-CN" altLang="en-US">
                <a:solidFill>
                  <a:schemeClr val="tx1"/>
                </a:solidFill>
                <a:latin typeface="宋体" pitchFamily="2" charset="-122"/>
                <a:ea typeface="宋体" pitchFamily="2" charset="-122"/>
              </a:rPr>
              <a:t>禁止用其他金属线代替保险丝（片）。 </a:t>
            </a:r>
          </a:p>
          <a:p>
            <a:r>
              <a:rPr lang="en-US" altLang="zh-CN">
                <a:solidFill>
                  <a:schemeClr val="tx1"/>
                </a:solidFill>
                <a:latin typeface="宋体" pitchFamily="2" charset="-122"/>
                <a:ea typeface="宋体" pitchFamily="2" charset="-122"/>
              </a:rPr>
              <a:t>6.</a:t>
            </a:r>
            <a:r>
              <a:rPr lang="zh-CN" altLang="en-US">
                <a:solidFill>
                  <a:schemeClr val="tx1"/>
                </a:solidFill>
                <a:latin typeface="宋体" pitchFamily="2" charset="-122"/>
                <a:ea typeface="宋体" pitchFamily="2" charset="-122"/>
              </a:rPr>
              <a:t>严禁非电工人员从事电工作业。 </a:t>
            </a:r>
          </a:p>
          <a:p>
            <a:r>
              <a:rPr lang="en-US" altLang="zh-CN">
                <a:solidFill>
                  <a:schemeClr val="tx1"/>
                </a:solidFill>
                <a:latin typeface="宋体" pitchFamily="2" charset="-122"/>
                <a:ea typeface="宋体" pitchFamily="2" charset="-122"/>
              </a:rPr>
              <a:t>7.</a:t>
            </a:r>
            <a:r>
              <a:rPr lang="zh-CN" altLang="en-US">
                <a:solidFill>
                  <a:schemeClr val="tx1"/>
                </a:solidFill>
                <a:latin typeface="宋体" pitchFamily="2" charset="-122"/>
                <a:ea typeface="宋体" pitchFamily="2" charset="-122"/>
              </a:rPr>
              <a:t>作业过程应穿戴好绝缘手套、绝缘服、绝缘鞋</a:t>
            </a:r>
          </a:p>
          <a:p>
            <a:endParaRPr lang="zh-CN" altLang="en-US">
              <a:solidFill>
                <a:schemeClr val="tx1"/>
              </a:solidFill>
              <a:latin typeface="宋体" pitchFamily="2" charset="-122"/>
              <a:ea typeface="宋体" pitchFamily="2" charset="-122"/>
            </a:endParaRPr>
          </a:p>
          <a:p>
            <a:endParaRPr lang="en-US" altLang="zh-CN">
              <a:solidFill>
                <a:schemeClr val="tx1"/>
              </a:solidFill>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AD30FDED-E6C6-4342-B750-DC45E135CE61}" type="datetime11">
              <a:rPr lang="zh-CN" altLang="en-US"/>
              <a:pPr/>
              <a:t>22:08:09</a:t>
            </a:fld>
            <a:endParaRPr lang="zh-CN" altLang="en-US"/>
          </a:p>
        </p:txBody>
      </p:sp>
      <p:sp>
        <p:nvSpPr>
          <p:cNvPr id="7" name="灯片编号占位符 5"/>
          <p:cNvSpPr>
            <a:spLocks noGrp="1"/>
          </p:cNvSpPr>
          <p:nvPr>
            <p:ph type="sldNum" sz="quarter" idx="12"/>
          </p:nvPr>
        </p:nvSpPr>
        <p:spPr/>
        <p:txBody>
          <a:bodyPr/>
          <a:lstStyle/>
          <a:p>
            <a:r>
              <a:rPr lang="zh-CN" altLang="en-US"/>
              <a:t>第</a:t>
            </a:r>
            <a:fld id="{9E9C966E-27DC-41A2-A149-A392128E833A}" type="slidenum">
              <a:rPr lang="zh-CN" altLang="en-US"/>
              <a:pPr/>
              <a:t>14</a:t>
            </a:fld>
            <a:r>
              <a:rPr lang="zh-CN" altLang="en-US"/>
              <a:t>页 共</a:t>
            </a:r>
            <a:r>
              <a:rPr lang="en-US" altLang="zh-CN"/>
              <a:t>47</a:t>
            </a:r>
            <a:r>
              <a:rPr lang="zh-CN" altLang="en-US"/>
              <a:t>页</a:t>
            </a:r>
          </a:p>
        </p:txBody>
      </p:sp>
      <p:sp>
        <p:nvSpPr>
          <p:cNvPr id="41994" name="Text Box 10"/>
          <p:cNvSpPr txBox="1">
            <a:spLocks noChangeArrowheads="1"/>
          </p:cNvSpPr>
          <p:nvPr/>
        </p:nvSpPr>
        <p:spPr bwMode="auto">
          <a:xfrm>
            <a:off x="3657600" y="1295400"/>
            <a:ext cx="19812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人员管理</a:t>
            </a:r>
          </a:p>
          <a:p>
            <a:pPr>
              <a:spcBef>
                <a:spcPct val="50000"/>
              </a:spcBef>
            </a:pPr>
            <a:endParaRPr lang="en-US" altLang="zh-CN" b="1" i="1">
              <a:solidFill>
                <a:schemeClr val="folHlink"/>
              </a:solidFill>
              <a:latin typeface="Arial" charset="0"/>
            </a:endParaRPr>
          </a:p>
        </p:txBody>
      </p:sp>
      <p:sp>
        <p:nvSpPr>
          <p:cNvPr id="41995" name="Text Box 11"/>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
        <p:nvSpPr>
          <p:cNvPr id="41996" name="Rectangle 12"/>
          <p:cNvSpPr>
            <a:spLocks noChangeArrowheads="1"/>
          </p:cNvSpPr>
          <p:nvPr/>
        </p:nvSpPr>
        <p:spPr bwMode="auto">
          <a:xfrm>
            <a:off x="685800" y="1828800"/>
            <a:ext cx="3124200" cy="457200"/>
          </a:xfrm>
          <a:prstGeom prst="rect">
            <a:avLst/>
          </a:prstGeom>
          <a:noFill/>
          <a:ln w="9525" algn="ctr">
            <a:noFill/>
            <a:miter lim="800000"/>
            <a:headEnd/>
            <a:tailEnd/>
          </a:ln>
          <a:effectLst/>
        </p:spPr>
        <p:txBody>
          <a:bodyPr>
            <a:spAutoFit/>
          </a:bodyPr>
          <a:lstStyle/>
          <a:p>
            <a:pPr eaLnBrk="0" hangingPunct="0"/>
            <a:r>
              <a:rPr lang="zh-CN" altLang="en-US" b="1">
                <a:solidFill>
                  <a:schemeClr val="tx1"/>
                </a:solidFill>
              </a:rPr>
              <a:t>检修员（持证上岗）</a:t>
            </a:r>
          </a:p>
        </p:txBody>
      </p:sp>
      <p:sp>
        <p:nvSpPr>
          <p:cNvPr id="41997" name="Rectangle 13"/>
          <p:cNvSpPr>
            <a:spLocks noChangeArrowheads="1"/>
          </p:cNvSpPr>
          <p:nvPr/>
        </p:nvSpPr>
        <p:spPr bwMode="auto">
          <a:xfrm>
            <a:off x="381000" y="2209800"/>
            <a:ext cx="8458200" cy="5203825"/>
          </a:xfrm>
          <a:prstGeom prst="rect">
            <a:avLst/>
          </a:prstGeom>
          <a:noFill/>
          <a:ln w="9525" algn="ctr">
            <a:noFill/>
            <a:miter lim="800000"/>
            <a:headEnd/>
            <a:tailEnd/>
          </a:ln>
          <a:effectLst/>
        </p:spPr>
        <p:txBody>
          <a:bodyPr>
            <a:spAutoFit/>
          </a:bodyPr>
          <a:lstStyle/>
          <a:p>
            <a:r>
              <a:rPr lang="en-US" altLang="zh-CN">
                <a:solidFill>
                  <a:schemeClr val="tx1"/>
                </a:solidFill>
                <a:latin typeface="宋体" pitchFamily="2" charset="-122"/>
                <a:ea typeface="宋体" pitchFamily="2" charset="-122"/>
              </a:rPr>
              <a:t>1.</a:t>
            </a:r>
            <a:r>
              <a:rPr lang="zh-CN" altLang="en-US">
                <a:solidFill>
                  <a:schemeClr val="tx1"/>
                </a:solidFill>
                <a:latin typeface="宋体" pitchFamily="2" charset="-122"/>
                <a:ea typeface="宋体" pitchFamily="2" charset="-122"/>
              </a:rPr>
              <a:t>工作环境应干燥整洁，不得堵塞通道。</a:t>
            </a:r>
          </a:p>
          <a:p>
            <a:r>
              <a:rPr lang="en-US" altLang="zh-CN">
                <a:solidFill>
                  <a:schemeClr val="tx1"/>
                </a:solidFill>
                <a:latin typeface="宋体" pitchFamily="2" charset="-122"/>
                <a:ea typeface="宋体" pitchFamily="2" charset="-122"/>
              </a:rPr>
              <a:t>2.</a:t>
            </a:r>
            <a:r>
              <a:rPr lang="zh-CN" altLang="en-US">
                <a:solidFill>
                  <a:schemeClr val="tx1"/>
                </a:solidFill>
                <a:latin typeface="宋体" pitchFamily="2" charset="-122"/>
                <a:ea typeface="宋体" pitchFamily="2" charset="-122"/>
              </a:rPr>
              <a:t>多人操作的工作台，中间应设防护网，对面方向操作时应错开。</a:t>
            </a:r>
          </a:p>
          <a:p>
            <a:r>
              <a:rPr lang="en-US" altLang="zh-CN">
                <a:solidFill>
                  <a:schemeClr val="tx1"/>
                </a:solidFill>
                <a:latin typeface="宋体" pitchFamily="2" charset="-122"/>
                <a:ea typeface="宋体" pitchFamily="2" charset="-122"/>
              </a:rPr>
              <a:t>3.</a:t>
            </a:r>
            <a:r>
              <a:rPr lang="zh-CN" altLang="en-US">
                <a:solidFill>
                  <a:schemeClr val="tx1"/>
                </a:solidFill>
                <a:latin typeface="宋体" pitchFamily="2" charset="-122"/>
                <a:ea typeface="宋体" pitchFamily="2" charset="-122"/>
              </a:rPr>
              <a:t>剔铲工件时应防止铁屑飞溅伤人，活动板手不准反向使用，打大锤时不准戴手套，在大锤甩转方向上不准有人。</a:t>
            </a:r>
          </a:p>
          <a:p>
            <a:r>
              <a:rPr lang="en-US" altLang="zh-CN">
                <a:solidFill>
                  <a:schemeClr val="tx1"/>
                </a:solidFill>
                <a:latin typeface="宋体" pitchFamily="2" charset="-122"/>
                <a:ea typeface="宋体" pitchFamily="2" charset="-122"/>
              </a:rPr>
              <a:t>4.</a:t>
            </a:r>
            <a:r>
              <a:rPr lang="zh-CN" altLang="en-US">
                <a:solidFill>
                  <a:schemeClr val="tx1"/>
                </a:solidFill>
                <a:latin typeface="宋体" pitchFamily="2" charset="-122"/>
                <a:ea typeface="宋体" pitchFamily="2" charset="-122"/>
              </a:rPr>
              <a:t>修理机械，应选择平坦坚实地点停放，支撑牢固和楔紧，使用千斤顶时，必须用支架垫稳。</a:t>
            </a:r>
          </a:p>
          <a:p>
            <a:r>
              <a:rPr lang="en-US" altLang="zh-CN">
                <a:solidFill>
                  <a:schemeClr val="tx1"/>
                </a:solidFill>
                <a:latin typeface="宋体" pitchFamily="2" charset="-122"/>
                <a:ea typeface="宋体" pitchFamily="2" charset="-122"/>
              </a:rPr>
              <a:t>5.</a:t>
            </a:r>
            <a:r>
              <a:rPr lang="zh-CN" altLang="en-US">
                <a:solidFill>
                  <a:schemeClr val="tx1"/>
                </a:solidFill>
                <a:latin typeface="宋体" pitchFamily="2" charset="-122"/>
                <a:ea typeface="宋体" pitchFamily="2" charset="-122"/>
              </a:rPr>
              <a:t>不准在工作中的机械进行操作。 </a:t>
            </a:r>
          </a:p>
          <a:p>
            <a:r>
              <a:rPr lang="en-US" altLang="zh-CN">
                <a:solidFill>
                  <a:schemeClr val="tx1"/>
                </a:solidFill>
                <a:latin typeface="宋体" pitchFamily="2" charset="-122"/>
                <a:ea typeface="宋体" pitchFamily="2" charset="-122"/>
              </a:rPr>
              <a:t>6.</a:t>
            </a:r>
            <a:r>
              <a:rPr lang="zh-CN" altLang="en-US">
                <a:solidFill>
                  <a:schemeClr val="tx1"/>
                </a:solidFill>
                <a:latin typeface="宋体" pitchFamily="2" charset="-122"/>
                <a:ea typeface="宋体" pitchFamily="2" charset="-122"/>
              </a:rPr>
              <a:t>检修中的机械，应有“正在修理、禁止开动”的示警标志，非检修人员，一律不准发动或转动机械。</a:t>
            </a:r>
          </a:p>
          <a:p>
            <a:r>
              <a:rPr lang="en-US" altLang="zh-CN">
                <a:solidFill>
                  <a:schemeClr val="tx1"/>
                </a:solidFill>
                <a:latin typeface="宋体" pitchFamily="2" charset="-122"/>
                <a:ea typeface="宋体" pitchFamily="2" charset="-122"/>
              </a:rPr>
              <a:t>5.</a:t>
            </a:r>
            <a:r>
              <a:rPr lang="zh-CN" altLang="en-US">
                <a:solidFill>
                  <a:schemeClr val="tx1"/>
                </a:solidFill>
                <a:latin typeface="宋体" pitchFamily="2" charset="-122"/>
                <a:ea typeface="宋体" pitchFamily="2" charset="-122"/>
              </a:rPr>
              <a:t>检修中，不准将手伸进齿轮箱或用手指找正对位对孔。 </a:t>
            </a:r>
          </a:p>
          <a:p>
            <a:endParaRPr lang="zh-CN" altLang="en-US">
              <a:solidFill>
                <a:schemeClr val="tx1"/>
              </a:solidFill>
              <a:latin typeface="宋体" pitchFamily="2" charset="-122"/>
              <a:ea typeface="宋体" pitchFamily="2" charset="-122"/>
            </a:endParaRPr>
          </a:p>
          <a:p>
            <a:endParaRPr lang="zh-CN" altLang="en-US">
              <a:solidFill>
                <a:schemeClr val="tx1"/>
              </a:solidFill>
              <a:latin typeface="宋体" pitchFamily="2" charset="-122"/>
              <a:ea typeface="宋体" pitchFamily="2" charset="-122"/>
            </a:endParaRPr>
          </a:p>
          <a:p>
            <a:r>
              <a:rPr lang="zh-CN" altLang="en-US"/>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日期占位符 3"/>
          <p:cNvSpPr>
            <a:spLocks noGrp="1"/>
          </p:cNvSpPr>
          <p:nvPr>
            <p:ph type="dt" sz="half" idx="10"/>
          </p:nvPr>
        </p:nvSpPr>
        <p:spPr/>
        <p:txBody>
          <a:bodyPr/>
          <a:lstStyle/>
          <a:p>
            <a:r>
              <a:rPr lang="zh-CN" altLang="en-US"/>
              <a:t>时间</a:t>
            </a:r>
            <a:fld id="{A8CD5E23-5DDD-46AA-9DA8-494D8CAC2559}" type="datetime11">
              <a:rPr lang="zh-CN" altLang="en-US"/>
              <a:pPr/>
              <a:t>22:08:09</a:t>
            </a:fld>
            <a:endParaRPr lang="zh-CN" altLang="en-US"/>
          </a:p>
        </p:txBody>
      </p:sp>
      <p:sp>
        <p:nvSpPr>
          <p:cNvPr id="44" name="灯片编号占位符 5"/>
          <p:cNvSpPr>
            <a:spLocks noGrp="1"/>
          </p:cNvSpPr>
          <p:nvPr>
            <p:ph type="sldNum" sz="quarter" idx="12"/>
          </p:nvPr>
        </p:nvSpPr>
        <p:spPr/>
        <p:txBody>
          <a:bodyPr/>
          <a:lstStyle/>
          <a:p>
            <a:r>
              <a:rPr lang="zh-CN" altLang="en-US"/>
              <a:t>第</a:t>
            </a:r>
            <a:fld id="{FDB7B51B-0F6D-47A4-B312-7A5F29E87F2F}" type="slidenum">
              <a:rPr lang="zh-CN" altLang="en-US"/>
              <a:pPr/>
              <a:t>15</a:t>
            </a:fld>
            <a:r>
              <a:rPr lang="zh-CN" altLang="en-US"/>
              <a:t>页 共</a:t>
            </a:r>
            <a:r>
              <a:rPr lang="en-US" altLang="zh-CN"/>
              <a:t>47</a:t>
            </a:r>
            <a:r>
              <a:rPr lang="zh-CN" altLang="en-US"/>
              <a:t>页</a:t>
            </a:r>
          </a:p>
        </p:txBody>
      </p:sp>
      <p:sp>
        <p:nvSpPr>
          <p:cNvPr id="19460" name="Text Box 4"/>
          <p:cNvSpPr txBox="1">
            <a:spLocks noChangeArrowheads="1"/>
          </p:cNvSpPr>
          <p:nvPr/>
        </p:nvSpPr>
        <p:spPr bwMode="auto">
          <a:xfrm>
            <a:off x="3429000" y="1295400"/>
            <a:ext cx="4724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hlinkClick r:id="rId2" action="ppaction://hlinksldjump"/>
              </a:rPr>
              <a:t>人员的管理</a:t>
            </a:r>
            <a:endParaRPr lang="zh-CN" altLang="en-US" b="1" i="1">
              <a:solidFill>
                <a:schemeClr val="folHlink"/>
              </a:solidFill>
              <a:latin typeface="Arial" charset="0"/>
            </a:endParaRPr>
          </a:p>
        </p:txBody>
      </p:sp>
      <p:graphicFrame>
        <p:nvGraphicFramePr>
          <p:cNvPr id="19652" name="Group 196"/>
          <p:cNvGraphicFramePr>
            <a:graphicFrameLocks noGrp="1"/>
          </p:cNvGraphicFramePr>
          <p:nvPr>
            <p:ph idx="1"/>
          </p:nvPr>
        </p:nvGraphicFramePr>
        <p:xfrm>
          <a:off x="228600" y="1889125"/>
          <a:ext cx="8839200" cy="4593273"/>
        </p:xfrm>
        <a:graphic>
          <a:graphicData uri="http://schemas.openxmlformats.org/drawingml/2006/table">
            <a:tbl>
              <a:tblPr/>
              <a:tblGrid>
                <a:gridCol w="1676400"/>
                <a:gridCol w="1524000"/>
                <a:gridCol w="1447800"/>
                <a:gridCol w="762000"/>
                <a:gridCol w="1676400"/>
                <a:gridCol w="1752600"/>
              </a:tblGrid>
              <a:tr h="304800">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rgbClr val="000000"/>
                          </a:solidFill>
                          <a:effectLst/>
                          <a:latin typeface="Arial" charset="0"/>
                          <a:ea typeface="Gulim" pitchFamily="34" charset="-127"/>
                        </a:rPr>
                        <a:t>实行</a:t>
                      </a:r>
                      <a:r>
                        <a:rPr kumimoji="0" lang="zh-CN" altLang="en-US" sz="2400" b="0" i="0" u="none" strike="noStrike" cap="none" normalizeH="0" baseline="0" smtClean="0">
                          <a:ln>
                            <a:noFill/>
                          </a:ln>
                          <a:solidFill>
                            <a:srgbClr val="000000"/>
                          </a:solidFill>
                          <a:effectLst/>
                          <a:latin typeface="Verdana"/>
                          <a:ea typeface="Gulim" pitchFamily="34" charset="-127"/>
                        </a:rPr>
                        <a:t>“</a:t>
                      </a:r>
                      <a:r>
                        <a:rPr kumimoji="0" lang="zh-CN" altLang="en-US" sz="2400" b="0" i="0" u="none" strike="noStrike" cap="none" normalizeH="0" baseline="0" smtClean="0">
                          <a:ln>
                            <a:noFill/>
                          </a:ln>
                          <a:solidFill>
                            <a:srgbClr val="000000"/>
                          </a:solidFill>
                          <a:effectLst/>
                          <a:latin typeface="Arial" charset="0"/>
                          <a:ea typeface="Gulim" pitchFamily="34" charset="-127"/>
                        </a:rPr>
                        <a:t>横向到边，纵向到底</a:t>
                      </a:r>
                      <a:r>
                        <a:rPr kumimoji="0" lang="zh-CN" altLang="en-US" sz="2400" b="0" i="0" u="none" strike="noStrike" cap="none" normalizeH="0" baseline="0" smtClean="0">
                          <a:ln>
                            <a:noFill/>
                          </a:ln>
                          <a:solidFill>
                            <a:srgbClr val="000000"/>
                          </a:solidFill>
                          <a:effectLst/>
                          <a:latin typeface="Verdana"/>
                          <a:ea typeface="Gulim" pitchFamily="34" charset="-127"/>
                        </a:rPr>
                        <a:t>”</a:t>
                      </a:r>
                      <a:r>
                        <a:rPr kumimoji="0" lang="zh-CN" altLang="en-US" sz="2400" b="0" i="0" u="none" strike="noStrike" cap="none" normalizeH="0" baseline="0" smtClean="0">
                          <a:ln>
                            <a:noFill/>
                          </a:ln>
                          <a:solidFill>
                            <a:srgbClr val="000000"/>
                          </a:solidFill>
                          <a:effectLst/>
                          <a:latin typeface="Arial" charset="0"/>
                          <a:ea typeface="Gulim" pitchFamily="34" charset="-127"/>
                        </a:rPr>
                        <a:t>管理模式</a:t>
                      </a:r>
                    </a:p>
                  </a:txBody>
                  <a:tcPr anchor="ctr" anchorCtr="1"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accent1"/>
                        </a:gs>
                        <a:gs pos="100000">
                          <a:schemeClr val="accent1">
                            <a:gamma/>
                            <a:shade val="69804"/>
                            <a:invGamma/>
                          </a:schemeClr>
                        </a:gs>
                      </a:gsLst>
                      <a:lin ang="5400000" scaled="1"/>
                    </a:gra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235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操作工</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安全技术交底</a:t>
                      </a:r>
                    </a:p>
                  </a:txBody>
                  <a:tcPr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smtClean="0">
                        <a:ln>
                          <a:noFill/>
                        </a:ln>
                        <a:solidFill>
                          <a:srgbClr val="000000"/>
                        </a:solidFill>
                        <a:effectLst/>
                        <a:latin typeface="Arial" charset="0"/>
                        <a:ea typeface="Gulim" pitchFamily="34" charset="-127"/>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安全奖惩制度</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smtClean="0">
                        <a:ln>
                          <a:noFill/>
                        </a:ln>
                        <a:solidFill>
                          <a:srgbClr val="000000"/>
                        </a:solidFill>
                        <a:effectLst/>
                        <a:latin typeface="Arial" charset="0"/>
                        <a:ea typeface="Gulim" pitchFamily="34" charset="-127"/>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持证上岗</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签安全生产责任状</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安全教育培训</a:t>
                      </a:r>
                    </a:p>
                  </a:txBody>
                  <a:tcPr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1230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技术员</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Verdana"/>
                          <a:ea typeface="Gulim" pitchFamily="34" charset="-127"/>
                        </a:rPr>
                        <a:t>“</a:t>
                      </a:r>
                      <a:r>
                        <a:rPr kumimoji="0" lang="zh-CN" altLang="en-US" sz="2000" b="0" i="0" u="none" strike="noStrike" cap="none" normalizeH="0" baseline="0" smtClean="0">
                          <a:ln>
                            <a:noFill/>
                          </a:ln>
                          <a:solidFill>
                            <a:srgbClr val="000000"/>
                          </a:solidFill>
                          <a:effectLst/>
                          <a:latin typeface="Arial" charset="0"/>
                          <a:ea typeface="Gulim" pitchFamily="34" charset="-127"/>
                        </a:rPr>
                        <a:t>一岗双责</a:t>
                      </a:r>
                      <a:r>
                        <a:rPr kumimoji="0" lang="zh-CN" altLang="en-US" sz="2000" b="0" i="0" u="none" strike="noStrike" cap="none" normalizeH="0" baseline="0" smtClean="0">
                          <a:ln>
                            <a:noFill/>
                          </a:ln>
                          <a:solidFill>
                            <a:srgbClr val="000000"/>
                          </a:solidFill>
                          <a:effectLst/>
                          <a:latin typeface="Verdana"/>
                          <a:ea typeface="Gulim" pitchFamily="34" charset="-127"/>
                        </a:rPr>
                        <a:t>”</a:t>
                      </a:r>
                      <a:endParaRPr kumimoji="0" lang="zh-CN" altLang="en-US" sz="2000" b="0" i="0" u="none" strike="noStrike" cap="none" normalizeH="0" baseline="0" smtClean="0">
                        <a:ln>
                          <a:noFill/>
                        </a:ln>
                        <a:solidFill>
                          <a:srgbClr val="000000"/>
                        </a:solidFill>
                        <a:effectLst/>
                        <a:latin typeface="Arial" charset="0"/>
                        <a:ea typeface="Gulim" pitchFamily="34" charset="-127"/>
                      </a:endParaRPr>
                    </a:p>
                  </a:txBody>
                  <a:tcPr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佩服支持安全工作</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遵章守纪</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签安全生产责任状</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安全教育培训</a:t>
                      </a:r>
                      <a:endParaRPr kumimoji="0" lang="ko-KR" altLang="en-US" sz="2000" b="0" i="0" u="none" strike="noStrike" cap="none" normalizeH="0" baseline="0" smtClean="0">
                        <a:ln>
                          <a:noFill/>
                        </a:ln>
                        <a:solidFill>
                          <a:srgbClr val="000000"/>
                        </a:solidFill>
                        <a:effectLst/>
                        <a:latin typeface="Arial" charset="0"/>
                        <a:ea typeface="Gulim" pitchFamily="34" charset="-127"/>
                      </a:endParaRPr>
                    </a:p>
                  </a:txBody>
                  <a:tcPr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上层管理员</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Verdana"/>
                          <a:ea typeface="Gulim" pitchFamily="34" charset="-127"/>
                        </a:rPr>
                        <a:t>“</a:t>
                      </a:r>
                      <a:r>
                        <a:rPr kumimoji="0" lang="zh-CN" altLang="en-US" sz="2000" b="0" i="0" u="none" strike="noStrike" cap="none" normalizeH="0" baseline="0" smtClean="0">
                          <a:ln>
                            <a:noFill/>
                          </a:ln>
                          <a:solidFill>
                            <a:srgbClr val="000000"/>
                          </a:solidFill>
                          <a:effectLst/>
                          <a:latin typeface="Arial" charset="0"/>
                          <a:ea typeface="Gulim" pitchFamily="34" charset="-127"/>
                        </a:rPr>
                        <a:t>一岗双责</a:t>
                      </a:r>
                      <a:r>
                        <a:rPr kumimoji="0" lang="zh-CN" altLang="en-US" sz="2000" b="0" i="0" u="none" strike="noStrike" cap="none" normalizeH="0" baseline="0" smtClean="0">
                          <a:ln>
                            <a:noFill/>
                          </a:ln>
                          <a:solidFill>
                            <a:srgbClr val="000000"/>
                          </a:solidFill>
                          <a:effectLst/>
                          <a:latin typeface="Verdana"/>
                          <a:ea typeface="Gulim" pitchFamily="34" charset="-127"/>
                        </a:rPr>
                        <a:t>”</a:t>
                      </a:r>
                      <a:endParaRPr kumimoji="0" lang="zh-CN" altLang="en-US" sz="2000" b="0" i="0" u="none" strike="noStrike" cap="none" normalizeH="0" baseline="0" smtClean="0">
                        <a:ln>
                          <a:noFill/>
                        </a:ln>
                        <a:solidFill>
                          <a:srgbClr val="000000"/>
                        </a:solidFill>
                        <a:effectLst/>
                        <a:latin typeface="Arial" charset="0"/>
                        <a:ea typeface="Gulim" pitchFamily="34" charset="-127"/>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000" b="0" i="0" u="none" strike="noStrike" cap="none" normalizeH="0" baseline="0" smtClean="0">
                        <a:ln>
                          <a:noFill/>
                        </a:ln>
                        <a:solidFill>
                          <a:srgbClr val="000000"/>
                        </a:solidFill>
                        <a:effectLst/>
                        <a:latin typeface="Arial" charset="0"/>
                        <a:ea typeface="Gulim" pitchFamily="34" charset="-127"/>
                      </a:endParaRPr>
                    </a:p>
                  </a:txBody>
                  <a:tcPr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支持鼓励安全工作</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遵守法律</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签安全生产责任状</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安全教育培训</a:t>
                      </a:r>
                    </a:p>
                  </a:txBody>
                  <a:tcPr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安全员</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日常检查</a:t>
                      </a:r>
                    </a:p>
                  </a:txBody>
                  <a:tcPr anchor="ctr" anchorCtr="1" horzOverflow="overflow">
                    <a:lnL>
                      <a:noFill/>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危险源辨识、控制</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遵守法律</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签安全生产责任状</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安全教育培训员工</a:t>
                      </a:r>
                    </a:p>
                  </a:txBody>
                  <a:tcPr anchor="ctr" anchorCtr="1" horzOverflow="overflow">
                    <a:lnL w="12700" cap="flat" cmpd="sng" algn="ctr">
                      <a:solidFill>
                        <a:schemeClr val="tx1"/>
                      </a:solidFill>
                      <a:prstDash val="solid"/>
                      <a:round/>
                      <a:headEnd type="none" w="med" len="med"/>
                      <a:tailEnd type="none" w="med" len="med"/>
                    </a:lnL>
                    <a:lnR cap="flat">
                      <a:noFill/>
                    </a:lnR>
                    <a:lnT w="3810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53" name="Text Box 197"/>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AE4EDC5D-4AA7-45F5-B039-AB106E87221C}" type="datetime11">
              <a:rPr lang="zh-CN" altLang="en-US"/>
              <a:pPr/>
              <a:t>22:08:09</a:t>
            </a:fld>
            <a:endParaRPr lang="zh-CN" altLang="en-US"/>
          </a:p>
        </p:txBody>
      </p:sp>
      <p:sp>
        <p:nvSpPr>
          <p:cNvPr id="7" name="灯片编号占位符 5"/>
          <p:cNvSpPr>
            <a:spLocks noGrp="1"/>
          </p:cNvSpPr>
          <p:nvPr>
            <p:ph type="sldNum" sz="quarter" idx="12"/>
          </p:nvPr>
        </p:nvSpPr>
        <p:spPr/>
        <p:txBody>
          <a:bodyPr/>
          <a:lstStyle/>
          <a:p>
            <a:r>
              <a:rPr lang="zh-CN" altLang="en-US"/>
              <a:t>第</a:t>
            </a:r>
            <a:fld id="{17136A5B-221A-4430-B6ED-1292F3128DE7}" type="slidenum">
              <a:rPr lang="zh-CN" altLang="en-US"/>
              <a:pPr/>
              <a:t>16</a:t>
            </a:fld>
            <a:r>
              <a:rPr lang="zh-CN" altLang="en-US"/>
              <a:t>页 共</a:t>
            </a:r>
            <a:r>
              <a:rPr lang="en-US" altLang="zh-CN"/>
              <a:t>47</a:t>
            </a:r>
            <a:r>
              <a:rPr lang="zh-CN" altLang="en-US"/>
              <a:t>页</a:t>
            </a:r>
          </a:p>
        </p:txBody>
      </p:sp>
      <p:sp>
        <p:nvSpPr>
          <p:cNvPr id="21508" name="Text Box 4"/>
          <p:cNvSpPr txBox="1">
            <a:spLocks noChangeArrowheads="1"/>
          </p:cNvSpPr>
          <p:nvPr/>
        </p:nvSpPr>
        <p:spPr bwMode="auto">
          <a:xfrm>
            <a:off x="3429000" y="1295400"/>
            <a:ext cx="24384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机械设备的管理</a:t>
            </a:r>
          </a:p>
          <a:p>
            <a:pPr>
              <a:spcBef>
                <a:spcPct val="50000"/>
              </a:spcBef>
            </a:pPr>
            <a:endParaRPr lang="en-US" altLang="zh-CN" b="1" i="1">
              <a:solidFill>
                <a:schemeClr val="folHlink"/>
              </a:solidFill>
              <a:latin typeface="Arial" charset="0"/>
            </a:endParaRPr>
          </a:p>
        </p:txBody>
      </p:sp>
      <p:sp>
        <p:nvSpPr>
          <p:cNvPr id="21510" name="Text Box 6"/>
          <p:cNvSpPr txBox="1">
            <a:spLocks noChangeArrowheads="1"/>
          </p:cNvSpPr>
          <p:nvPr/>
        </p:nvSpPr>
        <p:spPr bwMode="auto">
          <a:xfrm>
            <a:off x="228600" y="1981200"/>
            <a:ext cx="3276600" cy="457200"/>
          </a:xfrm>
          <a:prstGeom prst="rect">
            <a:avLst/>
          </a:prstGeom>
          <a:noFill/>
          <a:ln w="9525">
            <a:noFill/>
            <a:miter lim="800000"/>
            <a:headEnd/>
            <a:tailEnd/>
          </a:ln>
          <a:effectLst/>
        </p:spPr>
        <p:txBody>
          <a:bodyPr>
            <a:spAutoFit/>
          </a:bodyPr>
          <a:lstStyle/>
          <a:p>
            <a:pPr>
              <a:spcBef>
                <a:spcPct val="50000"/>
              </a:spcBef>
            </a:pPr>
            <a:r>
              <a:rPr lang="zh-CN" altLang="en-US" b="1">
                <a:solidFill>
                  <a:schemeClr val="tx1"/>
                </a:solidFill>
              </a:rPr>
              <a:t>起重机安全操作规程</a:t>
            </a:r>
            <a:r>
              <a:rPr lang="zh-CN" altLang="en-US" sz="1800">
                <a:solidFill>
                  <a:schemeClr val="tx1"/>
                </a:solidFill>
                <a:latin typeface="Arial" charset="0"/>
                <a:ea typeface="宋体" pitchFamily="2" charset="-122"/>
              </a:rPr>
              <a:t> </a:t>
            </a:r>
          </a:p>
        </p:txBody>
      </p:sp>
      <p:sp>
        <p:nvSpPr>
          <p:cNvPr id="21511" name="Text Box 7"/>
          <p:cNvSpPr txBox="1">
            <a:spLocks noChangeArrowheads="1"/>
          </p:cNvSpPr>
          <p:nvPr/>
        </p:nvSpPr>
        <p:spPr bwMode="auto">
          <a:xfrm>
            <a:off x="609600" y="2590800"/>
            <a:ext cx="8382000" cy="2922588"/>
          </a:xfrm>
          <a:prstGeom prst="rect">
            <a:avLst/>
          </a:prstGeom>
          <a:noFill/>
          <a:ln w="9525">
            <a:noFill/>
            <a:miter lim="800000"/>
            <a:headEnd/>
            <a:tailEnd/>
          </a:ln>
          <a:effectLst/>
        </p:spPr>
        <p:txBody>
          <a:bodyPr>
            <a:spAutoFit/>
          </a:bodyPr>
          <a:lstStyle/>
          <a:p>
            <a:pPr>
              <a:buFont typeface="Wingdings" pitchFamily="2" charset="2"/>
              <a:buChar char="Ø"/>
            </a:pPr>
            <a:r>
              <a:rPr lang="zh-CN" altLang="en-US">
                <a:solidFill>
                  <a:schemeClr val="tx1"/>
                </a:solidFill>
                <a:latin typeface="Arial" charset="0"/>
                <a:ea typeface="宋体" pitchFamily="2" charset="-122"/>
              </a:rPr>
              <a:t>必须由专职司机操作。</a:t>
            </a:r>
          </a:p>
          <a:p>
            <a:pPr>
              <a:buFont typeface="Wingdings" pitchFamily="2" charset="2"/>
              <a:buChar char="Ø"/>
            </a:pPr>
            <a:r>
              <a:rPr lang="zh-CN" altLang="en-US">
                <a:solidFill>
                  <a:schemeClr val="tx1"/>
                </a:solidFill>
                <a:latin typeface="Arial" charset="0"/>
                <a:ea typeface="宋体" pitchFamily="2" charset="-122"/>
              </a:rPr>
              <a:t>坚持“十不吊”原则。</a:t>
            </a:r>
          </a:p>
          <a:p>
            <a:pPr>
              <a:buFont typeface="Wingdings" pitchFamily="2" charset="2"/>
              <a:buChar char="Ø"/>
            </a:pPr>
            <a:r>
              <a:rPr lang="zh-CN" altLang="en-US">
                <a:solidFill>
                  <a:schemeClr val="tx1"/>
                </a:solidFill>
                <a:latin typeface="Arial" charset="0"/>
                <a:ea typeface="宋体" pitchFamily="2" charset="-122"/>
              </a:rPr>
              <a:t>禁止吊运人员或从人员头上过，禁止任何人到重物下边工作。</a:t>
            </a:r>
          </a:p>
          <a:p>
            <a:pPr>
              <a:buFont typeface="Wingdings" pitchFamily="2" charset="2"/>
              <a:buChar char="Ø"/>
            </a:pPr>
            <a:r>
              <a:rPr lang="zh-CN" altLang="en-US">
                <a:solidFill>
                  <a:schemeClr val="tx1"/>
                </a:solidFill>
                <a:latin typeface="Arial" charset="0"/>
                <a:ea typeface="宋体" pitchFamily="2" charset="-122"/>
              </a:rPr>
              <a:t>禁止在起重机上存放易燃易爆等物品。</a:t>
            </a:r>
          </a:p>
          <a:p>
            <a:pPr>
              <a:buFont typeface="Wingdings" pitchFamily="2" charset="2"/>
              <a:buChar char="Ø"/>
            </a:pPr>
            <a:r>
              <a:rPr lang="zh-CN" altLang="en-US">
                <a:solidFill>
                  <a:schemeClr val="tx1"/>
                </a:solidFill>
                <a:latin typeface="Arial" charset="0"/>
                <a:ea typeface="宋体" pitchFamily="2" charset="-122"/>
              </a:rPr>
              <a:t>吊具处必须装有下极限位置极限限制器</a:t>
            </a:r>
          </a:p>
          <a:p>
            <a:pPr>
              <a:buFont typeface="Wingdings" pitchFamily="2" charset="2"/>
              <a:buChar char="Ø"/>
            </a:pPr>
            <a:r>
              <a:rPr lang="zh-CN" altLang="en-US">
                <a:solidFill>
                  <a:schemeClr val="tx1"/>
                </a:solidFill>
                <a:latin typeface="Arial" charset="0"/>
                <a:ea typeface="宋体" pitchFamily="2" charset="-122"/>
              </a:rPr>
              <a:t>起吊前应试吊，验证制动器工作可靠后再正式起升。</a:t>
            </a:r>
          </a:p>
          <a:p>
            <a:pPr>
              <a:buFont typeface="Wingdings" pitchFamily="2" charset="2"/>
              <a:buChar char="Ø"/>
            </a:pPr>
            <a:endParaRPr lang="zh-CN" altLang="en-US">
              <a:solidFill>
                <a:schemeClr val="tx1"/>
              </a:solidFill>
              <a:latin typeface="Arial" charset="0"/>
              <a:ea typeface="宋体" pitchFamily="2" charset="-122"/>
            </a:endParaRPr>
          </a:p>
          <a:p>
            <a:pPr>
              <a:buFont typeface="Wingdings" pitchFamily="2" charset="2"/>
              <a:buNone/>
            </a:pPr>
            <a:endParaRPr lang="en-US" altLang="zh-CN" sz="1800">
              <a:solidFill>
                <a:schemeClr val="tx1"/>
              </a:solidFill>
              <a:latin typeface="Arial" charset="0"/>
              <a:ea typeface="宋体" pitchFamily="2" charset="-122"/>
            </a:endParaRPr>
          </a:p>
        </p:txBody>
      </p:sp>
      <p:sp>
        <p:nvSpPr>
          <p:cNvPr id="21515" name="Text Box 11"/>
          <p:cNvSpPr txBox="1">
            <a:spLocks noChangeArrowheads="1"/>
          </p:cNvSpPr>
          <p:nvPr/>
        </p:nvSpPr>
        <p:spPr bwMode="auto">
          <a:xfrm>
            <a:off x="7239000" y="457200"/>
            <a:ext cx="1143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877358C2-2AA6-488B-AA28-3F5D6C6CE415}" type="datetime11">
              <a:rPr lang="zh-CN" altLang="en-US"/>
              <a:pPr/>
              <a:t>22:08:10</a:t>
            </a:fld>
            <a:endParaRPr lang="zh-CN" altLang="en-US"/>
          </a:p>
        </p:txBody>
      </p:sp>
      <p:sp>
        <p:nvSpPr>
          <p:cNvPr id="7" name="灯片编号占位符 5"/>
          <p:cNvSpPr>
            <a:spLocks noGrp="1"/>
          </p:cNvSpPr>
          <p:nvPr>
            <p:ph type="sldNum" sz="quarter" idx="12"/>
          </p:nvPr>
        </p:nvSpPr>
        <p:spPr/>
        <p:txBody>
          <a:bodyPr/>
          <a:lstStyle/>
          <a:p>
            <a:r>
              <a:rPr lang="zh-CN" altLang="en-US"/>
              <a:t>第</a:t>
            </a:r>
            <a:fld id="{EC76F591-2B86-4D9C-AEAE-20E787B786EB}" type="slidenum">
              <a:rPr lang="zh-CN" altLang="en-US"/>
              <a:pPr/>
              <a:t>17</a:t>
            </a:fld>
            <a:r>
              <a:rPr lang="zh-CN" altLang="en-US"/>
              <a:t>页 共</a:t>
            </a:r>
            <a:r>
              <a:rPr lang="en-US" altLang="zh-CN"/>
              <a:t>47</a:t>
            </a:r>
            <a:r>
              <a:rPr lang="zh-CN" altLang="en-US"/>
              <a:t>页</a:t>
            </a:r>
          </a:p>
        </p:txBody>
      </p:sp>
      <p:sp>
        <p:nvSpPr>
          <p:cNvPr id="20484" name="Text Box 4"/>
          <p:cNvSpPr txBox="1">
            <a:spLocks noChangeArrowheads="1"/>
          </p:cNvSpPr>
          <p:nvPr/>
        </p:nvSpPr>
        <p:spPr bwMode="auto">
          <a:xfrm>
            <a:off x="3810000" y="1295400"/>
            <a:ext cx="27432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机械设备的管理</a:t>
            </a:r>
          </a:p>
        </p:txBody>
      </p:sp>
      <p:sp>
        <p:nvSpPr>
          <p:cNvPr id="20490" name="Text Box 10"/>
          <p:cNvSpPr txBox="1">
            <a:spLocks noChangeArrowheads="1"/>
          </p:cNvSpPr>
          <p:nvPr/>
        </p:nvSpPr>
        <p:spPr bwMode="auto">
          <a:xfrm>
            <a:off x="7239000" y="457200"/>
            <a:ext cx="1143000" cy="457200"/>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李诗</a:t>
            </a:r>
          </a:p>
        </p:txBody>
      </p:sp>
      <p:sp>
        <p:nvSpPr>
          <p:cNvPr id="20491" name="Text Box 11"/>
          <p:cNvSpPr txBox="1">
            <a:spLocks noChangeArrowheads="1"/>
          </p:cNvSpPr>
          <p:nvPr/>
        </p:nvSpPr>
        <p:spPr bwMode="auto">
          <a:xfrm>
            <a:off x="533400" y="2590800"/>
            <a:ext cx="7620000" cy="3195638"/>
          </a:xfrm>
          <a:prstGeom prst="rect">
            <a:avLst/>
          </a:prstGeom>
          <a:noFill/>
          <a:ln w="9525">
            <a:noFill/>
            <a:miter lim="800000"/>
            <a:headEnd/>
            <a:tailEnd/>
          </a:ln>
          <a:effectLst/>
        </p:spPr>
        <p:txBody>
          <a:bodyPr>
            <a:spAutoFit/>
          </a:bodyPr>
          <a:lstStyle/>
          <a:p>
            <a:pPr>
              <a:buFont typeface="Wingdings" pitchFamily="2" charset="2"/>
              <a:buChar char="Ø"/>
            </a:pPr>
            <a:r>
              <a:rPr lang="zh-CN" altLang="en-US">
                <a:solidFill>
                  <a:schemeClr val="tx1"/>
                </a:solidFill>
                <a:latin typeface="Arial" charset="0"/>
                <a:ea typeface="宋体" pitchFamily="2" charset="-122"/>
              </a:rPr>
              <a:t>禁止开车碰撞或推动不明情况的邻车 </a:t>
            </a:r>
          </a:p>
          <a:p>
            <a:pPr>
              <a:buFont typeface="Wingdings" pitchFamily="2" charset="2"/>
              <a:buChar char="Ø"/>
            </a:pPr>
            <a:r>
              <a:rPr lang="zh-CN" altLang="en-US">
                <a:solidFill>
                  <a:schemeClr val="tx1"/>
                </a:solidFill>
                <a:latin typeface="Arial" charset="0"/>
                <a:ea typeface="宋体" pitchFamily="2" charset="-122"/>
              </a:rPr>
              <a:t> 在正常情况下，不得依靠各限位开关作为停车之用 </a:t>
            </a:r>
          </a:p>
          <a:p>
            <a:pPr>
              <a:buFont typeface="Wingdings" pitchFamily="2" charset="2"/>
              <a:buChar char="Ø"/>
            </a:pPr>
            <a:r>
              <a:rPr lang="zh-CN" altLang="en-US">
                <a:solidFill>
                  <a:schemeClr val="tx1"/>
                </a:solidFill>
                <a:latin typeface="Arial" charset="0"/>
                <a:ea typeface="宋体" pitchFamily="2" charset="-122"/>
              </a:rPr>
              <a:t>工具和备品等必须存放在专业箱中，禁止散放在大车或小车上，拆换的旧零件要及时送到地面。</a:t>
            </a:r>
          </a:p>
          <a:p>
            <a:pPr>
              <a:buFont typeface="Wingdings" pitchFamily="2" charset="2"/>
              <a:buChar char="Ø"/>
            </a:pPr>
            <a:r>
              <a:rPr lang="zh-CN" altLang="en-US">
                <a:solidFill>
                  <a:schemeClr val="tx1"/>
                </a:solidFill>
                <a:latin typeface="Arial" charset="0"/>
                <a:ea typeface="宋体" pitchFamily="2" charset="-122"/>
              </a:rPr>
              <a:t>起重机的司机室中和走台上应备有灭火器。应设有安全绳，以备特殊情况时上、下车。</a:t>
            </a:r>
          </a:p>
          <a:p>
            <a:pPr>
              <a:buFont typeface="Wingdings" pitchFamily="2" charset="2"/>
              <a:buChar char="Ø"/>
            </a:pPr>
            <a:r>
              <a:rPr lang="zh-CN" altLang="en-US">
                <a:solidFill>
                  <a:schemeClr val="tx1"/>
                </a:solidFill>
                <a:latin typeface="Arial" charset="0"/>
                <a:ea typeface="宋体" pitchFamily="2" charset="-122"/>
              </a:rPr>
              <a:t>每年至少对起重机进行一次全面的安全技术检查工作。</a:t>
            </a:r>
          </a:p>
          <a:p>
            <a:pPr>
              <a:spcBef>
                <a:spcPct val="50000"/>
              </a:spcBef>
            </a:pPr>
            <a:endParaRPr lang="en-US" altLang="zh-CN">
              <a:solidFill>
                <a:schemeClr val="tx1"/>
              </a:solidFill>
              <a:latin typeface="Arial" charset="0"/>
              <a:ea typeface="宋体" pitchFamily="2" charset="-122"/>
            </a:endParaRPr>
          </a:p>
        </p:txBody>
      </p:sp>
      <p:sp>
        <p:nvSpPr>
          <p:cNvPr id="20492" name="Text Box 12"/>
          <p:cNvSpPr txBox="1">
            <a:spLocks noChangeArrowheads="1"/>
          </p:cNvSpPr>
          <p:nvPr/>
        </p:nvSpPr>
        <p:spPr bwMode="auto">
          <a:xfrm>
            <a:off x="228600" y="1905000"/>
            <a:ext cx="3276600" cy="457200"/>
          </a:xfrm>
          <a:prstGeom prst="rect">
            <a:avLst/>
          </a:prstGeom>
          <a:noFill/>
          <a:ln w="9525">
            <a:noFill/>
            <a:miter lim="800000"/>
            <a:headEnd/>
            <a:tailEnd/>
          </a:ln>
          <a:effectLst/>
        </p:spPr>
        <p:txBody>
          <a:bodyPr>
            <a:spAutoFit/>
          </a:bodyPr>
          <a:lstStyle/>
          <a:p>
            <a:pPr>
              <a:spcBef>
                <a:spcPct val="50000"/>
              </a:spcBef>
            </a:pPr>
            <a:r>
              <a:rPr lang="zh-CN" altLang="en-US" b="1">
                <a:solidFill>
                  <a:schemeClr val="tx1"/>
                </a:solidFill>
              </a:rPr>
              <a:t>起重机安全操作规程</a:t>
            </a:r>
            <a:r>
              <a:rPr lang="zh-CN" altLang="en-US" sz="1800">
                <a:solidFill>
                  <a:schemeClr val="tx1"/>
                </a:solidFill>
                <a:latin typeface="Arial" charset="0"/>
                <a:ea typeface="宋体" pitchFamily="2" charset="-122"/>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p:txBody>
          <a:bodyPr/>
          <a:lstStyle/>
          <a:p>
            <a:r>
              <a:rPr lang="zh-CN" altLang="en-US"/>
              <a:t>时间</a:t>
            </a:r>
            <a:fld id="{DDD895E3-FCC8-4085-9D39-A0F1A119922F}" type="datetime11">
              <a:rPr lang="zh-CN" altLang="en-US"/>
              <a:pPr/>
              <a:t>22:08:10</a:t>
            </a:fld>
            <a:endParaRPr lang="zh-CN" altLang="en-US"/>
          </a:p>
        </p:txBody>
      </p:sp>
      <p:sp>
        <p:nvSpPr>
          <p:cNvPr id="8" name="灯片编号占位符 5"/>
          <p:cNvSpPr>
            <a:spLocks noGrp="1"/>
          </p:cNvSpPr>
          <p:nvPr>
            <p:ph type="sldNum" sz="quarter" idx="12"/>
          </p:nvPr>
        </p:nvSpPr>
        <p:spPr/>
        <p:txBody>
          <a:bodyPr/>
          <a:lstStyle/>
          <a:p>
            <a:r>
              <a:rPr lang="zh-CN" altLang="en-US"/>
              <a:t>第</a:t>
            </a:r>
            <a:fld id="{1C3B882E-7D61-4B7C-8509-34897825DF24}" type="slidenum">
              <a:rPr lang="zh-CN" altLang="en-US"/>
              <a:pPr/>
              <a:t>18</a:t>
            </a:fld>
            <a:r>
              <a:rPr lang="zh-CN" altLang="en-US"/>
              <a:t>页 共</a:t>
            </a:r>
            <a:r>
              <a:rPr lang="en-US" altLang="zh-CN"/>
              <a:t>47</a:t>
            </a:r>
            <a:r>
              <a:rPr lang="zh-CN" altLang="en-US"/>
              <a:t>页</a:t>
            </a:r>
          </a:p>
        </p:txBody>
      </p:sp>
      <p:sp>
        <p:nvSpPr>
          <p:cNvPr id="45060" name="Text Box 4"/>
          <p:cNvSpPr txBox="1">
            <a:spLocks noChangeArrowheads="1"/>
          </p:cNvSpPr>
          <p:nvPr/>
        </p:nvSpPr>
        <p:spPr bwMode="auto">
          <a:xfrm>
            <a:off x="3657600" y="1295400"/>
            <a:ext cx="24384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机械设备的管理</a:t>
            </a:r>
          </a:p>
          <a:p>
            <a:pPr>
              <a:spcBef>
                <a:spcPct val="50000"/>
              </a:spcBef>
            </a:pPr>
            <a:endParaRPr lang="en-US" altLang="zh-CN" b="1" i="1">
              <a:solidFill>
                <a:schemeClr val="folHlink"/>
              </a:solidFill>
              <a:latin typeface="Arial" charset="0"/>
            </a:endParaRPr>
          </a:p>
        </p:txBody>
      </p:sp>
      <p:sp>
        <p:nvSpPr>
          <p:cNvPr id="45062" name="Text Box 6"/>
          <p:cNvSpPr txBox="1">
            <a:spLocks noChangeArrowheads="1"/>
          </p:cNvSpPr>
          <p:nvPr/>
        </p:nvSpPr>
        <p:spPr bwMode="auto">
          <a:xfrm>
            <a:off x="381000" y="1828800"/>
            <a:ext cx="2895600" cy="869950"/>
          </a:xfrm>
          <a:prstGeom prst="rect">
            <a:avLst/>
          </a:prstGeom>
          <a:noFill/>
          <a:ln w="9525">
            <a:noFill/>
            <a:miter lim="800000"/>
            <a:headEnd/>
            <a:tailEnd/>
          </a:ln>
          <a:effectLst/>
        </p:spPr>
        <p:txBody>
          <a:bodyPr>
            <a:spAutoFit/>
          </a:bodyPr>
          <a:lstStyle/>
          <a:p>
            <a:pPr>
              <a:spcBef>
                <a:spcPct val="50000"/>
              </a:spcBef>
            </a:pPr>
            <a:r>
              <a:rPr lang="zh-CN" altLang="en-US" b="1">
                <a:solidFill>
                  <a:schemeClr val="tx1"/>
                </a:solidFill>
              </a:rPr>
              <a:t>起重机械操作前</a:t>
            </a:r>
          </a:p>
          <a:p>
            <a:pPr>
              <a:spcBef>
                <a:spcPct val="50000"/>
              </a:spcBef>
            </a:pPr>
            <a:endParaRPr lang="en-US" altLang="zh-CN" sz="1800">
              <a:solidFill>
                <a:schemeClr val="tx1"/>
              </a:solidFill>
              <a:latin typeface="Arial" charset="0"/>
              <a:ea typeface="宋体" pitchFamily="2" charset="-122"/>
            </a:endParaRPr>
          </a:p>
        </p:txBody>
      </p:sp>
      <p:sp>
        <p:nvSpPr>
          <p:cNvPr id="45064" name="Line 8"/>
          <p:cNvSpPr>
            <a:spLocks noChangeShapeType="1"/>
          </p:cNvSpPr>
          <p:nvPr/>
        </p:nvSpPr>
        <p:spPr bwMode="auto">
          <a:xfrm>
            <a:off x="352425" y="1860550"/>
            <a:ext cx="2417763" cy="0"/>
          </a:xfrm>
          <a:prstGeom prst="line">
            <a:avLst/>
          </a:prstGeom>
          <a:noFill/>
          <a:ln w="22225">
            <a:solidFill>
              <a:schemeClr val="hlink"/>
            </a:solidFill>
            <a:round/>
            <a:headEnd/>
            <a:tailEnd/>
          </a:ln>
          <a:effectLst/>
        </p:spPr>
        <p:txBody>
          <a:bodyPr lIns="90000" tIns="46800" rIns="90000" bIns="46800"/>
          <a:lstStyle/>
          <a:p>
            <a:endParaRPr lang="zh-CN" altLang="en-US"/>
          </a:p>
        </p:txBody>
      </p:sp>
      <p:sp>
        <p:nvSpPr>
          <p:cNvPr id="45078" name="Text Box 22"/>
          <p:cNvSpPr txBox="1">
            <a:spLocks noChangeArrowheads="1"/>
          </p:cNvSpPr>
          <p:nvPr/>
        </p:nvSpPr>
        <p:spPr bwMode="auto">
          <a:xfrm>
            <a:off x="304800" y="2209800"/>
            <a:ext cx="8839200" cy="4271963"/>
          </a:xfrm>
          <a:prstGeom prst="rect">
            <a:avLst/>
          </a:prstGeom>
          <a:noFill/>
          <a:ln w="9525">
            <a:noFill/>
            <a:miter lim="800000"/>
            <a:headEnd/>
            <a:tailEnd/>
          </a:ln>
          <a:effectLst/>
        </p:spPr>
        <p:txBody>
          <a:bodyPr lIns="0" tIns="0" rIns="0" bIns="0">
            <a:spAutoFit/>
          </a:bodyPr>
          <a:lstStyle/>
          <a:p>
            <a:pPr marL="190500" indent="-190500">
              <a:lnSpc>
                <a:spcPct val="130000"/>
              </a:lnSpc>
              <a:buFontTx/>
              <a:buChar char="•"/>
            </a:pPr>
            <a:r>
              <a:rPr lang="zh-CN" altLang="en-US">
                <a:solidFill>
                  <a:schemeClr val="tx1"/>
                </a:solidFill>
                <a:latin typeface="Arial" charset="0"/>
                <a:ea typeface="宋体" pitchFamily="2" charset="-122"/>
              </a:rPr>
              <a:t>轨道上无障碍物，轨道端部止挡、行程开关是否可靠；定期检查轨道坡度，两轨高低差及轨道是否符合规定。</a:t>
            </a:r>
          </a:p>
          <a:p>
            <a:pPr marL="190500" indent="-190500">
              <a:lnSpc>
                <a:spcPct val="130000"/>
              </a:lnSpc>
              <a:buFontTx/>
              <a:buChar char="•"/>
            </a:pPr>
            <a:r>
              <a:rPr lang="zh-CN" altLang="de-DE">
                <a:solidFill>
                  <a:schemeClr val="tx1"/>
                </a:solidFill>
                <a:latin typeface="Arial" charset="0"/>
                <a:ea typeface="宋体" pitchFamily="2" charset="-122"/>
              </a:rPr>
              <a:t>各传动部分，减速器油量是否充足，各部螺栓是否紧固。松开夹轨器试运转，检查传动部分有无异响及制动闸瓦的松紧程度。</a:t>
            </a:r>
          </a:p>
          <a:p>
            <a:pPr marL="190500" indent="-190500">
              <a:lnSpc>
                <a:spcPct val="130000"/>
              </a:lnSpc>
              <a:buFontTx/>
              <a:buChar char="•"/>
            </a:pPr>
            <a:r>
              <a:rPr lang="zh-CN" altLang="en-US">
                <a:solidFill>
                  <a:schemeClr val="tx1"/>
                </a:solidFill>
                <a:latin typeface="Arial" charset="0"/>
                <a:ea typeface="宋体" pitchFamily="2" charset="-122"/>
              </a:rPr>
              <a:t>在总闸闭合后，用验电笔检查电器及控制器外壳，确认安全后方可上机。 </a:t>
            </a:r>
          </a:p>
          <a:p>
            <a:pPr marL="190500" indent="-190500">
              <a:lnSpc>
                <a:spcPct val="130000"/>
              </a:lnSpc>
              <a:buFontTx/>
              <a:buChar char="•"/>
            </a:pPr>
            <a:r>
              <a:rPr lang="zh-CN" altLang="en-US">
                <a:solidFill>
                  <a:schemeClr val="tx1"/>
                </a:solidFill>
                <a:latin typeface="Arial" charset="0"/>
                <a:ea typeface="宋体" pitchFamily="2" charset="-122"/>
              </a:rPr>
              <a:t>检查钢丝绳的磨损情况。 </a:t>
            </a:r>
          </a:p>
          <a:p>
            <a:pPr marL="190500" indent="-190500">
              <a:lnSpc>
                <a:spcPct val="130000"/>
              </a:lnSpc>
              <a:buFontTx/>
              <a:buChar char="•"/>
            </a:pPr>
            <a:r>
              <a:rPr lang="zh-CN" altLang="de-DE">
                <a:solidFill>
                  <a:schemeClr val="tx1"/>
                </a:solidFill>
                <a:latin typeface="Arial" charset="0"/>
                <a:ea typeface="宋体" pitchFamily="2" charset="-122"/>
              </a:rPr>
              <a:t>工作开始前，应作一次全面检查，检查各控制器及传动装置、制动的可靠性。</a:t>
            </a:r>
          </a:p>
        </p:txBody>
      </p:sp>
      <p:sp>
        <p:nvSpPr>
          <p:cNvPr id="45103" name="Text Box 47"/>
          <p:cNvSpPr txBox="1">
            <a:spLocks noChangeArrowheads="1"/>
          </p:cNvSpPr>
          <p:nvPr/>
        </p:nvSpPr>
        <p:spPr bwMode="auto">
          <a:xfrm>
            <a:off x="7239000" y="457200"/>
            <a:ext cx="1143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p:txBody>
          <a:bodyPr/>
          <a:lstStyle/>
          <a:p>
            <a:r>
              <a:rPr lang="zh-CN" altLang="en-US"/>
              <a:t>时间</a:t>
            </a:r>
            <a:fld id="{04313D21-0060-486B-AE69-6CBD7FFA1793}" type="datetime11">
              <a:rPr lang="zh-CN" altLang="en-US"/>
              <a:pPr/>
              <a:t>22:08:10</a:t>
            </a:fld>
            <a:endParaRPr lang="zh-CN" altLang="en-US"/>
          </a:p>
        </p:txBody>
      </p:sp>
      <p:sp>
        <p:nvSpPr>
          <p:cNvPr id="8" name="灯片编号占位符 5"/>
          <p:cNvSpPr>
            <a:spLocks noGrp="1"/>
          </p:cNvSpPr>
          <p:nvPr>
            <p:ph type="sldNum" sz="quarter" idx="12"/>
          </p:nvPr>
        </p:nvSpPr>
        <p:spPr/>
        <p:txBody>
          <a:bodyPr/>
          <a:lstStyle/>
          <a:p>
            <a:r>
              <a:rPr lang="zh-CN" altLang="en-US"/>
              <a:t>第</a:t>
            </a:r>
            <a:fld id="{F6636CA1-CB03-436E-B15C-FF9F1E24E65E}" type="slidenum">
              <a:rPr lang="zh-CN" altLang="en-US"/>
              <a:pPr/>
              <a:t>19</a:t>
            </a:fld>
            <a:r>
              <a:rPr lang="zh-CN" altLang="en-US"/>
              <a:t>页 共</a:t>
            </a:r>
            <a:r>
              <a:rPr lang="en-US" altLang="zh-CN"/>
              <a:t>47</a:t>
            </a:r>
            <a:r>
              <a:rPr lang="zh-CN" altLang="en-US"/>
              <a:t>页</a:t>
            </a:r>
          </a:p>
        </p:txBody>
      </p:sp>
      <p:sp>
        <p:nvSpPr>
          <p:cNvPr id="46084" name="Text Box 4"/>
          <p:cNvSpPr txBox="1">
            <a:spLocks noChangeArrowheads="1"/>
          </p:cNvSpPr>
          <p:nvPr/>
        </p:nvSpPr>
        <p:spPr bwMode="auto">
          <a:xfrm>
            <a:off x="4022725" y="98425"/>
            <a:ext cx="184150" cy="366713"/>
          </a:xfrm>
          <a:prstGeom prst="rect">
            <a:avLst/>
          </a:prstGeom>
          <a:noFill/>
          <a:ln w="9525">
            <a:noFill/>
            <a:miter lim="800000"/>
            <a:headEnd/>
            <a:tailEnd/>
          </a:ln>
          <a:effectLst/>
        </p:spPr>
        <p:txBody>
          <a:bodyPr wrap="none">
            <a:spAutoFit/>
          </a:bodyPr>
          <a:lstStyle/>
          <a:p>
            <a:endParaRPr lang="zh-CN" altLang="zh-CN" sz="1800">
              <a:solidFill>
                <a:schemeClr val="tx1"/>
              </a:solidFill>
              <a:latin typeface="Arial" charset="0"/>
              <a:ea typeface="宋体" pitchFamily="2" charset="-122"/>
            </a:endParaRPr>
          </a:p>
        </p:txBody>
      </p:sp>
      <p:sp>
        <p:nvSpPr>
          <p:cNvPr id="46085" name="Text Box 5"/>
          <p:cNvSpPr txBox="1">
            <a:spLocks noChangeArrowheads="1"/>
          </p:cNvSpPr>
          <p:nvPr/>
        </p:nvSpPr>
        <p:spPr bwMode="auto">
          <a:xfrm>
            <a:off x="3429000" y="1295400"/>
            <a:ext cx="25146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机械设备的管理</a:t>
            </a:r>
          </a:p>
        </p:txBody>
      </p:sp>
      <p:sp>
        <p:nvSpPr>
          <p:cNvPr id="46087" name="Text Box 7"/>
          <p:cNvSpPr txBox="1">
            <a:spLocks noChangeArrowheads="1"/>
          </p:cNvSpPr>
          <p:nvPr/>
        </p:nvSpPr>
        <p:spPr bwMode="auto">
          <a:xfrm>
            <a:off x="457200" y="1828800"/>
            <a:ext cx="2743200" cy="457200"/>
          </a:xfrm>
          <a:prstGeom prst="rect">
            <a:avLst/>
          </a:prstGeom>
          <a:noFill/>
          <a:ln w="9525">
            <a:noFill/>
            <a:miter lim="800000"/>
            <a:headEnd/>
            <a:tailEnd/>
          </a:ln>
          <a:effectLst/>
        </p:spPr>
        <p:txBody>
          <a:bodyPr>
            <a:spAutoFit/>
          </a:bodyPr>
          <a:lstStyle/>
          <a:p>
            <a:pPr>
              <a:spcBef>
                <a:spcPct val="50000"/>
              </a:spcBef>
            </a:pPr>
            <a:r>
              <a:rPr lang="zh-CN" altLang="en-US" b="1">
                <a:solidFill>
                  <a:schemeClr val="tx1"/>
                </a:solidFill>
              </a:rPr>
              <a:t>起重机械操作时</a:t>
            </a:r>
          </a:p>
        </p:txBody>
      </p:sp>
      <p:sp>
        <p:nvSpPr>
          <p:cNvPr id="46088" name="Text Box 8"/>
          <p:cNvSpPr txBox="1">
            <a:spLocks noChangeArrowheads="1"/>
          </p:cNvSpPr>
          <p:nvPr/>
        </p:nvSpPr>
        <p:spPr bwMode="auto">
          <a:xfrm>
            <a:off x="304800" y="2133600"/>
            <a:ext cx="8839200" cy="5586413"/>
          </a:xfrm>
          <a:prstGeom prst="rect">
            <a:avLst/>
          </a:prstGeom>
          <a:noFill/>
          <a:ln w="9525">
            <a:noFill/>
            <a:miter lim="800000"/>
            <a:headEnd/>
            <a:tailEnd/>
          </a:ln>
          <a:effectLst/>
        </p:spPr>
        <p:txBody>
          <a:bodyPr lIns="0" tIns="0" rIns="0" bIns="0">
            <a:spAutoFit/>
          </a:bodyPr>
          <a:lstStyle/>
          <a:p>
            <a:pPr marL="190500" indent="-190500">
              <a:lnSpc>
                <a:spcPct val="130000"/>
              </a:lnSpc>
              <a:buFontTx/>
              <a:buChar char="•"/>
            </a:pPr>
            <a:r>
              <a:rPr lang="zh-CN" altLang="en-US" dirty="0">
                <a:solidFill>
                  <a:schemeClr val="tx1"/>
                </a:solidFill>
                <a:latin typeface="Arial" charset="0"/>
                <a:ea typeface="宋体" pitchFamily="2" charset="-122"/>
              </a:rPr>
              <a:t>必须掌握起重机规定的起重量，详细了解被吊物，不得超载作业。 </a:t>
            </a:r>
          </a:p>
          <a:p>
            <a:pPr marL="190500" indent="-190500">
              <a:lnSpc>
                <a:spcPct val="130000"/>
              </a:lnSpc>
              <a:buFontTx/>
              <a:buChar char="•"/>
            </a:pPr>
            <a:r>
              <a:rPr lang="zh-CN" altLang="en-US" dirty="0">
                <a:solidFill>
                  <a:schemeClr val="tx1"/>
                </a:solidFill>
                <a:latin typeface="Arial" charset="0"/>
                <a:ea typeface="宋体" pitchFamily="2" charset="-122"/>
              </a:rPr>
              <a:t>司机与信号指挥人员密切配合，信号清楚后方可开始操作。 </a:t>
            </a:r>
          </a:p>
          <a:p>
            <a:pPr marL="190500" indent="-190500">
              <a:lnSpc>
                <a:spcPct val="130000"/>
              </a:lnSpc>
              <a:buFontTx/>
              <a:buChar char="•"/>
            </a:pPr>
            <a:r>
              <a:rPr lang="zh-CN" altLang="de-DE" dirty="0">
                <a:solidFill>
                  <a:schemeClr val="tx1"/>
                </a:solidFill>
                <a:latin typeface="Arial" charset="0"/>
                <a:ea typeface="宋体" pitchFamily="2" charset="-122"/>
              </a:rPr>
              <a:t>严禁任何人员乘坐或利用起重机升降。</a:t>
            </a:r>
          </a:p>
          <a:p>
            <a:pPr marL="190500" indent="-190500">
              <a:lnSpc>
                <a:spcPct val="130000"/>
              </a:lnSpc>
              <a:buFontTx/>
              <a:buChar char="•"/>
            </a:pPr>
            <a:r>
              <a:rPr lang="zh-CN" altLang="de-DE" dirty="0">
                <a:solidFill>
                  <a:schemeClr val="tx1"/>
                </a:solidFill>
                <a:latin typeface="Arial" charset="0"/>
                <a:ea typeface="宋体" pitchFamily="2" charset="-122"/>
              </a:rPr>
              <a:t>操纵控制杆要从零位开始逐级操作，严禁越挡操作。</a:t>
            </a:r>
          </a:p>
          <a:p>
            <a:pPr marL="190500" indent="-190500">
              <a:lnSpc>
                <a:spcPct val="130000"/>
              </a:lnSpc>
              <a:buFontTx/>
              <a:buChar char="•"/>
            </a:pPr>
            <a:r>
              <a:rPr lang="zh-CN" altLang="en-US" dirty="0">
                <a:solidFill>
                  <a:schemeClr val="tx1"/>
                </a:solidFill>
                <a:latin typeface="Arial" charset="0"/>
                <a:ea typeface="宋体" pitchFamily="2" charset="-122"/>
              </a:rPr>
              <a:t>起重机运行时，禁止开到距端部</a:t>
            </a:r>
            <a:r>
              <a:rPr lang="en-US" altLang="zh-CN" dirty="0">
                <a:solidFill>
                  <a:schemeClr val="tx1"/>
                </a:solidFill>
                <a:latin typeface="Arial" charset="0"/>
                <a:ea typeface="宋体" pitchFamily="2" charset="-122"/>
              </a:rPr>
              <a:t>2m</a:t>
            </a:r>
            <a:r>
              <a:rPr lang="zh-CN" altLang="en-US" dirty="0">
                <a:solidFill>
                  <a:schemeClr val="tx1"/>
                </a:solidFill>
                <a:latin typeface="Arial" charset="0"/>
                <a:ea typeface="宋体" pitchFamily="2" charset="-122"/>
              </a:rPr>
              <a:t>以内的地方。 </a:t>
            </a:r>
          </a:p>
          <a:p>
            <a:pPr marL="190500" indent="-190500">
              <a:lnSpc>
                <a:spcPct val="130000"/>
              </a:lnSpc>
              <a:buFontTx/>
              <a:buChar char="•"/>
            </a:pPr>
            <a:r>
              <a:rPr lang="zh-CN" altLang="en-US" dirty="0">
                <a:solidFill>
                  <a:schemeClr val="tx1"/>
                </a:solidFill>
                <a:latin typeface="Arial" charset="0"/>
                <a:ea typeface="宋体" pitchFamily="2" charset="-122"/>
              </a:rPr>
              <a:t>起重机升降重物时，不能与其他三种动作（运行、回转、起升）中任何一个同时运行。 </a:t>
            </a:r>
          </a:p>
          <a:p>
            <a:pPr marL="190500" indent="-190500">
              <a:lnSpc>
                <a:spcPct val="130000"/>
              </a:lnSpc>
              <a:buFontTx/>
              <a:buChar char="•"/>
            </a:pPr>
            <a:r>
              <a:rPr lang="zh-CN" altLang="en-US" dirty="0">
                <a:solidFill>
                  <a:schemeClr val="tx1"/>
                </a:solidFill>
                <a:latin typeface="Arial" charset="0"/>
                <a:ea typeface="宋体" pitchFamily="2" charset="-122"/>
              </a:rPr>
              <a:t>工作中不允许任何人上下扶梯，严禁在工作中进行维护作业</a:t>
            </a:r>
            <a:r>
              <a:rPr lang="zh-CN" altLang="en-US" dirty="0">
                <a:solidFill>
                  <a:schemeClr val="tx1"/>
                </a:solidFill>
              </a:rPr>
              <a:t>。</a:t>
            </a:r>
          </a:p>
          <a:p>
            <a:pPr marL="190500" indent="-190500">
              <a:lnSpc>
                <a:spcPct val="130000"/>
              </a:lnSpc>
              <a:buFontTx/>
              <a:buChar char="•"/>
            </a:pPr>
            <a:r>
              <a:rPr lang="zh-CN" altLang="en-US" dirty="0">
                <a:solidFill>
                  <a:schemeClr val="tx1"/>
                </a:solidFill>
                <a:latin typeface="Arial" charset="0"/>
                <a:ea typeface="宋体" pitchFamily="2" charset="-122"/>
              </a:rPr>
              <a:t>工作中间休息或下班时，不得将重物悬挂在空中。</a:t>
            </a:r>
            <a:r>
              <a:rPr lang="zh-CN" altLang="en-US" dirty="0">
                <a:solidFill>
                  <a:schemeClr val="tx1"/>
                </a:solidFill>
              </a:rPr>
              <a:t> </a:t>
            </a:r>
          </a:p>
          <a:p>
            <a:pPr marL="190500" indent="-190500"/>
            <a:endParaRPr lang="zh-CN" altLang="en-US" dirty="0">
              <a:solidFill>
                <a:schemeClr val="tx1"/>
              </a:solidFill>
            </a:endParaRPr>
          </a:p>
          <a:p>
            <a:pPr marL="190500" indent="-190500">
              <a:lnSpc>
                <a:spcPct val="130000"/>
              </a:lnSpc>
              <a:buFontTx/>
              <a:buChar char="•"/>
            </a:pPr>
            <a:endParaRPr lang="zh-CN" altLang="en-US" dirty="0">
              <a:solidFill>
                <a:schemeClr val="tx1"/>
              </a:solidFill>
              <a:latin typeface="Arial" charset="0"/>
              <a:ea typeface="宋体" pitchFamily="2" charset="-122"/>
            </a:endParaRPr>
          </a:p>
          <a:p>
            <a:pPr marL="190500" indent="-190500">
              <a:lnSpc>
                <a:spcPct val="130000"/>
              </a:lnSpc>
              <a:buFontTx/>
              <a:buChar char="•"/>
            </a:pPr>
            <a:endParaRPr lang="zh-CN" altLang="de-DE" dirty="0">
              <a:solidFill>
                <a:schemeClr val="tx1"/>
              </a:solidFill>
              <a:latin typeface="Arial" charset="0"/>
              <a:ea typeface="宋体" pitchFamily="2" charset="-122"/>
            </a:endParaRPr>
          </a:p>
        </p:txBody>
      </p:sp>
      <p:sp>
        <p:nvSpPr>
          <p:cNvPr id="46091" name="Text Box 11"/>
          <p:cNvSpPr txBox="1">
            <a:spLocks noChangeArrowheads="1"/>
          </p:cNvSpPr>
          <p:nvPr/>
        </p:nvSpPr>
        <p:spPr bwMode="auto">
          <a:xfrm>
            <a:off x="7239000" y="457200"/>
            <a:ext cx="1143000" cy="457200"/>
          </a:xfrm>
          <a:prstGeom prst="rect">
            <a:avLst/>
          </a:prstGeom>
          <a:noFill/>
          <a:ln w="9525" algn="ctr">
            <a:noFill/>
            <a:miter lim="800000"/>
            <a:headEnd/>
            <a:tailEnd/>
          </a:ln>
          <a:effectLst/>
        </p:spPr>
        <p:txBody>
          <a:bodyPr>
            <a:spAutoFit/>
          </a:bodyPr>
          <a:lstStyle/>
          <a:p>
            <a:pPr>
              <a:spcBef>
                <a:spcPct val="50000"/>
              </a:spcBef>
            </a:pPr>
            <a:r>
              <a:rPr lang="zh-CN" altLang="en-US" dirty="0" smtClean="0">
                <a:latin typeface="华文行楷" pitchFamily="2" charset="-122"/>
                <a:ea typeface="华文行楷" pitchFamily="2" charset="-122"/>
              </a:rPr>
              <a:t>蔡飞</a:t>
            </a:r>
            <a:endParaRPr lang="zh-CN" altLang="en-US" dirty="0">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日期占位符 3"/>
          <p:cNvSpPr>
            <a:spLocks noGrp="1"/>
          </p:cNvSpPr>
          <p:nvPr>
            <p:ph type="dt" sz="half" idx="10"/>
          </p:nvPr>
        </p:nvSpPr>
        <p:spPr/>
        <p:txBody>
          <a:bodyPr/>
          <a:lstStyle/>
          <a:p>
            <a:r>
              <a:rPr lang="zh-CN" altLang="en-US"/>
              <a:t>时间</a:t>
            </a:r>
            <a:fld id="{8717AF5E-6128-43B5-A42A-D0151CA899B3}" type="datetime11">
              <a:rPr lang="zh-CN" altLang="en-US"/>
              <a:pPr/>
              <a:t>22:08:04</a:t>
            </a:fld>
            <a:endParaRPr lang="zh-CN" altLang="en-US"/>
          </a:p>
        </p:txBody>
      </p:sp>
      <p:sp>
        <p:nvSpPr>
          <p:cNvPr id="38" name="灯片编号占位符 5"/>
          <p:cNvSpPr>
            <a:spLocks noGrp="1"/>
          </p:cNvSpPr>
          <p:nvPr>
            <p:ph type="sldNum" sz="quarter" idx="12"/>
          </p:nvPr>
        </p:nvSpPr>
        <p:spPr/>
        <p:txBody>
          <a:bodyPr/>
          <a:lstStyle/>
          <a:p>
            <a:r>
              <a:rPr lang="zh-CN" altLang="en-US"/>
              <a:t>第</a:t>
            </a:r>
            <a:fld id="{A27FE713-DA86-4FF5-9067-FC97A106404F}" type="slidenum">
              <a:rPr lang="zh-CN" altLang="en-US"/>
              <a:pPr/>
              <a:t>2</a:t>
            </a:fld>
            <a:r>
              <a:rPr lang="zh-CN" altLang="en-US"/>
              <a:t>页 共</a:t>
            </a:r>
            <a:r>
              <a:rPr lang="en-US" altLang="zh-CN"/>
              <a:t>47</a:t>
            </a:r>
            <a:r>
              <a:rPr lang="zh-CN" altLang="en-US"/>
              <a:t>页</a:t>
            </a:r>
          </a:p>
        </p:txBody>
      </p:sp>
      <p:sp>
        <p:nvSpPr>
          <p:cNvPr id="11268" name="Text Box 4"/>
          <p:cNvSpPr txBox="1">
            <a:spLocks noChangeArrowheads="1"/>
          </p:cNvSpPr>
          <p:nvPr/>
        </p:nvSpPr>
        <p:spPr bwMode="auto">
          <a:xfrm>
            <a:off x="4114800" y="1219200"/>
            <a:ext cx="2438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安全生产标准化</a:t>
            </a:r>
          </a:p>
        </p:txBody>
      </p:sp>
      <p:grpSp>
        <p:nvGrpSpPr>
          <p:cNvPr id="11269" name="Group 5"/>
          <p:cNvGrpSpPr>
            <a:grpSpLocks/>
          </p:cNvGrpSpPr>
          <p:nvPr/>
        </p:nvGrpSpPr>
        <p:grpSpPr bwMode="auto">
          <a:xfrm>
            <a:off x="152400" y="1752600"/>
            <a:ext cx="4191000" cy="4343400"/>
            <a:chOff x="720" y="1296"/>
            <a:chExt cx="1367" cy="2542"/>
          </a:xfrm>
        </p:grpSpPr>
        <p:sp>
          <p:nvSpPr>
            <p:cNvPr id="11270" name="AutoShape 6"/>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zh-CN" altLang="en-US"/>
            </a:p>
          </p:txBody>
        </p:sp>
        <p:sp>
          <p:nvSpPr>
            <p:cNvPr id="11271" name="AutoShape 7"/>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zh-CN" altLang="en-US"/>
            </a:p>
          </p:txBody>
        </p:sp>
        <p:sp>
          <p:nvSpPr>
            <p:cNvPr id="11272" name="AutoShape 8"/>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zh-CN" altLang="en-US"/>
            </a:p>
          </p:txBody>
        </p:sp>
        <p:sp>
          <p:nvSpPr>
            <p:cNvPr id="11273" name="AutoShape 9"/>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zh-CN" altLang="en-US"/>
            </a:p>
          </p:txBody>
        </p:sp>
        <p:sp>
          <p:nvSpPr>
            <p:cNvPr id="11274" name="AutoShape 10"/>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a:effectLst/>
          </p:spPr>
          <p:txBody>
            <a:bodyPr wrap="none" anchor="ctr"/>
            <a:lstStyle/>
            <a:p>
              <a:endParaRPr lang="zh-CN" altLang="en-US"/>
            </a:p>
          </p:txBody>
        </p:sp>
        <p:sp>
          <p:nvSpPr>
            <p:cNvPr id="11275" name="AutoShape 11"/>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a:effectLst/>
          </p:spPr>
          <p:txBody>
            <a:bodyPr wrap="none" anchor="ctr"/>
            <a:lstStyle/>
            <a:p>
              <a:endParaRPr lang="zh-CN" altLang="en-US"/>
            </a:p>
          </p:txBody>
        </p:sp>
        <p:grpSp>
          <p:nvGrpSpPr>
            <p:cNvPr id="11276" name="Group 12"/>
            <p:cNvGrpSpPr>
              <a:grpSpLocks/>
            </p:cNvGrpSpPr>
            <p:nvPr/>
          </p:nvGrpSpPr>
          <p:grpSpPr bwMode="auto">
            <a:xfrm>
              <a:off x="1189" y="1296"/>
              <a:ext cx="405" cy="405"/>
              <a:chOff x="1289" y="582"/>
              <a:chExt cx="668" cy="668"/>
            </a:xfrm>
          </p:grpSpPr>
          <p:sp>
            <p:nvSpPr>
              <p:cNvPr id="11277" name="Oval 13"/>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11278" name="Oval 1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1279"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1280" name="Oval 1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1281" name="Oval 1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grpSp>
        <p:sp>
          <p:nvSpPr>
            <p:cNvPr id="11282" name="Text Box 18"/>
            <p:cNvSpPr txBox="1">
              <a:spLocks noChangeArrowheads="1"/>
            </p:cNvSpPr>
            <p:nvPr/>
          </p:nvSpPr>
          <p:spPr bwMode="gray">
            <a:xfrm>
              <a:off x="1256" y="1342"/>
              <a:ext cx="259" cy="268"/>
            </a:xfrm>
            <a:prstGeom prst="rect">
              <a:avLst/>
            </a:prstGeom>
            <a:noFill/>
            <a:ln w="9525" algn="ctr">
              <a:noFill/>
              <a:miter lim="800000"/>
              <a:headEnd/>
              <a:tailEnd/>
            </a:ln>
            <a:effectLst/>
          </p:spPr>
          <p:txBody>
            <a:bodyPr wrap="none">
              <a:spAutoFit/>
            </a:bodyPr>
            <a:lstStyle/>
            <a:p>
              <a:pPr algn="ctr"/>
              <a:r>
                <a:rPr lang="zh-CN" altLang="en-US">
                  <a:solidFill>
                    <a:srgbClr val="000000"/>
                  </a:solidFill>
                  <a:latin typeface="Arial" charset="0"/>
                  <a:ea typeface="宋体" pitchFamily="2" charset="-122"/>
                </a:rPr>
                <a:t>定义</a:t>
              </a:r>
              <a:endParaRPr lang="zh-CN" altLang="en-US" sz="1800">
                <a:solidFill>
                  <a:schemeClr val="tx1"/>
                </a:solidFill>
                <a:latin typeface="Arial" charset="0"/>
                <a:ea typeface="宋体" pitchFamily="2" charset="-122"/>
              </a:endParaRPr>
            </a:p>
          </p:txBody>
        </p:sp>
        <p:sp>
          <p:nvSpPr>
            <p:cNvPr id="11283" name="Text Box 19"/>
            <p:cNvSpPr txBox="1">
              <a:spLocks noChangeArrowheads="1"/>
            </p:cNvSpPr>
            <p:nvPr/>
          </p:nvSpPr>
          <p:spPr bwMode="gray">
            <a:xfrm>
              <a:off x="768" y="1776"/>
              <a:ext cx="1296" cy="215"/>
            </a:xfrm>
            <a:prstGeom prst="rect">
              <a:avLst/>
            </a:prstGeom>
            <a:noFill/>
            <a:ln w="9525" algn="ctr">
              <a:noFill/>
              <a:miter lim="800000"/>
              <a:headEnd/>
              <a:tailEnd/>
            </a:ln>
            <a:effectLst/>
          </p:spPr>
          <p:txBody>
            <a:bodyPr>
              <a:spAutoFit/>
            </a:bodyPr>
            <a:lstStyle/>
            <a:p>
              <a:endParaRPr lang="zh-CN" altLang="zh-CN" sz="1800">
                <a:solidFill>
                  <a:schemeClr val="tx1"/>
                </a:solidFill>
                <a:latin typeface="Arial" charset="0"/>
                <a:ea typeface="宋体" pitchFamily="2" charset="-122"/>
              </a:endParaRPr>
            </a:p>
          </p:txBody>
        </p:sp>
      </p:grpSp>
      <p:sp>
        <p:nvSpPr>
          <p:cNvPr id="11284" name="Text Box 20"/>
          <p:cNvSpPr txBox="1">
            <a:spLocks noChangeArrowheads="1"/>
          </p:cNvSpPr>
          <p:nvPr/>
        </p:nvSpPr>
        <p:spPr bwMode="auto">
          <a:xfrm>
            <a:off x="152400" y="2514600"/>
            <a:ext cx="4191000" cy="2289175"/>
          </a:xfrm>
          <a:prstGeom prst="rect">
            <a:avLst/>
          </a:prstGeom>
          <a:noFill/>
          <a:ln w="9525">
            <a:noFill/>
            <a:miter lim="800000"/>
            <a:headEnd/>
            <a:tailEnd/>
          </a:ln>
          <a:effectLst/>
        </p:spPr>
        <p:txBody>
          <a:bodyPr>
            <a:spAutoFit/>
          </a:bodyPr>
          <a:lstStyle/>
          <a:p>
            <a:pPr>
              <a:spcBef>
                <a:spcPct val="50000"/>
              </a:spcBef>
            </a:pPr>
            <a:r>
              <a:rPr lang="en-US" altLang="zh-CN" sz="1800" b="1">
                <a:solidFill>
                  <a:schemeClr val="tx1"/>
                </a:solidFill>
                <a:latin typeface="Arial" charset="0"/>
                <a:ea typeface="宋体" pitchFamily="2" charset="-122"/>
              </a:rPr>
              <a:t>     </a:t>
            </a:r>
            <a:r>
              <a:rPr lang="zh-CN" altLang="en-US" sz="1800">
                <a:solidFill>
                  <a:schemeClr val="tx1"/>
                </a:solidFill>
                <a:latin typeface="宋体" pitchFamily="2" charset="-122"/>
                <a:ea typeface="宋体" pitchFamily="2" charset="-122"/>
              </a:rPr>
              <a:t>通过建立安全生产责任制，制定安全管理制度和操作规程，排查治理隐患和监控重大危险源，建立预防机制，规范生产行为，使各生产环节符合有关安全生产法律法规和标准规范的要求，人、机、物、环处于良好的生产状态，并持续改进，不断加强企业安全生产规范化建设。 </a:t>
            </a:r>
          </a:p>
        </p:txBody>
      </p:sp>
      <p:sp>
        <p:nvSpPr>
          <p:cNvPr id="11285" name="Text Box 21"/>
          <p:cNvSpPr txBox="1">
            <a:spLocks noChangeArrowheads="1"/>
          </p:cNvSpPr>
          <p:nvPr/>
        </p:nvSpPr>
        <p:spPr bwMode="auto">
          <a:xfrm>
            <a:off x="228600" y="5257800"/>
            <a:ext cx="4343400" cy="854075"/>
          </a:xfrm>
          <a:prstGeom prst="rect">
            <a:avLst/>
          </a:prstGeom>
          <a:noFill/>
          <a:ln w="9525">
            <a:noFill/>
            <a:miter lim="800000"/>
            <a:headEnd/>
            <a:tailEnd/>
          </a:ln>
          <a:effectLst/>
        </p:spPr>
        <p:txBody>
          <a:bodyPr>
            <a:spAutoFit/>
          </a:bodyPr>
          <a:lstStyle/>
          <a:p>
            <a:pPr>
              <a:spcBef>
                <a:spcPct val="50000"/>
              </a:spcBef>
            </a:pPr>
            <a:r>
              <a:rPr lang="zh-CN" altLang="en-US" sz="2000" b="1">
                <a:solidFill>
                  <a:schemeClr val="accent2"/>
                </a:solidFill>
                <a:latin typeface="Arial" charset="0"/>
                <a:ea typeface="宋体" pitchFamily="2" charset="-122"/>
              </a:rPr>
              <a:t>安全生产责任制    制度规程  隐患  </a:t>
            </a:r>
          </a:p>
          <a:p>
            <a:pPr>
              <a:spcBef>
                <a:spcPct val="50000"/>
              </a:spcBef>
            </a:pPr>
            <a:r>
              <a:rPr lang="zh-CN" altLang="en-US" sz="2000" b="1">
                <a:solidFill>
                  <a:schemeClr val="accent2"/>
                </a:solidFill>
                <a:latin typeface="Arial" charset="0"/>
                <a:ea typeface="宋体" pitchFamily="2" charset="-122"/>
              </a:rPr>
              <a:t>     危险源   预防  规范 持续改进</a:t>
            </a:r>
          </a:p>
        </p:txBody>
      </p:sp>
      <p:grpSp>
        <p:nvGrpSpPr>
          <p:cNvPr id="11286" name="Group 22"/>
          <p:cNvGrpSpPr>
            <a:grpSpLocks/>
          </p:cNvGrpSpPr>
          <p:nvPr/>
        </p:nvGrpSpPr>
        <p:grpSpPr bwMode="auto">
          <a:xfrm>
            <a:off x="4572000" y="1752600"/>
            <a:ext cx="4191000" cy="4343400"/>
            <a:chOff x="720" y="1296"/>
            <a:chExt cx="1367" cy="2542"/>
          </a:xfrm>
        </p:grpSpPr>
        <p:sp>
          <p:nvSpPr>
            <p:cNvPr id="11287" name="AutoShape 23"/>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zh-CN" altLang="en-US"/>
            </a:p>
          </p:txBody>
        </p:sp>
        <p:sp>
          <p:nvSpPr>
            <p:cNvPr id="11288" name="AutoShape 24"/>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zh-CN" altLang="en-US"/>
            </a:p>
          </p:txBody>
        </p:sp>
        <p:sp>
          <p:nvSpPr>
            <p:cNvPr id="11289" name="AutoShape 25"/>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zh-CN" altLang="en-US"/>
            </a:p>
          </p:txBody>
        </p:sp>
        <p:sp>
          <p:nvSpPr>
            <p:cNvPr id="11290" name="AutoShape 26"/>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zh-CN" altLang="en-US"/>
            </a:p>
          </p:txBody>
        </p:sp>
        <p:sp>
          <p:nvSpPr>
            <p:cNvPr id="11291" name="AutoShape 27"/>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a:effectLst/>
          </p:spPr>
          <p:txBody>
            <a:bodyPr wrap="none" anchor="ctr"/>
            <a:lstStyle/>
            <a:p>
              <a:endParaRPr lang="zh-CN" altLang="en-US"/>
            </a:p>
          </p:txBody>
        </p:sp>
        <p:sp>
          <p:nvSpPr>
            <p:cNvPr id="11292" name="AutoShape 28"/>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a:effectLst/>
          </p:spPr>
          <p:txBody>
            <a:bodyPr wrap="none" anchor="ctr"/>
            <a:lstStyle/>
            <a:p>
              <a:endParaRPr lang="zh-CN" altLang="en-US"/>
            </a:p>
          </p:txBody>
        </p:sp>
        <p:grpSp>
          <p:nvGrpSpPr>
            <p:cNvPr id="11293" name="Group 29"/>
            <p:cNvGrpSpPr>
              <a:grpSpLocks/>
            </p:cNvGrpSpPr>
            <p:nvPr/>
          </p:nvGrpSpPr>
          <p:grpSpPr bwMode="auto">
            <a:xfrm>
              <a:off x="1189" y="1296"/>
              <a:ext cx="405" cy="405"/>
              <a:chOff x="1289" y="582"/>
              <a:chExt cx="668" cy="668"/>
            </a:xfrm>
          </p:grpSpPr>
          <p:sp>
            <p:nvSpPr>
              <p:cNvPr id="11294" name="Oval 30"/>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zh-CN" altLang="en-US"/>
              </a:p>
            </p:txBody>
          </p:sp>
          <p:sp>
            <p:nvSpPr>
              <p:cNvPr id="11295" name="Oval 3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1296" name="Oval 3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1297" name="Oval 3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1298" name="Oval 3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grpSp>
        <p:sp>
          <p:nvSpPr>
            <p:cNvPr id="11299" name="Text Box 35"/>
            <p:cNvSpPr txBox="1">
              <a:spLocks noChangeArrowheads="1"/>
            </p:cNvSpPr>
            <p:nvPr/>
          </p:nvSpPr>
          <p:spPr bwMode="gray">
            <a:xfrm>
              <a:off x="1256" y="1342"/>
              <a:ext cx="259" cy="268"/>
            </a:xfrm>
            <a:prstGeom prst="rect">
              <a:avLst/>
            </a:prstGeom>
            <a:noFill/>
            <a:ln w="9525" algn="ctr">
              <a:noFill/>
              <a:miter lim="800000"/>
              <a:headEnd/>
              <a:tailEnd/>
            </a:ln>
            <a:effectLst/>
          </p:spPr>
          <p:txBody>
            <a:bodyPr wrap="none">
              <a:spAutoFit/>
            </a:bodyPr>
            <a:lstStyle/>
            <a:p>
              <a:pPr algn="ctr"/>
              <a:r>
                <a:rPr lang="zh-CN" altLang="en-US">
                  <a:solidFill>
                    <a:srgbClr val="000000"/>
                  </a:solidFill>
                  <a:latin typeface="Arial" charset="0"/>
                  <a:ea typeface="宋体" pitchFamily="2" charset="-122"/>
                </a:rPr>
                <a:t>时间</a:t>
              </a:r>
              <a:endParaRPr lang="zh-CN" altLang="en-US" sz="1800">
                <a:solidFill>
                  <a:schemeClr val="tx1"/>
                </a:solidFill>
                <a:latin typeface="Arial" charset="0"/>
                <a:ea typeface="宋体" pitchFamily="2" charset="-122"/>
              </a:endParaRPr>
            </a:p>
          </p:txBody>
        </p:sp>
        <p:sp>
          <p:nvSpPr>
            <p:cNvPr id="11300" name="Text Box 36"/>
            <p:cNvSpPr txBox="1">
              <a:spLocks noChangeArrowheads="1"/>
            </p:cNvSpPr>
            <p:nvPr/>
          </p:nvSpPr>
          <p:spPr bwMode="gray">
            <a:xfrm>
              <a:off x="768" y="1776"/>
              <a:ext cx="1296" cy="215"/>
            </a:xfrm>
            <a:prstGeom prst="rect">
              <a:avLst/>
            </a:prstGeom>
            <a:noFill/>
            <a:ln w="9525" algn="ctr">
              <a:noFill/>
              <a:miter lim="800000"/>
              <a:headEnd/>
              <a:tailEnd/>
            </a:ln>
            <a:effectLst/>
          </p:spPr>
          <p:txBody>
            <a:bodyPr>
              <a:spAutoFit/>
            </a:bodyPr>
            <a:lstStyle/>
            <a:p>
              <a:endParaRPr lang="zh-CN" altLang="zh-CN" sz="1800">
                <a:solidFill>
                  <a:schemeClr val="tx1"/>
                </a:solidFill>
                <a:latin typeface="Arial" charset="0"/>
                <a:ea typeface="宋体" pitchFamily="2" charset="-122"/>
              </a:endParaRPr>
            </a:p>
          </p:txBody>
        </p:sp>
      </p:grpSp>
      <p:sp>
        <p:nvSpPr>
          <p:cNvPr id="11303" name="Text Box 39"/>
          <p:cNvSpPr txBox="1">
            <a:spLocks noChangeArrowheads="1"/>
          </p:cNvSpPr>
          <p:nvPr/>
        </p:nvSpPr>
        <p:spPr bwMode="auto">
          <a:xfrm>
            <a:off x="4724400" y="2743200"/>
            <a:ext cx="3886200" cy="1465263"/>
          </a:xfrm>
          <a:prstGeom prst="rect">
            <a:avLst/>
          </a:prstGeom>
          <a:noFill/>
          <a:ln w="9525">
            <a:noFill/>
            <a:miter lim="800000"/>
            <a:headEnd/>
            <a:tailEnd/>
          </a:ln>
          <a:effectLst/>
        </p:spPr>
        <p:txBody>
          <a:bodyPr>
            <a:spAutoFit/>
          </a:bodyPr>
          <a:lstStyle/>
          <a:p>
            <a:pPr>
              <a:spcBef>
                <a:spcPct val="50000"/>
              </a:spcBef>
            </a:pPr>
            <a:r>
              <a:rPr lang="en-US" altLang="zh-CN" sz="1800">
                <a:solidFill>
                  <a:schemeClr val="tx1"/>
                </a:solidFill>
                <a:latin typeface="宋体" pitchFamily="2" charset="-122"/>
                <a:ea typeface="宋体" pitchFamily="2" charset="-122"/>
              </a:rPr>
              <a:t>2010</a:t>
            </a:r>
            <a:r>
              <a:rPr lang="zh-CN" altLang="en-US" sz="1800">
                <a:solidFill>
                  <a:schemeClr val="tx1"/>
                </a:solidFill>
                <a:latin typeface="宋体" pitchFamily="2" charset="-122"/>
                <a:ea typeface="宋体" pitchFamily="2" charset="-122"/>
              </a:rPr>
              <a:t>年</a:t>
            </a:r>
            <a:r>
              <a:rPr lang="en-US" altLang="zh-CN" sz="1800">
                <a:solidFill>
                  <a:schemeClr val="tx1"/>
                </a:solidFill>
                <a:latin typeface="宋体" pitchFamily="2" charset="-122"/>
                <a:ea typeface="宋体" pitchFamily="2" charset="-122"/>
              </a:rPr>
              <a:t>4</a:t>
            </a:r>
            <a:r>
              <a:rPr lang="zh-CN" altLang="en-US" sz="1800">
                <a:solidFill>
                  <a:schemeClr val="tx1"/>
                </a:solidFill>
                <a:latin typeface="宋体" pitchFamily="2" charset="-122"/>
                <a:ea typeface="宋体" pitchFamily="2" charset="-122"/>
              </a:rPr>
              <a:t>月</a:t>
            </a:r>
            <a:r>
              <a:rPr lang="en-US" altLang="zh-CN" sz="1800">
                <a:solidFill>
                  <a:schemeClr val="tx1"/>
                </a:solidFill>
                <a:latin typeface="宋体" pitchFamily="2" charset="-122"/>
                <a:ea typeface="宋体" pitchFamily="2" charset="-122"/>
              </a:rPr>
              <a:t>15</a:t>
            </a:r>
            <a:r>
              <a:rPr lang="zh-CN" altLang="en-US" sz="1800">
                <a:solidFill>
                  <a:schemeClr val="tx1"/>
                </a:solidFill>
                <a:latin typeface="宋体" pitchFamily="2" charset="-122"/>
                <a:ea typeface="宋体" pitchFamily="2" charset="-122"/>
              </a:rPr>
              <a:t>日，国家安全生产监督管理总局发布了</a:t>
            </a:r>
            <a:r>
              <a:rPr lang="en-US" altLang="zh-CN" sz="1800">
                <a:solidFill>
                  <a:schemeClr val="tx1"/>
                </a:solidFill>
                <a:latin typeface="宋体" pitchFamily="2" charset="-122"/>
                <a:ea typeface="宋体" pitchFamily="2" charset="-122"/>
              </a:rPr>
              <a:t>《</a:t>
            </a:r>
            <a:r>
              <a:rPr lang="zh-CN" altLang="en-US" sz="1800">
                <a:solidFill>
                  <a:schemeClr val="tx1"/>
                </a:solidFill>
                <a:latin typeface="宋体" pitchFamily="2" charset="-122"/>
                <a:ea typeface="宋体" pitchFamily="2" charset="-122"/>
              </a:rPr>
              <a:t>企业安全生产标准化基本规范</a:t>
            </a:r>
            <a:r>
              <a:rPr lang="en-US" altLang="zh-CN" sz="1800">
                <a:solidFill>
                  <a:schemeClr val="tx1"/>
                </a:solidFill>
                <a:latin typeface="宋体" pitchFamily="2" charset="-122"/>
                <a:ea typeface="宋体" pitchFamily="2" charset="-122"/>
              </a:rPr>
              <a:t>》</a:t>
            </a:r>
            <a:r>
              <a:rPr lang="zh-CN" altLang="en-US" sz="1800">
                <a:solidFill>
                  <a:schemeClr val="tx1"/>
                </a:solidFill>
                <a:latin typeface="宋体" pitchFamily="2" charset="-122"/>
                <a:ea typeface="宋体" pitchFamily="2" charset="-122"/>
              </a:rPr>
              <a:t>安全生产行业标准，标准编号为</a:t>
            </a:r>
            <a:r>
              <a:rPr lang="en-US" altLang="zh-CN" sz="1800">
                <a:solidFill>
                  <a:schemeClr val="tx1"/>
                </a:solidFill>
                <a:latin typeface="宋体" pitchFamily="2" charset="-122"/>
                <a:ea typeface="宋体" pitchFamily="2" charset="-122"/>
              </a:rPr>
              <a:t>AQ/T9006—2010</a:t>
            </a:r>
            <a:r>
              <a:rPr lang="zh-CN" altLang="en-US" sz="1800">
                <a:solidFill>
                  <a:schemeClr val="tx1"/>
                </a:solidFill>
                <a:latin typeface="宋体" pitchFamily="2" charset="-122"/>
                <a:ea typeface="宋体" pitchFamily="2" charset="-122"/>
              </a:rPr>
              <a:t>，自</a:t>
            </a:r>
            <a:r>
              <a:rPr lang="en-US" altLang="zh-CN" sz="1800">
                <a:solidFill>
                  <a:schemeClr val="tx1"/>
                </a:solidFill>
                <a:latin typeface="宋体" pitchFamily="2" charset="-122"/>
                <a:ea typeface="宋体" pitchFamily="2" charset="-122"/>
              </a:rPr>
              <a:t>2010</a:t>
            </a:r>
            <a:r>
              <a:rPr lang="zh-CN" altLang="en-US" sz="1800">
                <a:solidFill>
                  <a:schemeClr val="tx1"/>
                </a:solidFill>
                <a:latin typeface="宋体" pitchFamily="2" charset="-122"/>
                <a:ea typeface="宋体" pitchFamily="2" charset="-122"/>
              </a:rPr>
              <a:t>年</a:t>
            </a:r>
            <a:r>
              <a:rPr lang="en-US" altLang="zh-CN" sz="1800">
                <a:solidFill>
                  <a:schemeClr val="tx1"/>
                </a:solidFill>
                <a:latin typeface="宋体" pitchFamily="2" charset="-122"/>
                <a:ea typeface="宋体" pitchFamily="2" charset="-122"/>
              </a:rPr>
              <a:t>6</a:t>
            </a:r>
            <a:r>
              <a:rPr lang="zh-CN" altLang="en-US" sz="1800">
                <a:solidFill>
                  <a:schemeClr val="tx1"/>
                </a:solidFill>
                <a:latin typeface="宋体" pitchFamily="2" charset="-122"/>
                <a:ea typeface="宋体" pitchFamily="2" charset="-122"/>
              </a:rPr>
              <a:t>月</a:t>
            </a:r>
            <a:r>
              <a:rPr lang="en-US" altLang="zh-CN" sz="1800">
                <a:solidFill>
                  <a:schemeClr val="tx1"/>
                </a:solidFill>
                <a:latin typeface="宋体" pitchFamily="2" charset="-122"/>
                <a:ea typeface="宋体" pitchFamily="2" charset="-122"/>
              </a:rPr>
              <a:t>1</a:t>
            </a:r>
            <a:r>
              <a:rPr lang="zh-CN" altLang="en-US" sz="1800">
                <a:solidFill>
                  <a:schemeClr val="tx1"/>
                </a:solidFill>
                <a:latin typeface="宋体" pitchFamily="2" charset="-122"/>
                <a:ea typeface="宋体" pitchFamily="2" charset="-122"/>
              </a:rPr>
              <a:t>日起实施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7EBA1A1D-5C56-4A60-83CF-3C5FDD030B01}" type="datetime11">
              <a:rPr lang="zh-CN" altLang="en-US"/>
              <a:pPr/>
              <a:t>22:08:11</a:t>
            </a:fld>
            <a:endParaRPr lang="zh-CN" altLang="en-US"/>
          </a:p>
        </p:txBody>
      </p:sp>
      <p:sp>
        <p:nvSpPr>
          <p:cNvPr id="7" name="灯片编号占位符 5"/>
          <p:cNvSpPr>
            <a:spLocks noGrp="1"/>
          </p:cNvSpPr>
          <p:nvPr>
            <p:ph type="sldNum" sz="quarter" idx="12"/>
          </p:nvPr>
        </p:nvSpPr>
        <p:spPr/>
        <p:txBody>
          <a:bodyPr/>
          <a:lstStyle/>
          <a:p>
            <a:r>
              <a:rPr lang="zh-CN" altLang="en-US"/>
              <a:t>第</a:t>
            </a:r>
            <a:fld id="{6AA406E6-E33F-43CF-8901-4EEDD43E0232}" type="slidenum">
              <a:rPr lang="zh-CN" altLang="en-US"/>
              <a:pPr/>
              <a:t>20</a:t>
            </a:fld>
            <a:r>
              <a:rPr lang="zh-CN" altLang="en-US"/>
              <a:t>页 共</a:t>
            </a:r>
            <a:r>
              <a:rPr lang="en-US" altLang="zh-CN"/>
              <a:t>47</a:t>
            </a:r>
            <a:r>
              <a:rPr lang="zh-CN" altLang="en-US"/>
              <a:t>页</a:t>
            </a:r>
          </a:p>
        </p:txBody>
      </p:sp>
      <p:sp>
        <p:nvSpPr>
          <p:cNvPr id="23556" name="Text Box 4"/>
          <p:cNvSpPr txBox="1">
            <a:spLocks noChangeArrowheads="1"/>
          </p:cNvSpPr>
          <p:nvPr/>
        </p:nvSpPr>
        <p:spPr bwMode="auto">
          <a:xfrm>
            <a:off x="3581400" y="1295400"/>
            <a:ext cx="25146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hlinkClick r:id="rId2" action="ppaction://hlinksldjump"/>
              </a:rPr>
              <a:t>机械设备的管理</a:t>
            </a:r>
            <a:endParaRPr lang="zh-CN" altLang="en-US" b="1" i="1">
              <a:solidFill>
                <a:schemeClr val="folHlink"/>
              </a:solidFill>
              <a:latin typeface="Arial" charset="0"/>
            </a:endParaRPr>
          </a:p>
        </p:txBody>
      </p:sp>
      <p:sp>
        <p:nvSpPr>
          <p:cNvPr id="23558" name="Text Box 6"/>
          <p:cNvSpPr txBox="1">
            <a:spLocks noChangeArrowheads="1"/>
          </p:cNvSpPr>
          <p:nvPr/>
        </p:nvSpPr>
        <p:spPr bwMode="auto">
          <a:xfrm>
            <a:off x="609600" y="1828800"/>
            <a:ext cx="2667000" cy="457200"/>
          </a:xfrm>
          <a:prstGeom prst="rect">
            <a:avLst/>
          </a:prstGeom>
          <a:noFill/>
          <a:ln w="9525">
            <a:noFill/>
            <a:miter lim="800000"/>
            <a:headEnd/>
            <a:tailEnd/>
          </a:ln>
          <a:effectLst/>
        </p:spPr>
        <p:txBody>
          <a:bodyPr>
            <a:spAutoFit/>
          </a:bodyPr>
          <a:lstStyle/>
          <a:p>
            <a:pPr>
              <a:spcBef>
                <a:spcPct val="50000"/>
              </a:spcBef>
            </a:pPr>
            <a:r>
              <a:rPr lang="zh-CN" altLang="en-US" b="1">
                <a:solidFill>
                  <a:schemeClr val="tx1"/>
                </a:solidFill>
              </a:rPr>
              <a:t>起重机械操作后</a:t>
            </a:r>
          </a:p>
        </p:txBody>
      </p:sp>
      <p:sp>
        <p:nvSpPr>
          <p:cNvPr id="23559" name="Text Box 7"/>
          <p:cNvSpPr txBox="1">
            <a:spLocks noChangeArrowheads="1"/>
          </p:cNvSpPr>
          <p:nvPr/>
        </p:nvSpPr>
        <p:spPr bwMode="auto">
          <a:xfrm>
            <a:off x="304800" y="2286000"/>
            <a:ext cx="8839200" cy="4271963"/>
          </a:xfrm>
          <a:prstGeom prst="rect">
            <a:avLst/>
          </a:prstGeom>
          <a:noFill/>
          <a:ln w="9525">
            <a:noFill/>
            <a:miter lim="800000"/>
            <a:headEnd/>
            <a:tailEnd/>
          </a:ln>
          <a:effectLst/>
        </p:spPr>
        <p:txBody>
          <a:bodyPr lIns="0" tIns="0" rIns="0" bIns="0">
            <a:spAutoFit/>
          </a:bodyPr>
          <a:lstStyle/>
          <a:p>
            <a:pPr marL="190500" indent="-190500">
              <a:lnSpc>
                <a:spcPct val="130000"/>
              </a:lnSpc>
              <a:buFontTx/>
              <a:buChar char="•"/>
            </a:pPr>
            <a:r>
              <a:rPr lang="zh-CN" altLang="en-US">
                <a:solidFill>
                  <a:schemeClr val="tx1"/>
                </a:solidFill>
                <a:latin typeface="Arial" charset="0"/>
                <a:ea typeface="宋体" pitchFamily="2" charset="-122"/>
              </a:rPr>
              <a:t>工作完毕后起重机应开到轨道中间停放，放置好抗风防滑装置，将吊钩升到距臂端</a:t>
            </a:r>
            <a:r>
              <a:rPr lang="en-US" altLang="zh-CN">
                <a:solidFill>
                  <a:schemeClr val="tx1"/>
                </a:solidFill>
                <a:latin typeface="Arial" charset="0"/>
                <a:ea typeface="宋体" pitchFamily="2" charset="-122"/>
              </a:rPr>
              <a:t>2~3m</a:t>
            </a:r>
            <a:r>
              <a:rPr lang="zh-CN" altLang="en-US">
                <a:solidFill>
                  <a:schemeClr val="tx1"/>
                </a:solidFill>
                <a:latin typeface="Arial" charset="0"/>
                <a:ea typeface="宋体" pitchFamily="2" charset="-122"/>
              </a:rPr>
              <a:t>处，起重臂处于平行轨道方向。 </a:t>
            </a:r>
          </a:p>
          <a:p>
            <a:pPr marL="190500" indent="-190500">
              <a:lnSpc>
                <a:spcPct val="130000"/>
              </a:lnSpc>
              <a:buFontTx/>
              <a:buChar char="•"/>
            </a:pPr>
            <a:r>
              <a:rPr lang="zh-CN" altLang="en-US">
                <a:solidFill>
                  <a:schemeClr val="tx1"/>
                </a:solidFill>
                <a:latin typeface="Arial" charset="0"/>
                <a:ea typeface="宋体" pitchFamily="2" charset="-122"/>
              </a:rPr>
              <a:t>所有控制器在操作完毕后扳回零位，切断电源总开关。 </a:t>
            </a:r>
          </a:p>
          <a:p>
            <a:pPr marL="190500" indent="-190500">
              <a:lnSpc>
                <a:spcPct val="130000"/>
              </a:lnSpc>
              <a:buFontTx/>
              <a:buChar char="•"/>
            </a:pPr>
            <a:r>
              <a:rPr lang="zh-CN" altLang="de-DE">
                <a:solidFill>
                  <a:schemeClr val="tx1"/>
                </a:solidFill>
                <a:latin typeface="Arial" charset="0"/>
                <a:ea typeface="宋体" pitchFamily="2" charset="-122"/>
              </a:rPr>
              <a:t>将司机室门窗关好，锁好后方可离开。</a:t>
            </a:r>
          </a:p>
          <a:p>
            <a:pPr marL="190500" indent="-190500">
              <a:lnSpc>
                <a:spcPct val="130000"/>
              </a:lnSpc>
              <a:buFontTx/>
              <a:buChar char="•"/>
            </a:pPr>
            <a:r>
              <a:rPr lang="zh-CN" altLang="en-US">
                <a:solidFill>
                  <a:schemeClr val="tx1"/>
                </a:solidFill>
                <a:latin typeface="Arial" charset="0"/>
                <a:ea typeface="宋体" pitchFamily="2" charset="-122"/>
              </a:rPr>
              <a:t>发生电气火灾时，禁止用水扑救，应用干粉灭火器或其他不导电的灭火器材扑救。 </a:t>
            </a:r>
          </a:p>
          <a:p>
            <a:pPr marL="190500" indent="-190500">
              <a:lnSpc>
                <a:spcPct val="130000"/>
              </a:lnSpc>
              <a:buFontTx/>
              <a:buChar char="•"/>
            </a:pPr>
            <a:r>
              <a:rPr lang="zh-CN" altLang="en-US">
                <a:solidFill>
                  <a:schemeClr val="tx1"/>
                </a:solidFill>
                <a:latin typeface="Arial" charset="0"/>
                <a:ea typeface="宋体" pitchFamily="2" charset="-122"/>
              </a:rPr>
              <a:t>遇到暴风天气时，门座起重机要采取加固措施，用揽风绳固定在地面的地锚上。</a:t>
            </a:r>
          </a:p>
          <a:p>
            <a:pPr marL="190500" indent="-190500">
              <a:lnSpc>
                <a:spcPct val="130000"/>
              </a:lnSpc>
              <a:buFontTx/>
              <a:buChar char="•"/>
            </a:pPr>
            <a:endParaRPr lang="zh-CN" altLang="de-DE">
              <a:solidFill>
                <a:schemeClr val="tx1"/>
              </a:solidFill>
              <a:latin typeface="Arial" charset="0"/>
              <a:ea typeface="宋体" pitchFamily="2" charset="-122"/>
            </a:endParaRPr>
          </a:p>
        </p:txBody>
      </p:sp>
      <p:sp>
        <p:nvSpPr>
          <p:cNvPr id="23561" name="Text Box 9"/>
          <p:cNvSpPr txBox="1">
            <a:spLocks noChangeArrowheads="1"/>
          </p:cNvSpPr>
          <p:nvPr/>
        </p:nvSpPr>
        <p:spPr bwMode="auto">
          <a:xfrm>
            <a:off x="7239000" y="457200"/>
            <a:ext cx="1143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4A11EC58-D3DA-45CC-A3F8-8406E78DEB93}" type="datetime11">
              <a:rPr lang="zh-CN" altLang="en-US"/>
              <a:pPr/>
              <a:t>22:08:11</a:t>
            </a:fld>
            <a:endParaRPr lang="zh-CN" altLang="en-US"/>
          </a:p>
        </p:txBody>
      </p:sp>
      <p:sp>
        <p:nvSpPr>
          <p:cNvPr id="7" name="灯片编号占位符 5"/>
          <p:cNvSpPr>
            <a:spLocks noGrp="1"/>
          </p:cNvSpPr>
          <p:nvPr>
            <p:ph type="sldNum" sz="quarter" idx="12"/>
          </p:nvPr>
        </p:nvSpPr>
        <p:spPr/>
        <p:txBody>
          <a:bodyPr/>
          <a:lstStyle/>
          <a:p>
            <a:r>
              <a:rPr lang="zh-CN" altLang="en-US"/>
              <a:t>第</a:t>
            </a:r>
            <a:fld id="{C884200C-0285-406F-A4E4-AB799072B451}" type="slidenum">
              <a:rPr lang="zh-CN" altLang="en-US"/>
              <a:pPr/>
              <a:t>21</a:t>
            </a:fld>
            <a:r>
              <a:rPr lang="zh-CN" altLang="en-US"/>
              <a:t>页 共</a:t>
            </a:r>
            <a:r>
              <a:rPr lang="en-US" altLang="zh-CN"/>
              <a:t>47</a:t>
            </a:r>
            <a:r>
              <a:rPr lang="zh-CN" altLang="en-US"/>
              <a:t>页</a:t>
            </a:r>
          </a:p>
        </p:txBody>
      </p:sp>
      <p:sp>
        <p:nvSpPr>
          <p:cNvPr id="51205" name="Text Box 5"/>
          <p:cNvSpPr txBox="1">
            <a:spLocks noChangeArrowheads="1"/>
          </p:cNvSpPr>
          <p:nvPr/>
        </p:nvSpPr>
        <p:spPr bwMode="auto">
          <a:xfrm>
            <a:off x="457200" y="2514600"/>
            <a:ext cx="3581400" cy="3016250"/>
          </a:xfrm>
          <a:prstGeom prst="rect">
            <a:avLst/>
          </a:prstGeom>
          <a:noFill/>
          <a:ln w="9525">
            <a:noFill/>
            <a:miter lim="800000"/>
            <a:headEnd/>
            <a:tailEnd/>
          </a:ln>
          <a:effectLst/>
        </p:spPr>
        <p:txBody>
          <a:bodyPr>
            <a:spAutoFit/>
          </a:bodyPr>
          <a:lstStyle/>
          <a:p>
            <a:pPr>
              <a:spcBef>
                <a:spcPct val="50000"/>
              </a:spcBef>
              <a:buFont typeface="Wingdings" pitchFamily="2" charset="2"/>
              <a:buChar char="l"/>
            </a:pPr>
            <a:r>
              <a:rPr lang="zh-CN" altLang="en-US" sz="3200">
                <a:solidFill>
                  <a:schemeClr val="tx1"/>
                </a:solidFill>
                <a:latin typeface="Arial" charset="0"/>
                <a:ea typeface="宋体" pitchFamily="2" charset="-122"/>
              </a:rPr>
              <a:t>危险物品主要存在于港口装卸、过驳、储存、包装危险货物或者对危险货物集装箱进行装拆箱等项作业 中。</a:t>
            </a:r>
          </a:p>
        </p:txBody>
      </p:sp>
      <p:pic>
        <p:nvPicPr>
          <p:cNvPr id="51206" name="Picture 6" descr="100518094135165"/>
          <p:cNvPicPr>
            <a:picLocks noChangeAspect="1" noChangeArrowheads="1"/>
          </p:cNvPicPr>
          <p:nvPr/>
        </p:nvPicPr>
        <p:blipFill>
          <a:blip r:embed="rId2"/>
          <a:srcRect/>
          <a:stretch>
            <a:fillRect/>
          </a:stretch>
        </p:blipFill>
        <p:spPr bwMode="auto">
          <a:xfrm>
            <a:off x="4419600" y="1905000"/>
            <a:ext cx="4419600" cy="4343400"/>
          </a:xfrm>
          <a:prstGeom prst="rect">
            <a:avLst/>
          </a:prstGeom>
          <a:noFill/>
        </p:spPr>
      </p:pic>
      <p:sp>
        <p:nvSpPr>
          <p:cNvPr id="51207" name="Text Box 7"/>
          <p:cNvSpPr txBox="1">
            <a:spLocks noChangeArrowheads="1"/>
          </p:cNvSpPr>
          <p:nvPr/>
        </p:nvSpPr>
        <p:spPr bwMode="auto">
          <a:xfrm>
            <a:off x="3733800" y="1295400"/>
            <a:ext cx="38862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材料运输、操作的管理</a:t>
            </a:r>
          </a:p>
        </p:txBody>
      </p:sp>
      <p:sp>
        <p:nvSpPr>
          <p:cNvPr id="51208" name="Text Box 8"/>
          <p:cNvSpPr txBox="1">
            <a:spLocks noChangeArrowheads="1"/>
          </p:cNvSpPr>
          <p:nvPr/>
        </p:nvSpPr>
        <p:spPr bwMode="auto">
          <a:xfrm>
            <a:off x="7239000" y="457200"/>
            <a:ext cx="17526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期占位符 3"/>
          <p:cNvSpPr>
            <a:spLocks noGrp="1"/>
          </p:cNvSpPr>
          <p:nvPr>
            <p:ph type="dt" sz="half" idx="10"/>
          </p:nvPr>
        </p:nvSpPr>
        <p:spPr/>
        <p:txBody>
          <a:bodyPr/>
          <a:lstStyle/>
          <a:p>
            <a:r>
              <a:rPr lang="zh-CN" altLang="en-US"/>
              <a:t>时间</a:t>
            </a:r>
            <a:fld id="{1EA25388-2517-44C8-82BA-7E3817B23851}" type="datetime11">
              <a:rPr lang="zh-CN" altLang="en-US"/>
              <a:pPr/>
              <a:t>22:08:11</a:t>
            </a:fld>
            <a:endParaRPr lang="zh-CN" altLang="en-US"/>
          </a:p>
        </p:txBody>
      </p:sp>
      <p:sp>
        <p:nvSpPr>
          <p:cNvPr id="11" name="灯片编号占位符 5"/>
          <p:cNvSpPr>
            <a:spLocks noGrp="1"/>
          </p:cNvSpPr>
          <p:nvPr>
            <p:ph type="sldNum" sz="quarter" idx="12"/>
          </p:nvPr>
        </p:nvSpPr>
        <p:spPr/>
        <p:txBody>
          <a:bodyPr/>
          <a:lstStyle/>
          <a:p>
            <a:r>
              <a:rPr lang="zh-CN" altLang="en-US"/>
              <a:t>第</a:t>
            </a:r>
            <a:fld id="{9B83C98F-072D-4FA3-8894-A843D3B29480}" type="slidenum">
              <a:rPr lang="zh-CN" altLang="en-US"/>
              <a:pPr/>
              <a:t>22</a:t>
            </a:fld>
            <a:r>
              <a:rPr lang="zh-CN" altLang="en-US"/>
              <a:t>页 共</a:t>
            </a:r>
            <a:r>
              <a:rPr lang="en-US" altLang="zh-CN"/>
              <a:t>47</a:t>
            </a:r>
            <a:r>
              <a:rPr lang="zh-CN" altLang="en-US"/>
              <a:t>页</a:t>
            </a:r>
          </a:p>
        </p:txBody>
      </p:sp>
      <p:sp>
        <p:nvSpPr>
          <p:cNvPr id="47108" name="Text Box 4"/>
          <p:cNvSpPr txBox="1">
            <a:spLocks noChangeArrowheads="1"/>
          </p:cNvSpPr>
          <p:nvPr/>
        </p:nvSpPr>
        <p:spPr bwMode="auto">
          <a:xfrm>
            <a:off x="3505200" y="1295400"/>
            <a:ext cx="34290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材料运输、操作的管理</a:t>
            </a:r>
          </a:p>
        </p:txBody>
      </p:sp>
      <p:grpSp>
        <p:nvGrpSpPr>
          <p:cNvPr id="47125" name="Group 21"/>
          <p:cNvGrpSpPr>
            <a:grpSpLocks/>
          </p:cNvGrpSpPr>
          <p:nvPr/>
        </p:nvGrpSpPr>
        <p:grpSpPr bwMode="auto">
          <a:xfrm>
            <a:off x="457200" y="1847850"/>
            <a:ext cx="8153400" cy="5086350"/>
            <a:chOff x="192" y="1171"/>
            <a:chExt cx="5136" cy="3204"/>
          </a:xfrm>
        </p:grpSpPr>
        <p:sp>
          <p:nvSpPr>
            <p:cNvPr id="47110" name="Freeform 6"/>
            <p:cNvSpPr>
              <a:spLocks/>
            </p:cNvSpPr>
            <p:nvPr/>
          </p:nvSpPr>
          <p:spPr bwMode="auto">
            <a:xfrm>
              <a:off x="192" y="1344"/>
              <a:ext cx="2533" cy="2337"/>
            </a:xfrm>
            <a:custGeom>
              <a:avLst/>
              <a:gdLst/>
              <a:ahLst/>
              <a:cxnLst>
                <a:cxn ang="0">
                  <a:pos x="0" y="0"/>
                </a:cxn>
                <a:cxn ang="0">
                  <a:pos x="1720" y="0"/>
                </a:cxn>
                <a:cxn ang="0">
                  <a:pos x="1720" y="1961"/>
                </a:cxn>
              </a:cxnLst>
              <a:rect l="0" t="0" r="r" b="b"/>
              <a:pathLst>
                <a:path w="1720" h="1961">
                  <a:moveTo>
                    <a:pt x="0" y="0"/>
                  </a:moveTo>
                  <a:lnTo>
                    <a:pt x="1720" y="0"/>
                  </a:lnTo>
                  <a:lnTo>
                    <a:pt x="1720" y="1961"/>
                  </a:lnTo>
                </a:path>
              </a:pathLst>
            </a:custGeom>
            <a:noFill/>
            <a:ln w="22225" cap="flat" cmpd="sng">
              <a:solidFill>
                <a:schemeClr val="hlink"/>
              </a:solidFill>
              <a:prstDash val="solid"/>
              <a:round/>
              <a:headEnd/>
              <a:tailEnd/>
            </a:ln>
            <a:effectLst/>
          </p:spPr>
          <p:txBody>
            <a:bodyPr lIns="0" tIns="0" rIns="0" bIns="0" anchor="ctr">
              <a:spAutoFit/>
            </a:bodyPr>
            <a:lstStyle/>
            <a:p>
              <a:endParaRPr lang="zh-CN" altLang="en-US"/>
            </a:p>
          </p:txBody>
        </p:sp>
        <p:sp>
          <p:nvSpPr>
            <p:cNvPr id="47111" name="Freeform 7"/>
            <p:cNvSpPr>
              <a:spLocks/>
            </p:cNvSpPr>
            <p:nvPr/>
          </p:nvSpPr>
          <p:spPr bwMode="auto">
            <a:xfrm>
              <a:off x="2784" y="1344"/>
              <a:ext cx="2544" cy="2337"/>
            </a:xfrm>
            <a:custGeom>
              <a:avLst/>
              <a:gdLst/>
              <a:ahLst/>
              <a:cxnLst>
                <a:cxn ang="0">
                  <a:pos x="0" y="0"/>
                </a:cxn>
                <a:cxn ang="0">
                  <a:pos x="1720" y="0"/>
                </a:cxn>
                <a:cxn ang="0">
                  <a:pos x="1720" y="1961"/>
                </a:cxn>
              </a:cxnLst>
              <a:rect l="0" t="0" r="r" b="b"/>
              <a:pathLst>
                <a:path w="1720" h="1961">
                  <a:moveTo>
                    <a:pt x="0" y="0"/>
                  </a:moveTo>
                  <a:lnTo>
                    <a:pt x="1720" y="0"/>
                  </a:lnTo>
                  <a:lnTo>
                    <a:pt x="1720" y="1961"/>
                  </a:lnTo>
                </a:path>
              </a:pathLst>
            </a:custGeom>
            <a:noFill/>
            <a:ln w="22225" cap="flat" cmpd="sng">
              <a:solidFill>
                <a:schemeClr val="hlink"/>
              </a:solidFill>
              <a:prstDash val="solid"/>
              <a:round/>
              <a:headEnd/>
              <a:tailEnd/>
            </a:ln>
            <a:effectLst/>
          </p:spPr>
          <p:txBody>
            <a:bodyPr lIns="0" tIns="0" rIns="0" bIns="0" anchor="ctr">
              <a:spAutoFit/>
            </a:bodyPr>
            <a:lstStyle/>
            <a:p>
              <a:endParaRPr lang="zh-CN" altLang="en-US"/>
            </a:p>
          </p:txBody>
        </p:sp>
        <p:sp>
          <p:nvSpPr>
            <p:cNvPr id="47113" name="Rectangle 9"/>
            <p:cNvSpPr>
              <a:spLocks noChangeArrowheads="1"/>
            </p:cNvSpPr>
            <p:nvPr/>
          </p:nvSpPr>
          <p:spPr bwMode="auto">
            <a:xfrm>
              <a:off x="336" y="1171"/>
              <a:ext cx="3163" cy="173"/>
            </a:xfrm>
            <a:prstGeom prst="rect">
              <a:avLst/>
            </a:prstGeom>
            <a:noFill/>
            <a:ln w="6350">
              <a:noFill/>
              <a:miter lim="800000"/>
              <a:headEnd/>
              <a:tailEnd/>
            </a:ln>
            <a:effectLst/>
          </p:spPr>
          <p:txBody>
            <a:bodyPr lIns="0" tIns="0" rIns="0" bIns="0" anchor="ctr">
              <a:spAutoFit/>
            </a:bodyPr>
            <a:lstStyle/>
            <a:p>
              <a:pPr defTabSz="330200">
                <a:spcBef>
                  <a:spcPct val="20000"/>
                </a:spcBef>
                <a:tabLst>
                  <a:tab pos="8521700" algn="r"/>
                </a:tabLst>
              </a:pPr>
              <a:r>
                <a:rPr lang="en-US" altLang="zh-CN" sz="1800" b="1">
                  <a:solidFill>
                    <a:srgbClr val="000000"/>
                  </a:solidFill>
                  <a:latin typeface="Arial" charset="0"/>
                  <a:ea typeface="宋体" pitchFamily="2" charset="-122"/>
                </a:rPr>
                <a:t>《</a:t>
              </a:r>
              <a:r>
                <a:rPr lang="zh-CN" altLang="en-US" sz="1800" b="1">
                  <a:solidFill>
                    <a:srgbClr val="000000"/>
                  </a:solidFill>
                  <a:latin typeface="Arial" charset="0"/>
                  <a:ea typeface="宋体" pitchFamily="2" charset="-122"/>
                </a:rPr>
                <a:t>港口危险货物管理规定</a:t>
              </a:r>
              <a:r>
                <a:rPr lang="en-US" altLang="zh-CN" sz="1800" b="1">
                  <a:solidFill>
                    <a:srgbClr val="000000"/>
                  </a:solidFill>
                  <a:latin typeface="Arial" charset="0"/>
                  <a:ea typeface="宋体" pitchFamily="2" charset="-122"/>
                </a:rPr>
                <a:t>》</a:t>
              </a:r>
            </a:p>
          </p:txBody>
        </p:sp>
        <p:sp>
          <p:nvSpPr>
            <p:cNvPr id="47114" name="Rectangle 10"/>
            <p:cNvSpPr>
              <a:spLocks noChangeArrowheads="1"/>
            </p:cNvSpPr>
            <p:nvPr/>
          </p:nvSpPr>
          <p:spPr bwMode="auto">
            <a:xfrm>
              <a:off x="192" y="1392"/>
              <a:ext cx="2496" cy="2983"/>
            </a:xfrm>
            <a:prstGeom prst="rect">
              <a:avLst/>
            </a:prstGeom>
            <a:noFill/>
            <a:ln w="6350">
              <a:noFill/>
              <a:miter lim="800000"/>
              <a:headEnd/>
              <a:tailEnd/>
            </a:ln>
            <a:effectLst/>
          </p:spPr>
          <p:txBody>
            <a:bodyPr lIns="0" tIns="0" rIns="0" bIns="0">
              <a:spAutoFit/>
            </a:bodyPr>
            <a:lstStyle/>
            <a:p>
              <a:pPr marL="161925" lvl="1" indent="-160338" defTabSz="330200">
                <a:spcBef>
                  <a:spcPct val="20000"/>
                </a:spcBef>
                <a:buFontTx/>
                <a:buChar char="–"/>
                <a:tabLst>
                  <a:tab pos="8521700" algn="r"/>
                </a:tabLst>
              </a:pPr>
              <a:r>
                <a:rPr lang="en-US" altLang="zh-CN" sz="2800" b="1">
                  <a:solidFill>
                    <a:schemeClr val="tx1"/>
                  </a:solidFill>
                  <a:latin typeface="Arial" charset="0"/>
                  <a:ea typeface="宋体" pitchFamily="2" charset="-122"/>
                </a:rPr>
                <a:t> </a:t>
              </a:r>
              <a:r>
                <a:rPr lang="zh-CN" altLang="en-US">
                  <a:solidFill>
                    <a:schemeClr val="tx1"/>
                  </a:solidFill>
                  <a:latin typeface="Arial" charset="0"/>
                  <a:ea typeface="宋体" pitchFamily="2" charset="-122"/>
                </a:rPr>
                <a:t>禁止在港口装卸、储存国家禁止通过水路运输的危险货物。 </a:t>
              </a:r>
            </a:p>
            <a:p>
              <a:pPr marL="161925" lvl="1" indent="-160338" defTabSz="330200">
                <a:lnSpc>
                  <a:spcPct val="140000"/>
                </a:lnSpc>
                <a:spcBef>
                  <a:spcPct val="20000"/>
                </a:spcBef>
                <a:buFontTx/>
                <a:buChar char="–"/>
                <a:tabLst>
                  <a:tab pos="8521700" algn="r"/>
                </a:tabLst>
              </a:pPr>
              <a:r>
                <a:rPr lang="zh-CN" altLang="en-US">
                  <a:solidFill>
                    <a:schemeClr val="tx1"/>
                  </a:solidFill>
                  <a:latin typeface="Arial" charset="0"/>
                  <a:ea typeface="宋体" pitchFamily="2" charset="-122"/>
                </a:rPr>
                <a:t>从事危险货物港口作业的企业，应当对从事危险货物港口作业的人员进行有关安全作业知识培训。</a:t>
              </a:r>
            </a:p>
            <a:p>
              <a:pPr marL="161925" lvl="1" indent="-160338" defTabSz="330200">
                <a:lnSpc>
                  <a:spcPct val="140000"/>
                </a:lnSpc>
                <a:spcBef>
                  <a:spcPct val="20000"/>
                </a:spcBef>
                <a:tabLst>
                  <a:tab pos="8521700" algn="r"/>
                </a:tabLst>
              </a:pPr>
              <a:endParaRPr lang="zh-CN" altLang="en-US">
                <a:solidFill>
                  <a:schemeClr val="tx1"/>
                </a:solidFill>
                <a:latin typeface="Arial" charset="0"/>
                <a:ea typeface="宋体" pitchFamily="2" charset="-122"/>
              </a:endParaRPr>
            </a:p>
            <a:p>
              <a:pPr marL="161925" lvl="1" indent="-160338" defTabSz="330200">
                <a:spcBef>
                  <a:spcPct val="20000"/>
                </a:spcBef>
                <a:tabLst>
                  <a:tab pos="8521700" algn="r"/>
                </a:tabLst>
              </a:pPr>
              <a:endParaRPr lang="zh-CN" altLang="en-US">
                <a:solidFill>
                  <a:schemeClr val="tx1"/>
                </a:solidFill>
                <a:latin typeface="Arial" charset="0"/>
                <a:ea typeface="宋体" pitchFamily="2" charset="-122"/>
              </a:endParaRPr>
            </a:p>
            <a:p>
              <a:pPr marL="161925" lvl="1" indent="-160338" defTabSz="330200">
                <a:spcBef>
                  <a:spcPct val="20000"/>
                </a:spcBef>
                <a:buFontTx/>
                <a:buChar char="–"/>
                <a:tabLst>
                  <a:tab pos="8521700" algn="r"/>
                </a:tabLst>
              </a:pPr>
              <a:endParaRPr lang="en-US" altLang="zh-CN">
                <a:solidFill>
                  <a:srgbClr val="000000"/>
                </a:solidFill>
                <a:latin typeface="Arial" charset="0"/>
                <a:ea typeface="宋体" pitchFamily="2" charset="-122"/>
              </a:endParaRPr>
            </a:p>
          </p:txBody>
        </p:sp>
        <p:sp>
          <p:nvSpPr>
            <p:cNvPr id="47116" name="Rectangle 12"/>
            <p:cNvSpPr>
              <a:spLocks noChangeArrowheads="1"/>
            </p:cNvSpPr>
            <p:nvPr/>
          </p:nvSpPr>
          <p:spPr bwMode="auto">
            <a:xfrm>
              <a:off x="2784" y="1344"/>
              <a:ext cx="2387" cy="2622"/>
            </a:xfrm>
            <a:prstGeom prst="rect">
              <a:avLst/>
            </a:prstGeom>
            <a:noFill/>
            <a:ln w="6350" algn="ctr">
              <a:noFill/>
              <a:miter lim="800000"/>
              <a:headEnd/>
              <a:tailEnd/>
            </a:ln>
            <a:effectLst/>
          </p:spPr>
          <p:txBody>
            <a:bodyPr lIns="0" tIns="0" rIns="0" bIns="0">
              <a:spAutoFit/>
            </a:bodyPr>
            <a:lstStyle/>
            <a:p>
              <a:pPr marL="161925" lvl="1" indent="-160338" defTabSz="330200">
                <a:lnSpc>
                  <a:spcPct val="140000"/>
                </a:lnSpc>
                <a:spcBef>
                  <a:spcPct val="20000"/>
                </a:spcBef>
                <a:buFontTx/>
                <a:buChar char="–"/>
                <a:tabLst>
                  <a:tab pos="8521700" algn="r"/>
                </a:tabLst>
              </a:pPr>
              <a:r>
                <a:rPr lang="zh-CN" altLang="en-US">
                  <a:solidFill>
                    <a:schemeClr val="tx1"/>
                  </a:solidFill>
                  <a:latin typeface="Arial" charset="0"/>
                  <a:ea typeface="宋体" pitchFamily="2" charset="-122"/>
                </a:rPr>
                <a:t>从事危险货物港口作业的企业，应当对从事危险货物港口作业的人员进行有关安全作业知识培训。</a:t>
              </a:r>
            </a:p>
            <a:p>
              <a:pPr marL="161925" lvl="1" indent="-160338" defTabSz="330200">
                <a:lnSpc>
                  <a:spcPct val="140000"/>
                </a:lnSpc>
                <a:spcBef>
                  <a:spcPct val="20000"/>
                </a:spcBef>
                <a:buFontTx/>
                <a:buChar char="–"/>
                <a:tabLst>
                  <a:tab pos="8521700" algn="r"/>
                </a:tabLst>
              </a:pPr>
              <a:r>
                <a:rPr lang="zh-CN" altLang="en-US">
                  <a:solidFill>
                    <a:schemeClr val="tx1"/>
                  </a:solidFill>
                  <a:latin typeface="Arial" charset="0"/>
                  <a:ea typeface="宋体" pitchFamily="2" charset="-122"/>
                </a:rPr>
                <a:t>从事危险货物港口作业的人员应当按照企业安全管理制度和操作规程进行危险货物的操作。 </a:t>
              </a:r>
            </a:p>
          </p:txBody>
        </p:sp>
      </p:grpSp>
      <p:sp>
        <p:nvSpPr>
          <p:cNvPr id="47126" name="Text Box 22"/>
          <p:cNvSpPr txBox="1">
            <a:spLocks noChangeArrowheads="1"/>
          </p:cNvSpPr>
          <p:nvPr/>
        </p:nvSpPr>
        <p:spPr bwMode="auto">
          <a:xfrm>
            <a:off x="7239000" y="457200"/>
            <a:ext cx="17526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2"/>
          <p:cNvSpPr>
            <a:spLocks noGrp="1"/>
          </p:cNvSpPr>
          <p:nvPr>
            <p:ph type="dt" sz="half" idx="10"/>
          </p:nvPr>
        </p:nvSpPr>
        <p:spPr/>
        <p:txBody>
          <a:bodyPr/>
          <a:lstStyle/>
          <a:p>
            <a:r>
              <a:rPr lang="zh-CN" altLang="en-US"/>
              <a:t>时间</a:t>
            </a:r>
            <a:fld id="{A07BD5C2-3991-4C3C-A8D6-CEE382E4DE38}" type="datetime11">
              <a:rPr lang="zh-CN" altLang="en-US"/>
              <a:pPr/>
              <a:t>22:08:11</a:t>
            </a:fld>
            <a:endParaRPr lang="zh-CN" altLang="en-US"/>
          </a:p>
        </p:txBody>
      </p:sp>
      <p:sp>
        <p:nvSpPr>
          <p:cNvPr id="13" name="灯片编号占位符 4"/>
          <p:cNvSpPr>
            <a:spLocks noGrp="1"/>
          </p:cNvSpPr>
          <p:nvPr>
            <p:ph type="sldNum" sz="quarter" idx="12"/>
          </p:nvPr>
        </p:nvSpPr>
        <p:spPr/>
        <p:txBody>
          <a:bodyPr/>
          <a:lstStyle/>
          <a:p>
            <a:r>
              <a:rPr lang="zh-CN" altLang="en-US"/>
              <a:t>第</a:t>
            </a:r>
            <a:fld id="{83E55D64-0989-4240-9903-E6AE03E87A17}" type="slidenum">
              <a:rPr lang="zh-CN" altLang="en-US"/>
              <a:pPr/>
              <a:t>23</a:t>
            </a:fld>
            <a:r>
              <a:rPr lang="zh-CN" altLang="en-US"/>
              <a:t>页 共</a:t>
            </a:r>
            <a:r>
              <a:rPr lang="en-US" altLang="zh-CN"/>
              <a:t>47</a:t>
            </a:r>
            <a:r>
              <a:rPr lang="zh-CN" altLang="en-US"/>
              <a:t>页</a:t>
            </a:r>
          </a:p>
        </p:txBody>
      </p:sp>
      <p:graphicFrame>
        <p:nvGraphicFramePr>
          <p:cNvPr id="50198" name="Group 22"/>
          <p:cNvGraphicFramePr>
            <a:graphicFrameLocks noGrp="1"/>
          </p:cNvGraphicFramePr>
          <p:nvPr>
            <p:ph/>
          </p:nvPr>
        </p:nvGraphicFramePr>
        <p:xfrm>
          <a:off x="304800" y="1828800"/>
          <a:ext cx="8610600" cy="4652568"/>
        </p:xfrm>
        <a:graphic>
          <a:graphicData uri="http://schemas.openxmlformats.org/drawingml/2006/table">
            <a:tbl>
              <a:tblPr/>
              <a:tblGrid>
                <a:gridCol w="8610600"/>
              </a:tblGrid>
              <a:tr h="347663">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bg1"/>
                          </a:solidFill>
                          <a:effectLst/>
                          <a:latin typeface="Arial" charset="0"/>
                          <a:ea typeface="宋体" pitchFamily="2" charset="-122"/>
                        </a:rPr>
                        <a:t>危化物品储存区要求</a:t>
                      </a:r>
                    </a:p>
                  </a:txBody>
                  <a:tcPr marL="0" marR="0" marT="0" marB="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chemeClr val="hlink"/>
                      </a:solidFill>
                      <a:prstDash val="sysDashDot"/>
                      <a:round/>
                      <a:headEnd type="none" w="med" len="med"/>
                      <a:tailEnd type="none" w="med" len="med"/>
                    </a:lnB>
                    <a:lnTlToBr>
                      <a:noFill/>
                    </a:lnTlToBr>
                    <a:lnBlToTr>
                      <a:noFill/>
                    </a:lnBlToTr>
                    <a:solidFill>
                      <a:schemeClr val="folHlink"/>
                    </a:solidFill>
                  </a:tcPr>
                </a:tc>
              </a:tr>
              <a:tr h="4224338">
                <a:tc>
                  <a:txBody>
                    <a:bodyPr/>
                    <a:lstStyle/>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对于不同性质的危化物品应配有相应材质的储罐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港口散装液货储罐区应在进出口醒目位置设置储罐分布图，以利指导安全生产和应急反应。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必须制定严格的危化物品的操作运行工艺规程。</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制定交接班制度，日常检查制度。</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必须建立严格的防冻、防凝和保（恒）温管理措施。</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必须有完善的计量手段和建立严格的计量管理制度。</a:t>
                      </a:r>
                      <a:r>
                        <a:rPr kumimoji="0" lang="zh-CN" altLang="en-US" sz="2800" b="0" i="0" u="none" strike="noStrike" cap="none" normalizeH="0" baseline="0" smtClean="0">
                          <a:ln>
                            <a:noFill/>
                          </a:ln>
                          <a:solidFill>
                            <a:srgbClr val="000000"/>
                          </a:solidFill>
                          <a:effectLst/>
                          <a:latin typeface="Arial" charset="0"/>
                          <a:ea typeface="宋体" pitchFamily="2" charset="-122"/>
                        </a:rPr>
                        <a:t> </a:t>
                      </a:r>
                    </a:p>
                  </a:txBody>
                  <a:tcPr marL="54000" marR="36000" marT="54000" marB="54000"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chemeClr val="hlink"/>
                      </a:solidFill>
                      <a:prstDash val="sysDashDot"/>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50194" name="Text Box 18"/>
          <p:cNvSpPr txBox="1">
            <a:spLocks noChangeArrowheads="1"/>
          </p:cNvSpPr>
          <p:nvPr/>
        </p:nvSpPr>
        <p:spPr bwMode="auto">
          <a:xfrm>
            <a:off x="3429000" y="1295400"/>
            <a:ext cx="42672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材料运输、操作的管理</a:t>
            </a:r>
          </a:p>
        </p:txBody>
      </p:sp>
      <p:sp>
        <p:nvSpPr>
          <p:cNvPr id="50199" name="Text Box 23"/>
          <p:cNvSpPr txBox="1">
            <a:spLocks noChangeArrowheads="1"/>
          </p:cNvSpPr>
          <p:nvPr/>
        </p:nvSpPr>
        <p:spPr bwMode="auto">
          <a:xfrm>
            <a:off x="7239000" y="457200"/>
            <a:ext cx="17526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2"/>
          <p:cNvSpPr>
            <a:spLocks noGrp="1"/>
          </p:cNvSpPr>
          <p:nvPr>
            <p:ph type="dt" sz="half" idx="10"/>
          </p:nvPr>
        </p:nvSpPr>
        <p:spPr/>
        <p:txBody>
          <a:bodyPr/>
          <a:lstStyle/>
          <a:p>
            <a:r>
              <a:rPr lang="zh-CN" altLang="en-US"/>
              <a:t>时间</a:t>
            </a:r>
            <a:fld id="{3081CA57-CABA-4554-8320-7F292D1F61D4}" type="datetime11">
              <a:rPr lang="zh-CN" altLang="en-US"/>
              <a:pPr/>
              <a:t>22:08:12</a:t>
            </a:fld>
            <a:endParaRPr lang="zh-CN" altLang="en-US"/>
          </a:p>
        </p:txBody>
      </p:sp>
      <p:sp>
        <p:nvSpPr>
          <p:cNvPr id="13" name="灯片编号占位符 4"/>
          <p:cNvSpPr>
            <a:spLocks noGrp="1"/>
          </p:cNvSpPr>
          <p:nvPr>
            <p:ph type="sldNum" sz="quarter" idx="12"/>
          </p:nvPr>
        </p:nvSpPr>
        <p:spPr/>
        <p:txBody>
          <a:bodyPr/>
          <a:lstStyle/>
          <a:p>
            <a:r>
              <a:rPr lang="zh-CN" altLang="en-US"/>
              <a:t>第</a:t>
            </a:r>
            <a:fld id="{03277486-A662-4513-96BC-8EC35B87C7F6}" type="slidenum">
              <a:rPr lang="zh-CN" altLang="en-US"/>
              <a:pPr/>
              <a:t>24</a:t>
            </a:fld>
            <a:r>
              <a:rPr lang="zh-CN" altLang="en-US"/>
              <a:t>页 共</a:t>
            </a:r>
            <a:r>
              <a:rPr lang="en-US" altLang="zh-CN"/>
              <a:t>47</a:t>
            </a:r>
            <a:r>
              <a:rPr lang="zh-CN" altLang="en-US"/>
              <a:t>页</a:t>
            </a:r>
          </a:p>
        </p:txBody>
      </p:sp>
      <p:sp>
        <p:nvSpPr>
          <p:cNvPr id="48132" name="Text Box 4"/>
          <p:cNvSpPr txBox="1">
            <a:spLocks noChangeArrowheads="1"/>
          </p:cNvSpPr>
          <p:nvPr/>
        </p:nvSpPr>
        <p:spPr bwMode="auto">
          <a:xfrm>
            <a:off x="3581400" y="1219200"/>
            <a:ext cx="3429000" cy="1004888"/>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材料运输、操作的管理</a:t>
            </a:r>
          </a:p>
          <a:p>
            <a:pPr>
              <a:spcBef>
                <a:spcPct val="50000"/>
              </a:spcBef>
            </a:pPr>
            <a:endParaRPr lang="en-US" altLang="zh-CN" b="1" i="1">
              <a:solidFill>
                <a:schemeClr val="folHlink"/>
              </a:solidFill>
              <a:latin typeface="Arial" charset="0"/>
            </a:endParaRPr>
          </a:p>
        </p:txBody>
      </p:sp>
      <p:graphicFrame>
        <p:nvGraphicFramePr>
          <p:cNvPr id="48160" name="Group 32"/>
          <p:cNvGraphicFramePr>
            <a:graphicFrameLocks noGrp="1"/>
          </p:cNvGraphicFramePr>
          <p:nvPr>
            <p:ph/>
          </p:nvPr>
        </p:nvGraphicFramePr>
        <p:xfrm>
          <a:off x="381000" y="1828800"/>
          <a:ext cx="8534400" cy="4648200"/>
        </p:xfrm>
        <a:graphic>
          <a:graphicData uri="http://schemas.openxmlformats.org/drawingml/2006/table">
            <a:tbl>
              <a:tblPr/>
              <a:tblGrid>
                <a:gridCol w="8534400"/>
              </a:tblGrid>
              <a:tr h="619125">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zh-CN" altLang="en-US" sz="2800" b="0" i="0" u="none" strike="noStrike" cap="none" normalizeH="0" baseline="0" smtClean="0">
                          <a:ln>
                            <a:noFill/>
                          </a:ln>
                          <a:solidFill>
                            <a:schemeClr val="bg1"/>
                          </a:solidFill>
                          <a:effectLst/>
                          <a:latin typeface="Arial" charset="0"/>
                          <a:ea typeface="宋体" pitchFamily="2" charset="-122"/>
                        </a:rPr>
                        <a:t>危化物品储存基本要求</a:t>
                      </a:r>
                    </a:p>
                  </a:txBody>
                  <a:tcPr marL="0" marR="0" marT="0" marB="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chemeClr val="hlink"/>
                      </a:solidFill>
                      <a:prstDash val="sysDashDot"/>
                      <a:round/>
                      <a:headEnd type="none" w="med" len="med"/>
                      <a:tailEnd type="none" w="med" len="med"/>
                    </a:lnB>
                    <a:lnTlToBr>
                      <a:noFill/>
                    </a:lnTlToBr>
                    <a:lnBlToTr>
                      <a:noFill/>
                    </a:lnBlToTr>
                    <a:solidFill>
                      <a:schemeClr val="folHlink"/>
                    </a:solidFill>
                  </a:tcPr>
                </a:tc>
              </a:tr>
              <a:tr h="4029075">
                <a:tc>
                  <a:txBody>
                    <a:bodyPr/>
                    <a:lstStyle/>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储存散装液货的港口应建立专用储罐式罐区。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港口储存散装液货必须遵守国家法律、法规规定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必须配备有专业知识的技术人员、工人。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存储散装液货危险品的储罐宜在其醒目处注明所储危险品的联合国编号并标打危险货物标志。</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储存危化的库区严禁吸烟和使用明火或需动火审批</a:t>
                      </a:r>
                      <a:r>
                        <a:rPr kumimoji="0" lang="zh-CN" altLang="en-US" sz="2800" b="0" i="0" u="none" strike="noStrike" cap="none" normalizeH="0" baseline="0" smtClean="0">
                          <a:ln>
                            <a:noFill/>
                          </a:ln>
                          <a:solidFill>
                            <a:srgbClr val="000000"/>
                          </a:solidFill>
                          <a:effectLst/>
                          <a:latin typeface="Arial" charset="0"/>
                          <a:ea typeface="宋体" pitchFamily="2" charset="-122"/>
                        </a:rPr>
                        <a:t>。</a:t>
                      </a:r>
                    </a:p>
                  </a:txBody>
                  <a:tcPr marL="54000" marR="36000" marT="54000" marB="54000"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chemeClr val="hlink"/>
                      </a:solidFill>
                      <a:prstDash val="sysDashDot"/>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48161" name="Text Box 33"/>
          <p:cNvSpPr txBox="1">
            <a:spLocks noChangeArrowheads="1"/>
          </p:cNvSpPr>
          <p:nvPr/>
        </p:nvSpPr>
        <p:spPr bwMode="auto">
          <a:xfrm>
            <a:off x="7239000" y="457200"/>
            <a:ext cx="17526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2"/>
          <p:cNvSpPr>
            <a:spLocks noGrp="1"/>
          </p:cNvSpPr>
          <p:nvPr>
            <p:ph type="dt" sz="half" idx="10"/>
          </p:nvPr>
        </p:nvSpPr>
        <p:spPr/>
        <p:txBody>
          <a:bodyPr/>
          <a:lstStyle/>
          <a:p>
            <a:r>
              <a:rPr lang="zh-CN" altLang="en-US"/>
              <a:t>时间</a:t>
            </a:r>
            <a:fld id="{926669C1-65CE-4807-9965-CA24D20443F1}" type="datetime11">
              <a:rPr lang="zh-CN" altLang="en-US"/>
              <a:pPr/>
              <a:t>22:08:12</a:t>
            </a:fld>
            <a:endParaRPr lang="zh-CN" altLang="en-US"/>
          </a:p>
        </p:txBody>
      </p:sp>
      <p:sp>
        <p:nvSpPr>
          <p:cNvPr id="13" name="灯片编号占位符 4"/>
          <p:cNvSpPr>
            <a:spLocks noGrp="1"/>
          </p:cNvSpPr>
          <p:nvPr>
            <p:ph type="sldNum" sz="quarter" idx="12"/>
          </p:nvPr>
        </p:nvSpPr>
        <p:spPr/>
        <p:txBody>
          <a:bodyPr/>
          <a:lstStyle/>
          <a:p>
            <a:r>
              <a:rPr lang="zh-CN" altLang="en-US"/>
              <a:t>第</a:t>
            </a:r>
            <a:fld id="{DF54DFDF-1BDC-4FDA-A896-B62092CCC17E}" type="slidenum">
              <a:rPr lang="zh-CN" altLang="en-US"/>
              <a:pPr/>
              <a:t>25</a:t>
            </a:fld>
            <a:r>
              <a:rPr lang="zh-CN" altLang="en-US"/>
              <a:t>页 共</a:t>
            </a:r>
            <a:r>
              <a:rPr lang="en-US" altLang="zh-CN"/>
              <a:t>47</a:t>
            </a:r>
            <a:r>
              <a:rPr lang="zh-CN" altLang="en-US"/>
              <a:t>页</a:t>
            </a:r>
          </a:p>
        </p:txBody>
      </p:sp>
      <p:graphicFrame>
        <p:nvGraphicFramePr>
          <p:cNvPr id="49169" name="Group 17"/>
          <p:cNvGraphicFramePr>
            <a:graphicFrameLocks noGrp="1"/>
          </p:cNvGraphicFramePr>
          <p:nvPr>
            <p:ph/>
          </p:nvPr>
        </p:nvGraphicFramePr>
        <p:xfrm>
          <a:off x="533400" y="1905000"/>
          <a:ext cx="8229600" cy="4572635"/>
        </p:xfrm>
        <a:graphic>
          <a:graphicData uri="http://schemas.openxmlformats.org/drawingml/2006/table">
            <a:tbl>
              <a:tblPr/>
              <a:tblGrid>
                <a:gridCol w="8229600"/>
              </a:tblGrid>
              <a:tr h="228600">
                <a:tc>
                  <a:txBody>
                    <a:bodyPr/>
                    <a:lstStyle/>
                    <a:p>
                      <a:pPr marL="0" marR="0" lvl="0" indent="0" algn="ctr" defTabSz="9525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bg1"/>
                          </a:solidFill>
                          <a:effectLst/>
                          <a:latin typeface="Arial" charset="0"/>
                          <a:ea typeface="宋体" pitchFamily="2" charset="-122"/>
                        </a:rPr>
                        <a:t>危化物品出入库管理</a:t>
                      </a:r>
                    </a:p>
                  </a:txBody>
                  <a:tcPr marL="0" marR="0" marT="0" marB="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chemeClr val="hlink"/>
                      </a:solidFill>
                      <a:prstDash val="sysDashDot"/>
                      <a:round/>
                      <a:headEnd type="none" w="med" len="med"/>
                      <a:tailEnd type="none" w="med" len="med"/>
                    </a:lnB>
                    <a:lnTlToBr>
                      <a:noFill/>
                    </a:lnTlToBr>
                    <a:lnBlToTr>
                      <a:noFill/>
                    </a:lnBlToTr>
                    <a:solidFill>
                      <a:schemeClr val="folHlink"/>
                    </a:solidFill>
                  </a:tcPr>
                </a:tc>
              </a:tr>
              <a:tr h="4206875">
                <a:tc>
                  <a:txBody>
                    <a:bodyPr/>
                    <a:lstStyle/>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储存散装液货的储罐区必须建立严格的出入库管理。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出入库前必须按合同进行检查验收和登记。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装卸腐蚀性物品时，操作人员应根据危险性穿戴防护用品。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对于有毒物品在装卸时，应注意保持通风和避免呼吸蒸。汽，并配戴必要的防护用具。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在各储罐区入口处应设置人体静电消除栓。 </a:t>
                      </a:r>
                    </a:p>
                    <a:p>
                      <a:pPr marL="0" marR="0" lvl="0" indent="0" algn="l" defTabSz="952500" rtl="0" eaLnBrk="1" fontAlgn="base" latinLnBrk="0" hangingPunct="1">
                        <a:lnSpc>
                          <a:spcPct val="145000"/>
                        </a:lnSpc>
                        <a:spcBef>
                          <a:spcPct val="20000"/>
                        </a:spcBef>
                        <a:spcAft>
                          <a:spcPct val="0"/>
                        </a:spcAft>
                        <a:buClrTx/>
                        <a:buSzTx/>
                        <a:buFont typeface="Wingdings" pitchFamily="2" charset="2"/>
                        <a:buChar char="Ø"/>
                        <a:tabLst/>
                      </a:pPr>
                      <a:r>
                        <a:rPr kumimoji="0" lang="zh-CN" altLang="en-US" sz="2400" b="0" i="0" u="none" strike="noStrike" cap="none" normalizeH="0" baseline="0" smtClean="0">
                          <a:ln>
                            <a:noFill/>
                          </a:ln>
                          <a:solidFill>
                            <a:srgbClr val="000000"/>
                          </a:solidFill>
                          <a:effectLst/>
                          <a:latin typeface="Arial" charset="0"/>
                          <a:ea typeface="宋体" pitchFamily="2" charset="-122"/>
                        </a:rPr>
                        <a:t>在库内禁止使用无防爆装置的无线电话机及其他通讯器材。 </a:t>
                      </a:r>
                    </a:p>
                  </a:txBody>
                  <a:tcPr marL="54000" marR="36000" marT="54000" marB="54000"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chemeClr val="hlink"/>
                      </a:solidFill>
                      <a:prstDash val="sysDashDot"/>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49168" name="Text Box 16"/>
          <p:cNvSpPr txBox="1">
            <a:spLocks noChangeArrowheads="1"/>
          </p:cNvSpPr>
          <p:nvPr/>
        </p:nvSpPr>
        <p:spPr bwMode="auto">
          <a:xfrm>
            <a:off x="3581400" y="1219200"/>
            <a:ext cx="38100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hlinkClick r:id="rId2" action="ppaction://hlinksldjump"/>
              </a:rPr>
              <a:t>材料运输、操作的管理</a:t>
            </a:r>
            <a:endParaRPr lang="zh-CN" altLang="en-US" b="1" i="1">
              <a:solidFill>
                <a:schemeClr val="folHlink"/>
              </a:solidFill>
              <a:latin typeface="Arial" charset="0"/>
            </a:endParaRPr>
          </a:p>
        </p:txBody>
      </p:sp>
      <p:sp>
        <p:nvSpPr>
          <p:cNvPr id="49170" name="Text Box 18"/>
          <p:cNvSpPr txBox="1">
            <a:spLocks noChangeArrowheads="1"/>
          </p:cNvSpPr>
          <p:nvPr/>
        </p:nvSpPr>
        <p:spPr bwMode="auto">
          <a:xfrm>
            <a:off x="7239000" y="457200"/>
            <a:ext cx="17526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期占位符 2"/>
          <p:cNvSpPr>
            <a:spLocks noGrp="1"/>
          </p:cNvSpPr>
          <p:nvPr>
            <p:ph type="dt" sz="half" idx="10"/>
          </p:nvPr>
        </p:nvSpPr>
        <p:spPr/>
        <p:txBody>
          <a:bodyPr/>
          <a:lstStyle/>
          <a:p>
            <a:r>
              <a:rPr lang="zh-CN" altLang="en-US"/>
              <a:t>时间</a:t>
            </a:r>
            <a:fld id="{5A8F13D1-4972-45A4-9BA6-19DA0EEEE131}" type="datetime11">
              <a:rPr lang="zh-CN" altLang="en-US"/>
              <a:pPr/>
              <a:t>22:08:12</a:t>
            </a:fld>
            <a:endParaRPr lang="zh-CN" altLang="en-US"/>
          </a:p>
        </p:txBody>
      </p:sp>
      <p:sp>
        <p:nvSpPr>
          <p:cNvPr id="32" name="灯片编号占位符 4"/>
          <p:cNvSpPr>
            <a:spLocks noGrp="1"/>
          </p:cNvSpPr>
          <p:nvPr>
            <p:ph type="sldNum" sz="quarter" idx="12"/>
          </p:nvPr>
        </p:nvSpPr>
        <p:spPr/>
        <p:txBody>
          <a:bodyPr/>
          <a:lstStyle/>
          <a:p>
            <a:r>
              <a:rPr lang="zh-CN" altLang="en-US"/>
              <a:t>第</a:t>
            </a:r>
            <a:fld id="{D49A5509-F9C5-4C9D-BC77-5134F41D2923}" type="slidenum">
              <a:rPr lang="zh-CN" altLang="en-US"/>
              <a:pPr/>
              <a:t>26</a:t>
            </a:fld>
            <a:r>
              <a:rPr lang="zh-CN" altLang="en-US"/>
              <a:t>页 共</a:t>
            </a:r>
            <a:r>
              <a:rPr lang="en-US" altLang="zh-CN"/>
              <a:t>47</a:t>
            </a:r>
            <a:r>
              <a:rPr lang="zh-CN" altLang="en-US"/>
              <a:t>页</a:t>
            </a:r>
          </a:p>
        </p:txBody>
      </p:sp>
      <p:sp>
        <p:nvSpPr>
          <p:cNvPr id="55310" name="Text Box 14"/>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grpSp>
        <p:nvGrpSpPr>
          <p:cNvPr id="55337" name="Group 41"/>
          <p:cNvGrpSpPr>
            <a:grpSpLocks/>
          </p:cNvGrpSpPr>
          <p:nvPr/>
        </p:nvGrpSpPr>
        <p:grpSpPr bwMode="auto">
          <a:xfrm>
            <a:off x="3581400" y="3352800"/>
            <a:ext cx="2590800" cy="1374775"/>
            <a:chOff x="240" y="1200"/>
            <a:chExt cx="2352" cy="529"/>
          </a:xfrm>
        </p:grpSpPr>
        <p:sp>
          <p:nvSpPr>
            <p:cNvPr id="55312" name="Rectangle 16"/>
            <p:cNvSpPr>
              <a:spLocks noChangeArrowheads="1"/>
            </p:cNvSpPr>
            <p:nvPr/>
          </p:nvSpPr>
          <p:spPr bwMode="auto">
            <a:xfrm>
              <a:off x="240" y="1200"/>
              <a:ext cx="2352" cy="528"/>
            </a:xfrm>
            <a:prstGeom prst="rect">
              <a:avLst/>
            </a:prstGeom>
            <a:solidFill>
              <a:srgbClr val="FFFF00">
                <a:alpha val="39999"/>
              </a:srgbClr>
            </a:solidFill>
            <a:ln w="9525" algn="ctr">
              <a:noFill/>
              <a:miter lim="800000"/>
              <a:headEnd/>
              <a:tailEnd/>
            </a:ln>
            <a:effectLst/>
          </p:spPr>
          <p:txBody>
            <a:bodyPr wrap="none" anchor="ctr"/>
            <a:lstStyle/>
            <a:p>
              <a:endParaRPr lang="zh-CN" altLang="en-US"/>
            </a:p>
          </p:txBody>
        </p:sp>
        <p:sp>
          <p:nvSpPr>
            <p:cNvPr id="55313" name="Text Box 17"/>
            <p:cNvSpPr txBox="1">
              <a:spLocks noChangeArrowheads="1"/>
            </p:cNvSpPr>
            <p:nvPr/>
          </p:nvSpPr>
          <p:spPr bwMode="auto">
            <a:xfrm>
              <a:off x="288" y="1200"/>
              <a:ext cx="2161" cy="529"/>
            </a:xfrm>
            <a:prstGeom prst="rect">
              <a:avLst/>
            </a:prstGeom>
            <a:noFill/>
            <a:ln w="9525" algn="ctr">
              <a:noFill/>
              <a:miter lim="800000"/>
              <a:headEnd/>
              <a:tailEnd/>
            </a:ln>
            <a:effectLst/>
          </p:spPr>
          <p:txBody>
            <a:bodyPr>
              <a:spAutoFit/>
            </a:bodyPr>
            <a:lstStyle/>
            <a:p>
              <a:pPr>
                <a:spcBef>
                  <a:spcPct val="50000"/>
                </a:spcBef>
              </a:pPr>
              <a:r>
                <a:rPr lang="zh-CN" altLang="en-US" sz="2800">
                  <a:latin typeface="华文行楷" pitchFamily="2" charset="-122"/>
                  <a:ea typeface="华文行楷" pitchFamily="2" charset="-122"/>
                </a:rPr>
                <a:t>港口和码头建造及运营的环境问题</a:t>
              </a:r>
            </a:p>
          </p:txBody>
        </p:sp>
      </p:grpSp>
      <p:grpSp>
        <p:nvGrpSpPr>
          <p:cNvPr id="55329" name="Group 33"/>
          <p:cNvGrpSpPr>
            <a:grpSpLocks/>
          </p:cNvGrpSpPr>
          <p:nvPr/>
        </p:nvGrpSpPr>
        <p:grpSpPr bwMode="auto">
          <a:xfrm>
            <a:off x="1600200" y="2819400"/>
            <a:ext cx="1524000" cy="1295400"/>
            <a:chOff x="720" y="1872"/>
            <a:chExt cx="960" cy="816"/>
          </a:xfrm>
        </p:grpSpPr>
        <p:sp>
          <p:nvSpPr>
            <p:cNvPr id="55311" name="Oval 15"/>
            <p:cNvSpPr>
              <a:spLocks noChangeArrowheads="1"/>
            </p:cNvSpPr>
            <p:nvPr/>
          </p:nvSpPr>
          <p:spPr bwMode="auto">
            <a:xfrm>
              <a:off x="720" y="1872"/>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14" name="Text Box 18"/>
            <p:cNvSpPr txBox="1">
              <a:spLocks noChangeArrowheads="1"/>
            </p:cNvSpPr>
            <p:nvPr/>
          </p:nvSpPr>
          <p:spPr bwMode="auto">
            <a:xfrm>
              <a:off x="816" y="2016"/>
              <a:ext cx="864" cy="51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疏浚物管理</a:t>
              </a:r>
            </a:p>
          </p:txBody>
        </p:sp>
      </p:grpSp>
      <p:grpSp>
        <p:nvGrpSpPr>
          <p:cNvPr id="55330" name="Group 34"/>
          <p:cNvGrpSpPr>
            <a:grpSpLocks/>
          </p:cNvGrpSpPr>
          <p:nvPr/>
        </p:nvGrpSpPr>
        <p:grpSpPr bwMode="auto">
          <a:xfrm>
            <a:off x="3124200" y="1905000"/>
            <a:ext cx="1295400" cy="1295400"/>
            <a:chOff x="1920" y="1872"/>
            <a:chExt cx="816" cy="816"/>
          </a:xfrm>
        </p:grpSpPr>
        <p:sp>
          <p:nvSpPr>
            <p:cNvPr id="55318" name="Oval 22"/>
            <p:cNvSpPr>
              <a:spLocks noChangeArrowheads="1"/>
            </p:cNvSpPr>
            <p:nvPr/>
          </p:nvSpPr>
          <p:spPr bwMode="auto">
            <a:xfrm>
              <a:off x="1920" y="1872"/>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2" name="Text Box 26"/>
            <p:cNvSpPr txBox="1">
              <a:spLocks noChangeArrowheads="1"/>
            </p:cNvSpPr>
            <p:nvPr/>
          </p:nvSpPr>
          <p:spPr bwMode="auto">
            <a:xfrm>
              <a:off x="2016" y="2016"/>
              <a:ext cx="720" cy="51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大气排放物</a:t>
              </a:r>
            </a:p>
          </p:txBody>
        </p:sp>
      </p:grpSp>
      <p:grpSp>
        <p:nvGrpSpPr>
          <p:cNvPr id="55331" name="Group 35"/>
          <p:cNvGrpSpPr>
            <a:grpSpLocks/>
          </p:cNvGrpSpPr>
          <p:nvPr/>
        </p:nvGrpSpPr>
        <p:grpSpPr bwMode="auto">
          <a:xfrm>
            <a:off x="4876800" y="1828800"/>
            <a:ext cx="1371600" cy="1295400"/>
            <a:chOff x="3168" y="1872"/>
            <a:chExt cx="864" cy="816"/>
          </a:xfrm>
        </p:grpSpPr>
        <p:sp>
          <p:nvSpPr>
            <p:cNvPr id="55317" name="Oval 21"/>
            <p:cNvSpPr>
              <a:spLocks noChangeArrowheads="1"/>
            </p:cNvSpPr>
            <p:nvPr/>
          </p:nvSpPr>
          <p:spPr bwMode="auto">
            <a:xfrm>
              <a:off x="3168" y="1872"/>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3" name="Text Box 27"/>
            <p:cNvSpPr txBox="1">
              <a:spLocks noChangeArrowheads="1"/>
            </p:cNvSpPr>
            <p:nvPr/>
          </p:nvSpPr>
          <p:spPr bwMode="auto">
            <a:xfrm>
              <a:off x="3216" y="1920"/>
              <a:ext cx="816" cy="74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一般性废弃物的接收</a:t>
              </a:r>
            </a:p>
          </p:txBody>
        </p:sp>
      </p:grpSp>
      <p:grpSp>
        <p:nvGrpSpPr>
          <p:cNvPr id="55332" name="Group 36"/>
          <p:cNvGrpSpPr>
            <a:grpSpLocks/>
          </p:cNvGrpSpPr>
          <p:nvPr/>
        </p:nvGrpSpPr>
        <p:grpSpPr bwMode="auto">
          <a:xfrm>
            <a:off x="6400800" y="2667000"/>
            <a:ext cx="1295400" cy="1295400"/>
            <a:chOff x="4176" y="1872"/>
            <a:chExt cx="816" cy="816"/>
          </a:xfrm>
        </p:grpSpPr>
        <p:sp>
          <p:nvSpPr>
            <p:cNvPr id="55320" name="Oval 24"/>
            <p:cNvSpPr>
              <a:spLocks noChangeArrowheads="1"/>
            </p:cNvSpPr>
            <p:nvPr/>
          </p:nvSpPr>
          <p:spPr bwMode="auto">
            <a:xfrm>
              <a:off x="4176" y="1872"/>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4" name="Text Box 28"/>
            <p:cNvSpPr txBox="1">
              <a:spLocks noChangeArrowheads="1"/>
            </p:cNvSpPr>
            <p:nvPr/>
          </p:nvSpPr>
          <p:spPr bwMode="auto">
            <a:xfrm>
              <a:off x="4320" y="2112"/>
              <a:ext cx="528" cy="28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废水</a:t>
              </a:r>
            </a:p>
          </p:txBody>
        </p:sp>
      </p:grpSp>
      <p:grpSp>
        <p:nvGrpSpPr>
          <p:cNvPr id="55333" name="Group 37"/>
          <p:cNvGrpSpPr>
            <a:grpSpLocks/>
          </p:cNvGrpSpPr>
          <p:nvPr/>
        </p:nvGrpSpPr>
        <p:grpSpPr bwMode="auto">
          <a:xfrm>
            <a:off x="1905000" y="4419600"/>
            <a:ext cx="1295400" cy="1295400"/>
            <a:chOff x="480" y="2976"/>
            <a:chExt cx="816" cy="816"/>
          </a:xfrm>
        </p:grpSpPr>
        <p:sp>
          <p:nvSpPr>
            <p:cNvPr id="55315" name="Oval 19"/>
            <p:cNvSpPr>
              <a:spLocks noChangeArrowheads="1"/>
            </p:cNvSpPr>
            <p:nvPr/>
          </p:nvSpPr>
          <p:spPr bwMode="auto">
            <a:xfrm>
              <a:off x="480" y="2976"/>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5" name="Text Box 29"/>
            <p:cNvSpPr txBox="1">
              <a:spLocks noChangeArrowheads="1"/>
            </p:cNvSpPr>
            <p:nvPr/>
          </p:nvSpPr>
          <p:spPr bwMode="auto">
            <a:xfrm>
              <a:off x="624" y="3264"/>
              <a:ext cx="672" cy="28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废水</a:t>
              </a:r>
            </a:p>
          </p:txBody>
        </p:sp>
      </p:grpSp>
      <p:grpSp>
        <p:nvGrpSpPr>
          <p:cNvPr id="55334" name="Group 38"/>
          <p:cNvGrpSpPr>
            <a:grpSpLocks/>
          </p:cNvGrpSpPr>
          <p:nvPr/>
        </p:nvGrpSpPr>
        <p:grpSpPr bwMode="auto">
          <a:xfrm>
            <a:off x="3352800" y="4953000"/>
            <a:ext cx="1447800" cy="1295400"/>
            <a:chOff x="1488" y="2928"/>
            <a:chExt cx="912" cy="816"/>
          </a:xfrm>
        </p:grpSpPr>
        <p:sp>
          <p:nvSpPr>
            <p:cNvPr id="55316" name="Oval 20"/>
            <p:cNvSpPr>
              <a:spLocks noChangeArrowheads="1"/>
            </p:cNvSpPr>
            <p:nvPr/>
          </p:nvSpPr>
          <p:spPr bwMode="auto">
            <a:xfrm>
              <a:off x="1488" y="2928"/>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6" name="Text Box 30"/>
            <p:cNvSpPr txBox="1">
              <a:spLocks noChangeArrowheads="1"/>
            </p:cNvSpPr>
            <p:nvPr/>
          </p:nvSpPr>
          <p:spPr bwMode="auto">
            <a:xfrm>
              <a:off x="1536" y="2976"/>
              <a:ext cx="864" cy="74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有害材料和油的管理</a:t>
              </a:r>
            </a:p>
          </p:txBody>
        </p:sp>
      </p:grpSp>
      <p:grpSp>
        <p:nvGrpSpPr>
          <p:cNvPr id="55335" name="Group 39"/>
          <p:cNvGrpSpPr>
            <a:grpSpLocks/>
          </p:cNvGrpSpPr>
          <p:nvPr/>
        </p:nvGrpSpPr>
        <p:grpSpPr bwMode="auto">
          <a:xfrm>
            <a:off x="5181600" y="5029200"/>
            <a:ext cx="1295400" cy="1295400"/>
            <a:chOff x="2640" y="2928"/>
            <a:chExt cx="816" cy="816"/>
          </a:xfrm>
        </p:grpSpPr>
        <p:sp>
          <p:nvSpPr>
            <p:cNvPr id="55319" name="Oval 23"/>
            <p:cNvSpPr>
              <a:spLocks noChangeArrowheads="1"/>
            </p:cNvSpPr>
            <p:nvPr/>
          </p:nvSpPr>
          <p:spPr bwMode="auto">
            <a:xfrm>
              <a:off x="2640" y="2928"/>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7" name="Text Box 31"/>
            <p:cNvSpPr txBox="1">
              <a:spLocks noChangeArrowheads="1"/>
            </p:cNvSpPr>
            <p:nvPr/>
          </p:nvSpPr>
          <p:spPr bwMode="auto">
            <a:xfrm>
              <a:off x="2832" y="3216"/>
              <a:ext cx="576" cy="28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噪声</a:t>
              </a:r>
            </a:p>
          </p:txBody>
        </p:sp>
      </p:grpSp>
      <p:grpSp>
        <p:nvGrpSpPr>
          <p:cNvPr id="55336" name="Group 40"/>
          <p:cNvGrpSpPr>
            <a:grpSpLocks/>
          </p:cNvGrpSpPr>
          <p:nvPr/>
        </p:nvGrpSpPr>
        <p:grpSpPr bwMode="auto">
          <a:xfrm>
            <a:off x="6553200" y="4419600"/>
            <a:ext cx="1295400" cy="1295400"/>
            <a:chOff x="3792" y="2928"/>
            <a:chExt cx="816" cy="816"/>
          </a:xfrm>
        </p:grpSpPr>
        <p:sp>
          <p:nvSpPr>
            <p:cNvPr id="55321" name="Oval 25"/>
            <p:cNvSpPr>
              <a:spLocks noChangeArrowheads="1"/>
            </p:cNvSpPr>
            <p:nvPr/>
          </p:nvSpPr>
          <p:spPr bwMode="auto">
            <a:xfrm>
              <a:off x="3792" y="2928"/>
              <a:ext cx="816" cy="816"/>
            </a:xfrm>
            <a:prstGeom prst="ellipse">
              <a:avLst/>
            </a:prstGeom>
            <a:gradFill rotWithShape="1">
              <a:gsLst>
                <a:gs pos="0">
                  <a:srgbClr val="666699"/>
                </a:gs>
                <a:gs pos="100000">
                  <a:schemeClr val="bg1"/>
                </a:gs>
              </a:gsLst>
              <a:path path="rect">
                <a:fillToRect r="100000" b="100000"/>
              </a:path>
            </a:gradFill>
            <a:ln w="3175" algn="ctr">
              <a:solidFill>
                <a:srgbClr val="3366FF"/>
              </a:solidFill>
              <a:prstDash val="lgDashDotDot"/>
              <a:round/>
              <a:headEnd/>
              <a:tailEnd/>
            </a:ln>
            <a:effectLst/>
          </p:spPr>
          <p:txBody>
            <a:bodyPr wrap="none" anchor="ctr"/>
            <a:lstStyle/>
            <a:p>
              <a:endParaRPr lang="zh-CN" altLang="en-US"/>
            </a:p>
          </p:txBody>
        </p:sp>
        <p:sp>
          <p:nvSpPr>
            <p:cNvPr id="55328" name="Text Box 32"/>
            <p:cNvSpPr txBox="1">
              <a:spLocks noChangeArrowheads="1"/>
            </p:cNvSpPr>
            <p:nvPr/>
          </p:nvSpPr>
          <p:spPr bwMode="auto">
            <a:xfrm>
              <a:off x="3840" y="3072"/>
              <a:ext cx="768" cy="518"/>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rPr>
                <a:t>生物多样性</a:t>
              </a:r>
            </a:p>
          </p:txBody>
        </p:sp>
      </p:grpSp>
      <p:sp>
        <p:nvSpPr>
          <p:cNvPr id="55338" name="Text Box 42"/>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3"/>
          <p:cNvSpPr>
            <a:spLocks noGrp="1"/>
          </p:cNvSpPr>
          <p:nvPr>
            <p:ph type="dt" sz="half" idx="10"/>
          </p:nvPr>
        </p:nvSpPr>
        <p:spPr/>
        <p:txBody>
          <a:bodyPr/>
          <a:lstStyle/>
          <a:p>
            <a:r>
              <a:rPr lang="zh-CN" altLang="en-US"/>
              <a:t>时间</a:t>
            </a:r>
            <a:fld id="{1AC829CF-A1EB-4E07-84D8-2747C608FC63}" type="datetime11">
              <a:rPr lang="zh-CN" altLang="en-US"/>
              <a:pPr/>
              <a:t>22:08:12</a:t>
            </a:fld>
            <a:endParaRPr lang="zh-CN" altLang="en-US"/>
          </a:p>
        </p:txBody>
      </p:sp>
      <p:sp>
        <p:nvSpPr>
          <p:cNvPr id="13" name="灯片编号占位符 5"/>
          <p:cNvSpPr>
            <a:spLocks noGrp="1"/>
          </p:cNvSpPr>
          <p:nvPr>
            <p:ph type="sldNum" sz="quarter" idx="12"/>
          </p:nvPr>
        </p:nvSpPr>
        <p:spPr/>
        <p:txBody>
          <a:bodyPr/>
          <a:lstStyle/>
          <a:p>
            <a:r>
              <a:rPr lang="zh-CN" altLang="en-US"/>
              <a:t>第</a:t>
            </a:r>
            <a:fld id="{64C4914A-1CC5-4836-BB6F-9B0D9DEBC6DD}" type="slidenum">
              <a:rPr lang="zh-CN" altLang="en-US"/>
              <a:pPr/>
              <a:t>27</a:t>
            </a:fld>
            <a:r>
              <a:rPr lang="zh-CN" altLang="en-US"/>
              <a:t>页 共</a:t>
            </a:r>
            <a:r>
              <a:rPr lang="en-US" altLang="zh-CN"/>
              <a:t>47</a:t>
            </a:r>
            <a:r>
              <a:rPr lang="zh-CN" altLang="en-US"/>
              <a:t>页</a:t>
            </a:r>
          </a:p>
        </p:txBody>
      </p:sp>
      <p:sp>
        <p:nvSpPr>
          <p:cNvPr id="58405" name="Text Box 37"/>
          <p:cNvSpPr txBox="1">
            <a:spLocks noChangeArrowheads="1"/>
          </p:cNvSpPr>
          <p:nvPr/>
        </p:nvSpPr>
        <p:spPr bwMode="auto">
          <a:xfrm>
            <a:off x="228600" y="1828800"/>
            <a:ext cx="25146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大气排放物</a:t>
            </a:r>
          </a:p>
        </p:txBody>
      </p:sp>
      <p:grpSp>
        <p:nvGrpSpPr>
          <p:cNvPr id="58424" name="Group 56"/>
          <p:cNvGrpSpPr>
            <a:grpSpLocks/>
          </p:cNvGrpSpPr>
          <p:nvPr/>
        </p:nvGrpSpPr>
        <p:grpSpPr bwMode="auto">
          <a:xfrm>
            <a:off x="457200" y="2590800"/>
            <a:ext cx="8458200" cy="2971800"/>
            <a:chOff x="288" y="1248"/>
            <a:chExt cx="5328" cy="1872"/>
          </a:xfrm>
        </p:grpSpPr>
        <p:grpSp>
          <p:nvGrpSpPr>
            <p:cNvPr id="58423" name="Group 55"/>
            <p:cNvGrpSpPr>
              <a:grpSpLocks/>
            </p:cNvGrpSpPr>
            <p:nvPr/>
          </p:nvGrpSpPr>
          <p:grpSpPr bwMode="auto">
            <a:xfrm>
              <a:off x="336" y="1248"/>
              <a:ext cx="4752" cy="912"/>
              <a:chOff x="384" y="1200"/>
              <a:chExt cx="3600" cy="672"/>
            </a:xfrm>
          </p:grpSpPr>
          <p:sp>
            <p:nvSpPr>
              <p:cNvPr id="58409" name="Rectangle 41"/>
              <p:cNvSpPr>
                <a:spLocks noChangeArrowheads="1"/>
              </p:cNvSpPr>
              <p:nvPr/>
            </p:nvSpPr>
            <p:spPr bwMode="auto">
              <a:xfrm>
                <a:off x="384" y="1200"/>
                <a:ext cx="3600" cy="672"/>
              </a:xfrm>
              <a:prstGeom prst="rect">
                <a:avLst/>
              </a:prstGeom>
              <a:solidFill>
                <a:schemeClr val="folHlink">
                  <a:alpha val="50999"/>
                </a:schemeClr>
              </a:solidFill>
              <a:ln w="0" algn="ctr">
                <a:solidFill>
                  <a:schemeClr val="bg1"/>
                </a:solidFill>
                <a:miter lim="800000"/>
                <a:headEnd/>
                <a:tailEnd/>
              </a:ln>
              <a:effectLst/>
            </p:spPr>
            <p:txBody>
              <a:bodyPr wrap="none" anchor="ctr"/>
              <a:lstStyle/>
              <a:p>
                <a:endParaRPr lang="zh-CN" altLang="en-US"/>
              </a:p>
            </p:txBody>
          </p:sp>
          <p:sp>
            <p:nvSpPr>
              <p:cNvPr id="58411" name="Text Box 43"/>
              <p:cNvSpPr txBox="1">
                <a:spLocks noChangeArrowheads="1"/>
              </p:cNvSpPr>
              <p:nvPr/>
            </p:nvSpPr>
            <p:spPr bwMode="auto">
              <a:xfrm>
                <a:off x="384" y="1248"/>
                <a:ext cx="3504" cy="382"/>
              </a:xfrm>
              <a:prstGeom prst="rect">
                <a:avLst/>
              </a:prstGeom>
              <a:noFill/>
              <a:ln w="9525" algn="ctr">
                <a:noFill/>
                <a:miter lim="800000"/>
                <a:headEnd/>
                <a:tailEnd/>
              </a:ln>
              <a:effectLst/>
            </p:spPr>
            <p:txBody>
              <a:bodyPr>
                <a:spAutoFit/>
              </a:bodyPr>
              <a:lstStyle/>
              <a:p>
                <a:pPr>
                  <a:spcBef>
                    <a:spcPct val="50000"/>
                  </a:spcBef>
                </a:pPr>
                <a:r>
                  <a:rPr lang="en-US" altLang="zh-CN">
                    <a:solidFill>
                      <a:srgbClr val="000000"/>
                    </a:solidFill>
                    <a:latin typeface="Arial" charset="0"/>
                    <a:ea typeface="宋体" pitchFamily="2" charset="-122"/>
                  </a:rPr>
                  <a:t>SO2</a:t>
                </a:r>
                <a:r>
                  <a:rPr lang="zh-CN" altLang="en-US">
                    <a:solidFill>
                      <a:srgbClr val="000000"/>
                    </a:solidFill>
                    <a:latin typeface="Arial" charset="0"/>
                    <a:ea typeface="宋体" pitchFamily="2" charset="-122"/>
                  </a:rPr>
                  <a:t>、</a:t>
                </a:r>
                <a:r>
                  <a:rPr lang="en-US" altLang="zh-CN">
                    <a:solidFill>
                      <a:srgbClr val="000000"/>
                    </a:solidFill>
                    <a:latin typeface="Arial" charset="0"/>
                    <a:ea typeface="宋体" pitchFamily="2" charset="-122"/>
                  </a:rPr>
                  <a:t>NOx</a:t>
                </a:r>
                <a:r>
                  <a:rPr lang="zh-CN" altLang="en-US">
                    <a:solidFill>
                      <a:srgbClr val="000000"/>
                    </a:solidFill>
                    <a:latin typeface="Arial" charset="0"/>
                    <a:ea typeface="宋体" pitchFamily="2" charset="-122"/>
                  </a:rPr>
                  <a:t>、温室气体、细微颗粒物（</a:t>
                </a:r>
                <a:r>
                  <a:rPr lang="en-US" altLang="zh-CN">
                    <a:solidFill>
                      <a:srgbClr val="000000"/>
                    </a:solidFill>
                    <a:latin typeface="Arial" charset="0"/>
                    <a:ea typeface="宋体" pitchFamily="2" charset="-122"/>
                  </a:rPr>
                  <a:t>PM</a:t>
                </a:r>
                <a:r>
                  <a:rPr lang="zh-CN" altLang="en-US">
                    <a:solidFill>
                      <a:srgbClr val="000000"/>
                    </a:solidFill>
                    <a:latin typeface="Arial" charset="0"/>
                    <a:ea typeface="宋体" pitchFamily="2" charset="-122"/>
                  </a:rPr>
                  <a:t>）和挥发性有机化合物（</a:t>
                </a:r>
                <a:r>
                  <a:rPr lang="en-US" altLang="zh-CN">
                    <a:solidFill>
                      <a:srgbClr val="000000"/>
                    </a:solidFill>
                    <a:latin typeface="Arial" charset="0"/>
                    <a:ea typeface="宋体" pitchFamily="2" charset="-122"/>
                  </a:rPr>
                  <a:t>VOC</a:t>
                </a:r>
                <a:r>
                  <a:rPr lang="zh-CN" altLang="en-US">
                    <a:solidFill>
                      <a:srgbClr val="000000"/>
                    </a:solidFill>
                    <a:latin typeface="Arial" charset="0"/>
                    <a:ea typeface="宋体" pitchFamily="2" charset="-122"/>
                  </a:rPr>
                  <a:t>）</a:t>
                </a:r>
              </a:p>
            </p:txBody>
          </p:sp>
        </p:grpSp>
        <p:sp>
          <p:nvSpPr>
            <p:cNvPr id="58412" name="AutoShape 44"/>
            <p:cNvSpPr>
              <a:spLocks noChangeArrowheads="1"/>
            </p:cNvSpPr>
            <p:nvPr/>
          </p:nvSpPr>
          <p:spPr bwMode="auto">
            <a:xfrm>
              <a:off x="5088" y="1728"/>
              <a:ext cx="528" cy="1200"/>
            </a:xfrm>
            <a:prstGeom prst="curvedLeftArrow">
              <a:avLst>
                <a:gd name="adj1" fmla="val 2694"/>
                <a:gd name="adj2" fmla="val 90909"/>
                <a:gd name="adj3" fmla="val 33333"/>
              </a:avLst>
            </a:prstGeom>
            <a:solidFill>
              <a:schemeClr val="folHlink"/>
            </a:solidFill>
            <a:ln w="9525">
              <a:noFill/>
              <a:miter lim="800000"/>
              <a:headEnd/>
              <a:tailEnd/>
            </a:ln>
            <a:effectLst/>
          </p:spPr>
          <p:txBody>
            <a:bodyPr wrap="none" anchor="ctr"/>
            <a:lstStyle/>
            <a:p>
              <a:endParaRPr lang="zh-CN" altLang="en-US"/>
            </a:p>
          </p:txBody>
        </p:sp>
        <p:sp>
          <p:nvSpPr>
            <p:cNvPr id="58410" name="Rectangle 42"/>
            <p:cNvSpPr>
              <a:spLocks noChangeArrowheads="1"/>
            </p:cNvSpPr>
            <p:nvPr/>
          </p:nvSpPr>
          <p:spPr bwMode="auto">
            <a:xfrm>
              <a:off x="336" y="2448"/>
              <a:ext cx="4722" cy="672"/>
            </a:xfrm>
            <a:prstGeom prst="rect">
              <a:avLst/>
            </a:prstGeom>
            <a:solidFill>
              <a:schemeClr val="folHlink">
                <a:alpha val="50999"/>
              </a:schemeClr>
            </a:solidFill>
            <a:ln w="0" algn="ctr">
              <a:solidFill>
                <a:schemeClr val="bg1"/>
              </a:solidFill>
              <a:miter lim="800000"/>
              <a:headEnd/>
              <a:tailEnd/>
            </a:ln>
            <a:effectLst/>
          </p:spPr>
          <p:txBody>
            <a:bodyPr wrap="none" anchor="ctr"/>
            <a:lstStyle/>
            <a:p>
              <a:endParaRPr lang="zh-CN" altLang="en-US"/>
            </a:p>
          </p:txBody>
        </p:sp>
        <p:sp>
          <p:nvSpPr>
            <p:cNvPr id="58413" name="Text Box 45"/>
            <p:cNvSpPr txBox="1">
              <a:spLocks noChangeArrowheads="1"/>
            </p:cNvSpPr>
            <p:nvPr/>
          </p:nvSpPr>
          <p:spPr bwMode="auto">
            <a:xfrm>
              <a:off x="288" y="2496"/>
              <a:ext cx="4866" cy="288"/>
            </a:xfrm>
            <a:prstGeom prst="rect">
              <a:avLst/>
            </a:prstGeom>
            <a:noFill/>
            <a:ln w="9525" algn="ctr">
              <a:noFill/>
              <a:miter lim="800000"/>
              <a:headEnd/>
              <a:tailEnd/>
            </a:ln>
            <a:effectLst/>
          </p:spPr>
          <p:txBody>
            <a:bodyPr>
              <a:spAutoFit/>
            </a:bodyPr>
            <a:lstStyle/>
            <a:p>
              <a:pPr>
                <a:spcBef>
                  <a:spcPct val="50000"/>
                </a:spcBef>
              </a:pPr>
              <a:r>
                <a:rPr lang="zh-CN" altLang="en-US">
                  <a:solidFill>
                    <a:srgbClr val="000000"/>
                  </a:solidFill>
                  <a:latin typeface="Arial" charset="0"/>
                  <a:ea typeface="宋体" pitchFamily="2" charset="-122"/>
                </a:rPr>
                <a:t>主要是：船舶推进及辅助发动机和锅炉的燃烧排放物</a:t>
              </a:r>
            </a:p>
          </p:txBody>
        </p:sp>
      </p:grpSp>
      <p:sp>
        <p:nvSpPr>
          <p:cNvPr id="58426" name="Text Box 58"/>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sp>
        <p:nvSpPr>
          <p:cNvPr id="58427" name="Text Box 59"/>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23469DCB-A852-4DFE-8AF6-91D240CC162F}" type="datetime11">
              <a:rPr lang="zh-CN" altLang="en-US"/>
              <a:pPr/>
              <a:t>22:08:13</a:t>
            </a:fld>
            <a:endParaRPr lang="zh-CN" altLang="en-US"/>
          </a:p>
        </p:txBody>
      </p:sp>
      <p:sp>
        <p:nvSpPr>
          <p:cNvPr id="7" name="灯片编号占位符 5"/>
          <p:cNvSpPr>
            <a:spLocks noGrp="1"/>
          </p:cNvSpPr>
          <p:nvPr>
            <p:ph type="sldNum" sz="quarter" idx="12"/>
          </p:nvPr>
        </p:nvSpPr>
        <p:spPr/>
        <p:txBody>
          <a:bodyPr/>
          <a:lstStyle/>
          <a:p>
            <a:r>
              <a:rPr lang="zh-CN" altLang="en-US"/>
              <a:t>第</a:t>
            </a:r>
            <a:fld id="{944F1081-5F93-436B-AE11-335291DA4EF6}" type="slidenum">
              <a:rPr lang="zh-CN" altLang="en-US"/>
              <a:pPr/>
              <a:t>28</a:t>
            </a:fld>
            <a:r>
              <a:rPr lang="zh-CN" altLang="en-US"/>
              <a:t>页 共</a:t>
            </a:r>
            <a:r>
              <a:rPr lang="en-US" altLang="zh-CN"/>
              <a:t>47</a:t>
            </a:r>
            <a:r>
              <a:rPr lang="zh-CN" altLang="en-US"/>
              <a:t>页</a:t>
            </a:r>
          </a:p>
        </p:txBody>
      </p:sp>
      <p:sp>
        <p:nvSpPr>
          <p:cNvPr id="57356" name="Text Box 12"/>
          <p:cNvSpPr txBox="1">
            <a:spLocks noChangeArrowheads="1"/>
          </p:cNvSpPr>
          <p:nvPr/>
        </p:nvSpPr>
        <p:spPr bwMode="auto">
          <a:xfrm>
            <a:off x="381000" y="1905000"/>
            <a:ext cx="3429000" cy="1004888"/>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大气排放物</a:t>
            </a:r>
            <a:r>
              <a:rPr lang="en-US" altLang="zh-CN" b="1">
                <a:solidFill>
                  <a:schemeClr val="tx1"/>
                </a:solidFill>
              </a:rPr>
              <a:t>---</a:t>
            </a:r>
            <a:r>
              <a:rPr lang="zh-CN" altLang="en-US" b="1">
                <a:solidFill>
                  <a:schemeClr val="tx1"/>
                </a:solidFill>
              </a:rPr>
              <a:t>控制措施</a:t>
            </a:r>
          </a:p>
          <a:p>
            <a:pPr>
              <a:spcBef>
                <a:spcPct val="50000"/>
              </a:spcBef>
            </a:pPr>
            <a:endParaRPr lang="en-US" altLang="zh-CN">
              <a:latin typeface="华文行楷" pitchFamily="2" charset="-122"/>
              <a:ea typeface="华文行楷" pitchFamily="2" charset="-122"/>
            </a:endParaRPr>
          </a:p>
        </p:txBody>
      </p:sp>
      <p:sp>
        <p:nvSpPr>
          <p:cNvPr id="57383" name="Rectangle 39"/>
          <p:cNvSpPr>
            <a:spLocks noChangeArrowheads="1"/>
          </p:cNvSpPr>
          <p:nvPr/>
        </p:nvSpPr>
        <p:spPr bwMode="auto">
          <a:xfrm>
            <a:off x="533400" y="2362200"/>
            <a:ext cx="8610600" cy="4108450"/>
          </a:xfrm>
          <a:prstGeom prst="rect">
            <a:avLst/>
          </a:prstGeom>
          <a:noFill/>
          <a:ln w="9525" algn="ctr">
            <a:noFill/>
            <a:miter lim="800000"/>
            <a:headEnd/>
            <a:tailEnd/>
          </a:ln>
          <a:effectLst/>
        </p:spPr>
        <p:txBody>
          <a:bodyPr>
            <a:spAutoFit/>
          </a:bodyPr>
          <a:lstStyle/>
          <a:p>
            <a:r>
              <a:rPr lang="en-US" altLang="zh-CN">
                <a:solidFill>
                  <a:srgbClr val="000000"/>
                </a:solidFill>
                <a:latin typeface="宋体" pitchFamily="2" charset="-122"/>
                <a:ea typeface="宋体" pitchFamily="2" charset="-122"/>
              </a:rPr>
              <a:t>1.</a:t>
            </a:r>
            <a:r>
              <a:rPr lang="zh-CN" altLang="en-US">
                <a:solidFill>
                  <a:srgbClr val="000000"/>
                </a:solidFill>
                <a:latin typeface="宋体" pitchFamily="2" charset="-122"/>
                <a:ea typeface="宋体" pitchFamily="2" charset="-122"/>
              </a:rPr>
              <a:t>在港口使用低硫燃料</a:t>
            </a:r>
          </a:p>
          <a:p>
            <a:r>
              <a:rPr lang="en-US" altLang="zh-CN">
                <a:solidFill>
                  <a:srgbClr val="000000"/>
                </a:solidFill>
                <a:latin typeface="宋体" pitchFamily="2" charset="-122"/>
                <a:ea typeface="宋体" pitchFamily="2" charset="-122"/>
              </a:rPr>
              <a:t>2.</a:t>
            </a:r>
            <a:r>
              <a:rPr lang="zh-CN" altLang="en-US">
                <a:solidFill>
                  <a:srgbClr val="000000"/>
                </a:solidFill>
                <a:latin typeface="宋体" pitchFamily="2" charset="-122"/>
                <a:ea typeface="宋体" pitchFamily="2" charset="-122"/>
              </a:rPr>
              <a:t>在港期间或在不利的大气状况下，避免或限制对蒸汽锅炉的管道或烟道进行吹灰</a:t>
            </a:r>
          </a:p>
          <a:p>
            <a:r>
              <a:rPr lang="en-US" altLang="zh-CN">
                <a:solidFill>
                  <a:srgbClr val="000000"/>
                </a:solidFill>
                <a:latin typeface="宋体" pitchFamily="2" charset="-122"/>
                <a:ea typeface="宋体" pitchFamily="2" charset="-122"/>
              </a:rPr>
              <a:t>3.</a:t>
            </a:r>
            <a:r>
              <a:rPr lang="zh-CN" altLang="en-US">
                <a:solidFill>
                  <a:srgbClr val="000000"/>
                </a:solidFill>
                <a:latin typeface="宋体" pitchFamily="2" charset="-122"/>
                <a:ea typeface="宋体" pitchFamily="2" charset="-122"/>
              </a:rPr>
              <a:t>转运设备（例如起重机、叉车和卡车）保持良好的工作状况</a:t>
            </a:r>
          </a:p>
          <a:p>
            <a:r>
              <a:rPr lang="en-US" altLang="zh-CN">
                <a:solidFill>
                  <a:srgbClr val="000000"/>
                </a:solidFill>
                <a:latin typeface="宋体" pitchFamily="2" charset="-122"/>
                <a:ea typeface="宋体" pitchFamily="2" charset="-122"/>
              </a:rPr>
              <a:t>4.</a:t>
            </a:r>
            <a:r>
              <a:rPr lang="zh-CN" altLang="en-US">
                <a:solidFill>
                  <a:srgbClr val="000000"/>
                </a:solidFill>
                <a:latin typeface="宋体" pitchFamily="2" charset="-122"/>
                <a:ea typeface="宋体" pitchFamily="2" charset="-122"/>
              </a:rPr>
              <a:t>升级改造地面车队，采用低污染的卡车和车辆，使用替代燃料和混合燃料</a:t>
            </a:r>
          </a:p>
          <a:p>
            <a:r>
              <a:rPr lang="en-US" altLang="zh-CN">
                <a:solidFill>
                  <a:srgbClr val="000000"/>
                </a:solidFill>
                <a:latin typeface="宋体" pitchFamily="2" charset="-122"/>
                <a:ea typeface="宋体" pitchFamily="2" charset="-122"/>
              </a:rPr>
              <a:t>5.</a:t>
            </a:r>
            <a:r>
              <a:rPr lang="zh-CN" altLang="en-US">
                <a:solidFill>
                  <a:srgbClr val="000000"/>
                </a:solidFill>
                <a:latin typeface="宋体" pitchFamily="2" charset="-122"/>
                <a:ea typeface="宋体" pitchFamily="2" charset="-122"/>
              </a:rPr>
              <a:t>鼓励减少装卸期间的发动机空转</a:t>
            </a:r>
          </a:p>
          <a:p>
            <a:r>
              <a:rPr lang="en-US" altLang="zh-CN">
                <a:solidFill>
                  <a:srgbClr val="000000"/>
                </a:solidFill>
                <a:latin typeface="宋体" pitchFamily="2" charset="-122"/>
                <a:ea typeface="宋体" pitchFamily="2" charset="-122"/>
              </a:rPr>
              <a:t>6.</a:t>
            </a:r>
            <a:r>
              <a:rPr lang="zh-CN" altLang="en-US">
                <a:solidFill>
                  <a:srgbClr val="000000"/>
                </a:solidFill>
                <a:latin typeface="宋体" pitchFamily="2" charset="-122"/>
                <a:ea typeface="宋体" pitchFamily="2" charset="-122"/>
              </a:rPr>
              <a:t>鼓励进行储存规划，以避免或尽量减少货物的转储和重新装箱</a:t>
            </a:r>
          </a:p>
          <a:p>
            <a:r>
              <a:rPr lang="en-US" altLang="zh-CN">
                <a:solidFill>
                  <a:srgbClr val="000000"/>
                </a:solidFill>
                <a:latin typeface="宋体" pitchFamily="2" charset="-122"/>
                <a:ea typeface="宋体" pitchFamily="2" charset="-122"/>
              </a:rPr>
              <a:t>8.</a:t>
            </a:r>
            <a:r>
              <a:rPr lang="zh-CN" altLang="en-US">
                <a:solidFill>
                  <a:srgbClr val="000000"/>
                </a:solidFill>
                <a:latin typeface="宋体" pitchFamily="2" charset="-122"/>
                <a:ea typeface="宋体" pitchFamily="2" charset="-122"/>
              </a:rPr>
              <a:t>设计新设施，以尽量减少船舶装卸设施与货场之间的运输距离</a:t>
            </a:r>
          </a:p>
        </p:txBody>
      </p:sp>
      <p:sp>
        <p:nvSpPr>
          <p:cNvPr id="57384" name="Text Box 40"/>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sp>
        <p:nvSpPr>
          <p:cNvPr id="57385" name="Text Box 41"/>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B5E39916-7938-484A-8C43-74ADDF8843D7}" type="datetime11">
              <a:rPr lang="zh-CN" altLang="en-US"/>
              <a:pPr/>
              <a:t>22:08:13</a:t>
            </a:fld>
            <a:endParaRPr lang="zh-CN" altLang="en-US"/>
          </a:p>
        </p:txBody>
      </p:sp>
      <p:sp>
        <p:nvSpPr>
          <p:cNvPr id="7" name="灯片编号占位符 5"/>
          <p:cNvSpPr>
            <a:spLocks noGrp="1"/>
          </p:cNvSpPr>
          <p:nvPr>
            <p:ph type="sldNum" sz="quarter" idx="12"/>
          </p:nvPr>
        </p:nvSpPr>
        <p:spPr/>
        <p:txBody>
          <a:bodyPr/>
          <a:lstStyle/>
          <a:p>
            <a:r>
              <a:rPr lang="zh-CN" altLang="en-US"/>
              <a:t>第</a:t>
            </a:r>
            <a:fld id="{4DBD1B2A-3C31-4F62-9AE2-693E6660C791}" type="slidenum">
              <a:rPr lang="zh-CN" altLang="en-US"/>
              <a:pPr/>
              <a:t>29</a:t>
            </a:fld>
            <a:r>
              <a:rPr lang="zh-CN" altLang="en-US"/>
              <a:t>页 共</a:t>
            </a:r>
            <a:r>
              <a:rPr lang="en-US" altLang="zh-CN"/>
              <a:t>47</a:t>
            </a:r>
            <a:r>
              <a:rPr lang="zh-CN" altLang="en-US"/>
              <a:t>页</a:t>
            </a:r>
          </a:p>
        </p:txBody>
      </p:sp>
      <p:sp>
        <p:nvSpPr>
          <p:cNvPr id="74756" name="Text Box 4"/>
          <p:cNvSpPr txBox="1">
            <a:spLocks noChangeArrowheads="1"/>
          </p:cNvSpPr>
          <p:nvPr/>
        </p:nvSpPr>
        <p:spPr bwMode="auto">
          <a:xfrm>
            <a:off x="533400" y="1981200"/>
            <a:ext cx="24384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废水</a:t>
            </a:r>
          </a:p>
        </p:txBody>
      </p:sp>
      <p:sp>
        <p:nvSpPr>
          <p:cNvPr id="74765" name="Rectangle 13"/>
          <p:cNvSpPr>
            <a:spLocks noChangeArrowheads="1"/>
          </p:cNvSpPr>
          <p:nvPr/>
        </p:nvSpPr>
        <p:spPr bwMode="auto">
          <a:xfrm>
            <a:off x="533400" y="2438400"/>
            <a:ext cx="7924800" cy="3378200"/>
          </a:xfrm>
          <a:prstGeom prst="rect">
            <a:avLst/>
          </a:prstGeom>
          <a:noFill/>
          <a:ln w="9525" algn="ctr">
            <a:noFill/>
            <a:miter lim="800000"/>
            <a:headEnd/>
            <a:tailEnd/>
          </a:ln>
          <a:effectLst/>
        </p:spPr>
        <p:txBody>
          <a:bodyPr>
            <a:spAutoFit/>
          </a:bodyPr>
          <a:lstStyle/>
          <a:p>
            <a:r>
              <a:rPr lang="en-US" altLang="zh-CN" dirty="0">
                <a:solidFill>
                  <a:srgbClr val="000000"/>
                </a:solidFill>
              </a:rPr>
              <a:t>    </a:t>
            </a:r>
            <a:r>
              <a:rPr lang="zh-CN" altLang="en-US" dirty="0">
                <a:solidFill>
                  <a:srgbClr val="000000"/>
                </a:solidFill>
                <a:latin typeface="宋体" pitchFamily="2" charset="-122"/>
                <a:ea typeface="宋体" pitchFamily="2" charset="-122"/>
              </a:rPr>
              <a:t>与港口作业有关的废水可包括雨水和港口作业产生的污水，以及船舶的污水、压舱水（例如油轮的压舱水）、舱底水和船舶清洗废水。船舶污水和废水的生化需氧量和大肠杆菌的含量很高，同时有浓度很低的药品等其他成分，通常 </a:t>
            </a:r>
            <a:r>
              <a:rPr lang="en-US" altLang="zh-CN" dirty="0">
                <a:solidFill>
                  <a:srgbClr val="000000"/>
                </a:solidFill>
                <a:latin typeface="宋体" pitchFamily="2" charset="-122"/>
                <a:ea typeface="宋体" pitchFamily="2" charset="-122"/>
              </a:rPr>
              <a:t>pH </a:t>
            </a:r>
            <a:r>
              <a:rPr lang="zh-CN" altLang="en-US" dirty="0">
                <a:solidFill>
                  <a:srgbClr val="000000"/>
                </a:solidFill>
                <a:latin typeface="宋体" pitchFamily="2" charset="-122"/>
                <a:ea typeface="宋体" pitchFamily="2" charset="-122"/>
              </a:rPr>
              <a:t>都很低。清洗废水可能包含油等残留物。</a:t>
            </a:r>
          </a:p>
          <a:p>
            <a:endParaRPr lang="zh-CN" altLang="en-US" dirty="0">
              <a:solidFill>
                <a:srgbClr val="000000"/>
              </a:solidFill>
              <a:latin typeface="宋体" pitchFamily="2" charset="-122"/>
              <a:ea typeface="宋体" pitchFamily="2" charset="-122"/>
            </a:endParaRPr>
          </a:p>
          <a:p>
            <a:r>
              <a:rPr lang="zh-CN" altLang="en-US" dirty="0">
                <a:solidFill>
                  <a:srgbClr val="000000"/>
                </a:solidFill>
                <a:latin typeface="宋体" pitchFamily="2" charset="-122"/>
                <a:ea typeface="宋体" pitchFamily="2" charset="-122"/>
              </a:rPr>
              <a:t>    舱底水包含污染物，生化需氧量和化学需氧量很高，并包含浓度很高的溶解固体、油和例行操作所累积的其他化学品。</a:t>
            </a:r>
          </a:p>
        </p:txBody>
      </p:sp>
      <p:sp>
        <p:nvSpPr>
          <p:cNvPr id="74766" name="Text Box 14"/>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sp>
        <p:nvSpPr>
          <p:cNvPr id="74767" name="Text Box 15"/>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日期占位符 3"/>
          <p:cNvSpPr>
            <a:spLocks noGrp="1"/>
          </p:cNvSpPr>
          <p:nvPr>
            <p:ph type="dt" sz="half" idx="10"/>
          </p:nvPr>
        </p:nvSpPr>
        <p:spPr/>
        <p:txBody>
          <a:bodyPr/>
          <a:lstStyle/>
          <a:p>
            <a:r>
              <a:rPr lang="zh-CN" altLang="en-US"/>
              <a:t>时间</a:t>
            </a:r>
            <a:fld id="{A6228806-1A83-4D3B-B964-1ACD8B532992}" type="datetime11">
              <a:rPr lang="zh-CN" altLang="en-US"/>
              <a:pPr/>
              <a:t>22:08:04</a:t>
            </a:fld>
            <a:endParaRPr lang="zh-CN" altLang="en-US"/>
          </a:p>
        </p:txBody>
      </p:sp>
      <p:sp>
        <p:nvSpPr>
          <p:cNvPr id="71" name="灯片编号占位符 5"/>
          <p:cNvSpPr>
            <a:spLocks noGrp="1"/>
          </p:cNvSpPr>
          <p:nvPr>
            <p:ph type="sldNum" sz="quarter" idx="12"/>
          </p:nvPr>
        </p:nvSpPr>
        <p:spPr/>
        <p:txBody>
          <a:bodyPr/>
          <a:lstStyle/>
          <a:p>
            <a:r>
              <a:rPr lang="zh-CN" altLang="en-US"/>
              <a:t>第</a:t>
            </a:r>
            <a:fld id="{D464CB17-D6FF-4124-9B50-30F660DB7527}" type="slidenum">
              <a:rPr lang="zh-CN" altLang="en-US"/>
              <a:pPr/>
              <a:t>3</a:t>
            </a:fld>
            <a:r>
              <a:rPr lang="zh-CN" altLang="en-US"/>
              <a:t>页 共</a:t>
            </a:r>
            <a:r>
              <a:rPr lang="en-US" altLang="zh-CN"/>
              <a:t>47</a:t>
            </a:r>
            <a:r>
              <a:rPr lang="zh-CN" altLang="en-US"/>
              <a:t>页</a:t>
            </a:r>
          </a:p>
        </p:txBody>
      </p:sp>
      <p:sp>
        <p:nvSpPr>
          <p:cNvPr id="12292" name="Text Box 4"/>
          <p:cNvSpPr txBox="1">
            <a:spLocks noChangeArrowheads="1"/>
          </p:cNvSpPr>
          <p:nvPr/>
        </p:nvSpPr>
        <p:spPr bwMode="auto">
          <a:xfrm>
            <a:off x="3886200" y="1295400"/>
            <a:ext cx="28956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安全生产标准化</a:t>
            </a:r>
          </a:p>
        </p:txBody>
      </p:sp>
      <p:sp>
        <p:nvSpPr>
          <p:cNvPr id="12297" name="Line 9"/>
          <p:cNvSpPr>
            <a:spLocks noChangeShapeType="1"/>
          </p:cNvSpPr>
          <p:nvPr/>
        </p:nvSpPr>
        <p:spPr bwMode="auto">
          <a:xfrm>
            <a:off x="4724400" y="3733800"/>
            <a:ext cx="838200" cy="0"/>
          </a:xfrm>
          <a:prstGeom prst="line">
            <a:avLst/>
          </a:prstGeom>
          <a:noFill/>
          <a:ln w="9525">
            <a:solidFill>
              <a:schemeClr val="tx1"/>
            </a:solidFill>
            <a:round/>
            <a:headEnd/>
            <a:tailEnd type="triangle" w="med" len="med"/>
          </a:ln>
          <a:effectLst/>
        </p:spPr>
        <p:txBody>
          <a:bodyPr/>
          <a:lstStyle/>
          <a:p>
            <a:endParaRPr lang="zh-CN" altLang="en-US"/>
          </a:p>
        </p:txBody>
      </p:sp>
      <p:sp>
        <p:nvSpPr>
          <p:cNvPr id="12298" name="Line 10"/>
          <p:cNvSpPr>
            <a:spLocks noChangeShapeType="1"/>
          </p:cNvSpPr>
          <p:nvPr/>
        </p:nvSpPr>
        <p:spPr bwMode="auto">
          <a:xfrm>
            <a:off x="5486400" y="2209800"/>
            <a:ext cx="76200" cy="3581400"/>
          </a:xfrm>
          <a:prstGeom prst="line">
            <a:avLst/>
          </a:prstGeom>
          <a:noFill/>
          <a:ln w="9525">
            <a:solidFill>
              <a:schemeClr val="tx1"/>
            </a:solidFill>
            <a:round/>
            <a:headEnd/>
            <a:tailEnd/>
          </a:ln>
          <a:effectLst/>
        </p:spPr>
        <p:txBody>
          <a:bodyPr/>
          <a:lstStyle/>
          <a:p>
            <a:endParaRPr lang="zh-CN" altLang="en-US"/>
          </a:p>
        </p:txBody>
      </p:sp>
      <p:sp>
        <p:nvSpPr>
          <p:cNvPr id="12299" name="Line 11"/>
          <p:cNvSpPr>
            <a:spLocks noChangeShapeType="1"/>
          </p:cNvSpPr>
          <p:nvPr/>
        </p:nvSpPr>
        <p:spPr bwMode="auto">
          <a:xfrm>
            <a:off x="5486400" y="22098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00" name="Line 12"/>
          <p:cNvSpPr>
            <a:spLocks noChangeShapeType="1"/>
          </p:cNvSpPr>
          <p:nvPr/>
        </p:nvSpPr>
        <p:spPr bwMode="auto">
          <a:xfrm>
            <a:off x="5486400" y="2971800"/>
            <a:ext cx="685800" cy="0"/>
          </a:xfrm>
          <a:prstGeom prst="line">
            <a:avLst/>
          </a:prstGeom>
          <a:noFill/>
          <a:ln w="9525">
            <a:solidFill>
              <a:schemeClr val="tx1"/>
            </a:solidFill>
            <a:round/>
            <a:headEnd/>
            <a:tailEnd type="triangle" w="med" len="med"/>
          </a:ln>
          <a:effectLst/>
        </p:spPr>
        <p:txBody>
          <a:bodyPr/>
          <a:lstStyle/>
          <a:p>
            <a:endParaRPr lang="zh-CN" altLang="en-US"/>
          </a:p>
        </p:txBody>
      </p:sp>
      <p:sp>
        <p:nvSpPr>
          <p:cNvPr id="12301" name="Line 13"/>
          <p:cNvSpPr>
            <a:spLocks noChangeShapeType="1"/>
          </p:cNvSpPr>
          <p:nvPr/>
        </p:nvSpPr>
        <p:spPr bwMode="auto">
          <a:xfrm>
            <a:off x="5562600" y="37338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02" name="Line 14"/>
          <p:cNvSpPr>
            <a:spLocks noChangeShapeType="1"/>
          </p:cNvSpPr>
          <p:nvPr/>
        </p:nvSpPr>
        <p:spPr bwMode="auto">
          <a:xfrm>
            <a:off x="5562600" y="44196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03" name="Line 15"/>
          <p:cNvSpPr>
            <a:spLocks noChangeShapeType="1"/>
          </p:cNvSpPr>
          <p:nvPr/>
        </p:nvSpPr>
        <p:spPr bwMode="auto">
          <a:xfrm>
            <a:off x="5562600" y="50292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04" name="Line 16"/>
          <p:cNvSpPr>
            <a:spLocks noChangeShapeType="1"/>
          </p:cNvSpPr>
          <p:nvPr/>
        </p:nvSpPr>
        <p:spPr bwMode="auto">
          <a:xfrm>
            <a:off x="5562600" y="57912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23" name="Line 35"/>
          <p:cNvSpPr>
            <a:spLocks noChangeShapeType="1"/>
          </p:cNvSpPr>
          <p:nvPr/>
        </p:nvSpPr>
        <p:spPr bwMode="auto">
          <a:xfrm flipH="1">
            <a:off x="3200400" y="3733800"/>
            <a:ext cx="914400" cy="0"/>
          </a:xfrm>
          <a:prstGeom prst="line">
            <a:avLst/>
          </a:prstGeom>
          <a:noFill/>
          <a:ln w="9525">
            <a:solidFill>
              <a:schemeClr val="tx1"/>
            </a:solidFill>
            <a:round/>
            <a:headEnd/>
            <a:tailEnd type="triangle" w="med" len="med"/>
          </a:ln>
          <a:effectLst/>
        </p:spPr>
        <p:txBody>
          <a:bodyPr/>
          <a:lstStyle/>
          <a:p>
            <a:endParaRPr lang="zh-CN" altLang="en-US"/>
          </a:p>
        </p:txBody>
      </p:sp>
      <p:sp>
        <p:nvSpPr>
          <p:cNvPr id="12324" name="Line 36"/>
          <p:cNvSpPr>
            <a:spLocks noChangeShapeType="1"/>
          </p:cNvSpPr>
          <p:nvPr/>
        </p:nvSpPr>
        <p:spPr bwMode="auto">
          <a:xfrm>
            <a:off x="3124200" y="2209800"/>
            <a:ext cx="76200" cy="3657600"/>
          </a:xfrm>
          <a:prstGeom prst="line">
            <a:avLst/>
          </a:prstGeom>
          <a:noFill/>
          <a:ln w="9525">
            <a:solidFill>
              <a:schemeClr val="tx1"/>
            </a:solidFill>
            <a:round/>
            <a:headEnd/>
            <a:tailEnd/>
          </a:ln>
          <a:effectLst/>
        </p:spPr>
        <p:txBody>
          <a:bodyPr/>
          <a:lstStyle/>
          <a:p>
            <a:endParaRPr lang="zh-CN" altLang="en-US"/>
          </a:p>
        </p:txBody>
      </p:sp>
      <p:sp>
        <p:nvSpPr>
          <p:cNvPr id="12325" name="Line 37"/>
          <p:cNvSpPr>
            <a:spLocks noChangeShapeType="1"/>
          </p:cNvSpPr>
          <p:nvPr/>
        </p:nvSpPr>
        <p:spPr bwMode="auto">
          <a:xfrm flipH="1">
            <a:off x="2514600" y="22098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26" name="Line 38"/>
          <p:cNvSpPr>
            <a:spLocks noChangeShapeType="1"/>
          </p:cNvSpPr>
          <p:nvPr/>
        </p:nvSpPr>
        <p:spPr bwMode="auto">
          <a:xfrm flipH="1">
            <a:off x="2514600" y="29718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27" name="Line 39"/>
          <p:cNvSpPr>
            <a:spLocks noChangeShapeType="1"/>
          </p:cNvSpPr>
          <p:nvPr/>
        </p:nvSpPr>
        <p:spPr bwMode="auto">
          <a:xfrm flipH="1">
            <a:off x="2514600" y="37338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28" name="Line 40"/>
          <p:cNvSpPr>
            <a:spLocks noChangeShapeType="1"/>
          </p:cNvSpPr>
          <p:nvPr/>
        </p:nvSpPr>
        <p:spPr bwMode="auto">
          <a:xfrm flipH="1">
            <a:off x="2514600" y="4419600"/>
            <a:ext cx="609600" cy="0"/>
          </a:xfrm>
          <a:prstGeom prst="line">
            <a:avLst/>
          </a:prstGeom>
          <a:noFill/>
          <a:ln w="9525">
            <a:solidFill>
              <a:schemeClr val="tx1"/>
            </a:solidFill>
            <a:round/>
            <a:headEnd/>
            <a:tailEnd type="triangle" w="med" len="med"/>
          </a:ln>
          <a:effectLst/>
        </p:spPr>
        <p:txBody>
          <a:bodyPr/>
          <a:lstStyle/>
          <a:p>
            <a:endParaRPr lang="zh-CN" altLang="en-US"/>
          </a:p>
        </p:txBody>
      </p:sp>
      <p:sp>
        <p:nvSpPr>
          <p:cNvPr id="12329" name="Line 41"/>
          <p:cNvSpPr>
            <a:spLocks noChangeShapeType="1"/>
          </p:cNvSpPr>
          <p:nvPr/>
        </p:nvSpPr>
        <p:spPr bwMode="auto">
          <a:xfrm flipH="1">
            <a:off x="2514600" y="5257800"/>
            <a:ext cx="685800" cy="0"/>
          </a:xfrm>
          <a:prstGeom prst="line">
            <a:avLst/>
          </a:prstGeom>
          <a:noFill/>
          <a:ln w="9525">
            <a:solidFill>
              <a:schemeClr val="tx1"/>
            </a:solidFill>
            <a:round/>
            <a:headEnd/>
            <a:tailEnd type="triangle" w="med" len="med"/>
          </a:ln>
          <a:effectLst/>
        </p:spPr>
        <p:txBody>
          <a:bodyPr/>
          <a:lstStyle/>
          <a:p>
            <a:endParaRPr lang="zh-CN" altLang="en-US"/>
          </a:p>
        </p:txBody>
      </p:sp>
      <p:sp>
        <p:nvSpPr>
          <p:cNvPr id="12330" name="Line 42"/>
          <p:cNvSpPr>
            <a:spLocks noChangeShapeType="1"/>
          </p:cNvSpPr>
          <p:nvPr/>
        </p:nvSpPr>
        <p:spPr bwMode="auto">
          <a:xfrm flipH="1">
            <a:off x="2514600" y="5867400"/>
            <a:ext cx="685800" cy="0"/>
          </a:xfrm>
          <a:prstGeom prst="line">
            <a:avLst/>
          </a:prstGeom>
          <a:noFill/>
          <a:ln w="9525">
            <a:solidFill>
              <a:schemeClr val="tx1"/>
            </a:solidFill>
            <a:round/>
            <a:headEnd/>
            <a:tailEnd type="triangle" w="med" len="med"/>
          </a:ln>
          <a:effectLst/>
        </p:spPr>
        <p:txBody>
          <a:bodyPr/>
          <a:lstStyle/>
          <a:p>
            <a:endParaRPr lang="zh-CN" altLang="en-US"/>
          </a:p>
        </p:txBody>
      </p:sp>
      <p:grpSp>
        <p:nvGrpSpPr>
          <p:cNvPr id="12398" name="Group 110"/>
          <p:cNvGrpSpPr>
            <a:grpSpLocks/>
          </p:cNvGrpSpPr>
          <p:nvPr/>
        </p:nvGrpSpPr>
        <p:grpSpPr bwMode="auto">
          <a:xfrm rot="16200000">
            <a:off x="1112044" y="4907756"/>
            <a:ext cx="685800" cy="2300288"/>
            <a:chOff x="158" y="1573"/>
            <a:chExt cx="1056" cy="1449"/>
          </a:xfrm>
        </p:grpSpPr>
        <p:sp>
          <p:nvSpPr>
            <p:cNvPr id="12399" name="AutoShape 111"/>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作业安全管理</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00" name="Picture 112"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07" name="Group 119"/>
          <p:cNvGrpSpPr>
            <a:grpSpLocks/>
          </p:cNvGrpSpPr>
          <p:nvPr/>
        </p:nvGrpSpPr>
        <p:grpSpPr bwMode="auto">
          <a:xfrm rot="16200000">
            <a:off x="1112044" y="4145756"/>
            <a:ext cx="685800" cy="2300288"/>
            <a:chOff x="158" y="1573"/>
            <a:chExt cx="1056" cy="1449"/>
          </a:xfrm>
        </p:grpSpPr>
        <p:sp>
          <p:nvSpPr>
            <p:cNvPr id="12408" name="AutoShape 120"/>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设备设施运行管理</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09" name="Picture 121"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10" name="Group 122"/>
          <p:cNvGrpSpPr>
            <a:grpSpLocks/>
          </p:cNvGrpSpPr>
          <p:nvPr/>
        </p:nvGrpSpPr>
        <p:grpSpPr bwMode="auto">
          <a:xfrm rot="16200000">
            <a:off x="1112044" y="3383756"/>
            <a:ext cx="685800" cy="2300288"/>
            <a:chOff x="158" y="1573"/>
            <a:chExt cx="1056" cy="1449"/>
          </a:xfrm>
        </p:grpSpPr>
        <p:sp>
          <p:nvSpPr>
            <p:cNvPr id="12411" name="AutoShape 123"/>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人员教育培训</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12" name="Picture 124"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13" name="Group 125"/>
          <p:cNvGrpSpPr>
            <a:grpSpLocks/>
          </p:cNvGrpSpPr>
          <p:nvPr/>
        </p:nvGrpSpPr>
        <p:grpSpPr bwMode="auto">
          <a:xfrm rot="16200000">
            <a:off x="1112044" y="2621756"/>
            <a:ext cx="685800" cy="2300288"/>
            <a:chOff x="158" y="1573"/>
            <a:chExt cx="1056" cy="1449"/>
          </a:xfrm>
        </p:grpSpPr>
        <p:sp>
          <p:nvSpPr>
            <p:cNvPr id="12414" name="AutoShape 126"/>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安全管理制度</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15" name="Picture 127"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16" name="Group 128"/>
          <p:cNvGrpSpPr>
            <a:grpSpLocks/>
          </p:cNvGrpSpPr>
          <p:nvPr/>
        </p:nvGrpSpPr>
        <p:grpSpPr bwMode="auto">
          <a:xfrm rot="16200000">
            <a:off x="1112044" y="1859756"/>
            <a:ext cx="685800" cy="2300288"/>
            <a:chOff x="158" y="1573"/>
            <a:chExt cx="1056" cy="1449"/>
          </a:xfrm>
        </p:grpSpPr>
        <p:sp>
          <p:nvSpPr>
            <p:cNvPr id="12417" name="AutoShape 129"/>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安全投入</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18" name="Picture 130"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19" name="Group 131"/>
          <p:cNvGrpSpPr>
            <a:grpSpLocks/>
          </p:cNvGrpSpPr>
          <p:nvPr/>
        </p:nvGrpSpPr>
        <p:grpSpPr bwMode="auto">
          <a:xfrm rot="16200000">
            <a:off x="1112044" y="1021556"/>
            <a:ext cx="685800" cy="2300288"/>
            <a:chOff x="158" y="1573"/>
            <a:chExt cx="1056" cy="1449"/>
          </a:xfrm>
        </p:grpSpPr>
        <p:sp>
          <p:nvSpPr>
            <p:cNvPr id="12420" name="AutoShape 132"/>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vert="eaVert" anchor="ctr"/>
            <a:lstStyle/>
            <a:p>
              <a:pPr algn="ctr"/>
              <a:endParaRPr kumimoji="1" lang="en-US" altLang="ko-KR" sz="1600">
                <a:solidFill>
                  <a:schemeClr val="tx1"/>
                </a:solidFill>
                <a:effectLst>
                  <a:outerShdw blurRad="38100" dist="38100" dir="2700000" algn="tl">
                    <a:srgbClr val="FFFFFF"/>
                  </a:outerShdw>
                </a:effectLst>
                <a:latin typeface="Verdana" pitchFamily="34" charset="0"/>
                <a:ea typeface="Gulim" pitchFamily="34" charset="-127"/>
              </a:endParaRPr>
            </a:p>
          </p:txBody>
        </p:sp>
        <p:pic>
          <p:nvPicPr>
            <p:cNvPr id="12421" name="Picture 133"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sp>
        <p:nvSpPr>
          <p:cNvPr id="12422" name="Text Box 134"/>
          <p:cNvSpPr txBox="1">
            <a:spLocks noChangeArrowheads="1"/>
          </p:cNvSpPr>
          <p:nvPr/>
        </p:nvSpPr>
        <p:spPr bwMode="auto">
          <a:xfrm>
            <a:off x="609600" y="1981200"/>
            <a:ext cx="1676400" cy="366713"/>
          </a:xfrm>
          <a:prstGeom prst="rect">
            <a:avLst/>
          </a:prstGeom>
          <a:noFill/>
          <a:ln w="9525">
            <a:noFill/>
            <a:miter lim="800000"/>
            <a:headEnd/>
            <a:tailEnd/>
          </a:ln>
          <a:effectLst/>
        </p:spPr>
        <p:txBody>
          <a:bodyPr>
            <a:spAutoFit/>
          </a:bodyPr>
          <a:lstStyle/>
          <a:p>
            <a:pPr>
              <a:spcBef>
                <a:spcPct val="50000"/>
              </a:spcBef>
            </a:pPr>
            <a:r>
              <a:rPr lang="zh-CN" altLang="en-US" sz="1800">
                <a:solidFill>
                  <a:schemeClr val="tx1"/>
                </a:solidFill>
                <a:latin typeface="Arial" charset="0"/>
                <a:ea typeface="宋体" pitchFamily="2" charset="-122"/>
              </a:rPr>
              <a:t>组织机构 </a:t>
            </a:r>
          </a:p>
        </p:txBody>
      </p:sp>
      <p:grpSp>
        <p:nvGrpSpPr>
          <p:cNvPr id="12423" name="Group 135"/>
          <p:cNvGrpSpPr>
            <a:grpSpLocks/>
          </p:cNvGrpSpPr>
          <p:nvPr/>
        </p:nvGrpSpPr>
        <p:grpSpPr bwMode="auto">
          <a:xfrm rot="5400000">
            <a:off x="6827044" y="1021556"/>
            <a:ext cx="685800" cy="2300288"/>
            <a:chOff x="158" y="1573"/>
            <a:chExt cx="1056" cy="1449"/>
          </a:xfrm>
        </p:grpSpPr>
        <p:sp>
          <p:nvSpPr>
            <p:cNvPr id="12424" name="AutoShape 136"/>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rot="10800000"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隐患排查和治理</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25" name="Picture 137"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26" name="Group 138"/>
          <p:cNvGrpSpPr>
            <a:grpSpLocks/>
          </p:cNvGrpSpPr>
          <p:nvPr/>
        </p:nvGrpSpPr>
        <p:grpSpPr bwMode="auto">
          <a:xfrm rot="5400000">
            <a:off x="6827044" y="1783556"/>
            <a:ext cx="685800" cy="2300288"/>
            <a:chOff x="158" y="1573"/>
            <a:chExt cx="1056" cy="1449"/>
          </a:xfrm>
        </p:grpSpPr>
        <p:sp>
          <p:nvSpPr>
            <p:cNvPr id="12427" name="AutoShape 139"/>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rot="10800000"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重大危险源监控</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28" name="Picture 140"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29" name="Group 141"/>
          <p:cNvGrpSpPr>
            <a:grpSpLocks/>
          </p:cNvGrpSpPr>
          <p:nvPr/>
        </p:nvGrpSpPr>
        <p:grpSpPr bwMode="auto">
          <a:xfrm rot="5400000">
            <a:off x="6827044" y="2545556"/>
            <a:ext cx="685800" cy="2300288"/>
            <a:chOff x="158" y="1573"/>
            <a:chExt cx="1056" cy="1449"/>
          </a:xfrm>
        </p:grpSpPr>
        <p:sp>
          <p:nvSpPr>
            <p:cNvPr id="12430" name="AutoShape 142"/>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rot="10800000"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职业健康</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31" name="Picture 143"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32" name="Group 144"/>
          <p:cNvGrpSpPr>
            <a:grpSpLocks/>
          </p:cNvGrpSpPr>
          <p:nvPr/>
        </p:nvGrpSpPr>
        <p:grpSpPr bwMode="auto">
          <a:xfrm rot="5400000">
            <a:off x="6827044" y="3307556"/>
            <a:ext cx="685800" cy="2300288"/>
            <a:chOff x="158" y="1573"/>
            <a:chExt cx="1056" cy="1449"/>
          </a:xfrm>
        </p:grpSpPr>
        <p:sp>
          <p:nvSpPr>
            <p:cNvPr id="12433" name="AutoShape 145"/>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rot="10800000"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应急救援</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34" name="Picture 146"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35" name="Group 147"/>
          <p:cNvGrpSpPr>
            <a:grpSpLocks/>
          </p:cNvGrpSpPr>
          <p:nvPr/>
        </p:nvGrpSpPr>
        <p:grpSpPr bwMode="auto">
          <a:xfrm rot="5400000">
            <a:off x="6827044" y="4145756"/>
            <a:ext cx="685800" cy="2300288"/>
            <a:chOff x="158" y="1573"/>
            <a:chExt cx="1056" cy="1449"/>
          </a:xfrm>
        </p:grpSpPr>
        <p:sp>
          <p:nvSpPr>
            <p:cNvPr id="12436" name="AutoShape 148"/>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rot="10800000"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事故的报告和调查处理</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37" name="Picture 149"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38" name="Group 150"/>
          <p:cNvGrpSpPr>
            <a:grpSpLocks/>
          </p:cNvGrpSpPr>
          <p:nvPr/>
        </p:nvGrpSpPr>
        <p:grpSpPr bwMode="auto">
          <a:xfrm rot="5400000">
            <a:off x="6827044" y="4907756"/>
            <a:ext cx="685800" cy="2300288"/>
            <a:chOff x="158" y="1573"/>
            <a:chExt cx="1056" cy="1449"/>
          </a:xfrm>
        </p:grpSpPr>
        <p:sp>
          <p:nvSpPr>
            <p:cNvPr id="12439" name="AutoShape 151"/>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rot="10800000" vert="eaVert" anchor="ctr"/>
            <a:lstStyle/>
            <a:p>
              <a:pPr algn="ctr"/>
              <a:r>
                <a:rPr kumimoji="1" lang="zh-CN" altLang="en-US" sz="1800">
                  <a:solidFill>
                    <a:schemeClr val="tx1"/>
                  </a:solidFill>
                  <a:effectLst>
                    <a:outerShdw blurRad="38100" dist="38100" dir="2700000" algn="tl">
                      <a:srgbClr val="FFFFFF"/>
                    </a:outerShdw>
                  </a:effectLst>
                  <a:latin typeface="Arial" charset="0"/>
                  <a:ea typeface="宋体" pitchFamily="2" charset="-122"/>
                </a:rPr>
                <a:t>绩效评定</a:t>
              </a:r>
              <a:r>
                <a:rPr kumimoji="1" lang="zh-CN" altLang="en-US" sz="1800">
                  <a:solidFill>
                    <a:schemeClr val="tx1"/>
                  </a:solidFill>
                  <a:latin typeface="Arial" charset="0"/>
                  <a:ea typeface="宋体" pitchFamily="2" charset="-122"/>
                </a:rPr>
                <a:t> </a:t>
              </a:r>
              <a:endParaRPr kumimoji="1" lang="en-US" altLang="ko-KR" sz="1800">
                <a:solidFill>
                  <a:schemeClr val="tx1"/>
                </a:solidFill>
                <a:latin typeface="Arial" charset="0"/>
                <a:ea typeface="宋体" pitchFamily="2" charset="-122"/>
              </a:endParaRPr>
            </a:p>
          </p:txBody>
        </p:sp>
        <p:pic>
          <p:nvPicPr>
            <p:cNvPr id="12440" name="Picture 152"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grpSp>
        <p:nvGrpSpPr>
          <p:cNvPr id="12441" name="Group 153"/>
          <p:cNvGrpSpPr>
            <a:grpSpLocks/>
          </p:cNvGrpSpPr>
          <p:nvPr/>
        </p:nvGrpSpPr>
        <p:grpSpPr bwMode="auto">
          <a:xfrm>
            <a:off x="4038600" y="2286000"/>
            <a:ext cx="685800" cy="2376488"/>
            <a:chOff x="158" y="1573"/>
            <a:chExt cx="1056" cy="1449"/>
          </a:xfrm>
        </p:grpSpPr>
        <p:sp>
          <p:nvSpPr>
            <p:cNvPr id="12442" name="AutoShape 154"/>
            <p:cNvSpPr>
              <a:spLocks noChangeArrowheads="1"/>
            </p:cNvSpPr>
            <p:nvPr/>
          </p:nvSpPr>
          <p:spPr bwMode="gray">
            <a:xfrm>
              <a:off x="249" y="1573"/>
              <a:ext cx="886" cy="1173"/>
            </a:xfrm>
            <a:prstGeom prst="roundRect">
              <a:avLst>
                <a:gd name="adj" fmla="val 16667"/>
              </a:avLst>
            </a:prstGeom>
            <a:gradFill rotWithShape="1">
              <a:gsLst>
                <a:gs pos="0">
                  <a:schemeClr val="accent1"/>
                </a:gs>
                <a:gs pos="100000">
                  <a:schemeClr val="bg1"/>
                </a:gs>
              </a:gsLst>
              <a:path path="shape">
                <a:fillToRect l="50000" t="50000" r="50000" b="50000"/>
              </a:path>
            </a:gradFill>
            <a:ln w="0">
              <a:solidFill>
                <a:schemeClr val="bg1"/>
              </a:solidFill>
              <a:round/>
              <a:headEnd/>
              <a:tailEnd/>
            </a:ln>
            <a:effectLst/>
          </p:spPr>
          <p:txBody>
            <a:bodyPr anchor="ctr"/>
            <a:lstStyle/>
            <a:p>
              <a:pPr algn="ctr"/>
              <a:endParaRPr kumimoji="1" lang="en-US" altLang="ko-KR" sz="1600">
                <a:solidFill>
                  <a:schemeClr val="tx1"/>
                </a:solidFill>
                <a:effectLst>
                  <a:outerShdw blurRad="38100" dist="38100" dir="2700000" algn="tl">
                    <a:srgbClr val="FFFFFF"/>
                  </a:outerShdw>
                </a:effectLst>
                <a:latin typeface="Verdana" pitchFamily="34" charset="0"/>
                <a:ea typeface="Gulim" pitchFamily="34" charset="-127"/>
              </a:endParaRPr>
            </a:p>
          </p:txBody>
        </p:sp>
        <p:pic>
          <p:nvPicPr>
            <p:cNvPr id="12443" name="Picture 155" descr="shadow"/>
            <p:cNvPicPr>
              <a:picLocks noChangeAspect="1" noChangeArrowheads="1"/>
            </p:cNvPicPr>
            <p:nvPr/>
          </p:nvPicPr>
          <p:blipFill>
            <a:blip r:embed="rId2"/>
            <a:srcRect/>
            <a:stretch>
              <a:fillRect/>
            </a:stretch>
          </p:blipFill>
          <p:spPr bwMode="gray">
            <a:xfrm>
              <a:off x="158" y="2889"/>
              <a:ext cx="1056" cy="13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a:effectLst/>
          </p:spPr>
        </p:pic>
      </p:grpSp>
      <p:sp>
        <p:nvSpPr>
          <p:cNvPr id="12444" name="Text Box 156"/>
          <p:cNvSpPr txBox="1">
            <a:spLocks noChangeArrowheads="1"/>
          </p:cNvSpPr>
          <p:nvPr/>
        </p:nvSpPr>
        <p:spPr bwMode="auto">
          <a:xfrm>
            <a:off x="4114800" y="2819400"/>
            <a:ext cx="549275" cy="1600200"/>
          </a:xfrm>
          <a:prstGeom prst="rect">
            <a:avLst/>
          </a:prstGeom>
          <a:noFill/>
          <a:ln w="9525">
            <a:noFill/>
            <a:miter lim="800000"/>
            <a:headEnd/>
            <a:tailEnd/>
          </a:ln>
          <a:effectLst/>
        </p:spPr>
        <p:txBody>
          <a:bodyPr vert="eaVert">
            <a:spAutoFit/>
          </a:bodyPr>
          <a:lstStyle/>
          <a:p>
            <a:pPr>
              <a:spcBef>
                <a:spcPct val="50000"/>
              </a:spcBef>
            </a:pPr>
            <a:r>
              <a:rPr lang="zh-CN" altLang="en-US">
                <a:solidFill>
                  <a:schemeClr val="tx1"/>
                </a:solidFill>
                <a:latin typeface="Arial" charset="0"/>
                <a:ea typeface="宋体" pitchFamily="2" charset="-122"/>
              </a:rPr>
              <a:t>内容</a:t>
            </a:r>
          </a:p>
        </p:txBody>
      </p:sp>
      <p:grpSp>
        <p:nvGrpSpPr>
          <p:cNvPr id="12446" name="Group 158"/>
          <p:cNvGrpSpPr>
            <a:grpSpLocks/>
          </p:cNvGrpSpPr>
          <p:nvPr/>
        </p:nvGrpSpPr>
        <p:grpSpPr bwMode="auto">
          <a:xfrm>
            <a:off x="2514600" y="2209800"/>
            <a:ext cx="3762375" cy="4162425"/>
            <a:chOff x="1768" y="1183"/>
            <a:chExt cx="2370" cy="2622"/>
          </a:xfrm>
        </p:grpSpPr>
        <p:sp>
          <p:nvSpPr>
            <p:cNvPr id="12447" name="AutoShape 159"/>
            <p:cNvSpPr>
              <a:spLocks noChangeArrowheads="1"/>
            </p:cNvSpPr>
            <p:nvPr/>
          </p:nvSpPr>
          <p:spPr bwMode="gray">
            <a:xfrm rot="10800000">
              <a:off x="2561" y="3142"/>
              <a:ext cx="751" cy="663"/>
            </a:xfrm>
            <a:prstGeom prst="triangle">
              <a:avLst>
                <a:gd name="adj" fmla="val 50000"/>
              </a:avLst>
            </a:prstGeom>
            <a:solidFill>
              <a:schemeClr val="folHlink">
                <a:alpha val="50000"/>
              </a:schemeClr>
            </a:solidFill>
            <a:ln w="9525" algn="ctr">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12448" name="AutoShape 160"/>
            <p:cNvSpPr>
              <a:spLocks noChangeArrowheads="1"/>
            </p:cNvSpPr>
            <p:nvPr/>
          </p:nvSpPr>
          <p:spPr bwMode="gray">
            <a:xfrm>
              <a:off x="2572" y="1183"/>
              <a:ext cx="751" cy="663"/>
            </a:xfrm>
            <a:prstGeom prst="triangle">
              <a:avLst>
                <a:gd name="adj" fmla="val 50000"/>
              </a:avLst>
            </a:prstGeom>
            <a:solidFill>
              <a:schemeClr val="accent1">
                <a:alpha val="50000"/>
              </a:schemeClr>
            </a:solidFill>
            <a:ln w="9525" algn="ctr">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12449" name="AutoShape 161"/>
            <p:cNvSpPr>
              <a:spLocks noChangeArrowheads="1"/>
            </p:cNvSpPr>
            <p:nvPr/>
          </p:nvSpPr>
          <p:spPr bwMode="gray">
            <a:xfrm rot="7186656">
              <a:off x="3431" y="2642"/>
              <a:ext cx="752" cy="663"/>
            </a:xfrm>
            <a:prstGeom prst="triangle">
              <a:avLst>
                <a:gd name="adj" fmla="val 50000"/>
              </a:avLst>
            </a:prstGeom>
            <a:solidFill>
              <a:schemeClr val="accent1">
                <a:alpha val="50000"/>
              </a:schemeClr>
            </a:solidFill>
            <a:ln w="9525" algn="ctr">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12450" name="AutoShape 162"/>
            <p:cNvSpPr>
              <a:spLocks noChangeArrowheads="1"/>
            </p:cNvSpPr>
            <p:nvPr/>
          </p:nvSpPr>
          <p:spPr bwMode="gray">
            <a:xfrm rot="3597399">
              <a:off x="3428" y="1677"/>
              <a:ext cx="751" cy="662"/>
            </a:xfrm>
            <a:prstGeom prst="triangle">
              <a:avLst>
                <a:gd name="adj" fmla="val 50000"/>
              </a:avLst>
            </a:prstGeom>
            <a:solidFill>
              <a:schemeClr val="folHlink">
                <a:alpha val="50000"/>
              </a:schemeClr>
            </a:solidFill>
            <a:ln w="9525" algn="ctr">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12451" name="AutoShape 163"/>
            <p:cNvSpPr>
              <a:spLocks noChangeArrowheads="1"/>
            </p:cNvSpPr>
            <p:nvPr/>
          </p:nvSpPr>
          <p:spPr bwMode="gray">
            <a:xfrm rot="57574519">
              <a:off x="1724" y="2648"/>
              <a:ext cx="751" cy="663"/>
            </a:xfrm>
            <a:prstGeom prst="triangle">
              <a:avLst>
                <a:gd name="adj" fmla="val 50000"/>
              </a:avLst>
            </a:prstGeom>
            <a:solidFill>
              <a:schemeClr val="accent1">
                <a:alpha val="50000"/>
              </a:schemeClr>
            </a:solidFill>
            <a:ln w="9525" algn="ctr">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endParaRPr lang="zh-CN" altLang="en-US"/>
            </a:p>
          </p:txBody>
        </p:sp>
        <p:sp>
          <p:nvSpPr>
            <p:cNvPr id="12452" name="AutoShape 164"/>
            <p:cNvSpPr>
              <a:spLocks noChangeArrowheads="1"/>
            </p:cNvSpPr>
            <p:nvPr/>
          </p:nvSpPr>
          <p:spPr bwMode="gray">
            <a:xfrm rot="17985330">
              <a:off x="1727" y="1673"/>
              <a:ext cx="752" cy="663"/>
            </a:xfrm>
            <a:prstGeom prst="triangle">
              <a:avLst>
                <a:gd name="adj" fmla="val 50000"/>
              </a:avLst>
            </a:prstGeom>
            <a:solidFill>
              <a:schemeClr val="folHlink">
                <a:alpha val="50000"/>
              </a:schemeClr>
            </a:solidFill>
            <a:ln w="9525" algn="ctr">
              <a:noFill/>
              <a:miter lim="800000"/>
              <a:headEnd/>
              <a:tailEnd/>
            </a:ln>
            <a:effectLst/>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endParaRPr lang="zh-CN" altLang="en-US"/>
            </a:p>
          </p:txBody>
        </p:sp>
        <p:sp>
          <p:nvSpPr>
            <p:cNvPr id="12453" name="Line 165"/>
            <p:cNvSpPr>
              <a:spLocks noChangeShapeType="1"/>
            </p:cNvSpPr>
            <p:nvPr/>
          </p:nvSpPr>
          <p:spPr bwMode="auto">
            <a:xfrm>
              <a:off x="2147" y="3385"/>
              <a:ext cx="745" cy="0"/>
            </a:xfrm>
            <a:prstGeom prst="line">
              <a:avLst/>
            </a:prstGeom>
            <a:noFill/>
            <a:ln w="9525">
              <a:noFill/>
              <a:round/>
              <a:headEnd/>
              <a:tailEnd type="triangle" w="med" len="med"/>
            </a:ln>
            <a:effectLst/>
          </p:spPr>
          <p:txBody>
            <a:bodyPr wrap="none" anchor="ctr"/>
            <a:lstStyle/>
            <a:p>
              <a:endParaRPr lang="zh-CN" altLang="en-US"/>
            </a:p>
          </p:txBody>
        </p:sp>
      </p:grpSp>
      <p:sp>
        <p:nvSpPr>
          <p:cNvPr id="12454" name="Text Box 166"/>
          <p:cNvSpPr txBox="1">
            <a:spLocks noChangeArrowheads="1"/>
          </p:cNvSpPr>
          <p:nvPr/>
        </p:nvSpPr>
        <p:spPr bwMode="auto">
          <a:xfrm>
            <a:off x="3581400" y="3886200"/>
            <a:ext cx="2362200" cy="579438"/>
          </a:xfrm>
          <a:prstGeom prst="rect">
            <a:avLst/>
          </a:prstGeom>
          <a:noFill/>
          <a:ln w="9525">
            <a:noFill/>
            <a:miter lim="800000"/>
            <a:headEnd/>
            <a:tailEnd/>
          </a:ln>
          <a:effectLst/>
        </p:spPr>
        <p:txBody>
          <a:bodyPr>
            <a:spAutoFit/>
          </a:bodyPr>
          <a:lstStyle/>
          <a:p>
            <a:pPr>
              <a:spcBef>
                <a:spcPct val="50000"/>
              </a:spcBef>
            </a:pPr>
            <a:r>
              <a:rPr lang="zh-CN" altLang="en-US" sz="3200">
                <a:latin typeface="Arial" charset="0"/>
                <a:ea typeface="宋体" pitchFamily="2" charset="-122"/>
              </a:rPr>
              <a:t>持续改进</a:t>
            </a:r>
          </a:p>
        </p:txBody>
      </p:sp>
      <p:sp>
        <p:nvSpPr>
          <p:cNvPr id="12455" name="Text Box 167"/>
          <p:cNvSpPr txBox="1">
            <a:spLocks noChangeArrowheads="1"/>
          </p:cNvSpPr>
          <p:nvPr/>
        </p:nvSpPr>
        <p:spPr bwMode="auto">
          <a:xfrm>
            <a:off x="6858000" y="533400"/>
            <a:ext cx="12192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446"/>
                                        </p:tgtEl>
                                        <p:attrNameLst>
                                          <p:attrName>style.visibility</p:attrName>
                                        </p:attrNameLst>
                                      </p:cBhvr>
                                      <p:to>
                                        <p:strVal val="visible"/>
                                      </p:to>
                                    </p:set>
                                    <p:animEffect transition="in" filter="box(in)">
                                      <p:cBhvr>
                                        <p:cTn id="7" dur="500"/>
                                        <p:tgtEl>
                                          <p:spTgt spid="124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454">
                                            <p:txEl>
                                              <p:pRg st="0" end="0"/>
                                            </p:txEl>
                                          </p:spTgt>
                                        </p:tgtEl>
                                        <p:attrNameLst>
                                          <p:attrName>style.visibility</p:attrName>
                                        </p:attrNameLst>
                                      </p:cBhvr>
                                      <p:to>
                                        <p:strVal val="visible"/>
                                      </p:to>
                                    </p:set>
                                    <p:animEffect transition="in" filter="box(in)">
                                      <p:cBhvr>
                                        <p:cTn id="10" dur="500"/>
                                        <p:tgtEl>
                                          <p:spTgt spid="124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2454">
                                            <p:txEl>
                                              <p:pRg st="0" end="0"/>
                                            </p:txEl>
                                          </p:spTgt>
                                        </p:tgtEl>
                                      </p:cBhvr>
                                    </p:animEffect>
                                    <p:animScale>
                                      <p:cBhvr>
                                        <p:cTn id="15" dur="250" autoRev="1" fill="hold"/>
                                        <p:tgtEl>
                                          <p:spTgt spid="1245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1"/>
          <p:cNvSpPr>
            <a:spLocks noGrp="1"/>
          </p:cNvSpPr>
          <p:nvPr>
            <p:ph type="dt" sz="half" idx="10"/>
          </p:nvPr>
        </p:nvSpPr>
        <p:spPr/>
        <p:txBody>
          <a:bodyPr/>
          <a:lstStyle/>
          <a:p>
            <a:r>
              <a:rPr lang="zh-CN" altLang="en-US"/>
              <a:t>时间</a:t>
            </a:r>
            <a:fld id="{FE4E4EA7-C350-4D85-9388-0CDAF6FFBC55}" type="datetime11">
              <a:rPr lang="zh-CN" altLang="en-US"/>
              <a:pPr/>
              <a:t>22:08:13</a:t>
            </a:fld>
            <a:endParaRPr lang="zh-CN" altLang="en-US"/>
          </a:p>
        </p:txBody>
      </p:sp>
      <p:sp>
        <p:nvSpPr>
          <p:cNvPr id="7" name="灯片编号占位符 3"/>
          <p:cNvSpPr>
            <a:spLocks noGrp="1"/>
          </p:cNvSpPr>
          <p:nvPr>
            <p:ph type="sldNum" sz="quarter" idx="12"/>
          </p:nvPr>
        </p:nvSpPr>
        <p:spPr/>
        <p:txBody>
          <a:bodyPr/>
          <a:lstStyle/>
          <a:p>
            <a:r>
              <a:rPr lang="zh-CN" altLang="en-US"/>
              <a:t>第</a:t>
            </a:r>
            <a:fld id="{C2D74D09-D39A-4171-A25B-01A61AA033A8}" type="slidenum">
              <a:rPr lang="zh-CN" altLang="en-US"/>
              <a:pPr/>
              <a:t>30</a:t>
            </a:fld>
            <a:r>
              <a:rPr lang="zh-CN" altLang="en-US"/>
              <a:t>页 共</a:t>
            </a:r>
            <a:r>
              <a:rPr lang="en-US" altLang="zh-CN"/>
              <a:t>47</a:t>
            </a:r>
            <a:r>
              <a:rPr lang="zh-CN" altLang="en-US"/>
              <a:t>页</a:t>
            </a:r>
          </a:p>
        </p:txBody>
      </p:sp>
      <p:sp>
        <p:nvSpPr>
          <p:cNvPr id="73735" name="Text Box 7"/>
          <p:cNvSpPr txBox="1">
            <a:spLocks noChangeArrowheads="1"/>
          </p:cNvSpPr>
          <p:nvPr/>
        </p:nvSpPr>
        <p:spPr bwMode="auto">
          <a:xfrm>
            <a:off x="914400" y="1905000"/>
            <a:ext cx="22098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粉尘控制措施</a:t>
            </a:r>
          </a:p>
        </p:txBody>
      </p:sp>
      <p:sp>
        <p:nvSpPr>
          <p:cNvPr id="73742" name="Rectangle 14"/>
          <p:cNvSpPr>
            <a:spLocks noChangeArrowheads="1"/>
          </p:cNvSpPr>
          <p:nvPr/>
        </p:nvSpPr>
        <p:spPr bwMode="auto">
          <a:xfrm>
            <a:off x="304800" y="2362200"/>
            <a:ext cx="8839200" cy="4291013"/>
          </a:xfrm>
          <a:prstGeom prst="rect">
            <a:avLst/>
          </a:prstGeom>
          <a:noFill/>
          <a:ln w="9525" algn="ctr">
            <a:noFill/>
            <a:miter lim="800000"/>
            <a:headEnd/>
            <a:tailEnd/>
          </a:ln>
          <a:effectLst/>
        </p:spPr>
        <p:txBody>
          <a:bodyPr>
            <a:spAutoFit/>
          </a:bodyPr>
          <a:lstStyle/>
          <a:p>
            <a:r>
              <a:rPr lang="en-US" altLang="zh-CN">
                <a:solidFill>
                  <a:srgbClr val="000000"/>
                </a:solidFill>
              </a:rPr>
              <a:t>1. </a:t>
            </a:r>
            <a:r>
              <a:rPr lang="zh-CN" altLang="en-US">
                <a:solidFill>
                  <a:srgbClr val="000000"/>
                </a:solidFill>
              </a:rPr>
              <a:t>煤粉和石油焦储存在筒仓内</a:t>
            </a:r>
          </a:p>
          <a:p>
            <a:r>
              <a:rPr lang="en-US" altLang="zh-CN">
                <a:solidFill>
                  <a:srgbClr val="000000"/>
                </a:solidFill>
              </a:rPr>
              <a:t>2.</a:t>
            </a:r>
            <a:r>
              <a:rPr lang="zh-CN" altLang="en-US">
                <a:solidFill>
                  <a:srgbClr val="000000"/>
                </a:solidFill>
              </a:rPr>
              <a:t>采取粉尘抑制手段（例如喷水或覆盖储存区域）</a:t>
            </a:r>
          </a:p>
          <a:p>
            <a:r>
              <a:rPr lang="en-US" altLang="zh-CN">
                <a:solidFill>
                  <a:srgbClr val="000000"/>
                </a:solidFill>
              </a:rPr>
              <a:t>4.</a:t>
            </a:r>
            <a:r>
              <a:rPr lang="zh-CN" altLang="en-US">
                <a:solidFill>
                  <a:srgbClr val="000000"/>
                </a:solidFill>
              </a:rPr>
              <a:t>在产生粉尘的作业中使用真空集尘器</a:t>
            </a:r>
          </a:p>
          <a:p>
            <a:r>
              <a:rPr lang="en-US" altLang="zh-CN">
                <a:solidFill>
                  <a:srgbClr val="000000"/>
                </a:solidFill>
              </a:rPr>
              <a:t>5.</a:t>
            </a:r>
            <a:r>
              <a:rPr lang="zh-CN" altLang="en-US">
                <a:solidFill>
                  <a:srgbClr val="000000"/>
                </a:solidFill>
              </a:rPr>
              <a:t>采用浆体管道输送、气动脉动或连续螺旋输送机，并且对其他类型的输送机采取遮盖措施</a:t>
            </a:r>
          </a:p>
          <a:p>
            <a:r>
              <a:rPr lang="en-US" altLang="zh-CN">
                <a:solidFill>
                  <a:srgbClr val="000000"/>
                </a:solidFill>
              </a:rPr>
              <a:t>6.</a:t>
            </a:r>
            <a:r>
              <a:rPr lang="zh-CN" altLang="en-US">
                <a:solidFill>
                  <a:srgbClr val="000000"/>
                </a:solidFill>
              </a:rPr>
              <a:t>减少物料的自由坠落；降低干货堆的高度，货堆四周设置围墙</a:t>
            </a:r>
          </a:p>
          <a:p>
            <a:r>
              <a:rPr lang="en-US" altLang="zh-CN">
                <a:solidFill>
                  <a:srgbClr val="000000"/>
                </a:solidFill>
              </a:rPr>
              <a:t>7.</a:t>
            </a:r>
            <a:r>
              <a:rPr lang="zh-CN" altLang="en-US">
                <a:solidFill>
                  <a:srgbClr val="000000"/>
                </a:solidFill>
              </a:rPr>
              <a:t>从货堆底部取料，以尽量减少扬尘</a:t>
            </a:r>
          </a:p>
          <a:p>
            <a:r>
              <a:rPr lang="en-US" altLang="zh-CN">
                <a:solidFill>
                  <a:srgbClr val="000000"/>
                </a:solidFill>
              </a:rPr>
              <a:t>8.</a:t>
            </a:r>
            <a:r>
              <a:rPr lang="zh-CN" altLang="en-US">
                <a:solidFill>
                  <a:srgbClr val="000000"/>
                </a:solidFill>
              </a:rPr>
              <a:t>确保不进行装卸作业时关闭舱口</a:t>
            </a:r>
          </a:p>
          <a:p>
            <a:r>
              <a:rPr lang="en-US" altLang="zh-CN">
                <a:solidFill>
                  <a:srgbClr val="000000"/>
                </a:solidFill>
              </a:rPr>
              <a:t>9.</a:t>
            </a:r>
            <a:r>
              <a:rPr lang="zh-CN" altLang="en-US">
                <a:solidFill>
                  <a:srgbClr val="000000"/>
                </a:solidFill>
              </a:rPr>
              <a:t>运输车辆采取覆盖运输</a:t>
            </a:r>
          </a:p>
          <a:p>
            <a:r>
              <a:rPr lang="en-US" altLang="zh-CN">
                <a:solidFill>
                  <a:srgbClr val="000000"/>
                </a:solidFill>
              </a:rPr>
              <a:t>10.</a:t>
            </a:r>
            <a:r>
              <a:rPr lang="zh-CN" altLang="en-US">
                <a:solidFill>
                  <a:srgbClr val="000000"/>
                </a:solidFill>
              </a:rPr>
              <a:t>定期清扫船坞、卡车</a:t>
            </a:r>
            <a:r>
              <a:rPr lang="en-US" altLang="zh-CN">
                <a:solidFill>
                  <a:srgbClr val="000000"/>
                </a:solidFill>
              </a:rPr>
              <a:t>/</a:t>
            </a:r>
            <a:r>
              <a:rPr lang="zh-CN" altLang="en-US">
                <a:solidFill>
                  <a:srgbClr val="000000"/>
                </a:solidFill>
              </a:rPr>
              <a:t>铁路货场和铺面的道路表面。</a:t>
            </a:r>
          </a:p>
          <a:p>
            <a:pPr>
              <a:spcBef>
                <a:spcPct val="50000"/>
              </a:spcBef>
            </a:pPr>
            <a:endParaRPr lang="en-US" altLang="zh-CN">
              <a:solidFill>
                <a:srgbClr val="000000"/>
              </a:solidFill>
              <a:latin typeface="Arial" charset="0"/>
              <a:ea typeface="宋体" pitchFamily="2" charset="-122"/>
            </a:endParaRPr>
          </a:p>
        </p:txBody>
      </p:sp>
      <p:sp>
        <p:nvSpPr>
          <p:cNvPr id="73743" name="Text Box 15"/>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sp>
        <p:nvSpPr>
          <p:cNvPr id="73744" name="Text Box 16"/>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9EB83852-6740-4EED-958E-FBFC1436D559}" type="datetime11">
              <a:rPr lang="zh-CN" altLang="en-US"/>
              <a:pPr/>
              <a:t>22:08:13</a:t>
            </a:fld>
            <a:endParaRPr lang="zh-CN" altLang="en-US"/>
          </a:p>
        </p:txBody>
      </p:sp>
      <p:sp>
        <p:nvSpPr>
          <p:cNvPr id="7" name="灯片编号占位符 5"/>
          <p:cNvSpPr>
            <a:spLocks noGrp="1"/>
          </p:cNvSpPr>
          <p:nvPr>
            <p:ph type="sldNum" sz="quarter" idx="12"/>
          </p:nvPr>
        </p:nvSpPr>
        <p:spPr/>
        <p:txBody>
          <a:bodyPr/>
          <a:lstStyle/>
          <a:p>
            <a:r>
              <a:rPr lang="zh-CN" altLang="en-US"/>
              <a:t>第</a:t>
            </a:r>
            <a:fld id="{F84E52CA-208F-48F8-A09D-4609E4C31633}" type="slidenum">
              <a:rPr lang="zh-CN" altLang="en-US"/>
              <a:pPr/>
              <a:t>31</a:t>
            </a:fld>
            <a:r>
              <a:rPr lang="zh-CN" altLang="en-US"/>
              <a:t>页 共</a:t>
            </a:r>
            <a:r>
              <a:rPr lang="en-US" altLang="zh-CN"/>
              <a:t>47</a:t>
            </a:r>
            <a:r>
              <a:rPr lang="zh-CN" altLang="en-US"/>
              <a:t>页</a:t>
            </a:r>
          </a:p>
        </p:txBody>
      </p:sp>
      <p:sp>
        <p:nvSpPr>
          <p:cNvPr id="75780" name="Text Box 4"/>
          <p:cNvSpPr txBox="1">
            <a:spLocks noChangeArrowheads="1"/>
          </p:cNvSpPr>
          <p:nvPr/>
        </p:nvSpPr>
        <p:spPr bwMode="auto">
          <a:xfrm>
            <a:off x="228600" y="1981200"/>
            <a:ext cx="36576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废水</a:t>
            </a:r>
            <a:r>
              <a:rPr lang="en-US" altLang="zh-CN" b="1">
                <a:solidFill>
                  <a:schemeClr val="tx1"/>
                </a:solidFill>
              </a:rPr>
              <a:t>---</a:t>
            </a:r>
            <a:r>
              <a:rPr lang="zh-CN" altLang="en-US" b="1">
                <a:solidFill>
                  <a:schemeClr val="tx1"/>
                </a:solidFill>
              </a:rPr>
              <a:t>港口污水和雨水</a:t>
            </a:r>
          </a:p>
        </p:txBody>
      </p:sp>
      <p:sp>
        <p:nvSpPr>
          <p:cNvPr id="75786" name="Rectangle 10"/>
          <p:cNvSpPr>
            <a:spLocks noChangeArrowheads="1"/>
          </p:cNvSpPr>
          <p:nvPr/>
        </p:nvSpPr>
        <p:spPr bwMode="auto">
          <a:xfrm>
            <a:off x="533400" y="2590800"/>
            <a:ext cx="7696200" cy="3743325"/>
          </a:xfrm>
          <a:prstGeom prst="rect">
            <a:avLst/>
          </a:prstGeom>
          <a:noFill/>
          <a:ln w="9525" algn="ctr">
            <a:noFill/>
            <a:miter lim="800000"/>
            <a:headEnd/>
            <a:tailEnd/>
          </a:ln>
          <a:effectLst/>
        </p:spPr>
        <p:txBody>
          <a:bodyPr>
            <a:spAutoFit/>
          </a:bodyPr>
          <a:lstStyle/>
          <a:p>
            <a:r>
              <a:rPr lang="en-US" altLang="zh-CN">
                <a:solidFill>
                  <a:srgbClr val="000000"/>
                </a:solidFill>
              </a:rPr>
              <a:t>    </a:t>
            </a:r>
            <a:r>
              <a:rPr lang="en-US" altLang="zh-CN">
                <a:solidFill>
                  <a:srgbClr val="000000"/>
                </a:solidFill>
                <a:latin typeface="宋体" pitchFamily="2" charset="-122"/>
                <a:ea typeface="宋体" pitchFamily="2" charset="-122"/>
              </a:rPr>
              <a:t>1.</a:t>
            </a:r>
            <a:r>
              <a:rPr lang="zh-CN" altLang="en-US">
                <a:solidFill>
                  <a:srgbClr val="000000"/>
                </a:solidFill>
                <a:latin typeface="宋体" pitchFamily="2" charset="-122"/>
                <a:ea typeface="宋体" pitchFamily="2" charset="-122"/>
              </a:rPr>
              <a:t>避免修建直接向地表水域排放的雨水排水集水池，在油或有害材料意外泄露风险高的区域使用贮水池（例如加油点或油料转移点），并在所有径流收集区设置油</a:t>
            </a:r>
            <a:r>
              <a:rPr lang="en-US" altLang="zh-CN">
                <a:solidFill>
                  <a:srgbClr val="000000"/>
                </a:solidFill>
                <a:latin typeface="宋体" pitchFamily="2" charset="-122"/>
                <a:ea typeface="宋体" pitchFamily="2" charset="-122"/>
              </a:rPr>
              <a:t>/</a:t>
            </a:r>
            <a:r>
              <a:rPr lang="zh-CN" altLang="en-US">
                <a:solidFill>
                  <a:srgbClr val="000000"/>
                </a:solidFill>
                <a:latin typeface="宋体" pitchFamily="2" charset="-122"/>
                <a:ea typeface="宋体" pitchFamily="2" charset="-122"/>
              </a:rPr>
              <a:t>砂土或油水分离器。应定期保养油水分离器和截流集水池，保证正常工作。</a:t>
            </a:r>
          </a:p>
          <a:p>
            <a:endParaRPr lang="zh-CN" altLang="en-US">
              <a:solidFill>
                <a:srgbClr val="000000"/>
              </a:solidFill>
              <a:latin typeface="宋体" pitchFamily="2" charset="-122"/>
              <a:ea typeface="宋体" pitchFamily="2" charset="-122"/>
            </a:endParaRP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2.</a:t>
            </a:r>
            <a:r>
              <a:rPr lang="zh-CN" altLang="en-US">
                <a:solidFill>
                  <a:srgbClr val="000000"/>
                </a:solidFill>
                <a:latin typeface="宋体" pitchFamily="2" charset="-122"/>
                <a:ea typeface="宋体" pitchFamily="2" charset="-122"/>
              </a:rPr>
              <a:t>回收作为有害材料处置的被污染固体或液体</a:t>
            </a:r>
          </a:p>
          <a:p>
            <a:endParaRPr lang="zh-CN" altLang="en-US">
              <a:solidFill>
                <a:srgbClr val="000000"/>
              </a:solidFill>
              <a:latin typeface="宋体" pitchFamily="2" charset="-122"/>
              <a:ea typeface="宋体" pitchFamily="2" charset="-122"/>
            </a:endParaRP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3.</a:t>
            </a:r>
            <a:r>
              <a:rPr lang="zh-CN" altLang="en-US">
                <a:solidFill>
                  <a:srgbClr val="000000"/>
                </a:solidFill>
                <a:latin typeface="宋体" pitchFamily="2" charset="-122"/>
                <a:ea typeface="宋体" pitchFamily="2" charset="-122"/>
              </a:rPr>
              <a:t>采用过滤机制（例如排水过滤垫、过滤戗堤、沉积区和沉积池），防止沉积物和颗粒物进入地表水</a:t>
            </a:r>
            <a:r>
              <a:rPr lang="zh-CN" altLang="en-US">
                <a:solidFill>
                  <a:srgbClr val="000000"/>
                </a:solidFill>
              </a:rPr>
              <a:t>。</a:t>
            </a:r>
          </a:p>
        </p:txBody>
      </p:sp>
      <p:sp>
        <p:nvSpPr>
          <p:cNvPr id="75787" name="Text Box 11"/>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sp>
        <p:nvSpPr>
          <p:cNvPr id="75788" name="Text Box 12"/>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94F263BE-256C-4D33-A43B-37ACBF4201F2}" type="datetime11">
              <a:rPr lang="zh-CN" altLang="en-US"/>
              <a:pPr/>
              <a:t>22:08:14</a:t>
            </a:fld>
            <a:endParaRPr lang="zh-CN" altLang="en-US"/>
          </a:p>
        </p:txBody>
      </p:sp>
      <p:sp>
        <p:nvSpPr>
          <p:cNvPr id="7" name="灯片编号占位符 5"/>
          <p:cNvSpPr>
            <a:spLocks noGrp="1"/>
          </p:cNvSpPr>
          <p:nvPr>
            <p:ph type="sldNum" sz="quarter" idx="12"/>
          </p:nvPr>
        </p:nvSpPr>
        <p:spPr/>
        <p:txBody>
          <a:bodyPr/>
          <a:lstStyle/>
          <a:p>
            <a:r>
              <a:rPr lang="zh-CN" altLang="en-US"/>
              <a:t>第</a:t>
            </a:r>
            <a:fld id="{88EB95F6-6983-474A-B812-4154D7062A84}" type="slidenum">
              <a:rPr lang="zh-CN" altLang="en-US"/>
              <a:pPr/>
              <a:t>32</a:t>
            </a:fld>
            <a:r>
              <a:rPr lang="zh-CN" altLang="en-US"/>
              <a:t>页 共</a:t>
            </a:r>
            <a:r>
              <a:rPr lang="en-US" altLang="zh-CN"/>
              <a:t>47</a:t>
            </a:r>
            <a:r>
              <a:rPr lang="zh-CN" altLang="en-US"/>
              <a:t>页</a:t>
            </a:r>
          </a:p>
        </p:txBody>
      </p:sp>
      <p:sp>
        <p:nvSpPr>
          <p:cNvPr id="79876" name="Text Box 4"/>
          <p:cNvSpPr txBox="1">
            <a:spLocks noChangeArrowheads="1"/>
          </p:cNvSpPr>
          <p:nvPr/>
        </p:nvSpPr>
        <p:spPr bwMode="auto">
          <a:xfrm>
            <a:off x="762000" y="1905000"/>
            <a:ext cx="24384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溢漏预防</a:t>
            </a:r>
          </a:p>
        </p:txBody>
      </p:sp>
      <p:sp>
        <p:nvSpPr>
          <p:cNvPr id="79882" name="Rectangle 10"/>
          <p:cNvSpPr>
            <a:spLocks noChangeArrowheads="1"/>
          </p:cNvSpPr>
          <p:nvPr/>
        </p:nvSpPr>
        <p:spPr bwMode="auto">
          <a:xfrm>
            <a:off x="457200" y="2286000"/>
            <a:ext cx="8458200" cy="4108450"/>
          </a:xfrm>
          <a:prstGeom prst="rect">
            <a:avLst/>
          </a:prstGeom>
          <a:noFill/>
          <a:ln w="9525" algn="ctr">
            <a:noFill/>
            <a:miter lim="800000"/>
            <a:headEnd/>
            <a:tailEnd/>
          </a:ln>
          <a:effectLst/>
        </p:spPr>
        <p:txBody>
          <a:bodyPr>
            <a:spAutoFit/>
          </a:bodyPr>
          <a:lstStyle/>
          <a:p>
            <a:r>
              <a:rPr lang="en-US" altLang="zh-CN">
                <a:solidFill>
                  <a:srgbClr val="000000"/>
                </a:solidFill>
              </a:rPr>
              <a:t>   </a:t>
            </a:r>
            <a:r>
              <a:rPr lang="en-US" altLang="zh-CN">
                <a:solidFill>
                  <a:srgbClr val="000000"/>
                </a:solidFill>
                <a:latin typeface="宋体" pitchFamily="2" charset="-122"/>
                <a:ea typeface="宋体" pitchFamily="2" charset="-122"/>
              </a:rPr>
              <a:t>1.</a:t>
            </a:r>
            <a:r>
              <a:rPr lang="zh-CN" altLang="en-US">
                <a:solidFill>
                  <a:srgbClr val="000000"/>
                </a:solidFill>
                <a:latin typeface="宋体" pitchFamily="2" charset="-122"/>
                <a:ea typeface="宋体" pitchFamily="2" charset="-122"/>
              </a:rPr>
              <a:t>油及化学品储运设施的选址应考虑自然排水体系和环境敏感区</a:t>
            </a: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2.</a:t>
            </a:r>
            <a:r>
              <a:rPr lang="zh-CN" altLang="en-US">
                <a:solidFill>
                  <a:srgbClr val="000000"/>
                </a:solidFill>
                <a:latin typeface="宋体" pitchFamily="2" charset="-122"/>
                <a:ea typeface="宋体" pitchFamily="2" charset="-122"/>
              </a:rPr>
              <a:t>港口应对地上液体储罐和罐车装卸区采取二次围堵措施；</a:t>
            </a: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3.</a:t>
            </a:r>
            <a:r>
              <a:rPr lang="zh-CN" altLang="en-US">
                <a:solidFill>
                  <a:srgbClr val="000000"/>
                </a:solidFill>
                <a:latin typeface="宋体" pitchFamily="2" charset="-122"/>
                <a:ea typeface="宋体" pitchFamily="2" charset="-122"/>
              </a:rPr>
              <a:t>有害材料储运设施的建造地点应远离交通繁忙地带，防止储存区发生车辆事故。</a:t>
            </a: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4.</a:t>
            </a:r>
            <a:r>
              <a:rPr lang="zh-CN" altLang="en-US">
                <a:solidFill>
                  <a:srgbClr val="000000"/>
                </a:solidFill>
                <a:latin typeface="宋体" pitchFamily="2" charset="-122"/>
                <a:ea typeface="宋体" pitchFamily="2" charset="-122"/>
              </a:rPr>
              <a:t>对于泄漏的有害货物应设立有顶盖和通风良好的临时储存区，并采取有利于收集泄溢物的设计</a:t>
            </a: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5.</a:t>
            </a:r>
            <a:r>
              <a:rPr lang="zh-CN" altLang="en-US">
                <a:solidFill>
                  <a:srgbClr val="000000"/>
                </a:solidFill>
                <a:latin typeface="宋体" pitchFamily="2" charset="-122"/>
                <a:ea typeface="宋体" pitchFamily="2" charset="-122"/>
              </a:rPr>
              <a:t>加油设备应配备“快速截断”软管连接，以便在加油接头  因移动而断开时紧急停止加油。</a:t>
            </a:r>
          </a:p>
          <a:p>
            <a:r>
              <a:rPr lang="zh-CN" altLang="en-US">
                <a:solidFill>
                  <a:srgbClr val="000000"/>
                </a:solidFill>
                <a:latin typeface="宋体" pitchFamily="2" charset="-122"/>
                <a:ea typeface="宋体" pitchFamily="2" charset="-122"/>
              </a:rPr>
              <a:t>   </a:t>
            </a:r>
            <a:r>
              <a:rPr lang="en-US" altLang="zh-CN">
                <a:solidFill>
                  <a:srgbClr val="000000"/>
                </a:solidFill>
                <a:latin typeface="宋体" pitchFamily="2" charset="-122"/>
                <a:ea typeface="宋体" pitchFamily="2" charset="-122"/>
              </a:rPr>
              <a:t>6.</a:t>
            </a:r>
            <a:r>
              <a:rPr lang="zh-CN" altLang="en-US">
                <a:solidFill>
                  <a:srgbClr val="000000"/>
                </a:solidFill>
                <a:latin typeface="宋体" pitchFamily="2" charset="-122"/>
                <a:ea typeface="宋体" pitchFamily="2" charset="-122"/>
              </a:rPr>
              <a:t>加油设备应作日常检查，以确保所有部门均状态良好。</a:t>
            </a:r>
          </a:p>
        </p:txBody>
      </p:sp>
      <p:sp>
        <p:nvSpPr>
          <p:cNvPr id="79883" name="Text Box 11"/>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rPr>
              <a:t>环境卫生的管理</a:t>
            </a:r>
          </a:p>
        </p:txBody>
      </p:sp>
      <p:sp>
        <p:nvSpPr>
          <p:cNvPr id="79884" name="Text Box 12"/>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a:t>时间</a:t>
            </a:r>
            <a:fld id="{E03B2F46-121A-411C-BD9A-8128AE2D00D1}" type="datetime11">
              <a:rPr lang="zh-CN" altLang="en-US"/>
              <a:pPr/>
              <a:t>22:08:14</a:t>
            </a:fld>
            <a:endParaRPr lang="zh-CN" altLang="en-US"/>
          </a:p>
        </p:txBody>
      </p:sp>
      <p:sp>
        <p:nvSpPr>
          <p:cNvPr id="7" name="灯片编号占位符 5"/>
          <p:cNvSpPr>
            <a:spLocks noGrp="1"/>
          </p:cNvSpPr>
          <p:nvPr>
            <p:ph type="sldNum" sz="quarter" idx="12"/>
          </p:nvPr>
        </p:nvSpPr>
        <p:spPr/>
        <p:txBody>
          <a:bodyPr/>
          <a:lstStyle/>
          <a:p>
            <a:r>
              <a:rPr lang="zh-CN" altLang="en-US"/>
              <a:t>第</a:t>
            </a:r>
            <a:fld id="{22F25F78-5960-4CDD-8734-A2CE2BD2E5D0}" type="slidenum">
              <a:rPr lang="zh-CN" altLang="en-US"/>
              <a:pPr/>
              <a:t>33</a:t>
            </a:fld>
            <a:r>
              <a:rPr lang="zh-CN" altLang="en-US"/>
              <a:t>页 共</a:t>
            </a:r>
            <a:r>
              <a:rPr lang="en-US" altLang="zh-CN"/>
              <a:t>47</a:t>
            </a:r>
            <a:r>
              <a:rPr lang="zh-CN" altLang="en-US"/>
              <a:t>页</a:t>
            </a:r>
          </a:p>
        </p:txBody>
      </p:sp>
      <p:sp>
        <p:nvSpPr>
          <p:cNvPr id="78852" name="Text Box 4"/>
          <p:cNvSpPr txBox="1">
            <a:spLocks noChangeArrowheads="1"/>
          </p:cNvSpPr>
          <p:nvPr/>
        </p:nvSpPr>
        <p:spPr bwMode="auto">
          <a:xfrm>
            <a:off x="1066800" y="1981200"/>
            <a:ext cx="2667000" cy="457200"/>
          </a:xfrm>
          <a:prstGeom prst="rect">
            <a:avLst/>
          </a:prstGeom>
          <a:noFill/>
          <a:ln w="9525" algn="ctr">
            <a:noFill/>
            <a:miter lim="800000"/>
            <a:headEnd/>
            <a:tailEnd/>
          </a:ln>
          <a:effectLst/>
        </p:spPr>
        <p:txBody>
          <a:bodyPr>
            <a:spAutoFit/>
          </a:bodyPr>
          <a:lstStyle/>
          <a:p>
            <a:pPr>
              <a:spcBef>
                <a:spcPct val="50000"/>
              </a:spcBef>
            </a:pPr>
            <a:r>
              <a:rPr lang="zh-CN" altLang="en-US" b="1">
                <a:solidFill>
                  <a:schemeClr val="tx1"/>
                </a:solidFill>
              </a:rPr>
              <a:t>噪声</a:t>
            </a:r>
          </a:p>
        </p:txBody>
      </p:sp>
      <p:sp>
        <p:nvSpPr>
          <p:cNvPr id="78858" name="Text Box 10"/>
          <p:cNvSpPr txBox="1">
            <a:spLocks noChangeArrowheads="1"/>
          </p:cNvSpPr>
          <p:nvPr/>
        </p:nvSpPr>
        <p:spPr bwMode="auto">
          <a:xfrm>
            <a:off x="3733800" y="1219200"/>
            <a:ext cx="3200400" cy="457200"/>
          </a:xfrm>
          <a:prstGeom prst="rect">
            <a:avLst/>
          </a:prstGeom>
          <a:noFill/>
          <a:ln w="9525">
            <a:noFill/>
            <a:miter lim="800000"/>
            <a:headEnd/>
            <a:tailEnd/>
          </a:ln>
          <a:effectLst/>
        </p:spPr>
        <p:txBody>
          <a:bodyPr>
            <a:spAutoFit/>
          </a:bodyPr>
          <a:lstStyle/>
          <a:p>
            <a:pPr>
              <a:spcBef>
                <a:spcPct val="50000"/>
              </a:spcBef>
            </a:pPr>
            <a:r>
              <a:rPr lang="zh-CN" altLang="en-US" b="1" i="1">
                <a:solidFill>
                  <a:schemeClr val="folHlink"/>
                </a:solidFill>
                <a:latin typeface="Arial" charset="0"/>
                <a:hlinkClick r:id="rId2" action="ppaction://hlinksldjump"/>
              </a:rPr>
              <a:t>环境卫生的管理</a:t>
            </a:r>
            <a:endParaRPr lang="zh-CN" altLang="en-US" b="1" i="1">
              <a:solidFill>
                <a:schemeClr val="folHlink"/>
              </a:solidFill>
              <a:latin typeface="Arial" charset="0"/>
            </a:endParaRPr>
          </a:p>
        </p:txBody>
      </p:sp>
      <p:sp>
        <p:nvSpPr>
          <p:cNvPr id="78859" name="Rectangle 11"/>
          <p:cNvSpPr>
            <a:spLocks noChangeArrowheads="1"/>
          </p:cNvSpPr>
          <p:nvPr/>
        </p:nvSpPr>
        <p:spPr bwMode="auto">
          <a:xfrm>
            <a:off x="1219200" y="2895600"/>
            <a:ext cx="6400800" cy="1552575"/>
          </a:xfrm>
          <a:prstGeom prst="rect">
            <a:avLst/>
          </a:prstGeom>
          <a:noFill/>
          <a:ln w="9525" algn="ctr">
            <a:noFill/>
            <a:miter lim="800000"/>
            <a:headEnd/>
            <a:tailEnd/>
          </a:ln>
          <a:effectLst/>
        </p:spPr>
        <p:txBody>
          <a:bodyPr>
            <a:spAutoFit/>
          </a:bodyPr>
          <a:lstStyle/>
          <a:p>
            <a:r>
              <a:rPr lang="zh-CN" altLang="en-US">
                <a:solidFill>
                  <a:schemeClr val="tx1"/>
                </a:solidFill>
                <a:latin typeface="宋体" pitchFamily="2" charset="-122"/>
                <a:ea typeface="宋体" pitchFamily="2" charset="-122"/>
              </a:rPr>
              <a:t>港口的噪声源包括货物装卸、车辆交通和集装箱和船舶的装卸。可能影响噪声水平的大气状况包括湿度、风向和风速。植被（例如树木）和墙壁可降低噪声水平。</a:t>
            </a:r>
          </a:p>
        </p:txBody>
      </p:sp>
      <p:sp>
        <p:nvSpPr>
          <p:cNvPr id="78860" name="Text Box 12"/>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r>
              <a:rPr lang="zh-CN" altLang="en-US"/>
              <a:t>时间</a:t>
            </a:r>
            <a:fld id="{B56D324C-F807-4123-9644-45FEEA2F9E4D}" type="datetime11">
              <a:rPr lang="zh-CN" altLang="en-US"/>
              <a:pPr/>
              <a:t>22:08:14</a:t>
            </a:fld>
            <a:endParaRPr lang="zh-CN" altLang="en-US"/>
          </a:p>
        </p:txBody>
      </p:sp>
      <p:sp>
        <p:nvSpPr>
          <p:cNvPr id="6" name="灯片编号占位符 5"/>
          <p:cNvSpPr>
            <a:spLocks noGrp="1"/>
          </p:cNvSpPr>
          <p:nvPr>
            <p:ph type="sldNum" sz="quarter" idx="12"/>
          </p:nvPr>
        </p:nvSpPr>
        <p:spPr/>
        <p:txBody>
          <a:bodyPr/>
          <a:lstStyle/>
          <a:p>
            <a:r>
              <a:rPr lang="zh-CN" altLang="en-US"/>
              <a:t>第</a:t>
            </a:r>
            <a:fld id="{98ACF7CE-48A6-4D59-91FE-36609EDABC72}" type="slidenum">
              <a:rPr lang="zh-CN" altLang="en-US"/>
              <a:pPr/>
              <a:t>34</a:t>
            </a:fld>
            <a:r>
              <a:rPr lang="zh-CN" altLang="en-US"/>
              <a:t>页 共</a:t>
            </a:r>
            <a:r>
              <a:rPr lang="en-US" altLang="zh-CN"/>
              <a:t>47</a:t>
            </a:r>
            <a:r>
              <a:rPr lang="zh-CN" altLang="en-US"/>
              <a:t>页</a:t>
            </a:r>
          </a:p>
        </p:txBody>
      </p:sp>
      <p:sp>
        <p:nvSpPr>
          <p:cNvPr id="77828" name="Text Box 4"/>
          <p:cNvSpPr txBox="1">
            <a:spLocks noChangeArrowheads="1"/>
          </p:cNvSpPr>
          <p:nvPr/>
        </p:nvSpPr>
        <p:spPr bwMode="auto">
          <a:xfrm>
            <a:off x="3810000" y="1295400"/>
            <a:ext cx="2438400" cy="457200"/>
          </a:xfrm>
          <a:prstGeom prst="rect">
            <a:avLst/>
          </a:prstGeom>
          <a:noFill/>
          <a:ln w="9525" algn="ctr">
            <a:noFill/>
            <a:miter lim="800000"/>
            <a:headEnd/>
            <a:tailEnd/>
          </a:ln>
          <a:effectLst/>
        </p:spPr>
        <p:txBody>
          <a:bodyPr>
            <a:spAutoFit/>
          </a:bodyPr>
          <a:lstStyle/>
          <a:p>
            <a:pPr>
              <a:spcBef>
                <a:spcPct val="50000"/>
              </a:spcBef>
            </a:pPr>
            <a:r>
              <a:rPr lang="zh-CN" altLang="en-US" b="1" i="1">
                <a:solidFill>
                  <a:schemeClr val="folHlink"/>
                </a:solidFill>
                <a:latin typeface="Arial" charset="0"/>
              </a:rPr>
              <a:t>职业健康与安全</a:t>
            </a:r>
          </a:p>
        </p:txBody>
      </p:sp>
      <p:sp>
        <p:nvSpPr>
          <p:cNvPr id="77829" name="Text Box 5"/>
          <p:cNvSpPr txBox="1">
            <a:spLocks noChangeArrowheads="1"/>
          </p:cNvSpPr>
          <p:nvPr/>
        </p:nvSpPr>
        <p:spPr bwMode="auto">
          <a:xfrm>
            <a:off x="457200" y="2057400"/>
            <a:ext cx="8686800" cy="3743325"/>
          </a:xfrm>
          <a:prstGeom prst="rect">
            <a:avLst/>
          </a:prstGeom>
          <a:noFill/>
          <a:ln w="9525" algn="ctr">
            <a:noFill/>
            <a:miter lim="800000"/>
            <a:headEnd/>
            <a:tailEnd/>
          </a:ln>
          <a:effectLst/>
        </p:spPr>
        <p:txBody>
          <a:bodyPr>
            <a:spAutoFit/>
          </a:bodyPr>
          <a:lstStyle/>
          <a:p>
            <a:r>
              <a:rPr lang="en-US" altLang="zh-CN"/>
              <a:t>    </a:t>
            </a:r>
            <a:r>
              <a:rPr lang="zh-CN" altLang="en-US">
                <a:solidFill>
                  <a:srgbClr val="000000"/>
                </a:solidFill>
                <a:latin typeface="Arial" charset="0"/>
                <a:ea typeface="宋体" pitchFamily="2" charset="-122"/>
              </a:rPr>
              <a:t>主要包括接触粉尘和建筑材料和拆卸废弃物中可能存在的有害物质（例如石棉）、其他建筑组成部分中的有害材料（例如电气设备中的多氯联苯和汞），以及与使用重型设备或使用炸药有关的身体危害。</a:t>
            </a:r>
          </a:p>
          <a:p>
            <a:r>
              <a:rPr lang="zh-CN" altLang="en-US">
                <a:solidFill>
                  <a:srgbClr val="000000"/>
                </a:solidFill>
                <a:latin typeface="Arial" charset="0"/>
                <a:ea typeface="宋体" pitchFamily="2" charset="-122"/>
              </a:rPr>
              <a:t>    与港口作业活动具体有关的职业健康与安全问题包括：</a:t>
            </a:r>
          </a:p>
          <a:p>
            <a:r>
              <a:rPr lang="zh-CN" altLang="en-US">
                <a:solidFill>
                  <a:srgbClr val="000000"/>
                </a:solidFill>
                <a:latin typeface="Arial" charset="0"/>
                <a:ea typeface="宋体" pitchFamily="2" charset="-122"/>
              </a:rPr>
              <a:t>        </a:t>
            </a:r>
            <a:r>
              <a:rPr lang="en-US" altLang="zh-CN">
                <a:solidFill>
                  <a:srgbClr val="000000"/>
                </a:solidFill>
                <a:latin typeface="Arial" charset="0"/>
                <a:ea typeface="宋体" pitchFamily="2" charset="-122"/>
              </a:rPr>
              <a:t>1.</a:t>
            </a:r>
            <a:r>
              <a:rPr lang="zh-CN" altLang="en-US">
                <a:solidFill>
                  <a:srgbClr val="000000"/>
                </a:solidFill>
                <a:latin typeface="Arial" charset="0"/>
                <a:ea typeface="宋体" pitchFamily="2" charset="-122"/>
              </a:rPr>
              <a:t>身体危害</a:t>
            </a:r>
          </a:p>
          <a:p>
            <a:r>
              <a:rPr lang="zh-CN" altLang="en-US">
                <a:solidFill>
                  <a:srgbClr val="000000"/>
                </a:solidFill>
                <a:latin typeface="Arial" charset="0"/>
                <a:ea typeface="宋体" pitchFamily="2" charset="-122"/>
              </a:rPr>
              <a:t>        </a:t>
            </a:r>
            <a:r>
              <a:rPr lang="en-US" altLang="zh-CN">
                <a:solidFill>
                  <a:srgbClr val="000000"/>
                </a:solidFill>
                <a:latin typeface="Arial" charset="0"/>
                <a:ea typeface="宋体" pitchFamily="2" charset="-122"/>
              </a:rPr>
              <a:t>2.</a:t>
            </a:r>
            <a:r>
              <a:rPr lang="zh-CN" altLang="en-US">
                <a:solidFill>
                  <a:srgbClr val="000000"/>
                </a:solidFill>
                <a:latin typeface="Arial" charset="0"/>
                <a:ea typeface="宋体" pitchFamily="2" charset="-122"/>
              </a:rPr>
              <a:t>化学危害</a:t>
            </a:r>
          </a:p>
          <a:p>
            <a:r>
              <a:rPr lang="zh-CN" altLang="en-US">
                <a:solidFill>
                  <a:srgbClr val="000000"/>
                </a:solidFill>
                <a:latin typeface="Arial" charset="0"/>
                <a:ea typeface="宋体" pitchFamily="2" charset="-122"/>
              </a:rPr>
              <a:t>        </a:t>
            </a:r>
            <a:r>
              <a:rPr lang="en-US" altLang="zh-CN">
                <a:solidFill>
                  <a:srgbClr val="000000"/>
                </a:solidFill>
                <a:latin typeface="Arial" charset="0"/>
                <a:ea typeface="宋体" pitchFamily="2" charset="-122"/>
              </a:rPr>
              <a:t>3.</a:t>
            </a:r>
            <a:r>
              <a:rPr lang="zh-CN" altLang="en-US">
                <a:solidFill>
                  <a:srgbClr val="000000"/>
                </a:solidFill>
                <a:latin typeface="Arial" charset="0"/>
                <a:ea typeface="宋体" pitchFamily="2" charset="-122"/>
              </a:rPr>
              <a:t>封闭空间</a:t>
            </a:r>
          </a:p>
          <a:p>
            <a:r>
              <a:rPr lang="zh-CN" altLang="en-US">
                <a:solidFill>
                  <a:srgbClr val="000000"/>
                </a:solidFill>
                <a:latin typeface="Arial" charset="0"/>
                <a:ea typeface="宋体" pitchFamily="2" charset="-122"/>
              </a:rPr>
              <a:t>        </a:t>
            </a:r>
            <a:r>
              <a:rPr lang="en-US" altLang="zh-CN">
                <a:solidFill>
                  <a:srgbClr val="000000"/>
                </a:solidFill>
                <a:latin typeface="Arial" charset="0"/>
                <a:ea typeface="宋体" pitchFamily="2" charset="-122"/>
              </a:rPr>
              <a:t>4.</a:t>
            </a:r>
            <a:r>
              <a:rPr lang="zh-CN" altLang="en-US">
                <a:solidFill>
                  <a:srgbClr val="000000"/>
                </a:solidFill>
                <a:latin typeface="Arial" charset="0"/>
                <a:ea typeface="宋体" pitchFamily="2" charset="-122"/>
              </a:rPr>
              <a:t>接触有机和无机粉尘</a:t>
            </a:r>
          </a:p>
          <a:p>
            <a:r>
              <a:rPr lang="zh-CN" altLang="en-US">
                <a:solidFill>
                  <a:srgbClr val="000000"/>
                </a:solidFill>
                <a:latin typeface="Arial" charset="0"/>
                <a:ea typeface="宋体" pitchFamily="2" charset="-122"/>
              </a:rPr>
              <a:t>        </a:t>
            </a:r>
            <a:r>
              <a:rPr lang="en-US" altLang="zh-CN">
                <a:solidFill>
                  <a:srgbClr val="000000"/>
                </a:solidFill>
                <a:latin typeface="Arial" charset="0"/>
                <a:ea typeface="宋体" pitchFamily="2" charset="-122"/>
              </a:rPr>
              <a:t>5.</a:t>
            </a:r>
            <a:r>
              <a:rPr lang="zh-CN" altLang="en-US">
                <a:solidFill>
                  <a:srgbClr val="000000"/>
                </a:solidFill>
                <a:latin typeface="Arial" charset="0"/>
                <a:ea typeface="宋体" pitchFamily="2" charset="-122"/>
              </a:rPr>
              <a:t>接触噪声</a:t>
            </a:r>
          </a:p>
        </p:txBody>
      </p:sp>
      <p:sp>
        <p:nvSpPr>
          <p:cNvPr id="77830" name="Text Box 6"/>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r>
              <a:rPr lang="zh-CN" altLang="en-US"/>
              <a:t>时间</a:t>
            </a:r>
            <a:fld id="{129FFCEC-1D6C-48D7-83A8-97F9B4BC1C4F}" type="datetime11">
              <a:rPr lang="zh-CN" altLang="en-US"/>
              <a:pPr/>
              <a:t>22:08:14</a:t>
            </a:fld>
            <a:endParaRPr lang="zh-CN" altLang="en-US"/>
          </a:p>
        </p:txBody>
      </p:sp>
      <p:sp>
        <p:nvSpPr>
          <p:cNvPr id="6" name="灯片编号占位符 5"/>
          <p:cNvSpPr>
            <a:spLocks noGrp="1"/>
          </p:cNvSpPr>
          <p:nvPr>
            <p:ph type="sldNum" sz="quarter" idx="12"/>
          </p:nvPr>
        </p:nvSpPr>
        <p:spPr/>
        <p:txBody>
          <a:bodyPr/>
          <a:lstStyle/>
          <a:p>
            <a:r>
              <a:rPr lang="zh-CN" altLang="en-US"/>
              <a:t>第</a:t>
            </a:r>
            <a:fld id="{F3FD1763-3497-4862-863F-75E3DF19D99C}" type="slidenum">
              <a:rPr lang="zh-CN" altLang="en-US"/>
              <a:pPr/>
              <a:t>35</a:t>
            </a:fld>
            <a:r>
              <a:rPr lang="zh-CN" altLang="en-US"/>
              <a:t>页 共</a:t>
            </a:r>
            <a:r>
              <a:rPr lang="en-US" altLang="zh-CN"/>
              <a:t>47</a:t>
            </a:r>
            <a:r>
              <a:rPr lang="zh-CN" altLang="en-US"/>
              <a:t>页</a:t>
            </a:r>
          </a:p>
        </p:txBody>
      </p:sp>
      <p:sp>
        <p:nvSpPr>
          <p:cNvPr id="76805" name="Text Box 5"/>
          <p:cNvSpPr txBox="1">
            <a:spLocks noChangeArrowheads="1"/>
          </p:cNvSpPr>
          <p:nvPr/>
        </p:nvSpPr>
        <p:spPr bwMode="auto">
          <a:xfrm>
            <a:off x="3733800" y="1295400"/>
            <a:ext cx="2133600" cy="457200"/>
          </a:xfrm>
          <a:prstGeom prst="rect">
            <a:avLst/>
          </a:prstGeom>
          <a:noFill/>
          <a:ln w="9525" algn="ctr">
            <a:noFill/>
            <a:miter lim="800000"/>
            <a:headEnd/>
            <a:tailEnd/>
          </a:ln>
          <a:effectLst/>
        </p:spPr>
        <p:txBody>
          <a:bodyPr>
            <a:spAutoFit/>
          </a:bodyPr>
          <a:lstStyle/>
          <a:p>
            <a:pPr>
              <a:spcBef>
                <a:spcPct val="50000"/>
              </a:spcBef>
            </a:pPr>
            <a:r>
              <a:rPr lang="zh-CN" altLang="en-US" b="1" i="1">
                <a:solidFill>
                  <a:schemeClr val="folHlink"/>
                </a:solidFill>
                <a:latin typeface="Arial" charset="0"/>
              </a:rPr>
              <a:t>废弃物管理</a:t>
            </a:r>
          </a:p>
        </p:txBody>
      </p:sp>
      <p:sp>
        <p:nvSpPr>
          <p:cNvPr id="76814" name="Rectangle 14"/>
          <p:cNvSpPr>
            <a:spLocks noChangeArrowheads="1"/>
          </p:cNvSpPr>
          <p:nvPr/>
        </p:nvSpPr>
        <p:spPr bwMode="auto">
          <a:xfrm>
            <a:off x="381000" y="2209800"/>
            <a:ext cx="8763000" cy="4108450"/>
          </a:xfrm>
          <a:prstGeom prst="rect">
            <a:avLst/>
          </a:prstGeom>
          <a:noFill/>
          <a:ln w="9525" algn="ctr">
            <a:noFill/>
            <a:miter lim="800000"/>
            <a:headEnd/>
            <a:tailEnd/>
          </a:ln>
          <a:effectLst/>
        </p:spPr>
        <p:txBody>
          <a:bodyPr>
            <a:spAutoFit/>
          </a:bodyPr>
          <a:lstStyle/>
          <a:p>
            <a:r>
              <a:rPr lang="en-US" altLang="zh-CN">
                <a:solidFill>
                  <a:srgbClr val="000000"/>
                </a:solidFill>
                <a:latin typeface="宋体" pitchFamily="2" charset="-122"/>
                <a:ea typeface="宋体" pitchFamily="2" charset="-122"/>
              </a:rPr>
              <a:t>    </a:t>
            </a:r>
            <a:r>
              <a:rPr lang="zh-CN" altLang="en-US">
                <a:solidFill>
                  <a:srgbClr val="000000"/>
                </a:solidFill>
                <a:latin typeface="宋体" pitchFamily="2" charset="-122"/>
                <a:ea typeface="宋体" pitchFamily="2" charset="-122"/>
              </a:rPr>
              <a:t>港口自体产生的废弃物可能包括</a:t>
            </a:r>
            <a:r>
              <a:rPr lang="zh-CN" altLang="en-US">
                <a:latin typeface="宋体" pitchFamily="2" charset="-122"/>
                <a:ea typeface="宋体" pitchFamily="2" charset="-122"/>
              </a:rPr>
              <a:t>货物包装</a:t>
            </a:r>
            <a:r>
              <a:rPr lang="zh-CN" altLang="en-US">
                <a:solidFill>
                  <a:srgbClr val="000000"/>
                </a:solidFill>
                <a:latin typeface="宋体" pitchFamily="2" charset="-122"/>
                <a:ea typeface="宋体" pitchFamily="2" charset="-122"/>
              </a:rPr>
              <a:t>和行政办公室的</a:t>
            </a:r>
            <a:r>
              <a:rPr lang="zh-CN" altLang="en-US">
                <a:latin typeface="宋体" pitchFamily="2" charset="-122"/>
                <a:ea typeface="宋体" pitchFamily="2" charset="-122"/>
              </a:rPr>
              <a:t>惰性固体废弃物</a:t>
            </a:r>
            <a:r>
              <a:rPr lang="zh-CN" altLang="en-US">
                <a:solidFill>
                  <a:srgbClr val="000000"/>
                </a:solidFill>
                <a:latin typeface="宋体" pitchFamily="2" charset="-122"/>
                <a:ea typeface="宋体" pitchFamily="2" charset="-122"/>
              </a:rPr>
              <a:t>，以及与船只维护作业有关的</a:t>
            </a:r>
            <a:r>
              <a:rPr lang="zh-CN" altLang="en-US">
                <a:latin typeface="宋体" pitchFamily="2" charset="-122"/>
                <a:ea typeface="宋体" pitchFamily="2" charset="-122"/>
              </a:rPr>
              <a:t>废弃物</a:t>
            </a:r>
            <a:r>
              <a:rPr lang="zh-CN" altLang="en-US">
                <a:solidFill>
                  <a:srgbClr val="000000"/>
                </a:solidFill>
                <a:latin typeface="宋体" pitchFamily="2" charset="-122"/>
                <a:ea typeface="宋体" pitchFamily="2" charset="-122"/>
              </a:rPr>
              <a:t>（例如废润滑油和发动机除脂溶剂）。来源于船舶的废弃物可包括</a:t>
            </a:r>
            <a:r>
              <a:rPr lang="zh-CN" altLang="en-US">
                <a:latin typeface="宋体" pitchFamily="2" charset="-122"/>
                <a:ea typeface="宋体" pitchFamily="2" charset="-122"/>
              </a:rPr>
              <a:t>油性污泥</a:t>
            </a:r>
            <a:r>
              <a:rPr lang="zh-CN" altLang="en-US">
                <a:solidFill>
                  <a:srgbClr val="000000"/>
                </a:solidFill>
                <a:latin typeface="宋体" pitchFamily="2" charset="-122"/>
                <a:ea typeface="宋体" pitchFamily="2" charset="-122"/>
              </a:rPr>
              <a:t>（见上文“废水”部分）、食品包装等惰性材料以及食品废弃物。</a:t>
            </a:r>
          </a:p>
          <a:p>
            <a:r>
              <a:rPr lang="zh-CN" altLang="en-US">
                <a:solidFill>
                  <a:srgbClr val="000000"/>
                </a:solidFill>
                <a:latin typeface="宋体" pitchFamily="2" charset="-122"/>
                <a:ea typeface="宋体" pitchFamily="2" charset="-122"/>
              </a:rPr>
              <a:t>    </a:t>
            </a:r>
          </a:p>
          <a:p>
            <a:r>
              <a:rPr lang="zh-CN" altLang="en-US">
                <a:solidFill>
                  <a:srgbClr val="000000"/>
                </a:solidFill>
                <a:latin typeface="宋体" pitchFamily="2" charset="-122"/>
                <a:ea typeface="宋体" pitchFamily="2" charset="-122"/>
              </a:rPr>
              <a:t>    港口的有害材料包括大量的有害货物，以及港口作业（包括船只、车辆和地面维护）使用的</a:t>
            </a:r>
            <a:r>
              <a:rPr lang="zh-CN" altLang="en-US">
                <a:latin typeface="宋体" pitchFamily="2" charset="-122"/>
                <a:ea typeface="宋体" pitchFamily="2" charset="-122"/>
              </a:rPr>
              <a:t>油、燃料</a:t>
            </a:r>
            <a:r>
              <a:rPr lang="zh-CN" altLang="en-US">
                <a:solidFill>
                  <a:srgbClr val="000000"/>
                </a:solidFill>
                <a:latin typeface="宋体" pitchFamily="2" charset="-122"/>
                <a:ea typeface="宋体" pitchFamily="2" charset="-122"/>
              </a:rPr>
              <a:t>和</a:t>
            </a:r>
            <a:r>
              <a:rPr lang="zh-CN" altLang="en-US">
                <a:latin typeface="宋体" pitchFamily="2" charset="-122"/>
                <a:ea typeface="宋体" pitchFamily="2" charset="-122"/>
              </a:rPr>
              <a:t>有害物质</a:t>
            </a:r>
            <a:r>
              <a:rPr lang="zh-CN" altLang="en-US">
                <a:solidFill>
                  <a:srgbClr val="000000"/>
                </a:solidFill>
                <a:latin typeface="宋体" pitchFamily="2" charset="-122"/>
                <a:ea typeface="宋体" pitchFamily="2" charset="-122"/>
              </a:rPr>
              <a:t>。</a:t>
            </a:r>
          </a:p>
          <a:p>
            <a:r>
              <a:rPr lang="zh-CN" altLang="en-US">
                <a:solidFill>
                  <a:srgbClr val="000000"/>
                </a:solidFill>
                <a:latin typeface="宋体" pitchFamily="2" charset="-122"/>
                <a:ea typeface="宋体" pitchFamily="2" charset="-122"/>
              </a:rPr>
              <a:t>    在货物驳运或加注燃料期间，事故（例如碰撞、搁浅和火灾）、设备故障（例如管道、软管和法兰）或操作程序不当均可导致</a:t>
            </a:r>
            <a:r>
              <a:rPr lang="zh-CN" altLang="en-US">
                <a:latin typeface="宋体" pitchFamily="2" charset="-122"/>
                <a:ea typeface="宋体" pitchFamily="2" charset="-122"/>
              </a:rPr>
              <a:t>溢漏</a:t>
            </a:r>
            <a:r>
              <a:rPr lang="zh-CN" altLang="en-US">
                <a:solidFill>
                  <a:srgbClr val="000000"/>
                </a:solidFill>
                <a:latin typeface="宋体" pitchFamily="2" charset="-122"/>
                <a:ea typeface="宋体" pitchFamily="2" charset="-122"/>
              </a:rPr>
              <a:t>，涉及原油、石油炼制品或残留燃料、液体物质和有包装的物质。</a:t>
            </a:r>
          </a:p>
        </p:txBody>
      </p:sp>
      <p:sp>
        <p:nvSpPr>
          <p:cNvPr id="76816" name="Text Box 16"/>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r>
              <a:rPr lang="zh-CN" altLang="en-US"/>
              <a:t>时间</a:t>
            </a:r>
            <a:fld id="{9ED0B82F-5C9B-44E6-AC26-3C8B809BFC41}" type="datetime11">
              <a:rPr lang="zh-CN" altLang="en-US"/>
              <a:pPr/>
              <a:t>22:08:15</a:t>
            </a:fld>
            <a:endParaRPr lang="zh-CN" altLang="en-US"/>
          </a:p>
        </p:txBody>
      </p:sp>
      <p:sp>
        <p:nvSpPr>
          <p:cNvPr id="6" name="灯片编号占位符 5"/>
          <p:cNvSpPr>
            <a:spLocks noGrp="1"/>
          </p:cNvSpPr>
          <p:nvPr>
            <p:ph type="sldNum" sz="quarter" idx="12"/>
          </p:nvPr>
        </p:nvSpPr>
        <p:spPr/>
        <p:txBody>
          <a:bodyPr/>
          <a:lstStyle/>
          <a:p>
            <a:r>
              <a:rPr lang="zh-CN" altLang="en-US"/>
              <a:t>第</a:t>
            </a:r>
            <a:fld id="{B8D90240-1005-4BE2-B20C-5B9137A19556}" type="slidenum">
              <a:rPr lang="zh-CN" altLang="en-US"/>
              <a:pPr/>
              <a:t>36</a:t>
            </a:fld>
            <a:r>
              <a:rPr lang="zh-CN" altLang="en-US"/>
              <a:t>页 共</a:t>
            </a:r>
            <a:r>
              <a:rPr lang="en-US" altLang="zh-CN"/>
              <a:t>47</a:t>
            </a:r>
            <a:r>
              <a:rPr lang="zh-CN" altLang="en-US"/>
              <a:t>页</a:t>
            </a:r>
          </a:p>
        </p:txBody>
      </p:sp>
      <p:sp>
        <p:nvSpPr>
          <p:cNvPr id="80900" name="Text Box 4"/>
          <p:cNvSpPr txBox="1">
            <a:spLocks noChangeArrowheads="1"/>
          </p:cNvSpPr>
          <p:nvPr/>
        </p:nvSpPr>
        <p:spPr bwMode="auto">
          <a:xfrm>
            <a:off x="3657600" y="1219200"/>
            <a:ext cx="3886200" cy="457200"/>
          </a:xfrm>
          <a:prstGeom prst="rect">
            <a:avLst/>
          </a:prstGeom>
          <a:noFill/>
          <a:ln w="9525" algn="ctr">
            <a:noFill/>
            <a:miter lim="800000"/>
            <a:headEnd/>
            <a:tailEnd/>
          </a:ln>
          <a:effectLst/>
        </p:spPr>
        <p:txBody>
          <a:bodyPr>
            <a:spAutoFit/>
          </a:bodyPr>
          <a:lstStyle/>
          <a:p>
            <a:pPr>
              <a:spcBef>
                <a:spcPct val="50000"/>
              </a:spcBef>
            </a:pPr>
            <a:r>
              <a:rPr lang="zh-CN" altLang="en-US" b="1" i="1">
                <a:solidFill>
                  <a:schemeClr val="folHlink"/>
                </a:solidFill>
                <a:latin typeface="Arial" charset="0"/>
              </a:rPr>
              <a:t>职业健康与安全</a:t>
            </a:r>
            <a:r>
              <a:rPr lang="en-US" altLang="zh-CN" b="1" i="1">
                <a:solidFill>
                  <a:schemeClr val="folHlink"/>
                </a:solidFill>
                <a:latin typeface="Arial" charset="0"/>
              </a:rPr>
              <a:t>--</a:t>
            </a:r>
            <a:r>
              <a:rPr lang="zh-CN" altLang="en-US" b="1" i="1">
                <a:solidFill>
                  <a:schemeClr val="folHlink"/>
                </a:solidFill>
                <a:latin typeface="Arial" charset="0"/>
              </a:rPr>
              <a:t>身体危害</a:t>
            </a:r>
          </a:p>
        </p:txBody>
      </p:sp>
      <p:sp>
        <p:nvSpPr>
          <p:cNvPr id="80904" name="Rectangle 8"/>
          <p:cNvSpPr>
            <a:spLocks noChangeArrowheads="1"/>
          </p:cNvSpPr>
          <p:nvPr/>
        </p:nvSpPr>
        <p:spPr bwMode="auto">
          <a:xfrm>
            <a:off x="533400" y="1981200"/>
            <a:ext cx="8229600" cy="4108450"/>
          </a:xfrm>
          <a:prstGeom prst="rect">
            <a:avLst/>
          </a:prstGeom>
          <a:noFill/>
          <a:ln w="9525" algn="ctr">
            <a:noFill/>
            <a:miter lim="800000"/>
            <a:headEnd/>
            <a:tailEnd/>
          </a:ln>
          <a:effectLst/>
        </p:spPr>
        <p:txBody>
          <a:bodyPr>
            <a:spAutoFit/>
          </a:bodyPr>
          <a:lstStyle/>
          <a:p>
            <a:r>
              <a:rPr lang="en-US" altLang="zh-CN">
                <a:solidFill>
                  <a:srgbClr val="000000"/>
                </a:solidFill>
                <a:latin typeface="宋体" pitchFamily="2" charset="-122"/>
                <a:ea typeface="宋体" pitchFamily="2" charset="-122"/>
              </a:rPr>
              <a:t>1.</a:t>
            </a:r>
            <a:r>
              <a:rPr lang="zh-CN" altLang="en-US">
                <a:solidFill>
                  <a:srgbClr val="000000"/>
                </a:solidFill>
                <a:latin typeface="宋体" pitchFamily="2" charset="-122"/>
                <a:ea typeface="宋体" pitchFamily="2" charset="-122"/>
              </a:rPr>
              <a:t>人与车辆分离，车辆通道尽可能是单向通道；</a:t>
            </a:r>
          </a:p>
          <a:p>
            <a:r>
              <a:rPr lang="en-US" altLang="zh-CN">
                <a:solidFill>
                  <a:srgbClr val="000000"/>
                </a:solidFill>
                <a:latin typeface="宋体" pitchFamily="2" charset="-122"/>
                <a:ea typeface="宋体" pitchFamily="2" charset="-122"/>
              </a:rPr>
              <a:t>2.</a:t>
            </a:r>
            <a:r>
              <a:rPr lang="zh-CN" altLang="en-US">
                <a:solidFill>
                  <a:srgbClr val="000000"/>
                </a:solidFill>
                <a:latin typeface="宋体" pitchFamily="2" charset="-122"/>
                <a:ea typeface="宋体" pitchFamily="2" charset="-122"/>
              </a:rPr>
              <a:t>确定相应的出入手段，尽可能确保悬吊载荷不会通过人的头顶；</a:t>
            </a:r>
          </a:p>
          <a:p>
            <a:r>
              <a:rPr lang="en-US" altLang="zh-CN">
                <a:solidFill>
                  <a:srgbClr val="000000"/>
                </a:solidFill>
                <a:latin typeface="宋体" pitchFamily="2" charset="-122"/>
                <a:ea typeface="宋体" pitchFamily="2" charset="-122"/>
              </a:rPr>
              <a:t>3.</a:t>
            </a:r>
            <a:r>
              <a:rPr lang="zh-CN" altLang="en-US">
                <a:solidFill>
                  <a:srgbClr val="000000"/>
                </a:solidFill>
                <a:latin typeface="宋体" pitchFamily="2" charset="-122"/>
                <a:ea typeface="宋体" pitchFamily="2" charset="-122"/>
              </a:rPr>
              <a:t>港口的地面构造应具有足够的强度以支撑预期的最重载荷、平整或仅略有坡度；</a:t>
            </a:r>
          </a:p>
          <a:p>
            <a:r>
              <a:rPr lang="en-US" altLang="zh-CN">
                <a:solidFill>
                  <a:srgbClr val="000000"/>
                </a:solidFill>
                <a:latin typeface="宋体" pitchFamily="2" charset="-122"/>
                <a:ea typeface="宋体" pitchFamily="2" charset="-122"/>
              </a:rPr>
              <a:t>4.</a:t>
            </a:r>
            <a:r>
              <a:rPr lang="zh-CN" altLang="en-US">
                <a:solidFill>
                  <a:srgbClr val="000000"/>
                </a:solidFill>
                <a:latin typeface="宋体" pitchFamily="2" charset="-122"/>
                <a:ea typeface="宋体" pitchFamily="2" charset="-122"/>
              </a:rPr>
              <a:t>没有洞、裂缝、凹陷、不必要的镶边石或其他凸出物，连续无间断并且防滑；</a:t>
            </a:r>
          </a:p>
          <a:p>
            <a:r>
              <a:rPr lang="en-US" altLang="zh-CN">
                <a:solidFill>
                  <a:srgbClr val="000000"/>
                </a:solidFill>
                <a:latin typeface="宋体" pitchFamily="2" charset="-122"/>
                <a:ea typeface="宋体" pitchFamily="2" charset="-122"/>
              </a:rPr>
              <a:t>5.</a:t>
            </a:r>
            <a:r>
              <a:rPr lang="zh-CN" altLang="en-US">
                <a:solidFill>
                  <a:srgbClr val="000000"/>
                </a:solidFill>
                <a:latin typeface="宋体" pitchFamily="2" charset="-122"/>
                <a:ea typeface="宋体" pitchFamily="2" charset="-122"/>
              </a:rPr>
              <a:t>提供与到港船只的大小和类型相适应的安全的出入安排。这些出入安排应包括护栏和（或）适当固定的安全网，以防工人从船舷与临近的码头之间落水；</a:t>
            </a:r>
          </a:p>
          <a:p>
            <a:endParaRPr lang="en-US" altLang="zh-CN">
              <a:solidFill>
                <a:srgbClr val="000000"/>
              </a:solidFill>
              <a:latin typeface="宋体" pitchFamily="2" charset="-122"/>
              <a:ea typeface="宋体" pitchFamily="2" charset="-122"/>
            </a:endParaRPr>
          </a:p>
        </p:txBody>
      </p:sp>
      <p:sp>
        <p:nvSpPr>
          <p:cNvPr id="80905" name="Text Box 9"/>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r>
              <a:rPr lang="zh-CN" altLang="en-US"/>
              <a:t>时间</a:t>
            </a:r>
            <a:fld id="{2146EABF-EEA1-4DEC-A810-CFBF5C8590E1}" type="datetime11">
              <a:rPr lang="zh-CN" altLang="en-US"/>
              <a:pPr/>
              <a:t>22:08:15</a:t>
            </a:fld>
            <a:endParaRPr lang="zh-CN" altLang="en-US"/>
          </a:p>
        </p:txBody>
      </p:sp>
      <p:sp>
        <p:nvSpPr>
          <p:cNvPr id="6" name="灯片编号占位符 5"/>
          <p:cNvSpPr>
            <a:spLocks noGrp="1"/>
          </p:cNvSpPr>
          <p:nvPr>
            <p:ph type="sldNum" sz="quarter" idx="12"/>
          </p:nvPr>
        </p:nvSpPr>
        <p:spPr/>
        <p:txBody>
          <a:bodyPr/>
          <a:lstStyle/>
          <a:p>
            <a:r>
              <a:rPr lang="zh-CN" altLang="en-US"/>
              <a:t>第</a:t>
            </a:r>
            <a:fld id="{3B413F2B-9DF9-4F98-80A2-C13C40961A37}" type="slidenum">
              <a:rPr lang="zh-CN" altLang="en-US"/>
              <a:pPr/>
              <a:t>37</a:t>
            </a:fld>
            <a:r>
              <a:rPr lang="zh-CN" altLang="en-US"/>
              <a:t>页 共</a:t>
            </a:r>
            <a:r>
              <a:rPr lang="en-US" altLang="zh-CN"/>
              <a:t>47</a:t>
            </a:r>
            <a:r>
              <a:rPr lang="zh-CN" altLang="en-US"/>
              <a:t>页</a:t>
            </a:r>
          </a:p>
        </p:txBody>
      </p:sp>
      <p:sp>
        <p:nvSpPr>
          <p:cNvPr id="89092" name="Rectangle 4"/>
          <p:cNvSpPr>
            <a:spLocks noChangeArrowheads="1"/>
          </p:cNvSpPr>
          <p:nvPr/>
        </p:nvSpPr>
        <p:spPr bwMode="auto">
          <a:xfrm>
            <a:off x="685800" y="2057400"/>
            <a:ext cx="7620000" cy="4108450"/>
          </a:xfrm>
          <a:prstGeom prst="rect">
            <a:avLst/>
          </a:prstGeom>
          <a:noFill/>
          <a:ln w="9525" algn="ctr">
            <a:noFill/>
            <a:miter lim="800000"/>
            <a:headEnd/>
            <a:tailEnd/>
          </a:ln>
          <a:effectLst/>
        </p:spPr>
        <p:txBody>
          <a:bodyPr>
            <a:spAutoFit/>
          </a:bodyPr>
          <a:lstStyle/>
          <a:p>
            <a:r>
              <a:rPr lang="en-US" altLang="zh-CN">
                <a:solidFill>
                  <a:srgbClr val="000000"/>
                </a:solidFill>
                <a:latin typeface="宋体" pitchFamily="2" charset="-122"/>
                <a:ea typeface="宋体" pitchFamily="2" charset="-122"/>
              </a:rPr>
              <a:t>6.</a:t>
            </a:r>
            <a:r>
              <a:rPr lang="zh-CN" altLang="en-US">
                <a:solidFill>
                  <a:srgbClr val="000000"/>
                </a:solidFill>
                <a:latin typeface="宋体" pitchFamily="2" charset="-122"/>
                <a:ea typeface="宋体" pitchFamily="2" charset="-122"/>
              </a:rPr>
              <a:t>每个露天甲板和“甲板间”舱口均采取有效的防护措施，打开时要有足够的防护高度；</a:t>
            </a:r>
          </a:p>
          <a:p>
            <a:r>
              <a:rPr lang="en-US" altLang="zh-CN">
                <a:solidFill>
                  <a:srgbClr val="000000"/>
                </a:solidFill>
                <a:latin typeface="宋体" pitchFamily="2" charset="-122"/>
                <a:ea typeface="宋体" pitchFamily="2" charset="-122"/>
              </a:rPr>
              <a:t>7.</a:t>
            </a:r>
            <a:r>
              <a:rPr lang="zh-CN" altLang="en-US">
                <a:solidFill>
                  <a:srgbClr val="000000"/>
                </a:solidFill>
                <a:latin typeface="宋体" pitchFamily="2" charset="-122"/>
                <a:ea typeface="宋体" pitchFamily="2" charset="-122"/>
              </a:rPr>
              <a:t>如果舱口盖的强度不够，避免货物放在舱口盖上，或允许车辆在舱口盖上通行；</a:t>
            </a:r>
          </a:p>
          <a:p>
            <a:r>
              <a:rPr lang="en-US" altLang="zh-CN">
                <a:solidFill>
                  <a:srgbClr val="000000"/>
                </a:solidFill>
                <a:latin typeface="宋体" pitchFamily="2" charset="-122"/>
                <a:ea typeface="宋体" pitchFamily="2" charset="-122"/>
              </a:rPr>
              <a:t>8.</a:t>
            </a:r>
            <a:r>
              <a:rPr lang="zh-CN" altLang="en-US">
                <a:solidFill>
                  <a:srgbClr val="000000"/>
                </a:solidFill>
                <a:latin typeface="宋体" pitchFamily="2" charset="-122"/>
                <a:ea typeface="宋体" pitchFamily="2" charset="-122"/>
              </a:rPr>
              <a:t>在合理可行的前提下，如果货舱内正在使用修整机或抓斗，不允许工人在货舱内工作；</a:t>
            </a:r>
          </a:p>
          <a:p>
            <a:r>
              <a:rPr lang="en-US" altLang="zh-CN">
                <a:solidFill>
                  <a:srgbClr val="000000"/>
                </a:solidFill>
                <a:latin typeface="宋体" pitchFamily="2" charset="-122"/>
                <a:ea typeface="宋体" pitchFamily="2" charset="-122"/>
              </a:rPr>
              <a:t>9.</a:t>
            </a:r>
            <a:r>
              <a:rPr lang="zh-CN" altLang="en-US">
                <a:solidFill>
                  <a:srgbClr val="000000"/>
                </a:solidFill>
                <a:latin typeface="宋体" pitchFamily="2" charset="-122"/>
                <a:ea typeface="宋体" pitchFamily="2" charset="-122"/>
              </a:rPr>
              <a:t>所有吊具均须检验合格后方可使用；</a:t>
            </a:r>
          </a:p>
          <a:p>
            <a:r>
              <a:rPr lang="en-US" altLang="zh-CN">
                <a:solidFill>
                  <a:srgbClr val="000000"/>
                </a:solidFill>
                <a:latin typeface="宋体" pitchFamily="2" charset="-122"/>
                <a:ea typeface="宋体" pitchFamily="2" charset="-122"/>
              </a:rPr>
              <a:t>10.</a:t>
            </a:r>
            <a:r>
              <a:rPr lang="zh-CN" altLang="en-US">
                <a:solidFill>
                  <a:srgbClr val="000000"/>
                </a:solidFill>
                <a:latin typeface="宋体" pitchFamily="2" charset="-122"/>
                <a:ea typeface="宋体" pitchFamily="2" charset="-122"/>
              </a:rPr>
              <a:t>所有不属于起重机械的组成部分、可拆卸的吊臂、吊架、真空起重装置或磁性起重装置，如自重超过</a:t>
            </a:r>
            <a:r>
              <a:rPr lang="en-US" altLang="zh-CN">
                <a:solidFill>
                  <a:srgbClr val="000000"/>
                </a:solidFill>
                <a:latin typeface="宋体" pitchFamily="2" charset="-122"/>
                <a:ea typeface="宋体" pitchFamily="2" charset="-122"/>
              </a:rPr>
              <a:t>100 </a:t>
            </a:r>
            <a:r>
              <a:rPr lang="zh-CN" altLang="en-US">
                <a:solidFill>
                  <a:srgbClr val="000000"/>
                </a:solidFill>
                <a:latin typeface="宋体" pitchFamily="2" charset="-122"/>
                <a:ea typeface="宋体" pitchFamily="2" charset="-122"/>
              </a:rPr>
              <a:t>（</a:t>
            </a:r>
            <a:r>
              <a:rPr lang="en-US" altLang="zh-CN">
                <a:solidFill>
                  <a:srgbClr val="000000"/>
                </a:solidFill>
                <a:latin typeface="宋体" pitchFamily="2" charset="-122"/>
                <a:ea typeface="宋体" pitchFamily="2" charset="-122"/>
              </a:rPr>
              <a:t>kg</a:t>
            </a:r>
            <a:r>
              <a:rPr lang="zh-CN" altLang="en-US">
                <a:solidFill>
                  <a:srgbClr val="000000"/>
                </a:solidFill>
                <a:latin typeface="宋体" pitchFamily="2" charset="-122"/>
                <a:ea typeface="宋体" pitchFamily="2" charset="-122"/>
              </a:rPr>
              <a:t>），均须作清楚的标记（标明自重）；</a:t>
            </a:r>
          </a:p>
          <a:p>
            <a:r>
              <a:rPr lang="zh-CN" altLang="en-US"/>
              <a:t> </a:t>
            </a:r>
          </a:p>
        </p:txBody>
      </p:sp>
      <p:sp>
        <p:nvSpPr>
          <p:cNvPr id="89093" name="Text Box 5"/>
          <p:cNvSpPr txBox="1">
            <a:spLocks noChangeArrowheads="1"/>
          </p:cNvSpPr>
          <p:nvPr/>
        </p:nvSpPr>
        <p:spPr bwMode="auto">
          <a:xfrm>
            <a:off x="3657600" y="1219200"/>
            <a:ext cx="3886200" cy="457200"/>
          </a:xfrm>
          <a:prstGeom prst="rect">
            <a:avLst/>
          </a:prstGeom>
          <a:noFill/>
          <a:ln w="9525" algn="ctr">
            <a:noFill/>
            <a:miter lim="800000"/>
            <a:headEnd/>
            <a:tailEnd/>
          </a:ln>
          <a:effectLst/>
        </p:spPr>
        <p:txBody>
          <a:bodyPr>
            <a:spAutoFit/>
          </a:bodyPr>
          <a:lstStyle/>
          <a:p>
            <a:pPr>
              <a:spcBef>
                <a:spcPct val="50000"/>
              </a:spcBef>
            </a:pPr>
            <a:r>
              <a:rPr lang="zh-CN" altLang="en-US" b="1" i="1">
                <a:solidFill>
                  <a:schemeClr val="folHlink"/>
                </a:solidFill>
                <a:latin typeface="Arial" charset="0"/>
              </a:rPr>
              <a:t>职业健康与安全</a:t>
            </a:r>
            <a:r>
              <a:rPr lang="en-US" altLang="zh-CN" b="1" i="1">
                <a:solidFill>
                  <a:schemeClr val="folHlink"/>
                </a:solidFill>
                <a:latin typeface="Arial" charset="0"/>
              </a:rPr>
              <a:t>--</a:t>
            </a:r>
            <a:r>
              <a:rPr lang="zh-CN" altLang="en-US" b="1" i="1">
                <a:solidFill>
                  <a:schemeClr val="folHlink"/>
                </a:solidFill>
                <a:latin typeface="Arial" charset="0"/>
              </a:rPr>
              <a:t>身体危害</a:t>
            </a:r>
          </a:p>
        </p:txBody>
      </p:sp>
      <p:sp>
        <p:nvSpPr>
          <p:cNvPr id="89094" name="Text Box 6"/>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r>
              <a:rPr lang="zh-CN" altLang="en-US"/>
              <a:t>时间</a:t>
            </a:r>
            <a:fld id="{DE6707FA-6142-401B-9920-22C4DEC171D4}" type="datetime11">
              <a:rPr lang="zh-CN" altLang="en-US"/>
              <a:pPr/>
              <a:t>22:08:15</a:t>
            </a:fld>
            <a:endParaRPr lang="zh-CN" altLang="en-US"/>
          </a:p>
        </p:txBody>
      </p:sp>
      <p:sp>
        <p:nvSpPr>
          <p:cNvPr id="6" name="灯片编号占位符 5"/>
          <p:cNvSpPr>
            <a:spLocks noGrp="1"/>
          </p:cNvSpPr>
          <p:nvPr>
            <p:ph type="sldNum" sz="quarter" idx="12"/>
          </p:nvPr>
        </p:nvSpPr>
        <p:spPr/>
        <p:txBody>
          <a:bodyPr/>
          <a:lstStyle/>
          <a:p>
            <a:r>
              <a:rPr lang="zh-CN" altLang="en-US"/>
              <a:t>第</a:t>
            </a:r>
            <a:fld id="{BD1E4FF4-3FB4-4560-A6F3-FB0B53F9EAB1}" type="slidenum">
              <a:rPr lang="zh-CN" altLang="en-US"/>
              <a:pPr/>
              <a:t>38</a:t>
            </a:fld>
            <a:r>
              <a:rPr lang="zh-CN" altLang="en-US"/>
              <a:t>页 共</a:t>
            </a:r>
            <a:r>
              <a:rPr lang="en-US" altLang="zh-CN"/>
              <a:t>47</a:t>
            </a:r>
            <a:r>
              <a:rPr lang="zh-CN" altLang="en-US"/>
              <a:t>页</a:t>
            </a:r>
          </a:p>
        </p:txBody>
      </p:sp>
      <p:sp>
        <p:nvSpPr>
          <p:cNvPr id="90116" name="Rectangle 4"/>
          <p:cNvSpPr>
            <a:spLocks noChangeArrowheads="1"/>
          </p:cNvSpPr>
          <p:nvPr/>
        </p:nvSpPr>
        <p:spPr bwMode="auto">
          <a:xfrm>
            <a:off x="838200" y="2667000"/>
            <a:ext cx="7391400" cy="3013075"/>
          </a:xfrm>
          <a:prstGeom prst="rect">
            <a:avLst/>
          </a:prstGeom>
          <a:noFill/>
          <a:ln w="9525" algn="ctr">
            <a:noFill/>
            <a:miter lim="800000"/>
            <a:headEnd/>
            <a:tailEnd/>
          </a:ln>
          <a:effectLst/>
        </p:spPr>
        <p:txBody>
          <a:bodyPr>
            <a:spAutoFit/>
          </a:bodyPr>
          <a:lstStyle/>
          <a:p>
            <a:r>
              <a:rPr lang="en-US" altLang="zh-CN">
                <a:solidFill>
                  <a:srgbClr val="000000"/>
                </a:solidFill>
                <a:latin typeface="宋体" pitchFamily="2" charset="-122"/>
                <a:ea typeface="宋体" pitchFamily="2" charset="-122"/>
              </a:rPr>
              <a:t>11.</a:t>
            </a:r>
            <a:r>
              <a:rPr lang="zh-CN" altLang="en-US">
                <a:solidFill>
                  <a:srgbClr val="000000"/>
                </a:solidFill>
                <a:latin typeface="宋体" pitchFamily="2" charset="-122"/>
                <a:ea typeface="宋体" pitchFamily="2" charset="-122"/>
              </a:rPr>
              <a:t>一次性使用托盘和类似的一次性使用装置使用前须进行检查，避免重复使用此类一次性使用装置；</a:t>
            </a:r>
          </a:p>
          <a:p>
            <a:r>
              <a:rPr lang="en-US" altLang="zh-CN">
                <a:solidFill>
                  <a:srgbClr val="000000"/>
                </a:solidFill>
                <a:latin typeface="宋体" pitchFamily="2" charset="-122"/>
                <a:ea typeface="宋体" pitchFamily="2" charset="-122"/>
              </a:rPr>
              <a:t>12.</a:t>
            </a:r>
            <a:r>
              <a:rPr lang="zh-CN" altLang="en-US">
                <a:solidFill>
                  <a:srgbClr val="000000"/>
                </a:solidFill>
                <a:latin typeface="宋体" pitchFamily="2" charset="-122"/>
                <a:ea typeface="宋体" pitchFamily="2" charset="-122"/>
              </a:rPr>
              <a:t>起重机械配备紧急逃离操作室的手段以及将受伤或生病的操作员移出操作室的安全手段。</a:t>
            </a:r>
          </a:p>
          <a:p>
            <a:r>
              <a:rPr lang="en-US" altLang="zh-CN">
                <a:solidFill>
                  <a:srgbClr val="000000"/>
                </a:solidFill>
                <a:latin typeface="宋体" pitchFamily="2" charset="-122"/>
                <a:ea typeface="宋体" pitchFamily="2" charset="-122"/>
              </a:rPr>
              <a:t>13. </a:t>
            </a:r>
            <a:r>
              <a:rPr lang="zh-CN" altLang="en-US">
                <a:solidFill>
                  <a:srgbClr val="000000"/>
                </a:solidFill>
                <a:latin typeface="宋体" pitchFamily="2" charset="-122"/>
                <a:ea typeface="宋体" pitchFamily="2" charset="-122"/>
              </a:rPr>
              <a:t>应安装伸缩臂式装载机和输送机，尽量降低物料自由坠落的风险；</a:t>
            </a:r>
          </a:p>
          <a:p>
            <a:r>
              <a:rPr lang="en-US" altLang="zh-CN">
                <a:solidFill>
                  <a:srgbClr val="000000"/>
                </a:solidFill>
                <a:latin typeface="宋体" pitchFamily="2" charset="-122"/>
                <a:ea typeface="宋体" pitchFamily="2" charset="-122"/>
              </a:rPr>
              <a:t>14 </a:t>
            </a:r>
            <a:r>
              <a:rPr lang="zh-CN" altLang="en-US">
                <a:solidFill>
                  <a:srgbClr val="000000"/>
                </a:solidFill>
                <a:latin typeface="宋体" pitchFamily="2" charset="-122"/>
                <a:ea typeface="宋体" pitchFamily="2" charset="-122"/>
              </a:rPr>
              <a:t>物料装卸作业应采用简单的线性布局，以减少设立多个转运点的必要性。</a:t>
            </a:r>
          </a:p>
        </p:txBody>
      </p:sp>
      <p:sp>
        <p:nvSpPr>
          <p:cNvPr id="90117" name="Text Box 5"/>
          <p:cNvSpPr txBox="1">
            <a:spLocks noChangeArrowheads="1"/>
          </p:cNvSpPr>
          <p:nvPr/>
        </p:nvSpPr>
        <p:spPr bwMode="auto">
          <a:xfrm>
            <a:off x="3657600" y="1219200"/>
            <a:ext cx="3886200" cy="457200"/>
          </a:xfrm>
          <a:prstGeom prst="rect">
            <a:avLst/>
          </a:prstGeom>
          <a:noFill/>
          <a:ln w="9525" algn="ctr">
            <a:noFill/>
            <a:miter lim="800000"/>
            <a:headEnd/>
            <a:tailEnd/>
          </a:ln>
          <a:effectLst/>
        </p:spPr>
        <p:txBody>
          <a:bodyPr>
            <a:spAutoFit/>
          </a:bodyPr>
          <a:lstStyle/>
          <a:p>
            <a:pPr>
              <a:spcBef>
                <a:spcPct val="50000"/>
              </a:spcBef>
            </a:pPr>
            <a:r>
              <a:rPr lang="zh-CN" altLang="en-US" b="1" i="1">
                <a:solidFill>
                  <a:schemeClr val="folHlink"/>
                </a:solidFill>
                <a:latin typeface="Arial" charset="0"/>
              </a:rPr>
              <a:t>职业健康与安全</a:t>
            </a:r>
            <a:r>
              <a:rPr lang="en-US" altLang="zh-CN" b="1" i="1">
                <a:solidFill>
                  <a:schemeClr val="folHlink"/>
                </a:solidFill>
                <a:latin typeface="Arial" charset="0"/>
              </a:rPr>
              <a:t>--</a:t>
            </a:r>
            <a:r>
              <a:rPr lang="zh-CN" altLang="en-US" b="1" i="1">
                <a:solidFill>
                  <a:schemeClr val="folHlink"/>
                </a:solidFill>
                <a:latin typeface="Arial" charset="0"/>
              </a:rPr>
              <a:t>身体危害</a:t>
            </a:r>
          </a:p>
        </p:txBody>
      </p:sp>
      <p:sp>
        <p:nvSpPr>
          <p:cNvPr id="90118" name="Text Box 6"/>
          <p:cNvSpPr txBox="1">
            <a:spLocks noChangeArrowheads="1"/>
          </p:cNvSpPr>
          <p:nvPr/>
        </p:nvSpPr>
        <p:spPr bwMode="auto">
          <a:xfrm>
            <a:off x="7239000" y="533400"/>
            <a:ext cx="16764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zh-CN" altLang="en-US"/>
              <a:t>时间</a:t>
            </a:r>
            <a:fld id="{25AE394F-C1FD-480F-AB29-4688BF7D31E5}" type="datetime11">
              <a:rPr lang="zh-CN" altLang="en-US"/>
              <a:pPr/>
              <a:t>22:08:15</a:t>
            </a:fld>
            <a:endParaRPr lang="zh-CN" altLang="en-US"/>
          </a:p>
        </p:txBody>
      </p:sp>
      <p:sp>
        <p:nvSpPr>
          <p:cNvPr id="5" name="灯片编号占位符 5"/>
          <p:cNvSpPr>
            <a:spLocks noGrp="1"/>
          </p:cNvSpPr>
          <p:nvPr>
            <p:ph type="sldNum" sz="quarter" idx="12"/>
          </p:nvPr>
        </p:nvSpPr>
        <p:spPr/>
        <p:txBody>
          <a:bodyPr/>
          <a:lstStyle/>
          <a:p>
            <a:r>
              <a:rPr lang="zh-CN" altLang="en-US"/>
              <a:t>第</a:t>
            </a:r>
            <a:fld id="{13302770-D83F-448F-8154-C771C31DE7B2}" type="slidenum">
              <a:rPr lang="zh-CN" altLang="en-US"/>
              <a:pPr/>
              <a:t>39</a:t>
            </a:fld>
            <a:r>
              <a:rPr lang="zh-CN" altLang="en-US"/>
              <a:t>页 共</a:t>
            </a:r>
            <a:r>
              <a:rPr lang="en-US" altLang="zh-CN"/>
              <a:t>47</a:t>
            </a:r>
            <a:r>
              <a:rPr lang="zh-CN" altLang="en-US"/>
              <a:t>页</a:t>
            </a:r>
          </a:p>
        </p:txBody>
      </p:sp>
      <p:sp>
        <p:nvSpPr>
          <p:cNvPr id="81926" name="Text Box 6"/>
          <p:cNvSpPr txBox="1">
            <a:spLocks noChangeArrowheads="1"/>
          </p:cNvSpPr>
          <p:nvPr/>
        </p:nvSpPr>
        <p:spPr bwMode="auto">
          <a:xfrm>
            <a:off x="685800" y="2057400"/>
            <a:ext cx="7543800" cy="4291013"/>
          </a:xfrm>
          <a:prstGeom prst="rect">
            <a:avLst/>
          </a:prstGeom>
          <a:noFill/>
          <a:ln w="9525" algn="ctr">
            <a:noFill/>
            <a:miter lim="800000"/>
            <a:headEnd/>
            <a:tailEnd/>
          </a:ln>
          <a:effectLst/>
        </p:spPr>
        <p:txBody>
          <a:bodyPr>
            <a:spAutoFit/>
          </a:bodyPr>
          <a:lstStyle/>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安全生产标准化教程</a:t>
            </a: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王新泉 邬燕云编著</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安全管理流程与实施</a:t>
            </a:r>
            <a:r>
              <a:rPr lang="en-US" altLang="zh-CN">
                <a:solidFill>
                  <a:srgbClr val="000000"/>
                </a:solidFill>
                <a:latin typeface="Arial" charset="0"/>
                <a:ea typeface="宋体" pitchFamily="2" charset="-122"/>
              </a:rPr>
              <a:t>》 </a:t>
            </a:r>
            <a:r>
              <a:rPr lang="zh-CN" altLang="en-US">
                <a:solidFill>
                  <a:srgbClr val="000000"/>
                </a:solidFill>
                <a:latin typeface="Arial" charset="0"/>
                <a:ea typeface="宋体" pitchFamily="2" charset="-122"/>
              </a:rPr>
              <a:t>王向军 范晓虹编著</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职业健康安全管理体系实施精要</a:t>
            </a: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黄进编著</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散装石油、液体化工产品港口储存通则</a:t>
            </a:r>
            <a:r>
              <a:rPr lang="en-US" altLang="zh-CN">
                <a:solidFill>
                  <a:srgbClr val="000000"/>
                </a:solidFill>
                <a:latin typeface="Arial" charset="0"/>
                <a:ea typeface="宋体" pitchFamily="2" charset="-122"/>
              </a:rPr>
              <a:t>》</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港口危险货物管理规定</a:t>
            </a:r>
            <a:r>
              <a:rPr lang="en-US" altLang="zh-CN">
                <a:solidFill>
                  <a:srgbClr val="000000"/>
                </a:solidFill>
                <a:latin typeface="Arial" charset="0"/>
                <a:ea typeface="宋体" pitchFamily="2" charset="-122"/>
              </a:rPr>
              <a:t>》</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各种建筑机械安全操作规程</a:t>
            </a:r>
            <a:r>
              <a:rPr lang="en-US" altLang="zh-CN">
                <a:solidFill>
                  <a:srgbClr val="000000"/>
                </a:solidFill>
                <a:latin typeface="Arial" charset="0"/>
                <a:ea typeface="宋体" pitchFamily="2" charset="-122"/>
              </a:rPr>
              <a:t>》</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企业安全生产标准化基本规范</a:t>
            </a:r>
            <a:r>
              <a:rPr lang="en-US" altLang="zh-CN">
                <a:solidFill>
                  <a:srgbClr val="000000"/>
                </a:solidFill>
                <a:latin typeface="Arial" charset="0"/>
                <a:ea typeface="宋体" pitchFamily="2" charset="-122"/>
              </a:rPr>
              <a:t>AQT9006-2010》</a:t>
            </a:r>
          </a:p>
          <a:p>
            <a:pPr>
              <a:spcBef>
                <a:spcPct val="50000"/>
              </a:spcBef>
            </a:pPr>
            <a:r>
              <a:rPr lang="en-US" altLang="zh-CN">
                <a:solidFill>
                  <a:srgbClr val="000000"/>
                </a:solidFill>
                <a:latin typeface="Arial" charset="0"/>
                <a:ea typeface="宋体" pitchFamily="2" charset="-122"/>
              </a:rPr>
              <a:t>《</a:t>
            </a:r>
            <a:r>
              <a:rPr lang="zh-CN" altLang="en-US">
                <a:solidFill>
                  <a:srgbClr val="000000"/>
                </a:solidFill>
                <a:latin typeface="Arial" charset="0"/>
                <a:ea typeface="宋体" pitchFamily="2" charset="-122"/>
              </a:rPr>
              <a:t>港口危险货物管理规定</a:t>
            </a:r>
            <a:r>
              <a:rPr lang="en-US" altLang="zh-CN">
                <a:solidFill>
                  <a:srgbClr val="000000"/>
                </a:solidFill>
                <a:latin typeface="Arial" charset="0"/>
                <a:ea typeface="宋体" pitchFamily="2" charset="-122"/>
              </a:rPr>
              <a:t>》</a:t>
            </a:r>
          </a:p>
        </p:txBody>
      </p:sp>
      <p:sp>
        <p:nvSpPr>
          <p:cNvPr id="81927" name="Text Box 7"/>
          <p:cNvSpPr txBox="1">
            <a:spLocks noChangeArrowheads="1"/>
          </p:cNvSpPr>
          <p:nvPr/>
        </p:nvSpPr>
        <p:spPr bwMode="auto">
          <a:xfrm>
            <a:off x="3810000" y="1295400"/>
            <a:ext cx="1752600" cy="457200"/>
          </a:xfrm>
          <a:prstGeom prst="rect">
            <a:avLst/>
          </a:prstGeom>
          <a:noFill/>
          <a:ln w="9525" algn="ctr">
            <a:noFill/>
            <a:miter lim="800000"/>
            <a:headEnd/>
            <a:tailEnd/>
          </a:ln>
          <a:effectLst/>
        </p:spPr>
        <p:txBody>
          <a:bodyPr>
            <a:spAutoFit/>
          </a:bodyPr>
          <a:lstStyle/>
          <a:p>
            <a:pPr>
              <a:spcBef>
                <a:spcPct val="50000"/>
              </a:spcBef>
            </a:pPr>
            <a:r>
              <a:rPr lang="zh-CN" altLang="en-US" b="1" i="1">
                <a:solidFill>
                  <a:schemeClr val="folHlink"/>
                </a:solidFill>
                <a:latin typeface="Arial" charset="0"/>
              </a:rPr>
              <a:t>参考文献</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日期占位符 3"/>
          <p:cNvSpPr>
            <a:spLocks noGrp="1"/>
          </p:cNvSpPr>
          <p:nvPr>
            <p:ph type="dt" sz="half" idx="10"/>
          </p:nvPr>
        </p:nvSpPr>
        <p:spPr/>
        <p:txBody>
          <a:bodyPr/>
          <a:lstStyle/>
          <a:p>
            <a:r>
              <a:rPr lang="zh-CN" altLang="en-US"/>
              <a:t>时间</a:t>
            </a:r>
            <a:fld id="{D020578E-EA4C-4A0A-A06A-D09E0C931AF7}" type="datetime11">
              <a:rPr lang="zh-CN" altLang="en-US"/>
              <a:pPr/>
              <a:t>22:08:04</a:t>
            </a:fld>
            <a:endParaRPr lang="zh-CN" altLang="en-US"/>
          </a:p>
        </p:txBody>
      </p:sp>
      <p:sp>
        <p:nvSpPr>
          <p:cNvPr id="25" name="灯片编号占位符 5"/>
          <p:cNvSpPr>
            <a:spLocks noGrp="1"/>
          </p:cNvSpPr>
          <p:nvPr>
            <p:ph type="sldNum" sz="quarter" idx="12"/>
          </p:nvPr>
        </p:nvSpPr>
        <p:spPr/>
        <p:txBody>
          <a:bodyPr/>
          <a:lstStyle/>
          <a:p>
            <a:r>
              <a:rPr lang="zh-CN" altLang="en-US"/>
              <a:t>第</a:t>
            </a:r>
            <a:fld id="{F0A65F27-35A4-424E-B84D-9EC0A3691364}" type="slidenum">
              <a:rPr lang="zh-CN" altLang="en-US"/>
              <a:pPr/>
              <a:t>4</a:t>
            </a:fld>
            <a:r>
              <a:rPr lang="zh-CN" altLang="en-US"/>
              <a:t>页 共</a:t>
            </a:r>
            <a:r>
              <a:rPr lang="en-US" altLang="zh-CN"/>
              <a:t>47</a:t>
            </a:r>
            <a:r>
              <a:rPr lang="zh-CN" altLang="en-US"/>
              <a:t>页</a:t>
            </a:r>
          </a:p>
        </p:txBody>
      </p:sp>
      <p:sp>
        <p:nvSpPr>
          <p:cNvPr id="59927" name="Text Box 535"/>
          <p:cNvSpPr txBox="1">
            <a:spLocks noChangeArrowheads="1"/>
          </p:cNvSpPr>
          <p:nvPr/>
        </p:nvSpPr>
        <p:spPr bwMode="auto">
          <a:xfrm>
            <a:off x="3657600" y="1295400"/>
            <a:ext cx="4724400" cy="519113"/>
          </a:xfrm>
          <a:prstGeom prst="rect">
            <a:avLst/>
          </a:prstGeom>
          <a:noFill/>
          <a:ln w="9525" algn="ctr">
            <a:noFill/>
            <a:miter lim="800000"/>
            <a:headEnd/>
            <a:tailEnd/>
          </a:ln>
          <a:effectLst/>
        </p:spPr>
        <p:txBody>
          <a:bodyPr>
            <a:spAutoFit/>
          </a:bodyPr>
          <a:lstStyle/>
          <a:p>
            <a:pPr>
              <a:spcBef>
                <a:spcPct val="50000"/>
              </a:spcBef>
            </a:pPr>
            <a:r>
              <a:rPr lang="zh-CN" altLang="en-US" sz="2800">
                <a:latin typeface="华文行楷" pitchFamily="2" charset="-122"/>
                <a:ea typeface="华文行楷" pitchFamily="2" charset="-122"/>
              </a:rPr>
              <a:t>变电所安全管理</a:t>
            </a:r>
          </a:p>
        </p:txBody>
      </p:sp>
      <p:grpSp>
        <p:nvGrpSpPr>
          <p:cNvPr id="59950" name="Group 558"/>
          <p:cNvGrpSpPr>
            <a:grpSpLocks/>
          </p:cNvGrpSpPr>
          <p:nvPr/>
        </p:nvGrpSpPr>
        <p:grpSpPr bwMode="auto">
          <a:xfrm>
            <a:off x="533400" y="2057400"/>
            <a:ext cx="6858000" cy="4267200"/>
            <a:chOff x="336" y="1296"/>
            <a:chExt cx="4320" cy="2688"/>
          </a:xfrm>
        </p:grpSpPr>
        <p:sp>
          <p:nvSpPr>
            <p:cNvPr id="59934" name="Rectangle 542"/>
            <p:cNvSpPr>
              <a:spLocks noChangeArrowheads="1"/>
            </p:cNvSpPr>
            <p:nvPr/>
          </p:nvSpPr>
          <p:spPr bwMode="auto">
            <a:xfrm>
              <a:off x="672" y="1728"/>
              <a:ext cx="1584" cy="672"/>
            </a:xfrm>
            <a:prstGeom prst="rect">
              <a:avLst/>
            </a:prstGeom>
            <a:noFill/>
            <a:ln w="9525" algn="ctr">
              <a:noFill/>
              <a:miter lim="800000"/>
              <a:headEnd/>
              <a:tailEnd/>
            </a:ln>
            <a:effectLst/>
          </p:spPr>
          <p:txBody>
            <a:bodyPr wrap="none" anchor="ctr"/>
            <a:lstStyle/>
            <a:p>
              <a:endParaRPr lang="zh-CN" altLang="en-US"/>
            </a:p>
          </p:txBody>
        </p:sp>
        <p:sp>
          <p:nvSpPr>
            <p:cNvPr id="59935" name="Rectangle 543"/>
            <p:cNvSpPr>
              <a:spLocks noChangeArrowheads="1"/>
            </p:cNvSpPr>
            <p:nvPr/>
          </p:nvSpPr>
          <p:spPr bwMode="auto">
            <a:xfrm>
              <a:off x="672" y="1728"/>
              <a:ext cx="1680" cy="720"/>
            </a:xfrm>
            <a:prstGeom prst="rect">
              <a:avLst/>
            </a:prstGeom>
            <a:noFill/>
            <a:ln w="9525" algn="ctr">
              <a:noFill/>
              <a:miter lim="800000"/>
              <a:headEnd/>
              <a:tailEnd/>
            </a:ln>
            <a:effectLst/>
          </p:spPr>
          <p:txBody>
            <a:bodyPr wrap="none" anchor="ctr"/>
            <a:lstStyle/>
            <a:p>
              <a:endParaRPr lang="zh-CN" altLang="en-US"/>
            </a:p>
          </p:txBody>
        </p:sp>
        <p:sp>
          <p:nvSpPr>
            <p:cNvPr id="59936" name="Rectangle 544"/>
            <p:cNvSpPr>
              <a:spLocks noChangeArrowheads="1"/>
            </p:cNvSpPr>
            <p:nvPr/>
          </p:nvSpPr>
          <p:spPr bwMode="auto">
            <a:xfrm>
              <a:off x="336" y="1296"/>
              <a:ext cx="230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37" name="Text Box 545">
              <a:hlinkClick r:id="rId2" action="ppaction://hlinkfile"/>
            </p:cNvPr>
            <p:cNvSpPr txBox="1">
              <a:spLocks noChangeArrowheads="1"/>
            </p:cNvSpPr>
            <p:nvPr/>
          </p:nvSpPr>
          <p:spPr bwMode="auto">
            <a:xfrm>
              <a:off x="432" y="1344"/>
              <a:ext cx="2064" cy="365"/>
            </a:xfrm>
            <a:prstGeom prst="rect">
              <a:avLst/>
            </a:prstGeom>
            <a:noFill/>
            <a:ln w="9525" algn="ctr">
              <a:noFill/>
              <a:miter lim="800000"/>
              <a:headEnd/>
              <a:tailEnd/>
            </a:ln>
            <a:effectLst/>
          </p:spPr>
          <p:txBody>
            <a:bodyPr>
              <a:spAutoFit/>
            </a:bodyPr>
            <a:lstStyle/>
            <a:p>
              <a:pPr>
                <a:spcBef>
                  <a:spcPct val="50000"/>
                </a:spcBef>
              </a:pPr>
              <a:r>
                <a:rPr lang="zh-CN" altLang="en-US" sz="3200" dirty="0">
                  <a:latin typeface="华文行楷" pitchFamily="2" charset="-122"/>
                  <a:ea typeface="华文行楷" pitchFamily="2" charset="-122"/>
                  <a:hlinkClick r:id="rId3" action="ppaction://hlinkfile"/>
                </a:rPr>
                <a:t>预先危险性分析</a:t>
              </a:r>
              <a:endParaRPr lang="zh-CN" altLang="en-US" sz="3200" dirty="0">
                <a:latin typeface="华文行楷" pitchFamily="2" charset="-122"/>
                <a:ea typeface="华文行楷" pitchFamily="2" charset="-122"/>
              </a:endParaRPr>
            </a:p>
          </p:txBody>
        </p:sp>
        <p:sp>
          <p:nvSpPr>
            <p:cNvPr id="59938" name="AutoShape 546"/>
            <p:cNvSpPr>
              <a:spLocks noChangeArrowheads="1"/>
            </p:cNvSpPr>
            <p:nvPr/>
          </p:nvSpPr>
          <p:spPr bwMode="auto">
            <a:xfrm>
              <a:off x="2688" y="1728"/>
              <a:ext cx="816" cy="240"/>
            </a:xfrm>
            <a:prstGeom prst="rightArrow">
              <a:avLst>
                <a:gd name="adj1" fmla="val 50000"/>
                <a:gd name="adj2" fmla="val 85000"/>
              </a:avLst>
            </a:prstGeom>
            <a:noFill/>
            <a:ln w="9525" algn="ctr">
              <a:noFill/>
              <a:miter lim="800000"/>
              <a:headEnd/>
              <a:tailEnd/>
            </a:ln>
            <a:effectLst/>
          </p:spPr>
          <p:txBody>
            <a:bodyPr wrap="none" anchor="ctr"/>
            <a:lstStyle/>
            <a:p>
              <a:endParaRPr lang="zh-CN" altLang="en-US"/>
            </a:p>
          </p:txBody>
        </p:sp>
        <p:sp>
          <p:nvSpPr>
            <p:cNvPr id="59939" name="AutoShape 547"/>
            <p:cNvSpPr>
              <a:spLocks noChangeArrowheads="1"/>
            </p:cNvSpPr>
            <p:nvPr/>
          </p:nvSpPr>
          <p:spPr bwMode="auto">
            <a:xfrm rot="5400000">
              <a:off x="2448" y="192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40" name="Rectangle 548"/>
            <p:cNvSpPr>
              <a:spLocks noChangeArrowheads="1"/>
            </p:cNvSpPr>
            <p:nvPr/>
          </p:nvSpPr>
          <p:spPr bwMode="auto">
            <a:xfrm>
              <a:off x="1200" y="2016"/>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41" name="Text Box 549"/>
            <p:cNvSpPr txBox="1">
              <a:spLocks noChangeArrowheads="1"/>
            </p:cNvSpPr>
            <p:nvPr/>
          </p:nvSpPr>
          <p:spPr bwMode="auto">
            <a:xfrm>
              <a:off x="1248" y="2112"/>
              <a:ext cx="2064" cy="365"/>
            </a:xfrm>
            <a:prstGeom prst="rect">
              <a:avLst/>
            </a:prstGeom>
            <a:noFill/>
            <a:ln w="9525" algn="ctr">
              <a:noFill/>
              <a:miter lim="800000"/>
              <a:headEnd/>
              <a:tailEnd/>
            </a:ln>
            <a:effectLst/>
          </p:spPr>
          <p:txBody>
            <a:bodyPr>
              <a:spAutoFit/>
            </a:bodyPr>
            <a:lstStyle/>
            <a:p>
              <a:pPr algn="ctr">
                <a:spcBef>
                  <a:spcPct val="50000"/>
                </a:spcBef>
              </a:pPr>
              <a:r>
                <a:rPr lang="zh-CN" altLang="en-US" sz="3200">
                  <a:latin typeface="华文行楷" pitchFamily="2" charset="-122"/>
                  <a:ea typeface="华文行楷" pitchFamily="2" charset="-122"/>
                  <a:hlinkClick r:id="rId4" action="ppaction://hlinkfile"/>
                </a:rPr>
                <a:t>安全检查表</a:t>
              </a:r>
              <a:endParaRPr lang="zh-CN" altLang="en-US" sz="3200">
                <a:latin typeface="华文行楷" pitchFamily="2" charset="-122"/>
                <a:ea typeface="华文行楷" pitchFamily="2" charset="-122"/>
              </a:endParaRPr>
            </a:p>
          </p:txBody>
        </p:sp>
        <p:sp>
          <p:nvSpPr>
            <p:cNvPr id="59943" name="Rectangle 551"/>
            <p:cNvSpPr>
              <a:spLocks noChangeArrowheads="1"/>
            </p:cNvSpPr>
            <p:nvPr/>
          </p:nvSpPr>
          <p:spPr bwMode="auto">
            <a:xfrm>
              <a:off x="1776" y="2784"/>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45" name="AutoShape 553"/>
            <p:cNvSpPr>
              <a:spLocks noChangeArrowheads="1"/>
            </p:cNvSpPr>
            <p:nvPr/>
          </p:nvSpPr>
          <p:spPr bwMode="auto">
            <a:xfrm rot="16200000" flipH="1">
              <a:off x="2880" y="2688"/>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46" name="Rectangle 554"/>
            <p:cNvSpPr>
              <a:spLocks noChangeArrowheads="1"/>
            </p:cNvSpPr>
            <p:nvPr/>
          </p:nvSpPr>
          <p:spPr bwMode="auto">
            <a:xfrm>
              <a:off x="2592" y="3456"/>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47" name="AutoShape 555"/>
            <p:cNvSpPr>
              <a:spLocks noChangeArrowheads="1"/>
            </p:cNvSpPr>
            <p:nvPr/>
          </p:nvSpPr>
          <p:spPr bwMode="auto">
            <a:xfrm rot="16200000" flipH="1">
              <a:off x="3648" y="336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48" name="Text Box 556"/>
            <p:cNvSpPr txBox="1">
              <a:spLocks noChangeArrowheads="1"/>
            </p:cNvSpPr>
            <p:nvPr/>
          </p:nvSpPr>
          <p:spPr bwMode="auto">
            <a:xfrm>
              <a:off x="1824" y="2880"/>
              <a:ext cx="1920"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hlinkClick r:id="rId5" action="ppaction://hlinkfile"/>
                </a:rPr>
                <a:t>隐患整改通知书</a:t>
              </a:r>
              <a:endParaRPr lang="zh-CN" altLang="en-US" sz="3200">
                <a:latin typeface="华文行楷" pitchFamily="2" charset="-122"/>
                <a:ea typeface="华文行楷" pitchFamily="2" charset="-122"/>
              </a:endParaRPr>
            </a:p>
          </p:txBody>
        </p:sp>
        <p:sp>
          <p:nvSpPr>
            <p:cNvPr id="59949" name="Text Box 557"/>
            <p:cNvSpPr txBox="1">
              <a:spLocks noChangeArrowheads="1"/>
            </p:cNvSpPr>
            <p:nvPr/>
          </p:nvSpPr>
          <p:spPr bwMode="auto">
            <a:xfrm>
              <a:off x="2736" y="3552"/>
              <a:ext cx="1872"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rPr>
                <a:t>复查、归档</a:t>
              </a:r>
            </a:p>
          </p:txBody>
        </p:sp>
      </p:grpSp>
      <p:pic>
        <p:nvPicPr>
          <p:cNvPr id="59951" name="Picture 559" descr="2789832_165017067008_2"/>
          <p:cNvPicPr>
            <a:picLocks noChangeAspect="1" noChangeArrowheads="1"/>
          </p:cNvPicPr>
          <p:nvPr/>
        </p:nvPicPr>
        <p:blipFill>
          <a:blip r:embed="rId6" cstate="print"/>
          <a:srcRect/>
          <a:stretch>
            <a:fillRect/>
          </a:stretch>
        </p:blipFill>
        <p:spPr bwMode="auto">
          <a:xfrm>
            <a:off x="228600" y="4114800"/>
            <a:ext cx="2514600" cy="2165350"/>
          </a:xfrm>
          <a:prstGeom prst="rect">
            <a:avLst/>
          </a:prstGeom>
          <a:noFill/>
        </p:spPr>
      </p:pic>
      <p:grpSp>
        <p:nvGrpSpPr>
          <p:cNvPr id="59958" name="Group 566"/>
          <p:cNvGrpSpPr>
            <a:grpSpLocks/>
          </p:cNvGrpSpPr>
          <p:nvPr/>
        </p:nvGrpSpPr>
        <p:grpSpPr bwMode="auto">
          <a:xfrm>
            <a:off x="5257800" y="1981200"/>
            <a:ext cx="3276600" cy="2895600"/>
            <a:chOff x="3312" y="1248"/>
            <a:chExt cx="2064" cy="1824"/>
          </a:xfrm>
        </p:grpSpPr>
        <p:sp>
          <p:nvSpPr>
            <p:cNvPr id="59953" name="Rectangle 561"/>
            <p:cNvSpPr>
              <a:spLocks noChangeArrowheads="1"/>
            </p:cNvSpPr>
            <p:nvPr/>
          </p:nvSpPr>
          <p:spPr bwMode="auto">
            <a:xfrm>
              <a:off x="3936" y="1248"/>
              <a:ext cx="1248" cy="1824"/>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59954" name="AutoShape 562"/>
            <p:cNvSpPr>
              <a:spLocks noChangeArrowheads="1"/>
            </p:cNvSpPr>
            <p:nvPr/>
          </p:nvSpPr>
          <p:spPr bwMode="auto">
            <a:xfrm>
              <a:off x="3312" y="2112"/>
              <a:ext cx="576" cy="288"/>
            </a:xfrm>
            <a:prstGeom prst="rightArrow">
              <a:avLst>
                <a:gd name="adj1" fmla="val 50000"/>
                <a:gd name="adj2" fmla="val 50000"/>
              </a:avLst>
            </a:prstGeom>
            <a:solidFill>
              <a:srgbClr val="33CCCC">
                <a:alpha val="55000"/>
              </a:srgbClr>
            </a:solidFill>
            <a:ln w="9525" algn="ctr">
              <a:solidFill>
                <a:srgbClr val="3366FF"/>
              </a:solidFill>
              <a:miter lim="800000"/>
              <a:headEnd/>
              <a:tailEnd/>
            </a:ln>
            <a:effectLst/>
          </p:spPr>
          <p:txBody>
            <a:bodyPr wrap="none" anchor="ctr"/>
            <a:lstStyle/>
            <a:p>
              <a:endParaRPr lang="zh-CN" altLang="en-US"/>
            </a:p>
          </p:txBody>
        </p:sp>
        <p:sp>
          <p:nvSpPr>
            <p:cNvPr id="59955" name="Text Box 563"/>
            <p:cNvSpPr txBox="1">
              <a:spLocks noChangeArrowheads="1"/>
            </p:cNvSpPr>
            <p:nvPr/>
          </p:nvSpPr>
          <p:spPr bwMode="auto">
            <a:xfrm>
              <a:off x="3936" y="1248"/>
              <a:ext cx="1440" cy="1668"/>
            </a:xfrm>
            <a:prstGeom prst="rect">
              <a:avLst/>
            </a:prstGeom>
            <a:noFill/>
            <a:ln w="9525" algn="ctr">
              <a:noFill/>
              <a:miter lim="800000"/>
              <a:headEnd/>
              <a:tailEnd/>
            </a:ln>
            <a:effectLst/>
          </p:spPr>
          <p:txBody>
            <a:bodyPr>
              <a:spAutoFit/>
            </a:bodyPr>
            <a:lstStyle/>
            <a:p>
              <a:pPr>
                <a:spcBef>
                  <a:spcPct val="50000"/>
                </a:spcBef>
              </a:pPr>
              <a:r>
                <a:rPr lang="en-US" altLang="zh-CN"/>
                <a:t>1.</a:t>
              </a:r>
              <a:r>
                <a:rPr lang="zh-CN" altLang="en-US"/>
                <a:t>保护屏 </a:t>
              </a:r>
            </a:p>
            <a:p>
              <a:pPr>
                <a:spcBef>
                  <a:spcPct val="50000"/>
                </a:spcBef>
              </a:pPr>
              <a:r>
                <a:rPr lang="en-US" altLang="zh-CN"/>
                <a:t>2.</a:t>
              </a:r>
              <a:r>
                <a:rPr lang="zh-CN" altLang="en-US"/>
                <a:t>开关柜 </a:t>
              </a:r>
            </a:p>
            <a:p>
              <a:pPr>
                <a:spcBef>
                  <a:spcPct val="50000"/>
                </a:spcBef>
              </a:pPr>
              <a:r>
                <a:rPr lang="en-US" altLang="zh-CN"/>
                <a:t>3.</a:t>
              </a:r>
              <a:r>
                <a:rPr lang="zh-CN" altLang="en-US"/>
                <a:t>户外开关 </a:t>
              </a:r>
            </a:p>
            <a:p>
              <a:pPr>
                <a:spcBef>
                  <a:spcPct val="50000"/>
                </a:spcBef>
              </a:pPr>
              <a:r>
                <a:rPr lang="en-US" altLang="zh-CN"/>
                <a:t>4.</a:t>
              </a:r>
              <a:r>
                <a:rPr lang="zh-CN" altLang="en-US"/>
                <a:t>隔离开关 </a:t>
              </a:r>
            </a:p>
            <a:p>
              <a:pPr>
                <a:spcBef>
                  <a:spcPct val="50000"/>
                </a:spcBef>
              </a:pPr>
              <a:r>
                <a:rPr lang="en-US" altLang="zh-CN"/>
                <a:t>5.</a:t>
              </a:r>
              <a:r>
                <a:rPr lang="zh-CN" altLang="en-US"/>
                <a:t>主变 </a:t>
              </a:r>
            </a:p>
          </p:txBody>
        </p:sp>
      </p:grpSp>
      <p:sp>
        <p:nvSpPr>
          <p:cNvPr id="59957" name="Text Box 565"/>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958"/>
                                        </p:tgtEl>
                                        <p:attrNameLst>
                                          <p:attrName>style.visibility</p:attrName>
                                        </p:attrNameLst>
                                      </p:cBhvr>
                                      <p:to>
                                        <p:strVal val="visible"/>
                                      </p:to>
                                    </p:set>
                                    <p:animEffect transition="in" filter="circle(in)">
                                      <p:cBhvr>
                                        <p:cTn id="7" dur="2000"/>
                                        <p:tgtEl>
                                          <p:spTgt spid="59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日期占位符 2"/>
          <p:cNvSpPr>
            <a:spLocks noGrp="1"/>
          </p:cNvSpPr>
          <p:nvPr>
            <p:ph type="dt" sz="half" idx="10"/>
          </p:nvPr>
        </p:nvSpPr>
        <p:spPr/>
        <p:txBody>
          <a:bodyPr/>
          <a:lstStyle/>
          <a:p>
            <a:r>
              <a:rPr lang="zh-CN" altLang="en-US"/>
              <a:t>时间</a:t>
            </a:r>
            <a:fld id="{7BEC96A2-7CA5-4672-B8CF-BA7C66E8C8AA}" type="datetime11">
              <a:rPr lang="zh-CN" altLang="en-US"/>
              <a:pPr/>
              <a:t>22:08:04</a:t>
            </a:fld>
            <a:endParaRPr lang="zh-CN" altLang="en-US"/>
          </a:p>
        </p:txBody>
      </p:sp>
      <p:sp>
        <p:nvSpPr>
          <p:cNvPr id="23" name="灯片编号占位符 4"/>
          <p:cNvSpPr>
            <a:spLocks noGrp="1"/>
          </p:cNvSpPr>
          <p:nvPr>
            <p:ph type="sldNum" sz="quarter" idx="12"/>
          </p:nvPr>
        </p:nvSpPr>
        <p:spPr/>
        <p:txBody>
          <a:bodyPr/>
          <a:lstStyle/>
          <a:p>
            <a:r>
              <a:rPr lang="zh-CN" altLang="en-US"/>
              <a:t>第</a:t>
            </a:r>
            <a:fld id="{8ABD7A59-CA36-4737-9D5D-D6659D3190E3}" type="slidenum">
              <a:rPr lang="zh-CN" altLang="en-US"/>
              <a:pPr/>
              <a:t>5</a:t>
            </a:fld>
            <a:r>
              <a:rPr lang="zh-CN" altLang="en-US"/>
              <a:t>页 共</a:t>
            </a:r>
            <a:r>
              <a:rPr lang="en-US" altLang="zh-CN"/>
              <a:t>47</a:t>
            </a:r>
            <a:r>
              <a:rPr lang="zh-CN" altLang="en-US"/>
              <a:t>页</a:t>
            </a:r>
          </a:p>
        </p:txBody>
      </p:sp>
      <p:graphicFrame>
        <p:nvGraphicFramePr>
          <p:cNvPr id="62545" name="Group 81"/>
          <p:cNvGraphicFramePr>
            <a:graphicFrameLocks noGrp="1"/>
          </p:cNvGraphicFramePr>
          <p:nvPr>
            <p:ph/>
          </p:nvPr>
        </p:nvGraphicFramePr>
        <p:xfrm>
          <a:off x="457200" y="1828800"/>
          <a:ext cx="8229600" cy="4389121"/>
        </p:xfrm>
        <a:graphic>
          <a:graphicData uri="http://schemas.openxmlformats.org/drawingml/2006/table">
            <a:tbl>
              <a:tblPr/>
              <a:tblGrid>
                <a:gridCol w="1560513"/>
                <a:gridCol w="6669087"/>
              </a:tblGrid>
              <a:tr h="4270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变电所安全管理</a:t>
                      </a:r>
                    </a:p>
                  </a:txBody>
                  <a:tcPr anchor="ctr" anchorCtr="1" horzOverflow="overflow">
                    <a:lnL cap="flat">
                      <a:noFill/>
                    </a:lnL>
                    <a:lnR cap="flat">
                      <a:noFill/>
                    </a:lnR>
                    <a:lnT w="381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accent1"/>
                        </a:gs>
                        <a:gs pos="100000">
                          <a:schemeClr val="accent1">
                            <a:gamma/>
                            <a:shade val="69804"/>
                            <a:invGamma/>
                          </a:schemeClr>
                        </a:gs>
                      </a:gsLst>
                      <a:lin ang="5400000" scaled="1"/>
                    </a:gradFill>
                  </a:tcPr>
                </a:tc>
                <a:tc hMerge="1">
                  <a:txBody>
                    <a:bodyPr/>
                    <a:lstStyle/>
                    <a:p>
                      <a:endParaRPr lang="zh-CN" altLang="en-US"/>
                    </a:p>
                  </a:txBody>
                  <a:tcPr/>
                </a:tc>
              </a:tr>
              <a:tr h="1020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人员</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Arial" charset="0"/>
                          <a:ea typeface="Gulim" pitchFamily="34" charset="-127"/>
                        </a:rPr>
                        <a:t>1.</a:t>
                      </a:r>
                      <a:r>
                        <a:rPr kumimoji="0" lang="zh-CN" altLang="en-US" sz="2400" b="0" i="0" u="none" strike="noStrike" cap="none" normalizeH="0" baseline="0" smtClean="0">
                          <a:ln>
                            <a:noFill/>
                          </a:ln>
                          <a:solidFill>
                            <a:srgbClr val="000000"/>
                          </a:solidFill>
                          <a:effectLst/>
                          <a:latin typeface="Arial" charset="0"/>
                          <a:ea typeface="Gulim" pitchFamily="34" charset="-127"/>
                        </a:rPr>
                        <a:t>日常进行安全教育培训   </a:t>
                      </a:r>
                      <a:r>
                        <a:rPr kumimoji="0" lang="en-US" altLang="zh-CN" sz="2400" b="0" i="0" u="none" strike="noStrike" cap="none" normalizeH="0" baseline="0" smtClean="0">
                          <a:ln>
                            <a:noFill/>
                          </a:ln>
                          <a:solidFill>
                            <a:srgbClr val="000000"/>
                          </a:solidFill>
                          <a:effectLst/>
                          <a:latin typeface="Arial" charset="0"/>
                          <a:ea typeface="Gulim" pitchFamily="34" charset="-127"/>
                        </a:rPr>
                        <a:t>2.</a:t>
                      </a:r>
                      <a:r>
                        <a:rPr kumimoji="0" lang="zh-CN" altLang="en-US" sz="2400" b="0" i="0" u="none" strike="noStrike" cap="none" normalizeH="0" baseline="0" smtClean="0">
                          <a:ln>
                            <a:noFill/>
                          </a:ln>
                          <a:solidFill>
                            <a:srgbClr val="000000"/>
                          </a:solidFill>
                          <a:effectLst/>
                          <a:latin typeface="Arial" charset="0"/>
                          <a:ea typeface="Gulim" pitchFamily="34" charset="-127"/>
                        </a:rPr>
                        <a:t>做好变电所工作日志  </a:t>
                      </a:r>
                      <a:r>
                        <a:rPr kumimoji="0" lang="en-US" altLang="zh-CN" sz="2400" b="0" i="0" u="none" strike="noStrike" cap="none" normalizeH="0" baseline="0" smtClean="0">
                          <a:ln>
                            <a:noFill/>
                          </a:ln>
                          <a:solidFill>
                            <a:srgbClr val="000000"/>
                          </a:solidFill>
                          <a:effectLst/>
                          <a:latin typeface="Arial" charset="0"/>
                          <a:ea typeface="Gulim" pitchFamily="34" charset="-127"/>
                        </a:rPr>
                        <a:t>3.</a:t>
                      </a:r>
                      <a:r>
                        <a:rPr kumimoji="0" lang="zh-CN" altLang="en-US" sz="2400" b="0" i="0" u="none" strike="noStrike" cap="none" normalizeH="0" baseline="0" smtClean="0">
                          <a:ln>
                            <a:noFill/>
                          </a:ln>
                          <a:solidFill>
                            <a:srgbClr val="000000"/>
                          </a:solidFill>
                          <a:effectLst/>
                          <a:latin typeface="Arial" charset="0"/>
                          <a:ea typeface="Gulim" pitchFamily="34" charset="-127"/>
                        </a:rPr>
                        <a:t>签订安全生产责任状   </a:t>
                      </a:r>
                      <a:r>
                        <a:rPr kumimoji="0" lang="en-US" altLang="zh-CN" sz="2400" b="0" i="0" u="none" strike="noStrike" cap="none" normalizeH="0" baseline="0" smtClean="0">
                          <a:ln>
                            <a:noFill/>
                          </a:ln>
                          <a:solidFill>
                            <a:srgbClr val="000000"/>
                          </a:solidFill>
                          <a:effectLst/>
                          <a:latin typeface="Arial" charset="0"/>
                          <a:ea typeface="Gulim" pitchFamily="34" charset="-127"/>
                        </a:rPr>
                        <a:t>4.</a:t>
                      </a:r>
                      <a:r>
                        <a:rPr kumimoji="0" lang="zh-CN" altLang="en-US" sz="2400" b="0" i="0" u="none" strike="noStrike" cap="none" normalizeH="0" baseline="0" smtClean="0">
                          <a:ln>
                            <a:noFill/>
                          </a:ln>
                          <a:solidFill>
                            <a:srgbClr val="000000"/>
                          </a:solidFill>
                          <a:effectLst/>
                          <a:latin typeface="Arial" charset="0"/>
                          <a:ea typeface="Gulim" pitchFamily="34" charset="-127"/>
                        </a:rPr>
                        <a:t>三级安全教育</a:t>
                      </a:r>
                    </a:p>
                  </a:txBody>
                  <a:tcPr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机械</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Arial" charset="0"/>
                          <a:ea typeface="Gulim" pitchFamily="34" charset="-127"/>
                        </a:rPr>
                        <a:t>1.</a:t>
                      </a:r>
                      <a:r>
                        <a:rPr kumimoji="0" lang="zh-CN" altLang="en-US" sz="2400" b="0" i="0" u="none" strike="noStrike" cap="none" normalizeH="0" baseline="0" smtClean="0">
                          <a:ln>
                            <a:noFill/>
                          </a:ln>
                          <a:solidFill>
                            <a:srgbClr val="000000"/>
                          </a:solidFill>
                          <a:effectLst/>
                          <a:latin typeface="Arial" charset="0"/>
                          <a:ea typeface="Gulim" pitchFamily="34" charset="-127"/>
                        </a:rPr>
                        <a:t>机械应一备一用   </a:t>
                      </a:r>
                      <a:r>
                        <a:rPr kumimoji="0" lang="en-US" altLang="zh-CN" sz="2400" b="0" i="0" u="none" strike="noStrike" cap="none" normalizeH="0" baseline="0" smtClean="0">
                          <a:ln>
                            <a:noFill/>
                          </a:ln>
                          <a:solidFill>
                            <a:srgbClr val="000000"/>
                          </a:solidFill>
                          <a:effectLst/>
                          <a:latin typeface="Arial" charset="0"/>
                          <a:ea typeface="Gulim" pitchFamily="34" charset="-127"/>
                        </a:rPr>
                        <a:t>2.</a:t>
                      </a:r>
                      <a:r>
                        <a:rPr kumimoji="0" lang="zh-CN" altLang="en-US" sz="2400" b="0" i="0" u="none" strike="noStrike" cap="none" normalizeH="0" baseline="0" smtClean="0">
                          <a:ln>
                            <a:noFill/>
                          </a:ln>
                          <a:solidFill>
                            <a:srgbClr val="000000"/>
                          </a:solidFill>
                          <a:effectLst/>
                          <a:latin typeface="Arial" charset="0"/>
                          <a:ea typeface="Gulim" pitchFamily="34" charset="-127"/>
                        </a:rPr>
                        <a:t>日常安全检查   </a:t>
                      </a:r>
                      <a:r>
                        <a:rPr kumimoji="0" lang="en-US" altLang="zh-CN" sz="2400" b="0" i="0" u="none" strike="noStrike" cap="none" normalizeH="0" baseline="0" smtClean="0">
                          <a:ln>
                            <a:noFill/>
                          </a:ln>
                          <a:solidFill>
                            <a:srgbClr val="000000"/>
                          </a:solidFill>
                          <a:effectLst/>
                          <a:latin typeface="Arial" charset="0"/>
                          <a:ea typeface="Gulim" pitchFamily="34" charset="-127"/>
                        </a:rPr>
                        <a:t>3.</a:t>
                      </a:r>
                      <a:r>
                        <a:rPr kumimoji="0" lang="zh-CN" altLang="en-US" sz="2400" b="0" i="0" u="none" strike="noStrike" cap="none" normalizeH="0" baseline="0" smtClean="0">
                          <a:ln>
                            <a:noFill/>
                          </a:ln>
                          <a:solidFill>
                            <a:srgbClr val="000000"/>
                          </a:solidFill>
                          <a:effectLst/>
                          <a:latin typeface="Arial" charset="0"/>
                          <a:ea typeface="Gulim" pitchFamily="34" charset="-127"/>
                        </a:rPr>
                        <a:t>工艺安全操作规程及检修维护制度</a:t>
                      </a:r>
                      <a:endParaRPr kumimoji="0" lang="ko-KR" altLang="en-US" sz="2400" b="0" i="0" u="none" strike="noStrike" cap="none" normalizeH="0" baseline="0" smtClean="0">
                        <a:ln>
                          <a:noFill/>
                        </a:ln>
                        <a:solidFill>
                          <a:srgbClr val="000000"/>
                        </a:solidFill>
                        <a:effectLst/>
                        <a:latin typeface="Arial" charset="0"/>
                        <a:ea typeface="Gulim" pitchFamily="34" charset="-127"/>
                      </a:endParaRPr>
                    </a:p>
                  </a:txBody>
                  <a:tcPr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周围环境</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Arial" charset="0"/>
                          <a:ea typeface="Gulim" pitchFamily="34" charset="-127"/>
                        </a:rPr>
                        <a:t>1.</a:t>
                      </a:r>
                      <a:r>
                        <a:rPr kumimoji="0" lang="zh-CN" altLang="en-US" sz="2400" b="0" i="0" u="none" strike="noStrike" cap="none" normalizeH="0" baseline="0" smtClean="0">
                          <a:ln>
                            <a:noFill/>
                          </a:ln>
                          <a:solidFill>
                            <a:srgbClr val="000000"/>
                          </a:solidFill>
                          <a:effectLst/>
                          <a:latin typeface="Arial" charset="0"/>
                          <a:ea typeface="Gulim" pitchFamily="34" charset="-127"/>
                        </a:rPr>
                        <a:t>做好静电防护设施 、小动物咬线措施   </a:t>
                      </a:r>
                      <a:r>
                        <a:rPr kumimoji="0" lang="en-US" altLang="zh-CN" sz="2400" b="0" i="0" u="none" strike="noStrike" cap="none" normalizeH="0" baseline="0" smtClean="0">
                          <a:ln>
                            <a:noFill/>
                          </a:ln>
                          <a:solidFill>
                            <a:srgbClr val="000000"/>
                          </a:solidFill>
                          <a:effectLst/>
                          <a:latin typeface="Arial" charset="0"/>
                          <a:ea typeface="Gulim" pitchFamily="34" charset="-127"/>
                        </a:rPr>
                        <a:t>2. </a:t>
                      </a:r>
                      <a:r>
                        <a:rPr kumimoji="0" lang="zh-CN" altLang="en-US" sz="2400" b="0" i="0" u="none" strike="noStrike" cap="none" normalizeH="0" baseline="0" smtClean="0">
                          <a:ln>
                            <a:noFill/>
                          </a:ln>
                          <a:solidFill>
                            <a:srgbClr val="000000"/>
                          </a:solidFill>
                          <a:effectLst/>
                          <a:latin typeface="Arial" charset="0"/>
                          <a:ea typeface="Gulim" pitchFamily="34" charset="-127"/>
                        </a:rPr>
                        <a:t>设置警告标志    </a:t>
                      </a:r>
                      <a:r>
                        <a:rPr kumimoji="0" lang="en-US" altLang="zh-CN" sz="2400" b="0" i="0" u="none" strike="noStrike" cap="none" normalizeH="0" baseline="0" smtClean="0">
                          <a:ln>
                            <a:noFill/>
                          </a:ln>
                          <a:solidFill>
                            <a:srgbClr val="000000"/>
                          </a:solidFill>
                          <a:effectLst/>
                          <a:latin typeface="Arial" charset="0"/>
                          <a:ea typeface="Gulim" pitchFamily="34" charset="-127"/>
                        </a:rPr>
                        <a:t>3.</a:t>
                      </a:r>
                      <a:r>
                        <a:rPr kumimoji="0" lang="zh-CN" altLang="en-US" sz="2400" b="0" i="0" u="none" strike="noStrike" cap="none" normalizeH="0" baseline="0" smtClean="0">
                          <a:ln>
                            <a:noFill/>
                          </a:ln>
                          <a:solidFill>
                            <a:srgbClr val="000000"/>
                          </a:solidFill>
                          <a:effectLst/>
                          <a:latin typeface="Arial" charset="0"/>
                          <a:ea typeface="Gulim" pitchFamily="34" charset="-127"/>
                        </a:rPr>
                        <a:t>在机械上方设置操作规程牌  </a:t>
                      </a:r>
                    </a:p>
                  </a:txBody>
                  <a:tcPr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smtClean="0">
                          <a:ln>
                            <a:noFill/>
                          </a:ln>
                          <a:solidFill>
                            <a:srgbClr val="000000"/>
                          </a:solidFill>
                          <a:effectLst/>
                          <a:latin typeface="Arial" charset="0"/>
                          <a:ea typeface="Gulim" pitchFamily="34" charset="-127"/>
                        </a:rPr>
                        <a:t>管理</a:t>
                      </a:r>
                    </a:p>
                  </a:txBody>
                  <a:tcPr anchor="ctr" anchorCtr="1" horzOverflow="overflow">
                    <a:lnL cap="flat">
                      <a:noFill/>
                    </a:lnL>
                    <a:lnR>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gradFill rotWithShape="0">
                      <a:gsLst>
                        <a:gs pos="0">
                          <a:schemeClr val="hlink"/>
                        </a:gs>
                        <a:gs pos="100000">
                          <a:schemeClr val="hlink">
                            <a:gamma/>
                            <a:shade val="72549"/>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Arial" charset="0"/>
                          <a:ea typeface="Gulim" pitchFamily="34" charset="-127"/>
                        </a:rPr>
                        <a:t>1.</a:t>
                      </a:r>
                      <a:r>
                        <a:rPr kumimoji="0" lang="zh-CN" altLang="en-US" sz="2400" b="0" i="0" u="none" strike="noStrike" cap="none" normalizeH="0" baseline="0" smtClean="0">
                          <a:ln>
                            <a:noFill/>
                          </a:ln>
                          <a:solidFill>
                            <a:srgbClr val="000000"/>
                          </a:solidFill>
                          <a:effectLst/>
                          <a:latin typeface="Arial" charset="0"/>
                          <a:ea typeface="Gulim" pitchFamily="34" charset="-127"/>
                        </a:rPr>
                        <a:t>加强日常的安全检查     </a:t>
                      </a:r>
                      <a:r>
                        <a:rPr kumimoji="0" lang="en-US" altLang="zh-CN" sz="2400" b="0" i="0" u="none" strike="noStrike" cap="none" normalizeH="0" baseline="0" smtClean="0">
                          <a:ln>
                            <a:noFill/>
                          </a:ln>
                          <a:solidFill>
                            <a:srgbClr val="000000"/>
                          </a:solidFill>
                          <a:effectLst/>
                          <a:latin typeface="Arial" charset="0"/>
                          <a:ea typeface="Gulim" pitchFamily="34" charset="-127"/>
                        </a:rPr>
                        <a:t>2.</a:t>
                      </a:r>
                      <a:r>
                        <a:rPr kumimoji="0" lang="zh-CN" altLang="en-US" sz="2400" b="0" i="0" u="none" strike="noStrike" cap="none" normalizeH="0" baseline="0" smtClean="0">
                          <a:ln>
                            <a:noFill/>
                          </a:ln>
                          <a:solidFill>
                            <a:srgbClr val="000000"/>
                          </a:solidFill>
                          <a:effectLst/>
                          <a:latin typeface="Arial" charset="0"/>
                          <a:ea typeface="Gulim" pitchFamily="34" charset="-127"/>
                        </a:rPr>
                        <a:t>建立适当的安全奖惩制度  </a:t>
                      </a:r>
                      <a:r>
                        <a:rPr kumimoji="0" lang="en-US" altLang="zh-CN" sz="2400" b="0" i="0" u="none" strike="noStrike" cap="none" normalizeH="0" baseline="0" smtClean="0">
                          <a:ln>
                            <a:noFill/>
                          </a:ln>
                          <a:solidFill>
                            <a:srgbClr val="000000"/>
                          </a:solidFill>
                          <a:effectLst/>
                          <a:latin typeface="Arial" charset="0"/>
                          <a:ea typeface="Gulim" pitchFamily="34" charset="-127"/>
                        </a:rPr>
                        <a:t>3.</a:t>
                      </a:r>
                      <a:r>
                        <a:rPr kumimoji="0" lang="zh-CN" altLang="en-US" sz="2400" b="0" i="0" u="none" strike="noStrike" cap="none" normalizeH="0" baseline="0" smtClean="0">
                          <a:ln>
                            <a:noFill/>
                          </a:ln>
                          <a:solidFill>
                            <a:srgbClr val="000000"/>
                          </a:solidFill>
                          <a:effectLst/>
                          <a:latin typeface="Arial" charset="0"/>
                          <a:ea typeface="Gulim" pitchFamily="34" charset="-127"/>
                        </a:rPr>
                        <a:t>做好三级安全教育     </a:t>
                      </a:r>
                      <a:r>
                        <a:rPr kumimoji="0" lang="en-US" altLang="zh-CN" sz="2400" b="0" i="0" u="none" strike="noStrike" cap="none" normalizeH="0" baseline="0" smtClean="0">
                          <a:ln>
                            <a:noFill/>
                          </a:ln>
                          <a:solidFill>
                            <a:srgbClr val="000000"/>
                          </a:solidFill>
                          <a:effectLst/>
                          <a:latin typeface="Arial" charset="0"/>
                          <a:ea typeface="Gulim" pitchFamily="34" charset="-127"/>
                        </a:rPr>
                        <a:t>4.</a:t>
                      </a:r>
                      <a:r>
                        <a:rPr kumimoji="0" lang="zh-CN" altLang="en-US" sz="2400" b="0" i="0" u="none" strike="noStrike" cap="none" normalizeH="0" baseline="0" smtClean="0">
                          <a:ln>
                            <a:noFill/>
                          </a:ln>
                          <a:solidFill>
                            <a:srgbClr val="000000"/>
                          </a:solidFill>
                          <a:effectLst/>
                          <a:latin typeface="Arial" charset="0"/>
                          <a:ea typeface="Gulim" pitchFamily="34" charset="-127"/>
                        </a:rPr>
                        <a:t>制定进入作业的安全要求</a:t>
                      </a:r>
                    </a:p>
                  </a:txBody>
                  <a:tcPr anchor="ctr" anchorCtr="1" horzOverflow="overflow">
                    <a:lnL>
                      <a:noFill/>
                    </a:lnL>
                    <a:lnR cap="flat">
                      <a:noFill/>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62546" name="Text Box 82"/>
          <p:cNvSpPr txBox="1">
            <a:spLocks noChangeArrowheads="1"/>
          </p:cNvSpPr>
          <p:nvPr/>
        </p:nvSpPr>
        <p:spPr bwMode="auto">
          <a:xfrm>
            <a:off x="3657600" y="1219200"/>
            <a:ext cx="3276600" cy="1160463"/>
          </a:xfrm>
          <a:prstGeom prst="rect">
            <a:avLst/>
          </a:prstGeom>
          <a:noFill/>
          <a:ln w="9525" algn="ctr">
            <a:noFill/>
            <a:miter lim="800000"/>
            <a:headEnd/>
            <a:tailEnd/>
          </a:ln>
          <a:effectLst/>
        </p:spPr>
        <p:txBody>
          <a:bodyPr>
            <a:spAutoFit/>
          </a:bodyPr>
          <a:lstStyle/>
          <a:p>
            <a:pPr>
              <a:spcBef>
                <a:spcPct val="50000"/>
              </a:spcBef>
            </a:pPr>
            <a:r>
              <a:rPr lang="zh-CN" altLang="en-US" sz="2800">
                <a:latin typeface="华文行楷" pitchFamily="2" charset="-122"/>
                <a:ea typeface="华文行楷" pitchFamily="2" charset="-122"/>
              </a:rPr>
              <a:t>变电所安全管理</a:t>
            </a:r>
          </a:p>
          <a:p>
            <a:pPr>
              <a:spcBef>
                <a:spcPct val="50000"/>
              </a:spcBef>
            </a:pPr>
            <a:endParaRPr lang="en-US" altLang="zh-CN" sz="2800">
              <a:latin typeface="华文行楷" pitchFamily="2" charset="-122"/>
              <a:ea typeface="华文行楷" pitchFamily="2" charset="-122"/>
            </a:endParaRPr>
          </a:p>
        </p:txBody>
      </p:sp>
      <p:sp>
        <p:nvSpPr>
          <p:cNvPr id="62548" name="Text Box 84"/>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日期占位符 2"/>
          <p:cNvSpPr>
            <a:spLocks noGrp="1"/>
          </p:cNvSpPr>
          <p:nvPr>
            <p:ph type="dt" sz="half" idx="10"/>
          </p:nvPr>
        </p:nvSpPr>
        <p:spPr/>
        <p:txBody>
          <a:bodyPr/>
          <a:lstStyle/>
          <a:p>
            <a:r>
              <a:rPr lang="zh-CN" altLang="en-US"/>
              <a:t>时间</a:t>
            </a:r>
            <a:fld id="{A66424FB-4107-4821-A518-8315E23A4A83}" type="datetime11">
              <a:rPr lang="zh-CN" altLang="en-US"/>
              <a:pPr/>
              <a:t>22:08:04</a:t>
            </a:fld>
            <a:endParaRPr lang="zh-CN" altLang="en-US"/>
          </a:p>
        </p:txBody>
      </p:sp>
      <p:sp>
        <p:nvSpPr>
          <p:cNvPr id="25" name="灯片编号占位符 4"/>
          <p:cNvSpPr>
            <a:spLocks noGrp="1"/>
          </p:cNvSpPr>
          <p:nvPr>
            <p:ph type="sldNum" sz="quarter" idx="12"/>
          </p:nvPr>
        </p:nvSpPr>
        <p:spPr/>
        <p:txBody>
          <a:bodyPr/>
          <a:lstStyle/>
          <a:p>
            <a:r>
              <a:rPr lang="zh-CN" altLang="en-US"/>
              <a:t>第</a:t>
            </a:r>
            <a:fld id="{8E5EB2AD-E876-4C69-BFD7-5EC25AA3B652}" type="slidenum">
              <a:rPr lang="zh-CN" altLang="en-US"/>
              <a:pPr/>
              <a:t>6</a:t>
            </a:fld>
            <a:r>
              <a:rPr lang="zh-CN" altLang="en-US"/>
              <a:t>页 共</a:t>
            </a:r>
            <a:r>
              <a:rPr lang="en-US" altLang="zh-CN"/>
              <a:t>47</a:t>
            </a:r>
            <a:r>
              <a:rPr lang="zh-CN" altLang="en-US"/>
              <a:t>页</a:t>
            </a:r>
          </a:p>
        </p:txBody>
      </p:sp>
      <p:sp>
        <p:nvSpPr>
          <p:cNvPr id="64520" name="Text Box 8"/>
          <p:cNvSpPr txBox="1">
            <a:spLocks noChangeArrowheads="1"/>
          </p:cNvSpPr>
          <p:nvPr/>
        </p:nvSpPr>
        <p:spPr bwMode="auto">
          <a:xfrm>
            <a:off x="3581400" y="1295400"/>
            <a:ext cx="4191000" cy="519113"/>
          </a:xfrm>
          <a:prstGeom prst="rect">
            <a:avLst/>
          </a:prstGeom>
          <a:noFill/>
          <a:ln w="9525" algn="ctr">
            <a:noFill/>
            <a:miter lim="800000"/>
            <a:headEnd/>
            <a:tailEnd/>
          </a:ln>
          <a:effectLst/>
        </p:spPr>
        <p:txBody>
          <a:bodyPr>
            <a:spAutoFit/>
          </a:bodyPr>
          <a:lstStyle/>
          <a:p>
            <a:pPr>
              <a:spcBef>
                <a:spcPct val="50000"/>
              </a:spcBef>
            </a:pPr>
            <a:r>
              <a:rPr lang="zh-CN" altLang="en-US" sz="2800">
                <a:latin typeface="华文行楷" pitchFamily="2" charset="-122"/>
                <a:ea typeface="华文行楷" pitchFamily="2" charset="-122"/>
              </a:rPr>
              <a:t>油库、危险物品安全管理</a:t>
            </a:r>
          </a:p>
        </p:txBody>
      </p:sp>
      <p:grpSp>
        <p:nvGrpSpPr>
          <p:cNvPr id="64521" name="Group 9"/>
          <p:cNvGrpSpPr>
            <a:grpSpLocks/>
          </p:cNvGrpSpPr>
          <p:nvPr/>
        </p:nvGrpSpPr>
        <p:grpSpPr bwMode="auto">
          <a:xfrm>
            <a:off x="914400" y="1981200"/>
            <a:ext cx="6858000" cy="4267200"/>
            <a:chOff x="336" y="1296"/>
            <a:chExt cx="4320" cy="2688"/>
          </a:xfrm>
        </p:grpSpPr>
        <p:sp>
          <p:nvSpPr>
            <p:cNvPr id="64522" name="Rectangle 10"/>
            <p:cNvSpPr>
              <a:spLocks noChangeArrowheads="1"/>
            </p:cNvSpPr>
            <p:nvPr/>
          </p:nvSpPr>
          <p:spPr bwMode="auto">
            <a:xfrm>
              <a:off x="672" y="1728"/>
              <a:ext cx="1584" cy="672"/>
            </a:xfrm>
            <a:prstGeom prst="rect">
              <a:avLst/>
            </a:prstGeom>
            <a:noFill/>
            <a:ln w="9525" algn="ctr">
              <a:noFill/>
              <a:miter lim="800000"/>
              <a:headEnd/>
              <a:tailEnd/>
            </a:ln>
            <a:effectLst/>
          </p:spPr>
          <p:txBody>
            <a:bodyPr wrap="none" anchor="ctr"/>
            <a:lstStyle/>
            <a:p>
              <a:endParaRPr lang="zh-CN" altLang="en-US"/>
            </a:p>
          </p:txBody>
        </p:sp>
        <p:sp>
          <p:nvSpPr>
            <p:cNvPr id="64523" name="Rectangle 11"/>
            <p:cNvSpPr>
              <a:spLocks noChangeArrowheads="1"/>
            </p:cNvSpPr>
            <p:nvPr/>
          </p:nvSpPr>
          <p:spPr bwMode="auto">
            <a:xfrm>
              <a:off x="672" y="1728"/>
              <a:ext cx="1680" cy="720"/>
            </a:xfrm>
            <a:prstGeom prst="rect">
              <a:avLst/>
            </a:prstGeom>
            <a:noFill/>
            <a:ln w="9525" algn="ctr">
              <a:noFill/>
              <a:miter lim="800000"/>
              <a:headEnd/>
              <a:tailEnd/>
            </a:ln>
            <a:effectLst/>
          </p:spPr>
          <p:txBody>
            <a:bodyPr wrap="none" anchor="ctr"/>
            <a:lstStyle/>
            <a:p>
              <a:endParaRPr lang="zh-CN" altLang="en-US"/>
            </a:p>
          </p:txBody>
        </p:sp>
        <p:sp>
          <p:nvSpPr>
            <p:cNvPr id="64524" name="Rectangle 12"/>
            <p:cNvSpPr>
              <a:spLocks noChangeArrowheads="1"/>
            </p:cNvSpPr>
            <p:nvPr/>
          </p:nvSpPr>
          <p:spPr bwMode="auto">
            <a:xfrm>
              <a:off x="336" y="1296"/>
              <a:ext cx="230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25" name="Text Box 13">
              <a:hlinkClick r:id="rId2"/>
            </p:cNvPr>
            <p:cNvSpPr txBox="1">
              <a:spLocks noChangeArrowheads="1"/>
            </p:cNvSpPr>
            <p:nvPr/>
          </p:nvSpPr>
          <p:spPr bwMode="auto">
            <a:xfrm>
              <a:off x="432" y="1344"/>
              <a:ext cx="2064"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hlinkClick r:id="rId3" action="ppaction://hlinkfile"/>
                </a:rPr>
                <a:t>预先危险性分析</a:t>
              </a:r>
              <a:endParaRPr lang="zh-CN" altLang="en-US" sz="3200">
                <a:latin typeface="华文行楷" pitchFamily="2" charset="-122"/>
                <a:ea typeface="华文行楷" pitchFamily="2" charset="-122"/>
              </a:endParaRPr>
            </a:p>
          </p:txBody>
        </p:sp>
        <p:sp>
          <p:nvSpPr>
            <p:cNvPr id="64526" name="AutoShape 14"/>
            <p:cNvSpPr>
              <a:spLocks noChangeArrowheads="1"/>
            </p:cNvSpPr>
            <p:nvPr/>
          </p:nvSpPr>
          <p:spPr bwMode="auto">
            <a:xfrm>
              <a:off x="2688" y="1728"/>
              <a:ext cx="816" cy="240"/>
            </a:xfrm>
            <a:prstGeom prst="rightArrow">
              <a:avLst>
                <a:gd name="adj1" fmla="val 50000"/>
                <a:gd name="adj2" fmla="val 85000"/>
              </a:avLst>
            </a:prstGeom>
            <a:noFill/>
            <a:ln w="9525" algn="ctr">
              <a:noFill/>
              <a:miter lim="800000"/>
              <a:headEnd/>
              <a:tailEnd/>
            </a:ln>
            <a:effectLst/>
          </p:spPr>
          <p:txBody>
            <a:bodyPr wrap="none" anchor="ctr"/>
            <a:lstStyle/>
            <a:p>
              <a:endParaRPr lang="zh-CN" altLang="en-US"/>
            </a:p>
          </p:txBody>
        </p:sp>
        <p:sp>
          <p:nvSpPr>
            <p:cNvPr id="64527" name="AutoShape 15"/>
            <p:cNvSpPr>
              <a:spLocks noChangeArrowheads="1"/>
            </p:cNvSpPr>
            <p:nvPr/>
          </p:nvSpPr>
          <p:spPr bwMode="auto">
            <a:xfrm rot="5400000">
              <a:off x="2448" y="192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28" name="Rectangle 16"/>
            <p:cNvSpPr>
              <a:spLocks noChangeArrowheads="1"/>
            </p:cNvSpPr>
            <p:nvPr/>
          </p:nvSpPr>
          <p:spPr bwMode="auto">
            <a:xfrm>
              <a:off x="1200" y="2016"/>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29" name="Text Box 17"/>
            <p:cNvSpPr txBox="1">
              <a:spLocks noChangeArrowheads="1"/>
            </p:cNvSpPr>
            <p:nvPr/>
          </p:nvSpPr>
          <p:spPr bwMode="auto">
            <a:xfrm>
              <a:off x="1248" y="2112"/>
              <a:ext cx="2064" cy="365"/>
            </a:xfrm>
            <a:prstGeom prst="rect">
              <a:avLst/>
            </a:prstGeom>
            <a:noFill/>
            <a:ln w="9525" algn="ctr">
              <a:noFill/>
              <a:miter lim="800000"/>
              <a:headEnd/>
              <a:tailEnd/>
            </a:ln>
            <a:effectLst/>
          </p:spPr>
          <p:txBody>
            <a:bodyPr>
              <a:spAutoFit/>
            </a:bodyPr>
            <a:lstStyle/>
            <a:p>
              <a:pPr algn="ctr">
                <a:spcBef>
                  <a:spcPct val="50000"/>
                </a:spcBef>
              </a:pPr>
              <a:r>
                <a:rPr lang="zh-CN" altLang="en-US" sz="3200">
                  <a:latin typeface="华文行楷" pitchFamily="2" charset="-122"/>
                  <a:ea typeface="华文行楷" pitchFamily="2" charset="-122"/>
                  <a:hlinkClick r:id="rId4" action="ppaction://hlinkfile"/>
                </a:rPr>
                <a:t>安全检查表</a:t>
              </a:r>
              <a:endParaRPr lang="zh-CN" altLang="en-US" sz="3200">
                <a:latin typeface="华文行楷" pitchFamily="2" charset="-122"/>
                <a:ea typeface="华文行楷" pitchFamily="2" charset="-122"/>
              </a:endParaRPr>
            </a:p>
          </p:txBody>
        </p:sp>
        <p:sp>
          <p:nvSpPr>
            <p:cNvPr id="64530" name="Rectangle 18"/>
            <p:cNvSpPr>
              <a:spLocks noChangeArrowheads="1"/>
            </p:cNvSpPr>
            <p:nvPr/>
          </p:nvSpPr>
          <p:spPr bwMode="auto">
            <a:xfrm>
              <a:off x="1776" y="2784"/>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31" name="AutoShape 19"/>
            <p:cNvSpPr>
              <a:spLocks noChangeArrowheads="1"/>
            </p:cNvSpPr>
            <p:nvPr/>
          </p:nvSpPr>
          <p:spPr bwMode="auto">
            <a:xfrm rot="16200000" flipH="1">
              <a:off x="2880" y="2688"/>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32" name="Rectangle 20"/>
            <p:cNvSpPr>
              <a:spLocks noChangeArrowheads="1"/>
            </p:cNvSpPr>
            <p:nvPr/>
          </p:nvSpPr>
          <p:spPr bwMode="auto">
            <a:xfrm>
              <a:off x="2592" y="3456"/>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33" name="AutoShape 21"/>
            <p:cNvSpPr>
              <a:spLocks noChangeArrowheads="1"/>
            </p:cNvSpPr>
            <p:nvPr/>
          </p:nvSpPr>
          <p:spPr bwMode="auto">
            <a:xfrm rot="16200000" flipH="1">
              <a:off x="3648" y="336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34" name="Text Box 22"/>
            <p:cNvSpPr txBox="1">
              <a:spLocks noChangeArrowheads="1"/>
            </p:cNvSpPr>
            <p:nvPr/>
          </p:nvSpPr>
          <p:spPr bwMode="auto">
            <a:xfrm>
              <a:off x="1824" y="2880"/>
              <a:ext cx="1920"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hlinkClick r:id="rId5" action="ppaction://hlinkfile"/>
                </a:rPr>
                <a:t>隐患整改通知书</a:t>
              </a:r>
              <a:endParaRPr lang="zh-CN" altLang="en-US" sz="3200">
                <a:latin typeface="华文行楷" pitchFamily="2" charset="-122"/>
                <a:ea typeface="华文行楷" pitchFamily="2" charset="-122"/>
              </a:endParaRPr>
            </a:p>
          </p:txBody>
        </p:sp>
        <p:sp>
          <p:nvSpPr>
            <p:cNvPr id="64535" name="Text Box 23"/>
            <p:cNvSpPr txBox="1">
              <a:spLocks noChangeArrowheads="1"/>
            </p:cNvSpPr>
            <p:nvPr/>
          </p:nvSpPr>
          <p:spPr bwMode="auto">
            <a:xfrm>
              <a:off x="2736" y="3552"/>
              <a:ext cx="1872"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rPr>
                <a:t>复查、归档</a:t>
              </a:r>
            </a:p>
          </p:txBody>
        </p:sp>
      </p:grpSp>
      <p:grpSp>
        <p:nvGrpSpPr>
          <p:cNvPr id="64541" name="Group 29"/>
          <p:cNvGrpSpPr>
            <a:grpSpLocks/>
          </p:cNvGrpSpPr>
          <p:nvPr/>
        </p:nvGrpSpPr>
        <p:grpSpPr bwMode="auto">
          <a:xfrm>
            <a:off x="5562600" y="2286000"/>
            <a:ext cx="3276600" cy="2209800"/>
            <a:chOff x="3504" y="1248"/>
            <a:chExt cx="2064" cy="1776"/>
          </a:xfrm>
        </p:grpSpPr>
        <p:sp>
          <p:nvSpPr>
            <p:cNvPr id="64536" name="Rectangle 24"/>
            <p:cNvSpPr>
              <a:spLocks noChangeArrowheads="1"/>
            </p:cNvSpPr>
            <p:nvPr/>
          </p:nvSpPr>
          <p:spPr bwMode="auto">
            <a:xfrm>
              <a:off x="4128" y="1248"/>
              <a:ext cx="1392" cy="1776"/>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64537" name="AutoShape 25"/>
            <p:cNvSpPr>
              <a:spLocks noChangeArrowheads="1"/>
            </p:cNvSpPr>
            <p:nvPr/>
          </p:nvSpPr>
          <p:spPr bwMode="auto">
            <a:xfrm>
              <a:off x="3504" y="2112"/>
              <a:ext cx="576" cy="288"/>
            </a:xfrm>
            <a:prstGeom prst="rightArrow">
              <a:avLst>
                <a:gd name="adj1" fmla="val 50000"/>
                <a:gd name="adj2" fmla="val 50000"/>
              </a:avLst>
            </a:prstGeom>
            <a:solidFill>
              <a:srgbClr val="33CCCC">
                <a:alpha val="55000"/>
              </a:srgbClr>
            </a:solidFill>
            <a:ln w="9525" algn="ctr">
              <a:solidFill>
                <a:srgbClr val="3366FF"/>
              </a:solidFill>
              <a:miter lim="800000"/>
              <a:headEnd/>
              <a:tailEnd/>
            </a:ln>
            <a:effectLst/>
          </p:spPr>
          <p:txBody>
            <a:bodyPr wrap="none" anchor="ctr"/>
            <a:lstStyle/>
            <a:p>
              <a:endParaRPr lang="zh-CN" altLang="en-US"/>
            </a:p>
          </p:txBody>
        </p:sp>
        <p:sp>
          <p:nvSpPr>
            <p:cNvPr id="64538" name="Text Box 26"/>
            <p:cNvSpPr txBox="1">
              <a:spLocks noChangeArrowheads="1"/>
            </p:cNvSpPr>
            <p:nvPr/>
          </p:nvSpPr>
          <p:spPr bwMode="auto">
            <a:xfrm>
              <a:off x="4128" y="1248"/>
              <a:ext cx="1440" cy="1395"/>
            </a:xfrm>
            <a:prstGeom prst="rect">
              <a:avLst/>
            </a:prstGeom>
            <a:noFill/>
            <a:ln w="9525" algn="ctr">
              <a:noFill/>
              <a:miter lim="800000"/>
              <a:headEnd/>
              <a:tailEnd/>
            </a:ln>
            <a:effectLst/>
          </p:spPr>
          <p:txBody>
            <a:bodyPr>
              <a:spAutoFit/>
            </a:bodyPr>
            <a:lstStyle/>
            <a:p>
              <a:pPr>
                <a:spcBef>
                  <a:spcPct val="50000"/>
                </a:spcBef>
              </a:pPr>
              <a:r>
                <a:rPr lang="en-US" altLang="zh-CN"/>
                <a:t>1.</a:t>
              </a:r>
              <a:r>
                <a:rPr lang="zh-CN" altLang="en-US"/>
                <a:t>油库安全检查表</a:t>
              </a:r>
            </a:p>
            <a:p>
              <a:pPr>
                <a:spcBef>
                  <a:spcPct val="50000"/>
                </a:spcBef>
              </a:pPr>
              <a:r>
                <a:rPr lang="en-US" altLang="zh-CN"/>
                <a:t>2.</a:t>
              </a:r>
              <a:r>
                <a:rPr lang="zh-CN" altLang="en-US"/>
                <a:t>危险物品安全检查表</a:t>
              </a:r>
            </a:p>
          </p:txBody>
        </p:sp>
      </p:grpSp>
      <p:pic>
        <p:nvPicPr>
          <p:cNvPr id="64539" name="Picture 27" descr="66052_1080647477"/>
          <p:cNvPicPr>
            <a:picLocks noChangeAspect="1" noChangeArrowheads="1"/>
          </p:cNvPicPr>
          <p:nvPr/>
        </p:nvPicPr>
        <p:blipFill>
          <a:blip r:embed="rId6" cstate="print"/>
          <a:srcRect/>
          <a:stretch>
            <a:fillRect/>
          </a:stretch>
        </p:blipFill>
        <p:spPr bwMode="auto">
          <a:xfrm>
            <a:off x="381000" y="4191000"/>
            <a:ext cx="2590800" cy="1943100"/>
          </a:xfrm>
          <a:prstGeom prst="rect">
            <a:avLst/>
          </a:prstGeom>
          <a:noFill/>
        </p:spPr>
      </p:pic>
      <p:sp>
        <p:nvSpPr>
          <p:cNvPr id="64542" name="Text Box 30"/>
          <p:cNvSpPr txBox="1">
            <a:spLocks noChangeArrowheads="1"/>
          </p:cNvSpPr>
          <p:nvPr/>
        </p:nvSpPr>
        <p:spPr bwMode="auto">
          <a:xfrm>
            <a:off x="72390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41"/>
                                        </p:tgtEl>
                                        <p:attrNameLst>
                                          <p:attrName>style.visibility</p:attrName>
                                        </p:attrNameLst>
                                      </p:cBhvr>
                                      <p:to>
                                        <p:strVal val="visible"/>
                                      </p:to>
                                    </p:set>
                                    <p:animEffect transition="in" filter="blinds(horizontal)">
                                      <p:cBhvr>
                                        <p:cTn id="7" dur="500"/>
                                        <p:tgtEl>
                                          <p:spTgt spid="64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6"/>
          <p:cNvSpPr>
            <a:spLocks noGrp="1"/>
          </p:cNvSpPr>
          <p:nvPr>
            <p:ph type="dt" sz="half" idx="10"/>
          </p:nvPr>
        </p:nvSpPr>
        <p:spPr/>
        <p:txBody>
          <a:bodyPr/>
          <a:lstStyle/>
          <a:p>
            <a:r>
              <a:rPr lang="zh-CN" altLang="en-US"/>
              <a:t>时间</a:t>
            </a:r>
            <a:fld id="{3AFBA302-51F7-47B2-82B1-32798FE7495D}" type="datetime11">
              <a:rPr lang="zh-CN" altLang="en-US"/>
              <a:pPr/>
              <a:t>22:08:04</a:t>
            </a:fld>
            <a:endParaRPr lang="zh-CN" altLang="en-US"/>
          </a:p>
        </p:txBody>
      </p:sp>
      <p:sp>
        <p:nvSpPr>
          <p:cNvPr id="9" name="灯片编号占位符 8"/>
          <p:cNvSpPr>
            <a:spLocks noGrp="1"/>
          </p:cNvSpPr>
          <p:nvPr>
            <p:ph type="sldNum" sz="quarter" idx="12"/>
          </p:nvPr>
        </p:nvSpPr>
        <p:spPr/>
        <p:txBody>
          <a:bodyPr/>
          <a:lstStyle/>
          <a:p>
            <a:r>
              <a:rPr lang="zh-CN" altLang="en-US"/>
              <a:t>第</a:t>
            </a:r>
            <a:fld id="{B77B274D-71D2-4954-B9B7-B38DE9B23818}" type="slidenum">
              <a:rPr lang="zh-CN" altLang="en-US"/>
              <a:pPr/>
              <a:t>7</a:t>
            </a:fld>
            <a:r>
              <a:rPr lang="zh-CN" altLang="en-US"/>
              <a:t>页 共</a:t>
            </a:r>
            <a:r>
              <a:rPr lang="en-US" altLang="zh-CN"/>
              <a:t>47</a:t>
            </a:r>
            <a:r>
              <a:rPr lang="zh-CN" altLang="en-US"/>
              <a:t>页</a:t>
            </a:r>
          </a:p>
        </p:txBody>
      </p:sp>
      <p:sp>
        <p:nvSpPr>
          <p:cNvPr id="66575" name="Text Box 15">
            <a:hlinkClick r:id="rId2" action="ppaction://hlinkfile"/>
          </p:cNvPr>
          <p:cNvSpPr txBox="1">
            <a:spLocks noChangeArrowheads="1"/>
          </p:cNvSpPr>
          <p:nvPr/>
        </p:nvSpPr>
        <p:spPr bwMode="auto">
          <a:xfrm>
            <a:off x="3657600" y="1219200"/>
            <a:ext cx="4419600" cy="519113"/>
          </a:xfrm>
          <a:prstGeom prst="rect">
            <a:avLst/>
          </a:prstGeom>
          <a:noFill/>
          <a:ln w="9525" algn="ctr">
            <a:noFill/>
            <a:miter lim="800000"/>
            <a:headEnd/>
            <a:tailEnd/>
          </a:ln>
          <a:effectLst/>
        </p:spPr>
        <p:txBody>
          <a:bodyPr>
            <a:spAutoFit/>
          </a:bodyPr>
          <a:lstStyle/>
          <a:p>
            <a:pPr>
              <a:spcBef>
                <a:spcPct val="50000"/>
              </a:spcBef>
            </a:pPr>
            <a:r>
              <a:rPr lang="zh-CN" altLang="en-US" sz="2800">
                <a:latin typeface="华文行楷" pitchFamily="2" charset="-122"/>
                <a:ea typeface="华文行楷" pitchFamily="2" charset="-122"/>
              </a:rPr>
              <a:t>油库、危险物品安全管理</a:t>
            </a:r>
          </a:p>
        </p:txBody>
      </p:sp>
      <p:pic>
        <p:nvPicPr>
          <p:cNvPr id="66581" name="Picture 21" descr="2466553_104306084789_2"/>
          <p:cNvPicPr>
            <a:picLocks noGrp="1" noChangeAspect="1" noChangeArrowheads="1"/>
          </p:cNvPicPr>
          <p:nvPr>
            <p:ph sz="quarter" idx="1"/>
          </p:nvPr>
        </p:nvPicPr>
        <p:blipFill>
          <a:blip r:embed="rId3"/>
          <a:srcRect/>
          <a:stretch>
            <a:fillRect/>
          </a:stretch>
        </p:blipFill>
        <p:spPr bwMode="auto">
          <a:xfrm>
            <a:off x="1295400" y="1981200"/>
            <a:ext cx="6553200" cy="4422775"/>
          </a:xfrm>
          <a:noFill/>
          <a:ln>
            <a:miter lim="800000"/>
            <a:headEnd/>
            <a:tailEnd/>
          </a:ln>
        </p:spPr>
      </p:pic>
      <p:pic>
        <p:nvPicPr>
          <p:cNvPr id="66582" name="Picture 22" descr="g9572509"/>
          <p:cNvPicPr>
            <a:picLocks noChangeAspect="1" noChangeArrowheads="1"/>
          </p:cNvPicPr>
          <p:nvPr/>
        </p:nvPicPr>
        <p:blipFill>
          <a:blip r:embed="rId4"/>
          <a:srcRect/>
          <a:stretch>
            <a:fillRect/>
          </a:stretch>
        </p:blipFill>
        <p:spPr bwMode="auto">
          <a:xfrm>
            <a:off x="914400" y="1905000"/>
            <a:ext cx="7391400" cy="4495800"/>
          </a:xfrm>
          <a:prstGeom prst="rect">
            <a:avLst/>
          </a:prstGeom>
          <a:noFill/>
        </p:spPr>
      </p:pic>
      <p:pic>
        <p:nvPicPr>
          <p:cNvPr id="66587" name="Picture 27" descr="20030804-3301"/>
          <p:cNvPicPr>
            <a:picLocks noChangeAspect="1" noChangeArrowheads="1"/>
          </p:cNvPicPr>
          <p:nvPr/>
        </p:nvPicPr>
        <p:blipFill>
          <a:blip r:embed="rId5"/>
          <a:srcRect/>
          <a:stretch>
            <a:fillRect/>
          </a:stretch>
        </p:blipFill>
        <p:spPr bwMode="auto">
          <a:xfrm>
            <a:off x="381000" y="2362200"/>
            <a:ext cx="4438650" cy="4038600"/>
          </a:xfrm>
          <a:prstGeom prst="rect">
            <a:avLst/>
          </a:prstGeom>
          <a:noFill/>
        </p:spPr>
      </p:pic>
      <p:pic>
        <p:nvPicPr>
          <p:cNvPr id="66588" name="Picture 28" descr="20030804-3601"/>
          <p:cNvPicPr>
            <a:picLocks noChangeAspect="1" noChangeArrowheads="1"/>
          </p:cNvPicPr>
          <p:nvPr/>
        </p:nvPicPr>
        <p:blipFill>
          <a:blip r:embed="rId6"/>
          <a:srcRect/>
          <a:stretch>
            <a:fillRect/>
          </a:stretch>
        </p:blipFill>
        <p:spPr bwMode="auto">
          <a:xfrm>
            <a:off x="4800600" y="2286000"/>
            <a:ext cx="4124325" cy="4114800"/>
          </a:xfrm>
          <a:prstGeom prst="rect">
            <a:avLst/>
          </a:prstGeom>
          <a:noFill/>
        </p:spPr>
      </p:pic>
      <p:sp>
        <p:nvSpPr>
          <p:cNvPr id="66589" name="Text Box 29"/>
          <p:cNvSpPr txBox="1">
            <a:spLocks noChangeArrowheads="1"/>
          </p:cNvSpPr>
          <p:nvPr/>
        </p:nvSpPr>
        <p:spPr bwMode="auto">
          <a:xfrm>
            <a:off x="7162800" y="533400"/>
            <a:ext cx="1524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81"/>
                                        </p:tgtEl>
                                        <p:attrNameLst>
                                          <p:attrName>style.visibility</p:attrName>
                                        </p:attrNameLst>
                                      </p:cBhvr>
                                      <p:to>
                                        <p:strVal val="visible"/>
                                      </p:to>
                                    </p:set>
                                    <p:animEffect transition="in" filter="blinds(horizontal)">
                                      <p:cBhvr>
                                        <p:cTn id="7" dur="500"/>
                                        <p:tgtEl>
                                          <p:spTgt spid="665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82"/>
                                        </p:tgtEl>
                                        <p:attrNameLst>
                                          <p:attrName>style.visibility</p:attrName>
                                        </p:attrNameLst>
                                      </p:cBhvr>
                                      <p:to>
                                        <p:strVal val="visible"/>
                                      </p:to>
                                    </p:set>
                                    <p:animEffect transition="in" filter="blinds(horizontal)">
                                      <p:cBhvr>
                                        <p:cTn id="12" dur="500"/>
                                        <p:tgtEl>
                                          <p:spTgt spid="665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87"/>
                                        </p:tgtEl>
                                        <p:attrNameLst>
                                          <p:attrName>style.visibility</p:attrName>
                                        </p:attrNameLst>
                                      </p:cBhvr>
                                      <p:to>
                                        <p:strVal val="visible"/>
                                      </p:to>
                                    </p:set>
                                    <p:animEffect transition="in" filter="blinds(horizontal)">
                                      <p:cBhvr>
                                        <p:cTn id="17" dur="500"/>
                                        <p:tgtEl>
                                          <p:spTgt spid="66587"/>
                                        </p:tgtEl>
                                      </p:cBhvr>
                                    </p:animEffect>
                                  </p:childTnLst>
                                </p:cTn>
                              </p:par>
                              <p:par>
                                <p:cTn id="18" presetID="3" presetClass="entr" presetSubtype="10" fill="hold" nodeType="withEffect">
                                  <p:stCondLst>
                                    <p:cond delay="0"/>
                                  </p:stCondLst>
                                  <p:childTnLst>
                                    <p:set>
                                      <p:cBhvr>
                                        <p:cTn id="19" dur="1" fill="hold">
                                          <p:stCondLst>
                                            <p:cond delay="0"/>
                                          </p:stCondLst>
                                        </p:cTn>
                                        <p:tgtEl>
                                          <p:spTgt spid="66588"/>
                                        </p:tgtEl>
                                        <p:attrNameLst>
                                          <p:attrName>style.visibility</p:attrName>
                                        </p:attrNameLst>
                                      </p:cBhvr>
                                      <p:to>
                                        <p:strVal val="visible"/>
                                      </p:to>
                                    </p:set>
                                    <p:animEffect transition="in" filter="blinds(horizontal)">
                                      <p:cBhvr>
                                        <p:cTn id="20" dur="500"/>
                                        <p:tgtEl>
                                          <p:spTgt spid="66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日期占位符 3"/>
          <p:cNvSpPr>
            <a:spLocks noGrp="1"/>
          </p:cNvSpPr>
          <p:nvPr>
            <p:ph type="dt" sz="half" idx="10"/>
          </p:nvPr>
        </p:nvSpPr>
        <p:spPr/>
        <p:txBody>
          <a:bodyPr/>
          <a:lstStyle/>
          <a:p>
            <a:r>
              <a:rPr lang="zh-CN" altLang="en-US"/>
              <a:t>时间</a:t>
            </a:r>
            <a:fld id="{06E15515-D821-4C82-B511-C4A50A53FE79}" type="datetime11">
              <a:rPr lang="zh-CN" altLang="en-US"/>
              <a:pPr/>
              <a:t>22:08:04</a:t>
            </a:fld>
            <a:endParaRPr lang="zh-CN" altLang="en-US"/>
          </a:p>
        </p:txBody>
      </p:sp>
      <p:sp>
        <p:nvSpPr>
          <p:cNvPr id="29" name="灯片编号占位符 5"/>
          <p:cNvSpPr>
            <a:spLocks noGrp="1"/>
          </p:cNvSpPr>
          <p:nvPr>
            <p:ph type="sldNum" sz="quarter" idx="12"/>
          </p:nvPr>
        </p:nvSpPr>
        <p:spPr/>
        <p:txBody>
          <a:bodyPr/>
          <a:lstStyle/>
          <a:p>
            <a:r>
              <a:rPr lang="zh-CN" altLang="en-US"/>
              <a:t>第</a:t>
            </a:r>
            <a:fld id="{9F4115C5-1687-4412-AC85-D7DD633DCCD5}" type="slidenum">
              <a:rPr lang="zh-CN" altLang="en-US"/>
              <a:pPr/>
              <a:t>8</a:t>
            </a:fld>
            <a:r>
              <a:rPr lang="zh-CN" altLang="en-US"/>
              <a:t>页 共</a:t>
            </a:r>
            <a:r>
              <a:rPr lang="en-US" altLang="zh-CN"/>
              <a:t>47</a:t>
            </a:r>
            <a:r>
              <a:rPr lang="zh-CN" altLang="en-US"/>
              <a:t>页</a:t>
            </a:r>
          </a:p>
        </p:txBody>
      </p:sp>
      <p:sp>
        <p:nvSpPr>
          <p:cNvPr id="71699" name="Text Box 19"/>
          <p:cNvSpPr txBox="1">
            <a:spLocks noChangeArrowheads="1"/>
          </p:cNvSpPr>
          <p:nvPr/>
        </p:nvSpPr>
        <p:spPr bwMode="auto">
          <a:xfrm>
            <a:off x="3810000" y="1219200"/>
            <a:ext cx="2743200" cy="519113"/>
          </a:xfrm>
          <a:prstGeom prst="rect">
            <a:avLst/>
          </a:prstGeom>
          <a:noFill/>
          <a:ln w="9525" algn="ctr">
            <a:noFill/>
            <a:miter lim="800000"/>
            <a:headEnd/>
            <a:tailEnd/>
          </a:ln>
          <a:effectLst/>
        </p:spPr>
        <p:txBody>
          <a:bodyPr>
            <a:spAutoFit/>
          </a:bodyPr>
          <a:lstStyle/>
          <a:p>
            <a:pPr>
              <a:spcBef>
                <a:spcPct val="50000"/>
              </a:spcBef>
            </a:pPr>
            <a:r>
              <a:rPr lang="zh-CN" altLang="en-US" sz="2800">
                <a:latin typeface="华文行楷" pitchFamily="2" charset="-122"/>
                <a:ea typeface="华文行楷" pitchFamily="2" charset="-122"/>
              </a:rPr>
              <a:t>加油站安全管理</a:t>
            </a:r>
          </a:p>
        </p:txBody>
      </p:sp>
      <p:grpSp>
        <p:nvGrpSpPr>
          <p:cNvPr id="71705" name="Group 25"/>
          <p:cNvGrpSpPr>
            <a:grpSpLocks/>
          </p:cNvGrpSpPr>
          <p:nvPr/>
        </p:nvGrpSpPr>
        <p:grpSpPr bwMode="auto">
          <a:xfrm>
            <a:off x="914400" y="1981200"/>
            <a:ext cx="6858000" cy="4267200"/>
            <a:chOff x="576" y="1248"/>
            <a:chExt cx="4320" cy="2688"/>
          </a:xfrm>
        </p:grpSpPr>
        <p:sp>
          <p:nvSpPr>
            <p:cNvPr id="71685" name="Rectangle 5"/>
            <p:cNvSpPr>
              <a:spLocks noChangeArrowheads="1"/>
            </p:cNvSpPr>
            <p:nvPr/>
          </p:nvSpPr>
          <p:spPr bwMode="auto">
            <a:xfrm>
              <a:off x="912" y="1680"/>
              <a:ext cx="1584" cy="672"/>
            </a:xfrm>
            <a:prstGeom prst="rect">
              <a:avLst/>
            </a:prstGeom>
            <a:noFill/>
            <a:ln w="9525" algn="ctr">
              <a:noFill/>
              <a:miter lim="800000"/>
              <a:headEnd/>
              <a:tailEnd/>
            </a:ln>
            <a:effectLst/>
          </p:spPr>
          <p:txBody>
            <a:bodyPr wrap="none" anchor="ctr"/>
            <a:lstStyle/>
            <a:p>
              <a:endParaRPr lang="zh-CN" altLang="en-US"/>
            </a:p>
          </p:txBody>
        </p:sp>
        <p:sp>
          <p:nvSpPr>
            <p:cNvPr id="71686" name="Rectangle 6"/>
            <p:cNvSpPr>
              <a:spLocks noChangeArrowheads="1"/>
            </p:cNvSpPr>
            <p:nvPr/>
          </p:nvSpPr>
          <p:spPr bwMode="auto">
            <a:xfrm>
              <a:off x="912" y="1680"/>
              <a:ext cx="1680" cy="720"/>
            </a:xfrm>
            <a:prstGeom prst="rect">
              <a:avLst/>
            </a:prstGeom>
            <a:noFill/>
            <a:ln w="9525" algn="ctr">
              <a:noFill/>
              <a:miter lim="800000"/>
              <a:headEnd/>
              <a:tailEnd/>
            </a:ln>
            <a:effectLst/>
          </p:spPr>
          <p:txBody>
            <a:bodyPr wrap="none" anchor="ctr"/>
            <a:lstStyle/>
            <a:p>
              <a:endParaRPr lang="zh-CN" altLang="en-US"/>
            </a:p>
          </p:txBody>
        </p:sp>
        <p:sp>
          <p:nvSpPr>
            <p:cNvPr id="71687" name="Rectangle 7"/>
            <p:cNvSpPr>
              <a:spLocks noChangeArrowheads="1"/>
            </p:cNvSpPr>
            <p:nvPr/>
          </p:nvSpPr>
          <p:spPr bwMode="auto">
            <a:xfrm>
              <a:off x="576" y="1248"/>
              <a:ext cx="230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88" name="Text Box 8">
              <a:hlinkClick r:id="rId2"/>
            </p:cNvPr>
            <p:cNvSpPr txBox="1">
              <a:spLocks noChangeArrowheads="1"/>
            </p:cNvSpPr>
            <p:nvPr/>
          </p:nvSpPr>
          <p:spPr bwMode="auto">
            <a:xfrm>
              <a:off x="672" y="1296"/>
              <a:ext cx="2064"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hlinkClick r:id="rId3" action="ppaction://hlinkfile"/>
                </a:rPr>
                <a:t>预先危险性分析</a:t>
              </a:r>
              <a:endParaRPr lang="zh-CN" altLang="en-US" sz="3200">
                <a:latin typeface="华文行楷" pitchFamily="2" charset="-122"/>
                <a:ea typeface="华文行楷" pitchFamily="2" charset="-122"/>
              </a:endParaRPr>
            </a:p>
          </p:txBody>
        </p:sp>
        <p:sp>
          <p:nvSpPr>
            <p:cNvPr id="71689" name="AutoShape 9"/>
            <p:cNvSpPr>
              <a:spLocks noChangeArrowheads="1"/>
            </p:cNvSpPr>
            <p:nvPr/>
          </p:nvSpPr>
          <p:spPr bwMode="auto">
            <a:xfrm>
              <a:off x="2928" y="1680"/>
              <a:ext cx="816" cy="240"/>
            </a:xfrm>
            <a:prstGeom prst="rightArrow">
              <a:avLst>
                <a:gd name="adj1" fmla="val 50000"/>
                <a:gd name="adj2" fmla="val 85000"/>
              </a:avLst>
            </a:prstGeom>
            <a:noFill/>
            <a:ln w="9525" algn="ctr">
              <a:noFill/>
              <a:miter lim="800000"/>
              <a:headEnd/>
              <a:tailEnd/>
            </a:ln>
            <a:effectLst/>
          </p:spPr>
          <p:txBody>
            <a:bodyPr wrap="none" anchor="ctr"/>
            <a:lstStyle/>
            <a:p>
              <a:endParaRPr lang="zh-CN" altLang="en-US"/>
            </a:p>
          </p:txBody>
        </p:sp>
        <p:sp>
          <p:nvSpPr>
            <p:cNvPr id="71690" name="AutoShape 10"/>
            <p:cNvSpPr>
              <a:spLocks noChangeArrowheads="1"/>
            </p:cNvSpPr>
            <p:nvPr/>
          </p:nvSpPr>
          <p:spPr bwMode="auto">
            <a:xfrm rot="5400000">
              <a:off x="2688" y="1872"/>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91" name="Rectangle 11"/>
            <p:cNvSpPr>
              <a:spLocks noChangeArrowheads="1"/>
            </p:cNvSpPr>
            <p:nvPr/>
          </p:nvSpPr>
          <p:spPr bwMode="auto">
            <a:xfrm>
              <a:off x="1440" y="1968"/>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92" name="Text Box 12"/>
            <p:cNvSpPr txBox="1">
              <a:spLocks noChangeArrowheads="1"/>
            </p:cNvSpPr>
            <p:nvPr/>
          </p:nvSpPr>
          <p:spPr bwMode="auto">
            <a:xfrm>
              <a:off x="1488" y="2064"/>
              <a:ext cx="2064" cy="365"/>
            </a:xfrm>
            <a:prstGeom prst="rect">
              <a:avLst/>
            </a:prstGeom>
            <a:noFill/>
            <a:ln w="9525" algn="ctr">
              <a:noFill/>
              <a:miter lim="800000"/>
              <a:headEnd/>
              <a:tailEnd/>
            </a:ln>
            <a:effectLst/>
          </p:spPr>
          <p:txBody>
            <a:bodyPr>
              <a:spAutoFit/>
            </a:bodyPr>
            <a:lstStyle/>
            <a:p>
              <a:pPr algn="ctr">
                <a:spcBef>
                  <a:spcPct val="50000"/>
                </a:spcBef>
              </a:pPr>
              <a:r>
                <a:rPr lang="zh-CN" altLang="en-US" sz="3200">
                  <a:latin typeface="华文行楷" pitchFamily="2" charset="-122"/>
                  <a:ea typeface="华文行楷" pitchFamily="2" charset="-122"/>
                  <a:hlinkClick r:id="rId4" action="ppaction://hlinkfile"/>
                </a:rPr>
                <a:t>安全检查表</a:t>
              </a:r>
              <a:endParaRPr lang="zh-CN" altLang="en-US" sz="3200">
                <a:latin typeface="华文行楷" pitchFamily="2" charset="-122"/>
                <a:ea typeface="华文行楷" pitchFamily="2" charset="-122"/>
              </a:endParaRPr>
            </a:p>
          </p:txBody>
        </p:sp>
        <p:sp>
          <p:nvSpPr>
            <p:cNvPr id="71693" name="Rectangle 13"/>
            <p:cNvSpPr>
              <a:spLocks noChangeArrowheads="1"/>
            </p:cNvSpPr>
            <p:nvPr/>
          </p:nvSpPr>
          <p:spPr bwMode="auto">
            <a:xfrm>
              <a:off x="2016" y="2736"/>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94" name="AutoShape 14"/>
            <p:cNvSpPr>
              <a:spLocks noChangeArrowheads="1"/>
            </p:cNvSpPr>
            <p:nvPr/>
          </p:nvSpPr>
          <p:spPr bwMode="auto">
            <a:xfrm rot="16200000" flipH="1">
              <a:off x="3120" y="2640"/>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95" name="Rectangle 15"/>
            <p:cNvSpPr>
              <a:spLocks noChangeArrowheads="1"/>
            </p:cNvSpPr>
            <p:nvPr/>
          </p:nvSpPr>
          <p:spPr bwMode="auto">
            <a:xfrm>
              <a:off x="2832" y="3408"/>
              <a:ext cx="2064" cy="52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96" name="AutoShape 16"/>
            <p:cNvSpPr>
              <a:spLocks noChangeArrowheads="1"/>
            </p:cNvSpPr>
            <p:nvPr/>
          </p:nvSpPr>
          <p:spPr bwMode="auto">
            <a:xfrm rot="16200000" flipH="1">
              <a:off x="3888" y="3312"/>
              <a:ext cx="144" cy="48"/>
            </a:xfrm>
            <a:prstGeom prst="rightArrow">
              <a:avLst>
                <a:gd name="adj1" fmla="val 50000"/>
                <a:gd name="adj2" fmla="val 75000"/>
              </a:avLst>
            </a:prstGeom>
            <a:gradFill rotWithShape="1">
              <a:gsLst>
                <a:gs pos="0">
                  <a:srgbClr val="0000FF">
                    <a:alpha val="17000"/>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697" name="Text Box 17"/>
            <p:cNvSpPr txBox="1">
              <a:spLocks noChangeArrowheads="1"/>
            </p:cNvSpPr>
            <p:nvPr/>
          </p:nvSpPr>
          <p:spPr bwMode="auto">
            <a:xfrm>
              <a:off x="2064" y="2832"/>
              <a:ext cx="1920"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rPr>
                <a:t>隐患整改通知书</a:t>
              </a:r>
            </a:p>
          </p:txBody>
        </p:sp>
        <p:sp>
          <p:nvSpPr>
            <p:cNvPr id="71698" name="Text Box 18"/>
            <p:cNvSpPr txBox="1">
              <a:spLocks noChangeArrowheads="1"/>
            </p:cNvSpPr>
            <p:nvPr/>
          </p:nvSpPr>
          <p:spPr bwMode="auto">
            <a:xfrm>
              <a:off x="2976" y="3504"/>
              <a:ext cx="1872" cy="365"/>
            </a:xfrm>
            <a:prstGeom prst="rect">
              <a:avLst/>
            </a:prstGeom>
            <a:noFill/>
            <a:ln w="9525" algn="ctr">
              <a:noFill/>
              <a:miter lim="800000"/>
              <a:headEnd/>
              <a:tailEnd/>
            </a:ln>
            <a:effectLst/>
          </p:spPr>
          <p:txBody>
            <a:bodyPr>
              <a:spAutoFit/>
            </a:bodyPr>
            <a:lstStyle/>
            <a:p>
              <a:pPr>
                <a:spcBef>
                  <a:spcPct val="50000"/>
                </a:spcBef>
              </a:pPr>
              <a:r>
                <a:rPr lang="zh-CN" altLang="en-US" sz="3200">
                  <a:latin typeface="华文行楷" pitchFamily="2" charset="-122"/>
                  <a:ea typeface="华文行楷" pitchFamily="2" charset="-122"/>
                </a:rPr>
                <a:t>复查、归档</a:t>
              </a:r>
            </a:p>
          </p:txBody>
        </p:sp>
        <p:sp>
          <p:nvSpPr>
            <p:cNvPr id="71702" name="AutoShape 22"/>
            <p:cNvSpPr>
              <a:spLocks noChangeArrowheads="1"/>
            </p:cNvSpPr>
            <p:nvPr/>
          </p:nvSpPr>
          <p:spPr bwMode="auto">
            <a:xfrm>
              <a:off x="3504" y="2160"/>
              <a:ext cx="624" cy="288"/>
            </a:xfrm>
            <a:prstGeom prst="rightArrow">
              <a:avLst>
                <a:gd name="adj1" fmla="val 50000"/>
                <a:gd name="adj2" fmla="val 54167"/>
              </a:avLst>
            </a:prstGeom>
            <a:noFill/>
            <a:ln w="9525" algn="ctr">
              <a:noFill/>
              <a:miter lim="800000"/>
              <a:headEnd/>
              <a:tailEnd/>
            </a:ln>
            <a:effectLst/>
          </p:spPr>
          <p:txBody>
            <a:bodyPr wrap="none" anchor="ctr"/>
            <a:lstStyle/>
            <a:p>
              <a:endParaRPr lang="zh-CN" altLang="en-US"/>
            </a:p>
          </p:txBody>
        </p:sp>
      </p:grpSp>
      <p:pic>
        <p:nvPicPr>
          <p:cNvPr id="71710" name="Picture 30" descr="起火现场。"/>
          <p:cNvPicPr>
            <a:picLocks noChangeAspect="1" noChangeArrowheads="1"/>
          </p:cNvPicPr>
          <p:nvPr/>
        </p:nvPicPr>
        <p:blipFill>
          <a:blip r:embed="rId5"/>
          <a:srcRect/>
          <a:stretch>
            <a:fillRect/>
          </a:stretch>
        </p:blipFill>
        <p:spPr bwMode="auto">
          <a:xfrm>
            <a:off x="228600" y="4038600"/>
            <a:ext cx="2819400" cy="2416175"/>
          </a:xfrm>
          <a:prstGeom prst="rect">
            <a:avLst/>
          </a:prstGeom>
          <a:noFill/>
        </p:spPr>
      </p:pic>
      <p:sp>
        <p:nvSpPr>
          <p:cNvPr id="71711" name="Text Box 31"/>
          <p:cNvSpPr txBox="1">
            <a:spLocks noChangeArrowheads="1"/>
          </p:cNvSpPr>
          <p:nvPr/>
        </p:nvSpPr>
        <p:spPr bwMode="auto">
          <a:xfrm>
            <a:off x="7239000" y="533400"/>
            <a:ext cx="1905000" cy="457200"/>
          </a:xfrm>
          <a:prstGeom prst="rect">
            <a:avLst/>
          </a:prstGeom>
          <a:noFill/>
          <a:ln w="9525" algn="ctr">
            <a:noFill/>
            <a:miter lim="800000"/>
            <a:headEnd/>
            <a:tailEnd/>
          </a:ln>
          <a:effectLst/>
        </p:spPr>
        <p:txBody>
          <a:bodyPr>
            <a:spAutoFit/>
          </a:bodyPr>
          <a:lstStyle/>
          <a:p>
            <a:pPr>
              <a:spcBef>
                <a:spcPct val="50000"/>
              </a:spcBef>
            </a:pPr>
            <a:endParaRPr lang="zh-CN" altLang="zh-CN">
              <a:latin typeface="华文行楷" pitchFamily="2" charset="-122"/>
              <a:ea typeface="华文行楷" pitchFamily="2" charset="-122"/>
            </a:endParaRPr>
          </a:p>
        </p:txBody>
      </p:sp>
      <p:grpSp>
        <p:nvGrpSpPr>
          <p:cNvPr id="71714" name="Group 34"/>
          <p:cNvGrpSpPr>
            <a:grpSpLocks/>
          </p:cNvGrpSpPr>
          <p:nvPr/>
        </p:nvGrpSpPr>
        <p:grpSpPr bwMode="auto">
          <a:xfrm>
            <a:off x="5562600" y="1905000"/>
            <a:ext cx="3048000" cy="2362200"/>
            <a:chOff x="3504" y="1200"/>
            <a:chExt cx="1920" cy="1488"/>
          </a:xfrm>
        </p:grpSpPr>
        <p:grpSp>
          <p:nvGrpSpPr>
            <p:cNvPr id="71712" name="Group 32"/>
            <p:cNvGrpSpPr>
              <a:grpSpLocks/>
            </p:cNvGrpSpPr>
            <p:nvPr/>
          </p:nvGrpSpPr>
          <p:grpSpPr bwMode="auto">
            <a:xfrm>
              <a:off x="3504" y="1200"/>
              <a:ext cx="1920" cy="1488"/>
              <a:chOff x="3504" y="1248"/>
              <a:chExt cx="1920" cy="1488"/>
            </a:xfrm>
          </p:grpSpPr>
          <p:sp>
            <p:nvSpPr>
              <p:cNvPr id="71703" name="AutoShape 23"/>
              <p:cNvSpPr>
                <a:spLocks noChangeArrowheads="1"/>
              </p:cNvSpPr>
              <p:nvPr/>
            </p:nvSpPr>
            <p:spPr bwMode="auto">
              <a:xfrm>
                <a:off x="3504" y="2112"/>
                <a:ext cx="576" cy="288"/>
              </a:xfrm>
              <a:prstGeom prst="rightArrow">
                <a:avLst>
                  <a:gd name="adj1" fmla="val 50000"/>
                  <a:gd name="adj2" fmla="val 50000"/>
                </a:avLst>
              </a:prstGeom>
              <a:solidFill>
                <a:srgbClr val="33CCCC">
                  <a:alpha val="55000"/>
                </a:srgbClr>
              </a:solidFill>
              <a:ln w="9525" algn="ctr">
                <a:solidFill>
                  <a:srgbClr val="3366FF"/>
                </a:solidFill>
                <a:miter lim="800000"/>
                <a:headEnd/>
                <a:tailEnd/>
              </a:ln>
              <a:effectLst/>
            </p:spPr>
            <p:txBody>
              <a:bodyPr wrap="none" anchor="ctr"/>
              <a:lstStyle/>
              <a:p>
                <a:endParaRPr lang="zh-CN" altLang="en-US"/>
              </a:p>
            </p:txBody>
          </p:sp>
          <p:sp>
            <p:nvSpPr>
              <p:cNvPr id="71704" name="Rectangle 24"/>
              <p:cNvSpPr>
                <a:spLocks noChangeArrowheads="1"/>
              </p:cNvSpPr>
              <p:nvPr/>
            </p:nvSpPr>
            <p:spPr bwMode="auto">
              <a:xfrm>
                <a:off x="4128" y="1248"/>
                <a:ext cx="1296" cy="148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sp>
            <p:nvSpPr>
              <p:cNvPr id="71707" name="AutoShape 27"/>
              <p:cNvSpPr>
                <a:spLocks noChangeArrowheads="1"/>
              </p:cNvSpPr>
              <p:nvPr/>
            </p:nvSpPr>
            <p:spPr bwMode="auto">
              <a:xfrm>
                <a:off x="3504" y="2112"/>
                <a:ext cx="576" cy="288"/>
              </a:xfrm>
              <a:prstGeom prst="rightArrow">
                <a:avLst>
                  <a:gd name="adj1" fmla="val 50000"/>
                  <a:gd name="adj2" fmla="val 50000"/>
                </a:avLst>
              </a:prstGeom>
              <a:solidFill>
                <a:srgbClr val="33CCCC">
                  <a:alpha val="55000"/>
                </a:srgbClr>
              </a:solidFill>
              <a:ln w="9525" algn="ctr">
                <a:solidFill>
                  <a:srgbClr val="3366FF"/>
                </a:solidFill>
                <a:miter lim="800000"/>
                <a:headEnd/>
                <a:tailEnd/>
              </a:ln>
              <a:effectLst/>
            </p:spPr>
            <p:txBody>
              <a:bodyPr wrap="none" anchor="ctr"/>
              <a:lstStyle/>
              <a:p>
                <a:endParaRPr lang="zh-CN" altLang="en-US"/>
              </a:p>
            </p:txBody>
          </p:sp>
          <p:sp>
            <p:nvSpPr>
              <p:cNvPr id="71708" name="Rectangle 28"/>
              <p:cNvSpPr>
                <a:spLocks noChangeArrowheads="1"/>
              </p:cNvSpPr>
              <p:nvPr/>
            </p:nvSpPr>
            <p:spPr bwMode="auto">
              <a:xfrm>
                <a:off x="4128" y="1248"/>
                <a:ext cx="1296" cy="1488"/>
              </a:xfrm>
              <a:prstGeom prst="rect">
                <a:avLst/>
              </a:prstGeom>
              <a:gradFill rotWithShape="1">
                <a:gsLst>
                  <a:gs pos="0">
                    <a:srgbClr val="3366FF">
                      <a:alpha val="21001"/>
                    </a:srgbClr>
                  </a:gs>
                  <a:gs pos="100000">
                    <a:schemeClr val="bg1"/>
                  </a:gs>
                </a:gsLst>
                <a:lin ang="2700000" scaled="1"/>
              </a:gradFill>
              <a:ln w="9525" algn="ctr">
                <a:solidFill>
                  <a:srgbClr val="0000FF"/>
                </a:solidFill>
                <a:miter lim="800000"/>
                <a:headEnd/>
                <a:tailEnd/>
              </a:ln>
              <a:effectLst/>
            </p:spPr>
            <p:txBody>
              <a:bodyPr wrap="none" anchor="ctr"/>
              <a:lstStyle/>
              <a:p>
                <a:endParaRPr lang="zh-CN" altLang="en-US"/>
              </a:p>
            </p:txBody>
          </p:sp>
        </p:grpSp>
        <p:sp>
          <p:nvSpPr>
            <p:cNvPr id="71713" name="Text Box 33"/>
            <p:cNvSpPr txBox="1">
              <a:spLocks noChangeArrowheads="1"/>
            </p:cNvSpPr>
            <p:nvPr/>
          </p:nvSpPr>
          <p:spPr bwMode="auto">
            <a:xfrm>
              <a:off x="4080" y="1344"/>
              <a:ext cx="1248" cy="1323"/>
            </a:xfrm>
            <a:prstGeom prst="rect">
              <a:avLst/>
            </a:prstGeom>
            <a:noFill/>
            <a:ln w="9525" algn="ctr">
              <a:noFill/>
              <a:miter lim="800000"/>
              <a:headEnd/>
              <a:tailEnd/>
            </a:ln>
            <a:effectLst/>
          </p:spPr>
          <p:txBody>
            <a:bodyPr>
              <a:spAutoFit/>
            </a:bodyPr>
            <a:lstStyle/>
            <a:p>
              <a:r>
                <a:rPr lang="en-US" altLang="zh-CN">
                  <a:latin typeface="华文行楷" pitchFamily="2" charset="-122"/>
                  <a:ea typeface="华文行楷" pitchFamily="2" charset="-122"/>
                </a:rPr>
                <a:t>1.</a:t>
              </a:r>
              <a:r>
                <a:rPr lang="zh-CN" altLang="en-US" b="1">
                  <a:latin typeface="华文行楷" pitchFamily="2" charset="-122"/>
                  <a:ea typeface="华文行楷" pitchFamily="2" charset="-122"/>
                </a:rPr>
                <a:t>安全管理</a:t>
              </a:r>
            </a:p>
            <a:p>
              <a:r>
                <a:rPr lang="en-US" altLang="zh-CN" b="1">
                  <a:latin typeface="华文行楷" pitchFamily="2" charset="-122"/>
                  <a:ea typeface="华文行楷" pitchFamily="2" charset="-122"/>
                </a:rPr>
                <a:t>2.</a:t>
              </a:r>
              <a:r>
                <a:rPr lang="zh-CN" altLang="en-US" b="1">
                  <a:latin typeface="华文行楷" pitchFamily="2" charset="-122"/>
                  <a:ea typeface="华文行楷" pitchFamily="2" charset="-122"/>
                </a:rPr>
                <a:t>总图布置</a:t>
              </a:r>
              <a:r>
                <a:rPr lang="zh-CN" altLang="en-US">
                  <a:latin typeface="华文行楷" pitchFamily="2" charset="-122"/>
                  <a:ea typeface="华文行楷" pitchFamily="2" charset="-122"/>
                </a:rPr>
                <a:t> </a:t>
              </a:r>
            </a:p>
            <a:p>
              <a:r>
                <a:rPr lang="en-US" altLang="zh-CN">
                  <a:latin typeface="华文行楷" pitchFamily="2" charset="-122"/>
                  <a:ea typeface="华文行楷" pitchFamily="2" charset="-122"/>
                </a:rPr>
                <a:t>3.</a:t>
              </a:r>
              <a:r>
                <a:rPr lang="zh-CN" altLang="en-US" b="1">
                  <a:latin typeface="华文行楷" pitchFamily="2" charset="-122"/>
                  <a:ea typeface="华文行楷" pitchFamily="2" charset="-122"/>
                </a:rPr>
                <a:t>工艺及设施</a:t>
              </a:r>
              <a:r>
                <a:rPr lang="zh-CN" altLang="en-US">
                  <a:latin typeface="华文行楷" pitchFamily="2" charset="-122"/>
                  <a:ea typeface="华文行楷" pitchFamily="2" charset="-122"/>
                </a:rPr>
                <a:t> </a:t>
              </a:r>
            </a:p>
            <a:p>
              <a:r>
                <a:rPr lang="en-US" altLang="zh-CN">
                  <a:latin typeface="华文行楷" pitchFamily="2" charset="-122"/>
                  <a:ea typeface="华文行楷" pitchFamily="2" charset="-122"/>
                </a:rPr>
                <a:t>4.</a:t>
              </a:r>
              <a:r>
                <a:rPr lang="zh-CN" altLang="en-US" b="1">
                  <a:latin typeface="华文行楷" pitchFamily="2" charset="-122"/>
                  <a:ea typeface="华文行楷" pitchFamily="2" charset="-122"/>
                </a:rPr>
                <a:t>电气装置</a:t>
              </a:r>
              <a:r>
                <a:rPr lang="zh-CN" altLang="en-US">
                  <a:latin typeface="华文行楷" pitchFamily="2" charset="-122"/>
                  <a:ea typeface="华文行楷" pitchFamily="2" charset="-122"/>
                </a:rPr>
                <a:t> </a:t>
              </a:r>
            </a:p>
            <a:p>
              <a:pPr>
                <a:spcBef>
                  <a:spcPct val="50000"/>
                </a:spcBef>
              </a:pPr>
              <a:endParaRPr lang="en-US" altLang="zh-CN">
                <a:latin typeface="华文行楷" pitchFamily="2" charset="-122"/>
                <a:ea typeface="华文行楷"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4"/>
                                        </p:tgtEl>
                                        <p:attrNameLst>
                                          <p:attrName>style.visibility</p:attrName>
                                        </p:attrNameLst>
                                      </p:cBhvr>
                                      <p:to>
                                        <p:strVal val="visible"/>
                                      </p:to>
                                    </p:set>
                                    <p:animEffect transition="in" filter="blinds(horizontal)">
                                      <p:cBhvr>
                                        <p:cTn id="7" dur="500"/>
                                        <p:tgtEl>
                                          <p:spTgt spid="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日期占位符 3"/>
          <p:cNvSpPr>
            <a:spLocks noGrp="1"/>
          </p:cNvSpPr>
          <p:nvPr>
            <p:ph type="dt" sz="half" idx="10"/>
          </p:nvPr>
        </p:nvSpPr>
        <p:spPr/>
        <p:txBody>
          <a:bodyPr/>
          <a:lstStyle/>
          <a:p>
            <a:r>
              <a:rPr lang="zh-CN" altLang="en-US"/>
              <a:t>时间</a:t>
            </a:r>
            <a:fld id="{1E232DFC-D812-45C3-BFF1-530E2445CDB3}" type="datetime11">
              <a:rPr lang="zh-CN" altLang="en-US"/>
              <a:pPr/>
              <a:t>22:08:08</a:t>
            </a:fld>
            <a:endParaRPr lang="zh-CN" altLang="en-US"/>
          </a:p>
        </p:txBody>
      </p:sp>
      <p:sp>
        <p:nvSpPr>
          <p:cNvPr id="40" name="灯片编号占位符 5"/>
          <p:cNvSpPr>
            <a:spLocks noGrp="1"/>
          </p:cNvSpPr>
          <p:nvPr>
            <p:ph type="sldNum" sz="quarter" idx="12"/>
          </p:nvPr>
        </p:nvSpPr>
        <p:spPr/>
        <p:txBody>
          <a:bodyPr/>
          <a:lstStyle/>
          <a:p>
            <a:r>
              <a:rPr lang="zh-CN" altLang="en-US"/>
              <a:t>第</a:t>
            </a:r>
            <a:fld id="{63470302-A976-4E41-A61E-5B22EF9DE914}" type="slidenum">
              <a:rPr lang="zh-CN" altLang="en-US"/>
              <a:pPr/>
              <a:t>9</a:t>
            </a:fld>
            <a:r>
              <a:rPr lang="zh-CN" altLang="en-US"/>
              <a:t>页 共</a:t>
            </a:r>
            <a:r>
              <a:rPr lang="en-US" altLang="zh-CN"/>
              <a:t>47</a:t>
            </a:r>
            <a:r>
              <a:rPr lang="zh-CN" altLang="en-US"/>
              <a:t>页</a:t>
            </a:r>
          </a:p>
        </p:txBody>
      </p:sp>
      <p:sp>
        <p:nvSpPr>
          <p:cNvPr id="72708" name="Text Box 4"/>
          <p:cNvSpPr txBox="1">
            <a:spLocks noChangeArrowheads="1"/>
          </p:cNvSpPr>
          <p:nvPr/>
        </p:nvSpPr>
        <p:spPr bwMode="auto">
          <a:xfrm>
            <a:off x="3581400" y="1219200"/>
            <a:ext cx="4800600" cy="519113"/>
          </a:xfrm>
          <a:prstGeom prst="rect">
            <a:avLst/>
          </a:prstGeom>
          <a:noFill/>
          <a:ln w="9525" algn="ctr">
            <a:noFill/>
            <a:miter lim="800000"/>
            <a:headEnd/>
            <a:tailEnd/>
          </a:ln>
          <a:effectLst/>
        </p:spPr>
        <p:txBody>
          <a:bodyPr>
            <a:spAutoFit/>
          </a:bodyPr>
          <a:lstStyle/>
          <a:p>
            <a:pPr>
              <a:spcBef>
                <a:spcPct val="50000"/>
              </a:spcBef>
            </a:pPr>
            <a:r>
              <a:rPr lang="zh-CN" altLang="en-US" sz="2800" dirty="0" smtClean="0">
                <a:latin typeface="华文行楷" pitchFamily="2" charset="-122"/>
                <a:ea typeface="华文行楷" pitchFamily="2" charset="-122"/>
              </a:rPr>
              <a:t>作业</a:t>
            </a:r>
            <a:r>
              <a:rPr lang="zh-CN" altLang="en-US" sz="2800" dirty="0">
                <a:latin typeface="华文行楷" pitchFamily="2" charset="-122"/>
                <a:ea typeface="华文行楷" pitchFamily="2" charset="-122"/>
              </a:rPr>
              <a:t>现场管理（重点）</a:t>
            </a:r>
          </a:p>
        </p:txBody>
      </p:sp>
      <p:grpSp>
        <p:nvGrpSpPr>
          <p:cNvPr id="72741" name="Group 37"/>
          <p:cNvGrpSpPr>
            <a:grpSpLocks/>
          </p:cNvGrpSpPr>
          <p:nvPr/>
        </p:nvGrpSpPr>
        <p:grpSpPr bwMode="auto">
          <a:xfrm rot="1439143">
            <a:off x="2667000" y="2209800"/>
            <a:ext cx="4289425" cy="3973513"/>
            <a:chOff x="1536" y="1248"/>
            <a:chExt cx="2702" cy="2503"/>
          </a:xfrm>
        </p:grpSpPr>
        <p:sp>
          <p:nvSpPr>
            <p:cNvPr id="72718" name="Text Box 14"/>
            <p:cNvSpPr txBox="1">
              <a:spLocks noChangeArrowheads="1"/>
            </p:cNvSpPr>
            <p:nvPr/>
          </p:nvSpPr>
          <p:spPr bwMode="auto">
            <a:xfrm>
              <a:off x="3546" y="1344"/>
              <a:ext cx="116" cy="288"/>
            </a:xfrm>
            <a:prstGeom prst="rect">
              <a:avLst/>
            </a:prstGeom>
            <a:noFill/>
            <a:ln w="9525" algn="ctr">
              <a:noFill/>
              <a:miter lim="800000"/>
              <a:headEnd/>
              <a:tailEnd/>
            </a:ln>
            <a:effectLst/>
          </p:spPr>
          <p:txBody>
            <a:bodyPr wrap="none">
              <a:spAutoFit/>
            </a:bodyPr>
            <a:lstStyle/>
            <a:p>
              <a:pPr eaLnBrk="0" hangingPunct="0"/>
              <a:endParaRPr lang="zh-CN" altLang="zh-CN" b="1">
                <a:solidFill>
                  <a:schemeClr val="tx1"/>
                </a:solidFill>
                <a:latin typeface="Arial" charset="0"/>
              </a:endParaRPr>
            </a:p>
          </p:txBody>
        </p:sp>
        <p:sp>
          <p:nvSpPr>
            <p:cNvPr id="72719" name="Text Box 15"/>
            <p:cNvSpPr txBox="1">
              <a:spLocks noChangeArrowheads="1"/>
            </p:cNvSpPr>
            <p:nvPr/>
          </p:nvSpPr>
          <p:spPr bwMode="auto">
            <a:xfrm>
              <a:off x="1970" y="1344"/>
              <a:ext cx="116" cy="288"/>
            </a:xfrm>
            <a:prstGeom prst="rect">
              <a:avLst/>
            </a:prstGeom>
            <a:noFill/>
            <a:ln w="9525" algn="ctr">
              <a:noFill/>
              <a:miter lim="800000"/>
              <a:headEnd/>
              <a:tailEnd/>
            </a:ln>
            <a:effectLst/>
          </p:spPr>
          <p:txBody>
            <a:bodyPr wrap="none">
              <a:spAutoFit/>
            </a:bodyPr>
            <a:lstStyle/>
            <a:p>
              <a:pPr algn="r" eaLnBrk="0" hangingPunct="0"/>
              <a:endParaRPr lang="zh-CN" altLang="zh-CN" b="1">
                <a:solidFill>
                  <a:schemeClr val="tx1"/>
                </a:solidFill>
                <a:latin typeface="Arial" charset="0"/>
              </a:endParaRPr>
            </a:p>
          </p:txBody>
        </p:sp>
        <p:sp>
          <p:nvSpPr>
            <p:cNvPr id="72724" name="Oval 20"/>
            <p:cNvSpPr>
              <a:spLocks noChangeArrowheads="1"/>
            </p:cNvSpPr>
            <p:nvPr/>
          </p:nvSpPr>
          <p:spPr bwMode="gray">
            <a:xfrm>
              <a:off x="2784" y="12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grpSp>
          <p:nvGrpSpPr>
            <p:cNvPr id="72740" name="Group 36"/>
            <p:cNvGrpSpPr>
              <a:grpSpLocks/>
            </p:cNvGrpSpPr>
            <p:nvPr/>
          </p:nvGrpSpPr>
          <p:grpSpPr bwMode="auto">
            <a:xfrm>
              <a:off x="1536" y="1344"/>
              <a:ext cx="2702" cy="2407"/>
              <a:chOff x="1536" y="1433"/>
              <a:chExt cx="2702" cy="2407"/>
            </a:xfrm>
          </p:grpSpPr>
          <p:sp>
            <p:nvSpPr>
              <p:cNvPr id="72713" name="AutoShape 9"/>
              <p:cNvSpPr>
                <a:spLocks noChangeArrowheads="1"/>
              </p:cNvSpPr>
              <p:nvPr/>
            </p:nvSpPr>
            <p:spPr bwMode="gray">
              <a:xfrm rot="16200000">
                <a:off x="2625" y="1791"/>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72714" name="AutoShape 10"/>
              <p:cNvSpPr>
                <a:spLocks noChangeArrowheads="1"/>
              </p:cNvSpPr>
              <p:nvPr/>
            </p:nvSpPr>
            <p:spPr bwMode="gray">
              <a:xfrm rot="5400000">
                <a:off x="2577" y="3279"/>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72715" name="AutoShape 11"/>
              <p:cNvSpPr>
                <a:spLocks noChangeArrowheads="1"/>
              </p:cNvSpPr>
              <p:nvPr/>
            </p:nvSpPr>
            <p:spPr bwMode="gray">
              <a:xfrm>
                <a:off x="3320" y="2540"/>
                <a:ext cx="499" cy="182"/>
              </a:xfrm>
              <a:prstGeom prst="rightArrow">
                <a:avLst>
                  <a:gd name="adj1" fmla="val 35167"/>
                  <a:gd name="adj2" fmla="val 111029"/>
                </a:avLst>
              </a:prstGeom>
              <a:solidFill>
                <a:schemeClr val="accent1"/>
              </a:solidFill>
              <a:ln w="0" algn="ctr">
                <a:noFill/>
                <a:miter lim="800000"/>
                <a:headEnd/>
                <a:tailEnd/>
              </a:ln>
              <a:effectLst/>
            </p:spPr>
            <p:txBody>
              <a:bodyPr wrap="none" anchor="ctr"/>
              <a:lstStyle/>
              <a:p>
                <a:endParaRPr lang="zh-CN" altLang="en-US"/>
              </a:p>
            </p:txBody>
          </p:sp>
          <p:sp>
            <p:nvSpPr>
              <p:cNvPr id="72716" name="AutoShape 12"/>
              <p:cNvSpPr>
                <a:spLocks noChangeArrowheads="1"/>
              </p:cNvSpPr>
              <p:nvPr/>
            </p:nvSpPr>
            <p:spPr bwMode="gray">
              <a:xfrm rot="-10800000">
                <a:off x="1802" y="2536"/>
                <a:ext cx="544" cy="182"/>
              </a:xfrm>
              <a:prstGeom prst="rightArrow">
                <a:avLst>
                  <a:gd name="adj1" fmla="val 35167"/>
                  <a:gd name="adj2" fmla="val 121041"/>
                </a:avLst>
              </a:prstGeom>
              <a:solidFill>
                <a:schemeClr val="accent1"/>
              </a:solidFill>
              <a:ln w="0" algn="ctr">
                <a:noFill/>
                <a:miter lim="800000"/>
                <a:headEnd/>
                <a:tailEnd/>
              </a:ln>
              <a:effectLst/>
            </p:spPr>
            <p:txBody>
              <a:bodyPr wrap="none" anchor="ctr"/>
              <a:lstStyle/>
              <a:p>
                <a:endParaRPr lang="zh-CN" altLang="en-US"/>
              </a:p>
            </p:txBody>
          </p:sp>
          <p:sp>
            <p:nvSpPr>
              <p:cNvPr id="72717" name="Oval 13"/>
              <p:cNvSpPr>
                <a:spLocks noChangeArrowheads="1"/>
              </p:cNvSpPr>
              <p:nvPr/>
            </p:nvSpPr>
            <p:spPr bwMode="auto">
              <a:xfrm>
                <a:off x="1626" y="1433"/>
                <a:ext cx="2358" cy="2359"/>
              </a:xfrm>
              <a:prstGeom prst="ellipse">
                <a:avLst/>
              </a:prstGeom>
              <a:noFill/>
              <a:ln w="38100" algn="ctr">
                <a:solidFill>
                  <a:schemeClr val="bg2"/>
                </a:solidFill>
                <a:round/>
                <a:headEnd/>
                <a:tailEnd/>
              </a:ln>
              <a:effectLst/>
            </p:spPr>
            <p:txBody>
              <a:bodyPr anchor="ctr">
                <a:spAutoFit/>
              </a:bodyPr>
              <a:lstStyle/>
              <a:p>
                <a:endParaRPr lang="zh-CN" altLang="en-US"/>
              </a:p>
            </p:txBody>
          </p:sp>
          <p:sp>
            <p:nvSpPr>
              <p:cNvPr id="72720" name="Text Box 16"/>
              <p:cNvSpPr txBox="1">
                <a:spLocks noChangeArrowheads="1"/>
              </p:cNvSpPr>
              <p:nvPr/>
            </p:nvSpPr>
            <p:spPr bwMode="auto">
              <a:xfrm>
                <a:off x="4122" y="2448"/>
                <a:ext cx="116" cy="288"/>
              </a:xfrm>
              <a:prstGeom prst="rect">
                <a:avLst/>
              </a:prstGeom>
              <a:noFill/>
              <a:ln w="9525" algn="ctr">
                <a:noFill/>
                <a:miter lim="800000"/>
                <a:headEnd/>
                <a:tailEnd/>
              </a:ln>
              <a:effectLst/>
            </p:spPr>
            <p:txBody>
              <a:bodyPr wrap="none">
                <a:spAutoFit/>
              </a:bodyPr>
              <a:lstStyle/>
              <a:p>
                <a:pPr eaLnBrk="0" hangingPunct="0"/>
                <a:endParaRPr lang="zh-CN" altLang="zh-CN" b="1">
                  <a:solidFill>
                    <a:schemeClr val="tx1"/>
                  </a:solidFill>
                  <a:latin typeface="Arial" charset="0"/>
                </a:endParaRPr>
              </a:p>
            </p:txBody>
          </p:sp>
          <p:sp>
            <p:nvSpPr>
              <p:cNvPr id="72721" name="Text Box 17"/>
              <p:cNvSpPr txBox="1">
                <a:spLocks noChangeArrowheads="1"/>
              </p:cNvSpPr>
              <p:nvPr/>
            </p:nvSpPr>
            <p:spPr bwMode="auto">
              <a:xfrm>
                <a:off x="3546" y="3456"/>
                <a:ext cx="116" cy="288"/>
              </a:xfrm>
              <a:prstGeom prst="rect">
                <a:avLst/>
              </a:prstGeom>
              <a:noFill/>
              <a:ln w="9525" algn="ctr">
                <a:noFill/>
                <a:miter lim="800000"/>
                <a:headEnd/>
                <a:tailEnd/>
              </a:ln>
              <a:effectLst/>
            </p:spPr>
            <p:txBody>
              <a:bodyPr wrap="none">
                <a:spAutoFit/>
              </a:bodyPr>
              <a:lstStyle/>
              <a:p>
                <a:pPr eaLnBrk="0" hangingPunct="0"/>
                <a:endParaRPr lang="zh-CN" altLang="zh-CN" b="1">
                  <a:solidFill>
                    <a:schemeClr val="tx1"/>
                  </a:solidFill>
                  <a:latin typeface="Arial" charset="0"/>
                </a:endParaRPr>
              </a:p>
            </p:txBody>
          </p:sp>
          <p:sp>
            <p:nvSpPr>
              <p:cNvPr id="72722" name="Text Box 18"/>
              <p:cNvSpPr txBox="1">
                <a:spLocks noChangeArrowheads="1"/>
              </p:cNvSpPr>
              <p:nvPr/>
            </p:nvSpPr>
            <p:spPr bwMode="auto">
              <a:xfrm>
                <a:off x="1922" y="3417"/>
                <a:ext cx="116" cy="288"/>
              </a:xfrm>
              <a:prstGeom prst="rect">
                <a:avLst/>
              </a:prstGeom>
              <a:noFill/>
              <a:ln w="9525" algn="ctr">
                <a:noFill/>
                <a:miter lim="800000"/>
                <a:headEnd/>
                <a:tailEnd/>
              </a:ln>
              <a:effectLst/>
            </p:spPr>
            <p:txBody>
              <a:bodyPr wrap="none">
                <a:spAutoFit/>
              </a:bodyPr>
              <a:lstStyle/>
              <a:p>
                <a:pPr algn="r" eaLnBrk="0" hangingPunct="0"/>
                <a:endParaRPr lang="zh-CN" altLang="zh-CN" b="1">
                  <a:solidFill>
                    <a:schemeClr val="tx1"/>
                  </a:solidFill>
                  <a:latin typeface="Arial" charset="0"/>
                </a:endParaRPr>
              </a:p>
            </p:txBody>
          </p:sp>
          <p:sp>
            <p:nvSpPr>
              <p:cNvPr id="72723" name="Oval 19"/>
              <p:cNvSpPr>
                <a:spLocks noChangeArrowheads="1"/>
              </p:cNvSpPr>
              <p:nvPr/>
            </p:nvSpPr>
            <p:spPr bwMode="gray">
              <a:xfrm>
                <a:off x="1536" y="2553"/>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72726" name="Oval 22"/>
              <p:cNvSpPr>
                <a:spLocks noChangeArrowheads="1"/>
              </p:cNvSpPr>
              <p:nvPr/>
            </p:nvSpPr>
            <p:spPr bwMode="gray">
              <a:xfrm>
                <a:off x="2736" y="3648"/>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72728" name="Oval 24"/>
              <p:cNvSpPr>
                <a:spLocks noChangeArrowheads="1"/>
              </p:cNvSpPr>
              <p:nvPr/>
            </p:nvSpPr>
            <p:spPr bwMode="gray">
              <a:xfrm>
                <a:off x="3888" y="2545"/>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72729" name="Oval 25"/>
              <p:cNvSpPr>
                <a:spLocks noChangeArrowheads="1"/>
              </p:cNvSpPr>
              <p:nvPr/>
            </p:nvSpPr>
            <p:spPr bwMode="gray">
              <a:xfrm>
                <a:off x="2281" y="2082"/>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72730" name="Oval 26"/>
              <p:cNvSpPr>
                <a:spLocks noChangeArrowheads="1"/>
              </p:cNvSpPr>
              <p:nvPr/>
            </p:nvSpPr>
            <p:spPr bwMode="gray">
              <a:xfrm>
                <a:off x="2278" y="2085"/>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zh-CN" altLang="en-US"/>
              </a:p>
            </p:txBody>
          </p:sp>
          <p:sp>
            <p:nvSpPr>
              <p:cNvPr id="72731" name="Oval 27"/>
              <p:cNvSpPr>
                <a:spLocks noChangeArrowheads="1"/>
              </p:cNvSpPr>
              <p:nvPr/>
            </p:nvSpPr>
            <p:spPr bwMode="gray">
              <a:xfrm>
                <a:off x="2351" y="2151"/>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72732" name="Oval 28"/>
              <p:cNvSpPr>
                <a:spLocks noChangeArrowheads="1"/>
              </p:cNvSpPr>
              <p:nvPr/>
            </p:nvSpPr>
            <p:spPr bwMode="gray">
              <a:xfrm>
                <a:off x="2359" y="2137"/>
                <a:ext cx="933" cy="92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72733" name="Oval 29"/>
              <p:cNvSpPr>
                <a:spLocks noChangeArrowheads="1"/>
              </p:cNvSpPr>
              <p:nvPr/>
            </p:nvSpPr>
            <p:spPr bwMode="gray">
              <a:xfrm>
                <a:off x="2398" y="2198"/>
                <a:ext cx="840" cy="832"/>
              </a:xfrm>
              <a:prstGeom prst="ellipse">
                <a:avLst/>
              </a:prstGeom>
              <a:solidFill>
                <a:srgbClr val="333333"/>
              </a:solidFill>
              <a:ln w="38100" algn="ctr">
                <a:noFill/>
                <a:round/>
                <a:headEnd/>
                <a:tailEnd/>
              </a:ln>
              <a:effectLst/>
            </p:spPr>
            <p:txBody>
              <a:bodyPr anchor="ctr">
                <a:spAutoFit/>
              </a:bodyPr>
              <a:lstStyle/>
              <a:p>
                <a:endParaRPr lang="zh-CN" altLang="en-US"/>
              </a:p>
            </p:txBody>
          </p:sp>
          <p:grpSp>
            <p:nvGrpSpPr>
              <p:cNvPr id="72734" name="Group 30"/>
              <p:cNvGrpSpPr>
                <a:grpSpLocks/>
              </p:cNvGrpSpPr>
              <p:nvPr/>
            </p:nvGrpSpPr>
            <p:grpSpPr bwMode="auto">
              <a:xfrm>
                <a:off x="2411" y="2210"/>
                <a:ext cx="813" cy="805"/>
                <a:chOff x="4166" y="1706"/>
                <a:chExt cx="1252" cy="1252"/>
              </a:xfrm>
            </p:grpSpPr>
            <p:sp>
              <p:nvSpPr>
                <p:cNvPr id="72735" name="Oval 3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72736"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72737" name="Oval 3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72738" name="Oval 3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grpSp>
          <p:sp>
            <p:nvSpPr>
              <p:cNvPr id="72739" name="Text Box 35"/>
              <p:cNvSpPr txBox="1">
                <a:spLocks noChangeArrowheads="1"/>
              </p:cNvSpPr>
              <p:nvPr/>
            </p:nvSpPr>
            <p:spPr bwMode="gray">
              <a:xfrm>
                <a:off x="2379" y="2496"/>
                <a:ext cx="884" cy="633"/>
              </a:xfrm>
              <a:prstGeom prst="rect">
                <a:avLst/>
              </a:prstGeom>
              <a:noFill/>
              <a:ln w="9525" algn="ctr">
                <a:noFill/>
                <a:miter lim="800000"/>
                <a:headEnd/>
                <a:tailEnd/>
              </a:ln>
              <a:effectLst/>
            </p:spPr>
            <p:txBody>
              <a:bodyPr wrap="none">
                <a:spAutoFit/>
              </a:bodyPr>
              <a:lstStyle/>
              <a:p>
                <a:pPr algn="ctr">
                  <a:spcBef>
                    <a:spcPct val="50000"/>
                  </a:spcBef>
                </a:pPr>
                <a:r>
                  <a:rPr lang="zh-CN" altLang="en-US" i="1">
                    <a:solidFill>
                      <a:schemeClr val="bg2"/>
                    </a:solidFill>
                    <a:latin typeface="Arial" charset="0"/>
                  </a:rPr>
                  <a:t>管理内容</a:t>
                </a:r>
              </a:p>
              <a:p>
                <a:pPr algn="ctr">
                  <a:spcBef>
                    <a:spcPct val="50000"/>
                  </a:spcBef>
                </a:pPr>
                <a:endParaRPr lang="en-US" altLang="zh-CN">
                  <a:solidFill>
                    <a:srgbClr val="000000"/>
                  </a:solidFill>
                  <a:latin typeface="Arial" charset="0"/>
                  <a:ea typeface="宋体" pitchFamily="2" charset="-122"/>
                </a:endParaRPr>
              </a:p>
            </p:txBody>
          </p:sp>
        </p:grpSp>
      </p:grpSp>
      <p:sp>
        <p:nvSpPr>
          <p:cNvPr id="72742" name="Text Box 38"/>
          <p:cNvSpPr txBox="1">
            <a:spLocks noChangeArrowheads="1"/>
          </p:cNvSpPr>
          <p:nvPr/>
        </p:nvSpPr>
        <p:spPr bwMode="auto">
          <a:xfrm>
            <a:off x="5638800" y="1981200"/>
            <a:ext cx="2743200" cy="457200"/>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hlinkClick r:id="rId2" action="ppaction://hlinksldjump"/>
              </a:rPr>
              <a:t>现场人员管理</a:t>
            </a:r>
            <a:endParaRPr lang="zh-CN" altLang="en-US">
              <a:latin typeface="华文行楷" pitchFamily="2" charset="-122"/>
              <a:ea typeface="华文行楷" pitchFamily="2" charset="-122"/>
            </a:endParaRPr>
          </a:p>
        </p:txBody>
      </p:sp>
      <p:sp>
        <p:nvSpPr>
          <p:cNvPr id="72743" name="Text Box 39"/>
          <p:cNvSpPr txBox="1">
            <a:spLocks noChangeArrowheads="1"/>
          </p:cNvSpPr>
          <p:nvPr/>
        </p:nvSpPr>
        <p:spPr bwMode="auto">
          <a:xfrm>
            <a:off x="6629400" y="4800600"/>
            <a:ext cx="2209800" cy="822325"/>
          </a:xfrm>
          <a:prstGeom prst="rect">
            <a:avLst/>
          </a:prstGeom>
          <a:noFill/>
          <a:ln w="9525" algn="ctr">
            <a:noFill/>
            <a:miter lim="800000"/>
            <a:headEnd/>
            <a:tailEnd/>
          </a:ln>
          <a:effectLst/>
        </p:spPr>
        <p:txBody>
          <a:bodyPr>
            <a:spAutoFit/>
          </a:bodyPr>
          <a:lstStyle/>
          <a:p>
            <a:pPr>
              <a:spcBef>
                <a:spcPct val="50000"/>
              </a:spcBef>
            </a:pPr>
            <a:r>
              <a:rPr lang="zh-CN" altLang="en-US">
                <a:latin typeface="华文行楷" pitchFamily="2" charset="-122"/>
                <a:ea typeface="华文行楷" pitchFamily="2" charset="-122"/>
                <a:hlinkClick r:id="rId3" action="ppaction://hlinksldjump"/>
              </a:rPr>
              <a:t>现场机械设备管理</a:t>
            </a:r>
            <a:endParaRPr lang="zh-CN" altLang="en-US">
              <a:latin typeface="华文行楷" pitchFamily="2" charset="-122"/>
              <a:ea typeface="华文行楷" pitchFamily="2" charset="-122"/>
            </a:endParaRPr>
          </a:p>
        </p:txBody>
      </p:sp>
      <p:sp>
        <p:nvSpPr>
          <p:cNvPr id="72744" name="Text Box 40"/>
          <p:cNvSpPr txBox="1">
            <a:spLocks noChangeArrowheads="1"/>
          </p:cNvSpPr>
          <p:nvPr/>
        </p:nvSpPr>
        <p:spPr bwMode="auto">
          <a:xfrm>
            <a:off x="381000" y="4800600"/>
            <a:ext cx="3733800" cy="461665"/>
          </a:xfrm>
          <a:prstGeom prst="rect">
            <a:avLst/>
          </a:prstGeom>
          <a:noFill/>
          <a:ln w="9525" algn="ctr">
            <a:noFill/>
            <a:miter lim="800000"/>
            <a:headEnd/>
            <a:tailEnd/>
          </a:ln>
          <a:effectLst/>
        </p:spPr>
        <p:txBody>
          <a:bodyPr wrap="square">
            <a:spAutoFit/>
          </a:bodyPr>
          <a:lstStyle/>
          <a:p>
            <a:pPr>
              <a:spcBef>
                <a:spcPct val="50000"/>
              </a:spcBef>
            </a:pPr>
            <a:r>
              <a:rPr lang="zh-CN" altLang="en-US" dirty="0">
                <a:latin typeface="华文行楷" pitchFamily="2" charset="-122"/>
                <a:ea typeface="华文行楷" pitchFamily="2" charset="-122"/>
                <a:hlinkClick r:id="rId4" action="ppaction://hlinksldjump"/>
              </a:rPr>
              <a:t>货物</a:t>
            </a:r>
            <a:r>
              <a:rPr lang="zh-CN" altLang="en-US" dirty="0" smtClean="0">
                <a:latin typeface="华文行楷" pitchFamily="2" charset="-122"/>
                <a:ea typeface="华文行楷" pitchFamily="2" charset="-122"/>
                <a:hlinkClick r:id="rId4" action="ppaction://hlinksldjump"/>
              </a:rPr>
              <a:t>运输</a:t>
            </a:r>
            <a:r>
              <a:rPr lang="zh-CN" altLang="en-US" dirty="0">
                <a:latin typeface="华文行楷" pitchFamily="2" charset="-122"/>
                <a:ea typeface="华文行楷" pitchFamily="2" charset="-122"/>
                <a:hlinkClick r:id="rId4" action="ppaction://hlinksldjump"/>
              </a:rPr>
              <a:t>、操作管理</a:t>
            </a:r>
            <a:endParaRPr lang="zh-CN" altLang="en-US" dirty="0">
              <a:latin typeface="华文行楷" pitchFamily="2" charset="-122"/>
              <a:ea typeface="华文行楷" pitchFamily="2" charset="-122"/>
            </a:endParaRPr>
          </a:p>
        </p:txBody>
      </p:sp>
      <p:sp>
        <p:nvSpPr>
          <p:cNvPr id="72745" name="Text Box 41"/>
          <p:cNvSpPr txBox="1">
            <a:spLocks noChangeArrowheads="1"/>
          </p:cNvSpPr>
          <p:nvPr/>
        </p:nvSpPr>
        <p:spPr bwMode="auto">
          <a:xfrm>
            <a:off x="533400" y="3124200"/>
            <a:ext cx="2743200" cy="457200"/>
          </a:xfrm>
          <a:prstGeom prst="rect">
            <a:avLst/>
          </a:prstGeom>
          <a:noFill/>
          <a:ln w="9525" algn="ctr">
            <a:noFill/>
            <a:miter lim="800000"/>
            <a:headEnd/>
            <a:tailEnd/>
          </a:ln>
          <a:effectLst/>
        </p:spPr>
        <p:txBody>
          <a:bodyPr>
            <a:spAutoFit/>
          </a:bodyPr>
          <a:lstStyle/>
          <a:p>
            <a:pPr>
              <a:spcBef>
                <a:spcPct val="50000"/>
              </a:spcBef>
            </a:pPr>
            <a:r>
              <a:rPr lang="zh-CN" altLang="en-US" dirty="0" smtClean="0">
                <a:latin typeface="华文行楷" pitchFamily="2" charset="-122"/>
                <a:ea typeface="华文行楷" pitchFamily="2" charset="-122"/>
                <a:hlinkClick r:id="rId5" action="ppaction://hlinksldjump"/>
              </a:rPr>
              <a:t>码头作业环境管理</a:t>
            </a:r>
            <a:endParaRPr lang="zh-CN" altLang="en-US" dirty="0">
              <a:latin typeface="华文行楷" pitchFamily="2" charset="-122"/>
              <a:ea typeface="华文行楷" pitchFamily="2" charset="-122"/>
            </a:endParaRPr>
          </a:p>
        </p:txBody>
      </p:sp>
      <p:sp>
        <p:nvSpPr>
          <p:cNvPr id="72746" name="Text Box 42"/>
          <p:cNvSpPr txBox="1">
            <a:spLocks noChangeArrowheads="1"/>
          </p:cNvSpPr>
          <p:nvPr/>
        </p:nvSpPr>
        <p:spPr bwMode="auto">
          <a:xfrm>
            <a:off x="381000" y="1981200"/>
            <a:ext cx="2209800" cy="461665"/>
          </a:xfrm>
          <a:prstGeom prst="rect">
            <a:avLst/>
          </a:prstGeom>
          <a:noFill/>
          <a:ln w="9525" algn="ctr">
            <a:noFill/>
            <a:miter lim="800000"/>
            <a:headEnd/>
            <a:tailEnd/>
          </a:ln>
          <a:effectLst/>
        </p:spPr>
        <p:txBody>
          <a:bodyPr>
            <a:spAutoFit/>
          </a:bodyPr>
          <a:lstStyle/>
          <a:p>
            <a:pPr>
              <a:spcBef>
                <a:spcPct val="50000"/>
              </a:spcBef>
            </a:pPr>
            <a:r>
              <a:rPr lang="zh-CN" altLang="en-US" dirty="0" smtClean="0">
                <a:latin typeface="华文行楷" pitchFamily="2" charset="-122"/>
                <a:ea typeface="华文行楷" pitchFamily="2" charset="-122"/>
                <a:hlinkClick r:id="rId6" action="ppaction://hlinkfile"/>
              </a:rPr>
              <a:t>安全</a:t>
            </a:r>
            <a:r>
              <a:rPr lang="zh-CN" altLang="en-US" dirty="0">
                <a:latin typeface="华文行楷" pitchFamily="2" charset="-122"/>
                <a:ea typeface="华文行楷" pitchFamily="2" charset="-122"/>
                <a:hlinkClick r:id="rId6" action="ppaction://hlinkfile"/>
              </a:rPr>
              <a:t>操作规程</a:t>
            </a:r>
            <a:endParaRPr lang="zh-CN" altLang="en-US" dirty="0">
              <a:latin typeface="华文行楷" pitchFamily="2" charset="-122"/>
              <a:ea typeface="华文行楷" pitchFamily="2" charset="-122"/>
            </a:endParaRPr>
          </a:p>
        </p:txBody>
      </p:sp>
      <p:sp>
        <p:nvSpPr>
          <p:cNvPr id="72749" name="Text Box 45"/>
          <p:cNvSpPr txBox="1">
            <a:spLocks noChangeArrowheads="1"/>
          </p:cNvSpPr>
          <p:nvPr/>
        </p:nvSpPr>
        <p:spPr bwMode="auto">
          <a:xfrm>
            <a:off x="7391400" y="5257800"/>
            <a:ext cx="1143000" cy="336550"/>
          </a:xfrm>
          <a:prstGeom prst="rect">
            <a:avLst/>
          </a:prstGeom>
          <a:noFill/>
          <a:ln w="9525" algn="ctr">
            <a:noFill/>
            <a:miter lim="800000"/>
            <a:headEnd/>
            <a:tailEnd/>
          </a:ln>
          <a:effectLst/>
        </p:spPr>
        <p:txBody>
          <a:bodyPr>
            <a:spAutoFit/>
          </a:bodyPr>
          <a:lstStyle/>
          <a:p>
            <a:pPr>
              <a:spcBef>
                <a:spcPct val="50000"/>
              </a:spcBef>
            </a:pPr>
            <a:r>
              <a:rPr lang="zh-CN" altLang="en-US" sz="1600" dirty="0" smtClean="0"/>
              <a:t>流机管理</a:t>
            </a:r>
            <a:endParaRPr lang="zh-CN" altLang="en-US" sz="1600" dirty="0"/>
          </a:p>
        </p:txBody>
      </p:sp>
      <p:sp>
        <p:nvSpPr>
          <p:cNvPr id="72750" name="Text Box 46"/>
          <p:cNvSpPr txBox="1">
            <a:spLocks noChangeArrowheads="1"/>
          </p:cNvSpPr>
          <p:nvPr/>
        </p:nvSpPr>
        <p:spPr bwMode="auto">
          <a:xfrm>
            <a:off x="437954" y="5713590"/>
            <a:ext cx="2521627" cy="338554"/>
          </a:xfrm>
          <a:prstGeom prst="rect">
            <a:avLst/>
          </a:prstGeom>
          <a:noFill/>
          <a:ln w="9525" algn="ctr">
            <a:noFill/>
            <a:miter lim="800000"/>
            <a:headEnd/>
            <a:tailEnd/>
          </a:ln>
          <a:effectLst/>
        </p:spPr>
        <p:txBody>
          <a:bodyPr wrap="square">
            <a:spAutoFit/>
          </a:bodyPr>
          <a:lstStyle/>
          <a:p>
            <a:pPr>
              <a:spcBef>
                <a:spcPct val="50000"/>
              </a:spcBef>
            </a:pPr>
            <a:r>
              <a:rPr lang="zh-CN" altLang="en-US" sz="1600" dirty="0" smtClean="0"/>
              <a:t>调度、车队管理人员</a:t>
            </a:r>
            <a:endParaRPr lang="zh-CN" altLang="en-US" sz="1600" dirty="0"/>
          </a:p>
        </p:txBody>
      </p:sp>
      <p:sp>
        <p:nvSpPr>
          <p:cNvPr id="72751" name="Text Box 47"/>
          <p:cNvSpPr txBox="1">
            <a:spLocks noChangeArrowheads="1"/>
          </p:cNvSpPr>
          <p:nvPr/>
        </p:nvSpPr>
        <p:spPr bwMode="auto">
          <a:xfrm>
            <a:off x="838200" y="3505200"/>
            <a:ext cx="1295400" cy="336550"/>
          </a:xfrm>
          <a:prstGeom prst="rect">
            <a:avLst/>
          </a:prstGeom>
          <a:noFill/>
          <a:ln w="9525" algn="ctr">
            <a:noFill/>
            <a:miter lim="800000"/>
            <a:headEnd/>
            <a:tailEnd/>
          </a:ln>
          <a:effectLst/>
        </p:spPr>
        <p:txBody>
          <a:bodyPr>
            <a:spAutoFit/>
          </a:bodyPr>
          <a:lstStyle/>
          <a:p>
            <a:pPr>
              <a:spcBef>
                <a:spcPct val="50000"/>
              </a:spcBef>
            </a:pPr>
            <a:r>
              <a:rPr lang="zh-CN" altLang="en-US" sz="1600" dirty="0" smtClean="0"/>
              <a:t>调度</a:t>
            </a:r>
            <a:endParaRPr lang="zh-CN" altLang="en-US" sz="1600" dirty="0"/>
          </a:p>
        </p:txBody>
      </p:sp>
      <p:sp>
        <p:nvSpPr>
          <p:cNvPr id="72752" name="Text Box 48"/>
          <p:cNvSpPr txBox="1">
            <a:spLocks noChangeArrowheads="1"/>
          </p:cNvSpPr>
          <p:nvPr/>
        </p:nvSpPr>
        <p:spPr bwMode="auto">
          <a:xfrm>
            <a:off x="7620000" y="2133600"/>
            <a:ext cx="1524000" cy="336550"/>
          </a:xfrm>
          <a:prstGeom prst="rect">
            <a:avLst/>
          </a:prstGeom>
          <a:noFill/>
          <a:ln w="9525" algn="ctr">
            <a:noFill/>
            <a:miter lim="800000"/>
            <a:headEnd/>
            <a:tailEnd/>
          </a:ln>
          <a:effectLst/>
        </p:spPr>
        <p:txBody>
          <a:bodyPr>
            <a:spAutoFit/>
          </a:bodyPr>
          <a:lstStyle/>
          <a:p>
            <a:pPr>
              <a:spcBef>
                <a:spcPct val="50000"/>
              </a:spcBef>
            </a:pPr>
            <a:r>
              <a:rPr lang="zh-CN" altLang="en-US" sz="1600" dirty="0" smtClean="0"/>
              <a:t>调度主任</a:t>
            </a:r>
            <a:endParaRPr lang="zh-CN" altLang="en-US" sz="16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6600FF"/>
            </a:solidFill>
            <a:effectLst/>
            <a:latin typeface="黑体" pitchFamily="49" charset="-122"/>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6600FF"/>
            </a:solidFill>
            <a:effectLst/>
            <a:latin typeface="黑体" pitchFamily="49" charset="-122"/>
            <a:ea typeface="黑体"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TotalTime>
  <Words>3802</Words>
  <Application>Microsoft Office PowerPoint</Application>
  <PresentationFormat>全屏显示(4:3)</PresentationFormat>
  <Paragraphs>401</Paragraphs>
  <Slides>39</Slides>
  <Notes>0</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yeshouzhou</dc:creator>
  <cp:lastModifiedBy>admin</cp:lastModifiedBy>
  <cp:revision>58</cp:revision>
  <cp:lastPrinted>1601-01-01T00:00:00Z</cp:lastPrinted>
  <dcterms:created xsi:type="dcterms:W3CDTF">2011-10-15T11:16:45Z</dcterms:created>
  <dcterms:modified xsi:type="dcterms:W3CDTF">2020-08-22T14:13:52Z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