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docProps/custom.xml" ContentType="application/vnd.openxmlformats-officedocument.custom-properties+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notesSlides/notesSlide68.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notesSlides/notesSlide37.xml" ContentType="application/vnd.openxmlformats-officedocument.presentationml.notesSlide+xml"/>
  <Override PartName="/ppt/notesSlides/notesSlide55.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8"/>
  </p:notesMasterIdLst>
  <p:sldIdLst>
    <p:sldId id="349" r:id="rId2"/>
    <p:sldId id="542" r:id="rId3"/>
    <p:sldId id="543" r:id="rId4"/>
    <p:sldId id="544" r:id="rId5"/>
    <p:sldId id="350" r:id="rId6"/>
    <p:sldId id="351" r:id="rId7"/>
    <p:sldId id="352" r:id="rId8"/>
    <p:sldId id="353" r:id="rId9"/>
    <p:sldId id="354" r:id="rId10"/>
    <p:sldId id="356" r:id="rId11"/>
    <p:sldId id="357" r:id="rId12"/>
    <p:sldId id="358" r:id="rId13"/>
    <p:sldId id="359" r:id="rId14"/>
    <p:sldId id="445" r:id="rId15"/>
    <p:sldId id="446" r:id="rId16"/>
    <p:sldId id="447" r:id="rId17"/>
    <p:sldId id="448" r:id="rId18"/>
    <p:sldId id="532" r:id="rId19"/>
    <p:sldId id="533" r:id="rId20"/>
    <p:sldId id="534" r:id="rId21"/>
    <p:sldId id="535" r:id="rId22"/>
    <p:sldId id="536" r:id="rId23"/>
    <p:sldId id="537" r:id="rId24"/>
    <p:sldId id="538" r:id="rId25"/>
    <p:sldId id="545" r:id="rId26"/>
    <p:sldId id="546" r:id="rId27"/>
    <p:sldId id="547" r:id="rId28"/>
    <p:sldId id="548" r:id="rId29"/>
    <p:sldId id="549" r:id="rId30"/>
    <p:sldId id="550" r:id="rId31"/>
    <p:sldId id="552" r:id="rId32"/>
    <p:sldId id="553" r:id="rId33"/>
    <p:sldId id="554" r:id="rId34"/>
    <p:sldId id="555" r:id="rId35"/>
    <p:sldId id="556" r:id="rId36"/>
    <p:sldId id="557" r:id="rId37"/>
    <p:sldId id="558" r:id="rId38"/>
    <p:sldId id="559" r:id="rId39"/>
    <p:sldId id="560" r:id="rId40"/>
    <p:sldId id="561" r:id="rId41"/>
    <p:sldId id="562" r:id="rId42"/>
    <p:sldId id="563" r:id="rId43"/>
    <p:sldId id="564" r:id="rId44"/>
    <p:sldId id="565" r:id="rId45"/>
    <p:sldId id="566" r:id="rId46"/>
    <p:sldId id="567" r:id="rId47"/>
    <p:sldId id="568" r:id="rId48"/>
    <p:sldId id="569" r:id="rId49"/>
    <p:sldId id="570" r:id="rId50"/>
    <p:sldId id="571" r:id="rId51"/>
    <p:sldId id="572" r:id="rId52"/>
    <p:sldId id="573" r:id="rId53"/>
    <p:sldId id="574" r:id="rId54"/>
    <p:sldId id="575" r:id="rId55"/>
    <p:sldId id="576" r:id="rId56"/>
    <p:sldId id="577" r:id="rId57"/>
    <p:sldId id="578" r:id="rId58"/>
    <p:sldId id="579" r:id="rId59"/>
    <p:sldId id="580" r:id="rId60"/>
    <p:sldId id="581" r:id="rId61"/>
    <p:sldId id="582" r:id="rId62"/>
    <p:sldId id="583" r:id="rId63"/>
    <p:sldId id="584" r:id="rId64"/>
    <p:sldId id="585" r:id="rId65"/>
    <p:sldId id="586" r:id="rId66"/>
    <p:sldId id="632" r:id="rId67"/>
    <p:sldId id="633" r:id="rId68"/>
    <p:sldId id="634" r:id="rId69"/>
    <p:sldId id="635" r:id="rId70"/>
    <p:sldId id="636" r:id="rId71"/>
    <p:sldId id="637" r:id="rId72"/>
    <p:sldId id="638" r:id="rId73"/>
    <p:sldId id="639" r:id="rId74"/>
    <p:sldId id="640" r:id="rId75"/>
    <p:sldId id="641" r:id="rId76"/>
    <p:sldId id="642" r:id="rId77"/>
    <p:sldId id="643" r:id="rId78"/>
    <p:sldId id="644" r:id="rId79"/>
    <p:sldId id="645" r:id="rId80"/>
    <p:sldId id="646" r:id="rId81"/>
    <p:sldId id="647" r:id="rId82"/>
    <p:sldId id="648" r:id="rId83"/>
    <p:sldId id="649" r:id="rId84"/>
    <p:sldId id="651" r:id="rId85"/>
    <p:sldId id="652" r:id="rId86"/>
    <p:sldId id="653" r:id="rId87"/>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光启" initials="GQ" lastIdx="1" clrIdx="0"/>
  <p:cmAuthor id="1" name="微软用户" initials="微" lastIdx="1" clrIdx="0"/>
  <p:cmAuthor id="3" name="Lenovo User" initials="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160AF"/>
    <a:srgbClr val="1770C0"/>
    <a:srgbClr val="404040"/>
    <a:srgbClr val="5D99CC"/>
    <a:srgbClr val="347FBF"/>
    <a:srgbClr val="F0B500"/>
    <a:srgbClr val="BE8F00"/>
    <a:srgbClr val="007ED7"/>
    <a:srgbClr val="5BA8D7"/>
    <a:srgbClr val="0973DD"/>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6182" autoAdjust="0"/>
  </p:normalViewPr>
  <p:slideViewPr>
    <p:cSldViewPr snapToGrid="0" showGuides="1">
      <p:cViewPr varScale="1">
        <p:scale>
          <a:sx n="75" d="100"/>
          <a:sy n="75" d="100"/>
        </p:scale>
        <p:origin x="-102" y="-336"/>
      </p:cViewPr>
      <p:guideLst>
        <p:guide orient="horz" pos="2493"/>
        <p:guide pos="1133"/>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commentAuthors" Target="commentAuthor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notesMaster" Target="notesMasters/notesMaster1.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083843-A115-4045-A924-70B770BCB2B2}" type="datetimeFigureOut">
              <a:rPr lang="zh-CN" altLang="en-US" smtClean="0"/>
              <a:pPr/>
              <a:t>2019/12/17</a:t>
            </a:fld>
            <a:endParaRPr lang="zh-CN" altLang="en-US"/>
          </a:p>
        </p:txBody>
      </p:sp>
      <p:sp>
        <p:nvSpPr>
          <p:cNvPr id="4" name="幻灯片图像占位符 3"/>
          <p:cNvSpPr>
            <a:spLocks noGrp="1" noRot="1" noChangeAspect="1"/>
          </p:cNvSpPr>
          <p:nvPr>
            <p:ph type="sldImg" idx="2"/>
          </p:nvPr>
        </p:nvSpPr>
        <p:spPr>
          <a:xfrm>
            <a:off x="686280" y="1143000"/>
            <a:ext cx="548544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AAE319-8231-46A1-960B-5493A3C4844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2006"/>
            <a:ext cx="6858000" cy="1791198"/>
          </a:xfrm>
        </p:spPr>
        <p:txBody>
          <a:bodyPr anchor="b"/>
          <a:lstStyle>
            <a:lvl1pPr algn="ctr">
              <a:defRPr sz="4500"/>
            </a:lvl1pPr>
          </a:lstStyle>
          <a:p>
            <a:r>
              <a:rPr lang="zh-CN" altLang="en-US" dirty="0"/>
              <a:t>单击此处编辑母版标题样式</a:t>
            </a:r>
          </a:p>
        </p:txBody>
      </p:sp>
      <p:sp>
        <p:nvSpPr>
          <p:cNvPr id="3" name="副标题 2"/>
          <p:cNvSpPr>
            <a:spLocks noGrp="1"/>
          </p:cNvSpPr>
          <p:nvPr>
            <p:ph type="subTitle" idx="1"/>
          </p:nvPr>
        </p:nvSpPr>
        <p:spPr>
          <a:xfrm>
            <a:off x="1143000" y="2702279"/>
            <a:ext cx="6858000" cy="124216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8035" indent="0" algn="ctr">
              <a:buNone/>
              <a:defRPr sz="1200"/>
            </a:lvl7pPr>
            <a:lvl8pPr marL="2400935" indent="0" algn="ctr">
              <a:buNone/>
              <a:defRPr sz="1200"/>
            </a:lvl8pPr>
            <a:lvl9pPr marL="2743835"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638CCE87-F668-4024-A18E-74D2E9B7D859}" type="datetime1">
              <a:rPr lang="zh-CN" altLang="en-US" smtClean="0"/>
              <a:pPr/>
              <a:t>2019/12/17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1BF21AF-7794-4FEA-8880-A4F9A69B1C15}" type="slidenum">
              <a:rPr lang="zh-CN" altLang="en-US" smtClean="0"/>
              <a:pPr/>
              <a:t>‹#›</a:t>
            </a:fld>
            <a:endParaRPr lang="zh-CN" altLang="en-US"/>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95"/>
            <a:ext cx="2949178" cy="1200484"/>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740775"/>
            <a:ext cx="4629150" cy="365623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endParaRPr lang="zh-CN" altLang="en-US"/>
          </a:p>
        </p:txBody>
      </p:sp>
      <p:sp>
        <p:nvSpPr>
          <p:cNvPr id="4" name="文本占位符 3"/>
          <p:cNvSpPr>
            <a:spLocks noGrp="1"/>
          </p:cNvSpPr>
          <p:nvPr>
            <p:ph type="body" sz="half" idx="2"/>
          </p:nvPr>
        </p:nvSpPr>
        <p:spPr>
          <a:xfrm>
            <a:off x="629841" y="1543479"/>
            <a:ext cx="2949178" cy="2859485"/>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8035" indent="0">
              <a:buNone/>
              <a:defRPr sz="750"/>
            </a:lvl7pPr>
            <a:lvl8pPr marL="2400935" indent="0">
              <a:buNone/>
              <a:defRPr sz="750"/>
            </a:lvl8pPr>
            <a:lvl9pPr marL="2743835" indent="0">
              <a:buNone/>
              <a:defRPr sz="7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647B0808-FAD8-46DD-AEEE-EF10F835BD1E}" type="datetime1">
              <a:rPr lang="zh-CN" altLang="en-US" smtClean="0"/>
              <a:pPr/>
              <a:t>2019/12/17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1BF21AF-7794-4FEA-8880-A4F9A69B1C15}" type="slidenum">
              <a:rPr lang="zh-CN" altLang="en-US" smtClean="0"/>
              <a:pPr/>
              <a:t>‹#›</a:t>
            </a:fld>
            <a:endParaRPr lang="zh-CN" altLang="en-US"/>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754354B-71BB-4965-923A-84193AB33261}" type="datetime1">
              <a:rPr lang="zh-CN" altLang="en-US" smtClean="0"/>
              <a:pPr/>
              <a:t>2019/12/17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1BF21AF-7794-4FEA-8880-A4F9A69B1C15}" type="slidenum">
              <a:rPr lang="zh-CN" altLang="en-US" smtClean="0"/>
              <a:pPr/>
              <a:t>‹#›</a:t>
            </a:fld>
            <a:endParaRPr lang="zh-CN" altLang="en-US"/>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273920"/>
            <a:ext cx="1971675" cy="4360090"/>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28650" y="273920"/>
            <a:ext cx="5800725" cy="4360090"/>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FD499B8-F3A2-4E8D-83C8-560E86483421}" type="datetime1">
              <a:rPr lang="zh-CN" altLang="en-US" smtClean="0"/>
              <a:pPr/>
              <a:t>2019/12/17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1BF21AF-7794-4FEA-8880-A4F9A69B1C15}" type="slidenum">
              <a:rPr lang="zh-CN" altLang="en-US" smtClean="0"/>
              <a:pPr/>
              <a:t>‹#›</a:t>
            </a:fld>
            <a:endParaRPr lang="zh-CN" altLang="en-US"/>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Default - Title Slide">
    <p:spTree>
      <p:nvGrpSpPr>
        <p:cNvPr id="1" name=""/>
        <p:cNvGrpSpPr/>
        <p:nvPr/>
      </p:nvGrpSpPr>
      <p:grpSpPr>
        <a:xfrm>
          <a:off x="0" y="0"/>
          <a:ext cx="0" cy="0"/>
          <a:chOff x="0" y="0"/>
          <a:chExt cx="0" cy="0"/>
        </a:xfrm>
      </p:grpSpPr>
      <p:sp>
        <p:nvSpPr>
          <p:cNvPr id="17" name="Shape 17"/>
          <p:cNvSpPr/>
          <p:nvPr/>
        </p:nvSpPr>
        <p:spPr>
          <a:xfrm>
            <a:off x="0" y="-2"/>
            <a:ext cx="9144000" cy="833888"/>
          </a:xfrm>
          <a:prstGeom prst="rect">
            <a:avLst/>
          </a:prstGeom>
          <a:solidFill>
            <a:srgbClr val="FFFFFF"/>
          </a:solidFill>
          <a:ln w="12700">
            <a:miter lim="400000"/>
          </a:ln>
        </p:spPr>
        <p:txBody>
          <a:bodyPr lIns="0" tIns="0" rIns="0" bIns="0" anchor="ctr"/>
          <a:lstStyle/>
          <a:p>
            <a:pPr lvl="0" algn="ctr"/>
            <a:endParaRPr>
              <a:latin typeface="+mn-ea"/>
              <a:ea typeface="+mn-ea"/>
            </a:endParaRPr>
          </a:p>
        </p:txBody>
      </p:sp>
      <p:sp>
        <p:nvSpPr>
          <p:cNvPr id="18" name="Shape 18"/>
          <p:cNvSpPr/>
          <p:nvPr/>
        </p:nvSpPr>
        <p:spPr>
          <a:xfrm>
            <a:off x="0" y="4865252"/>
            <a:ext cx="9144000" cy="278883"/>
          </a:xfrm>
          <a:prstGeom prst="rect">
            <a:avLst/>
          </a:prstGeom>
          <a:solidFill>
            <a:srgbClr val="FFFFFF"/>
          </a:solidFill>
          <a:ln w="12700">
            <a:miter lim="400000"/>
          </a:ln>
        </p:spPr>
        <p:txBody>
          <a:bodyPr lIns="0" tIns="0" rIns="0" bIns="0" anchor="ctr"/>
          <a:lstStyle/>
          <a:p>
            <a:pPr lvl="0" algn="ctr"/>
            <a:endParaRPr>
              <a:latin typeface="+mn-ea"/>
              <a:ea typeface="+mn-ea"/>
            </a:endParaRPr>
          </a:p>
        </p:txBody>
      </p:sp>
      <p:sp>
        <p:nvSpPr>
          <p:cNvPr id="19" name="Shape 19"/>
          <p:cNvSpPr/>
          <p:nvPr/>
        </p:nvSpPr>
        <p:spPr>
          <a:xfrm>
            <a:off x="0" y="828358"/>
            <a:ext cx="9144000" cy="1"/>
          </a:xfrm>
          <a:prstGeom prst="line">
            <a:avLst/>
          </a:prstGeom>
          <a:ln w="3175">
            <a:solidFill>
              <a:srgbClr val="D9D9D9"/>
            </a:solidFill>
            <a:round/>
          </a:ln>
        </p:spPr>
        <p:txBody>
          <a:bodyPr lIns="0" tIns="0" rIns="0" bIns="0"/>
          <a:lstStyle/>
          <a:p>
            <a:pPr lvl="0">
              <a:defRPr sz="1200">
                <a:uFillTx/>
                <a:latin typeface="+mj-lt"/>
                <a:ea typeface="+mj-ea"/>
                <a:cs typeface="+mj-cs"/>
                <a:sym typeface="Helvetica"/>
              </a:defRPr>
            </a:pPr>
            <a:endParaRPr>
              <a:latin typeface="+mn-ea"/>
              <a:ea typeface="+mn-ea"/>
            </a:endParaRPr>
          </a:p>
        </p:txBody>
      </p:sp>
      <p:sp>
        <p:nvSpPr>
          <p:cNvPr id="20" name="Shape 20"/>
          <p:cNvSpPr/>
          <p:nvPr/>
        </p:nvSpPr>
        <p:spPr>
          <a:xfrm>
            <a:off x="0" y="4865252"/>
            <a:ext cx="9144000" cy="1"/>
          </a:xfrm>
          <a:prstGeom prst="line">
            <a:avLst/>
          </a:prstGeom>
          <a:ln w="3175">
            <a:solidFill>
              <a:srgbClr val="D9D9D9"/>
            </a:solidFill>
            <a:round/>
          </a:ln>
        </p:spPr>
        <p:txBody>
          <a:bodyPr lIns="0" tIns="0" rIns="0" bIns="0"/>
          <a:lstStyle/>
          <a:p>
            <a:pPr lvl="0">
              <a:defRPr sz="1200">
                <a:uFillTx/>
                <a:latin typeface="+mj-lt"/>
                <a:ea typeface="+mj-ea"/>
                <a:cs typeface="+mj-cs"/>
                <a:sym typeface="Helvetica"/>
              </a:defRPr>
            </a:pPr>
            <a:endParaRPr>
              <a:latin typeface="+mn-ea"/>
              <a:ea typeface="+mn-ea"/>
            </a:endParaRPr>
          </a:p>
        </p:txBody>
      </p:sp>
      <p:sp>
        <p:nvSpPr>
          <p:cNvPr id="21" name="Shape 21"/>
          <p:cNvSpPr/>
          <p:nvPr/>
        </p:nvSpPr>
        <p:spPr>
          <a:xfrm>
            <a:off x="397565" y="0"/>
            <a:ext cx="673653" cy="36936"/>
          </a:xfrm>
          <a:prstGeom prst="rect">
            <a:avLst/>
          </a:prstGeom>
          <a:solidFill>
            <a:srgbClr val="3194C6"/>
          </a:solidFill>
          <a:ln w="12700">
            <a:miter lim="400000"/>
          </a:ln>
        </p:spPr>
        <p:txBody>
          <a:bodyPr lIns="0" tIns="0" rIns="0" bIns="0" anchor="ctr"/>
          <a:lstStyle/>
          <a:p>
            <a:pPr lvl="0" algn="ctr"/>
            <a:endParaRPr>
              <a:latin typeface="+mn-ea"/>
              <a:ea typeface="+mn-ea"/>
            </a:endParaRPr>
          </a:p>
        </p:txBody>
      </p:sp>
      <p:sp>
        <p:nvSpPr>
          <p:cNvPr id="22" name="Shape 22"/>
          <p:cNvSpPr/>
          <p:nvPr/>
        </p:nvSpPr>
        <p:spPr>
          <a:xfrm>
            <a:off x="1071218" y="0"/>
            <a:ext cx="673653" cy="36936"/>
          </a:xfrm>
          <a:prstGeom prst="rect">
            <a:avLst/>
          </a:prstGeom>
          <a:solidFill>
            <a:srgbClr val="3A5063"/>
          </a:solidFill>
          <a:ln w="12700">
            <a:miter lim="400000"/>
          </a:ln>
        </p:spPr>
        <p:txBody>
          <a:bodyPr lIns="0" tIns="0" rIns="0" bIns="0" anchor="ctr"/>
          <a:lstStyle/>
          <a:p>
            <a:pPr lvl="0" algn="ctr"/>
            <a:endParaRPr>
              <a:latin typeface="+mn-ea"/>
              <a:ea typeface="+mn-ea"/>
            </a:endParaRPr>
          </a:p>
        </p:txBody>
      </p:sp>
      <p:sp>
        <p:nvSpPr>
          <p:cNvPr id="25" name="Shape 25"/>
          <p:cNvSpPr/>
          <p:nvPr/>
        </p:nvSpPr>
        <p:spPr>
          <a:xfrm>
            <a:off x="3335566" y="4889697"/>
            <a:ext cx="2478827" cy="198755"/>
          </a:xfrm>
          <a:prstGeom prst="rect">
            <a:avLst/>
          </a:prstGeom>
          <a:ln w="12700">
            <a:miter lim="400000"/>
          </a:ln>
        </p:spPr>
        <p:txBody>
          <a:bodyPr lIns="45719" rIns="45719">
            <a:spAutoFit/>
          </a:bodyPr>
          <a:lstStyle>
            <a:lvl1pPr algn="ctr">
              <a:defRPr sz="700">
                <a:solidFill>
                  <a:srgbClr val="A6A6A6"/>
                </a:solidFill>
                <a:uFill>
                  <a:solidFill>
                    <a:srgbClr val="A6A6A6"/>
                  </a:solidFill>
                </a:uFill>
                <a:latin typeface="Roboto condensed"/>
                <a:ea typeface="Roboto condensed"/>
                <a:cs typeface="Roboto condensed"/>
                <a:sym typeface="Roboto condensed"/>
              </a:defRPr>
            </a:lvl1pPr>
          </a:lstStyle>
          <a:p>
            <a:pPr lvl="0">
              <a:defRPr sz="1800">
                <a:solidFill>
                  <a:srgbClr val="000000"/>
                </a:solidFill>
                <a:uFillTx/>
              </a:defRPr>
            </a:pPr>
            <a:r>
              <a:rPr sz="700" dirty="0">
                <a:solidFill>
                  <a:srgbClr val="A6A6A6"/>
                </a:solidFill>
                <a:uFill>
                  <a:solidFill>
                    <a:srgbClr val="A6A6A6"/>
                  </a:solidFill>
                </a:uFill>
                <a:latin typeface="+mn-ea"/>
                <a:ea typeface="+mn-ea"/>
              </a:rPr>
              <a:t>安 全 之 路 任 重 道 远    自 由 空 间 与 您 同 行</a:t>
            </a:r>
          </a:p>
        </p:txBody>
      </p:sp>
      <p:sp>
        <p:nvSpPr>
          <p:cNvPr id="26" name="Shape 26"/>
          <p:cNvSpPr>
            <a:spLocks noGrp="1"/>
          </p:cNvSpPr>
          <p:nvPr>
            <p:ph type="sldNum" sz="quarter" idx="2"/>
          </p:nvPr>
        </p:nvSpPr>
        <p:spPr>
          <a:prstGeom prst="rect">
            <a:avLst/>
          </a:prstGeom>
        </p:spPr>
        <p:txBody>
          <a:bodyPr/>
          <a:lstStyle>
            <a:lvl1pPr>
              <a:defRPr>
                <a:latin typeface="+mn-ea"/>
                <a:ea typeface="+mn-ea"/>
              </a:defRPr>
            </a:lvl1pPr>
          </a:lstStyle>
          <a:p>
            <a:fld id="{86CB4B4D-7CA3-9044-876B-883B54F8677D}" type="slidenum">
              <a:rPr lang="en-US" altLang="zh-CN" smtClean="0"/>
              <a:pPr/>
              <a:t>‹#›</a:t>
            </a:fld>
            <a:endParaRPr lang="en-US" altLang="zh-CN"/>
          </a:p>
        </p:txBody>
      </p:sp>
      <p:sp>
        <p:nvSpPr>
          <p:cNvPr id="27" name="Shape 27">
            <a:hlinkClick r:id="" action="ppaction://hlinkshowjump?jump=nextslide"/>
          </p:cNvPr>
          <p:cNvSpPr/>
          <p:nvPr/>
        </p:nvSpPr>
        <p:spPr>
          <a:xfrm>
            <a:off x="8655715" y="317676"/>
            <a:ext cx="180021" cy="180043"/>
          </a:xfrm>
          <a:custGeom>
            <a:avLst/>
            <a:gdLst/>
            <a:ahLst/>
            <a:cxnLst>
              <a:cxn ang="0">
                <a:pos x="wd2" y="hd2"/>
              </a:cxn>
              <a:cxn ang="5400000">
                <a:pos x="wd2" y="hd2"/>
              </a:cxn>
              <a:cxn ang="10800000">
                <a:pos x="wd2" y="hd2"/>
              </a:cxn>
              <a:cxn ang="16200000">
                <a:pos x="wd2" y="hd2"/>
              </a:cxn>
            </a:cxnLst>
            <a:rect l="0" t="0" r="r" b="b"/>
            <a:pathLst>
              <a:path w="21600" h="21600" extrusionOk="0">
                <a:moveTo>
                  <a:pt x="8506" y="4324"/>
                </a:moveTo>
                <a:lnTo>
                  <a:pt x="8506" y="6419"/>
                </a:lnTo>
                <a:lnTo>
                  <a:pt x="13839" y="10800"/>
                </a:lnTo>
                <a:lnTo>
                  <a:pt x="8506" y="15181"/>
                </a:lnTo>
                <a:lnTo>
                  <a:pt x="8506" y="17276"/>
                </a:lnTo>
                <a:lnTo>
                  <a:pt x="16315" y="10800"/>
                </a:lnTo>
                <a:close/>
                <a:moveTo>
                  <a:pt x="10800" y="0"/>
                </a:moveTo>
                <a:cubicBezTo>
                  <a:pt x="16765" y="0"/>
                  <a:pt x="21600" y="4835"/>
                  <a:pt x="21600" y="10800"/>
                </a:cubicBezTo>
                <a:cubicBezTo>
                  <a:pt x="21600" y="16765"/>
                  <a:pt x="16765" y="21600"/>
                  <a:pt x="10800" y="21600"/>
                </a:cubicBezTo>
                <a:cubicBezTo>
                  <a:pt x="4835" y="21600"/>
                  <a:pt x="0" y="16765"/>
                  <a:pt x="0" y="10800"/>
                </a:cubicBezTo>
                <a:cubicBezTo>
                  <a:pt x="0" y="4835"/>
                  <a:pt x="4835" y="0"/>
                  <a:pt x="10800" y="0"/>
                </a:cubicBezTo>
                <a:close/>
              </a:path>
            </a:pathLst>
          </a:custGeom>
          <a:solidFill>
            <a:srgbClr val="000000">
              <a:alpha val="20000"/>
            </a:srgbClr>
          </a:solidFill>
          <a:ln w="12700">
            <a:miter lim="400000"/>
          </a:ln>
        </p:spPr>
        <p:txBody>
          <a:bodyPr lIns="0" tIns="0" rIns="0" bIns="0" anchor="ctr"/>
          <a:lstStyle/>
          <a:p>
            <a:pPr lvl="0" algn="ctr"/>
            <a:endParaRPr>
              <a:latin typeface="+mn-ea"/>
              <a:ea typeface="+mn-ea"/>
            </a:endParaRPr>
          </a:p>
        </p:txBody>
      </p:sp>
      <p:sp>
        <p:nvSpPr>
          <p:cNvPr id="28" name="Shape 28">
            <a:hlinkClick r:id="" action="ppaction://hlinkshowjump?jump=previousslide"/>
          </p:cNvPr>
          <p:cNvSpPr/>
          <p:nvPr/>
        </p:nvSpPr>
        <p:spPr>
          <a:xfrm flipH="1">
            <a:off x="8448944" y="317676"/>
            <a:ext cx="180021" cy="180043"/>
          </a:xfrm>
          <a:custGeom>
            <a:avLst/>
            <a:gdLst/>
            <a:ahLst/>
            <a:cxnLst>
              <a:cxn ang="0">
                <a:pos x="wd2" y="hd2"/>
              </a:cxn>
              <a:cxn ang="5400000">
                <a:pos x="wd2" y="hd2"/>
              </a:cxn>
              <a:cxn ang="10800000">
                <a:pos x="wd2" y="hd2"/>
              </a:cxn>
              <a:cxn ang="16200000">
                <a:pos x="wd2" y="hd2"/>
              </a:cxn>
            </a:cxnLst>
            <a:rect l="0" t="0" r="r" b="b"/>
            <a:pathLst>
              <a:path w="21600" h="21600" extrusionOk="0">
                <a:moveTo>
                  <a:pt x="8506" y="4324"/>
                </a:moveTo>
                <a:lnTo>
                  <a:pt x="16315" y="10800"/>
                </a:lnTo>
                <a:lnTo>
                  <a:pt x="8506" y="17276"/>
                </a:lnTo>
                <a:lnTo>
                  <a:pt x="8506" y="15181"/>
                </a:lnTo>
                <a:lnTo>
                  <a:pt x="13839" y="10800"/>
                </a:lnTo>
                <a:lnTo>
                  <a:pt x="8506" y="6419"/>
                </a:lnTo>
                <a:close/>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close/>
              </a:path>
            </a:pathLst>
          </a:custGeom>
          <a:solidFill>
            <a:srgbClr val="000000">
              <a:alpha val="20000"/>
            </a:srgbClr>
          </a:solidFill>
          <a:ln w="12700">
            <a:miter lim="400000"/>
          </a:ln>
        </p:spPr>
        <p:txBody>
          <a:bodyPr lIns="0" tIns="0" rIns="0" bIns="0" anchor="ctr"/>
          <a:lstStyle/>
          <a:p>
            <a:pPr lvl="0" algn="ctr"/>
            <a:endParaRPr>
              <a:latin typeface="+mn-ea"/>
              <a:ea typeface="+mn-ea"/>
            </a:endParaRPr>
          </a:p>
        </p:txBody>
      </p:sp>
      <p:sp>
        <p:nvSpPr>
          <p:cNvPr id="29" name="Shape 29"/>
          <p:cNvSpPr>
            <a:spLocks noGrp="1"/>
          </p:cNvSpPr>
          <p:nvPr>
            <p:ph type="title" hasCustomPrompt="1"/>
          </p:nvPr>
        </p:nvSpPr>
        <p:spPr>
          <a:xfrm>
            <a:off x="291544" y="156698"/>
            <a:ext cx="5931456" cy="428679"/>
          </a:xfrm>
          <a:prstGeom prst="rect">
            <a:avLst/>
          </a:prstGeom>
        </p:spPr>
        <p:txBody>
          <a:bodyPr/>
          <a:lstStyle>
            <a:lvl1pPr>
              <a:defRPr>
                <a:latin typeface="+mn-ea"/>
                <a:ea typeface="+mn-ea"/>
              </a:defRPr>
            </a:lvl1pPr>
          </a:lstStyle>
          <a:p>
            <a:pPr lvl="0">
              <a:defRPr sz="1800">
                <a:solidFill>
                  <a:srgbClr val="000000"/>
                </a:solidFill>
                <a:uFillTx/>
              </a:defRPr>
            </a:pPr>
            <a:r>
              <a:rPr sz="2000">
                <a:solidFill>
                  <a:srgbClr val="3A5063"/>
                </a:solidFill>
                <a:uFill>
                  <a:solidFill>
                    <a:srgbClr val="3A5063"/>
                  </a:solidFill>
                </a:uFill>
              </a:rPr>
              <a:t>标题文本</a:t>
            </a:r>
          </a:p>
        </p:txBody>
      </p:sp>
      <p:sp>
        <p:nvSpPr>
          <p:cNvPr id="30" name="Shape 30"/>
          <p:cNvSpPr>
            <a:spLocks noGrp="1"/>
          </p:cNvSpPr>
          <p:nvPr>
            <p:ph type="body" idx="1" hasCustomPrompt="1"/>
          </p:nvPr>
        </p:nvSpPr>
        <p:spPr>
          <a:xfrm>
            <a:off x="291544" y="502536"/>
            <a:ext cx="5913370" cy="231943"/>
          </a:xfrm>
          <a:prstGeom prst="rect">
            <a:avLst/>
          </a:prstGeom>
        </p:spPr>
        <p:txBody>
          <a:bodyPr/>
          <a:lstStyle>
            <a:lvl1pPr algn="l">
              <a:spcBef>
                <a:spcPts val="100"/>
              </a:spcBef>
              <a:defRPr sz="800">
                <a:solidFill>
                  <a:srgbClr val="A6A6A6"/>
                </a:solidFill>
                <a:uFill>
                  <a:solidFill>
                    <a:srgbClr val="A6A6A6"/>
                  </a:solidFill>
                </a:uFill>
                <a:latin typeface="+mn-ea"/>
                <a:ea typeface="+mn-ea"/>
              </a:defRPr>
            </a:lvl1pPr>
            <a:lvl2pPr marL="539115" indent="-81915" algn="l">
              <a:spcBef>
                <a:spcPts val="100"/>
              </a:spcBef>
              <a:defRPr sz="800">
                <a:solidFill>
                  <a:srgbClr val="A6A6A6"/>
                </a:solidFill>
                <a:uFill>
                  <a:solidFill>
                    <a:srgbClr val="A6A6A6"/>
                  </a:solidFill>
                </a:uFill>
                <a:latin typeface="+mn-ea"/>
                <a:ea typeface="+mn-ea"/>
              </a:defRPr>
            </a:lvl2pPr>
            <a:lvl3pPr marL="990600" indent="-76200" algn="l">
              <a:spcBef>
                <a:spcPts val="100"/>
              </a:spcBef>
              <a:defRPr sz="800">
                <a:solidFill>
                  <a:srgbClr val="A6A6A6"/>
                </a:solidFill>
                <a:uFill>
                  <a:solidFill>
                    <a:srgbClr val="A6A6A6"/>
                  </a:solidFill>
                </a:uFill>
                <a:latin typeface="+mn-ea"/>
                <a:ea typeface="+mn-ea"/>
              </a:defRPr>
            </a:lvl3pPr>
            <a:lvl4pPr marL="1463040" indent="-91440" algn="l">
              <a:spcBef>
                <a:spcPts val="100"/>
              </a:spcBef>
              <a:defRPr sz="800">
                <a:solidFill>
                  <a:srgbClr val="A6A6A6"/>
                </a:solidFill>
                <a:uFill>
                  <a:solidFill>
                    <a:srgbClr val="A6A6A6"/>
                  </a:solidFill>
                </a:uFill>
                <a:latin typeface="+mn-ea"/>
                <a:ea typeface="+mn-ea"/>
              </a:defRPr>
            </a:lvl4pPr>
            <a:lvl5pPr marL="1920240" indent="-91440" algn="l">
              <a:spcBef>
                <a:spcPts val="100"/>
              </a:spcBef>
              <a:defRPr sz="800">
                <a:solidFill>
                  <a:srgbClr val="A6A6A6"/>
                </a:solidFill>
                <a:uFill>
                  <a:solidFill>
                    <a:srgbClr val="A6A6A6"/>
                  </a:solidFill>
                </a:uFill>
                <a:latin typeface="+mn-ea"/>
                <a:ea typeface="+mn-ea"/>
              </a:defRPr>
            </a:lvl5pPr>
          </a:lstStyle>
          <a:p>
            <a:pPr lvl="0">
              <a:defRPr sz="1800">
                <a:solidFill>
                  <a:srgbClr val="000000"/>
                </a:solidFill>
                <a:uFillTx/>
              </a:defRPr>
            </a:pPr>
            <a:r>
              <a:rPr sz="800">
                <a:solidFill>
                  <a:srgbClr val="A6A6A6"/>
                </a:solidFill>
                <a:uFill>
                  <a:solidFill>
                    <a:srgbClr val="A6A6A6"/>
                  </a:solidFill>
                </a:uFill>
              </a:rPr>
              <a:t>正文级别 1</a:t>
            </a:r>
          </a:p>
          <a:p>
            <a:pPr lvl="1">
              <a:defRPr sz="1800">
                <a:solidFill>
                  <a:srgbClr val="000000"/>
                </a:solidFill>
                <a:uFillTx/>
              </a:defRPr>
            </a:pPr>
            <a:r>
              <a:rPr sz="800">
                <a:solidFill>
                  <a:srgbClr val="A6A6A6"/>
                </a:solidFill>
                <a:uFill>
                  <a:solidFill>
                    <a:srgbClr val="A6A6A6"/>
                  </a:solidFill>
                </a:uFill>
              </a:rPr>
              <a:t>正文级别 2</a:t>
            </a:r>
          </a:p>
          <a:p>
            <a:pPr lvl="2">
              <a:defRPr sz="1800">
                <a:solidFill>
                  <a:srgbClr val="000000"/>
                </a:solidFill>
                <a:uFillTx/>
              </a:defRPr>
            </a:pPr>
            <a:r>
              <a:rPr sz="800">
                <a:solidFill>
                  <a:srgbClr val="A6A6A6"/>
                </a:solidFill>
                <a:uFill>
                  <a:solidFill>
                    <a:srgbClr val="A6A6A6"/>
                  </a:solidFill>
                </a:uFill>
              </a:rPr>
              <a:t>正文级别 3</a:t>
            </a:r>
          </a:p>
          <a:p>
            <a:pPr lvl="3">
              <a:defRPr sz="1800">
                <a:solidFill>
                  <a:srgbClr val="000000"/>
                </a:solidFill>
                <a:uFillTx/>
              </a:defRPr>
            </a:pPr>
            <a:r>
              <a:rPr sz="800">
                <a:solidFill>
                  <a:srgbClr val="A6A6A6"/>
                </a:solidFill>
                <a:uFill>
                  <a:solidFill>
                    <a:srgbClr val="A6A6A6"/>
                  </a:solidFill>
                </a:uFill>
              </a:rPr>
              <a:t>正文级别 4</a:t>
            </a:r>
          </a:p>
          <a:p>
            <a:pPr lvl="4">
              <a:defRPr sz="1800">
                <a:solidFill>
                  <a:srgbClr val="000000"/>
                </a:solidFill>
                <a:uFillTx/>
              </a:defRPr>
            </a:pPr>
            <a:r>
              <a:rPr sz="800">
                <a:solidFill>
                  <a:srgbClr val="A6A6A6"/>
                </a:solidFill>
                <a:uFill>
                  <a:solidFill>
                    <a:srgbClr val="A6A6A6"/>
                  </a:solidFill>
                </a:uFill>
              </a:rPr>
              <a:t>正文级别 5</a:t>
            </a: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13" name="文本占位符 12"/>
          <p:cNvSpPr>
            <a:spLocks noGrp="1"/>
          </p:cNvSpPr>
          <p:nvPr>
            <p:ph type="body" sz="quarter" idx="10" hasCustomPrompt="1"/>
          </p:nvPr>
        </p:nvSpPr>
        <p:spPr>
          <a:xfrm>
            <a:off x="249224" y="355431"/>
            <a:ext cx="5106695" cy="353084"/>
          </a:xfrm>
        </p:spPr>
        <p:txBody>
          <a:bodyPr anchor="ctr">
            <a:noAutofit/>
          </a:bodyPr>
          <a:lstStyle>
            <a:lvl1pPr marL="0" indent="0" algn="l">
              <a:buFontTx/>
              <a:buNone/>
              <a:defRPr sz="2100">
                <a:latin typeface="微软雅黑" panose="020B0503020204020204" pitchFamily="34" charset="-122"/>
                <a:ea typeface="微软雅黑" panose="020B0503020204020204" pitchFamily="34" charset="-122"/>
              </a:defRPr>
            </a:lvl1pPr>
          </a:lstStyle>
          <a:p>
            <a:pPr lvl="0"/>
            <a:r>
              <a:rPr lang="zh-CN" altLang="en-US" dirty="0"/>
              <a:t>单击此处编辑母版</a:t>
            </a:r>
          </a:p>
        </p:txBody>
      </p:sp>
      <p:sp>
        <p:nvSpPr>
          <p:cNvPr id="8" name="矩形 7"/>
          <p:cNvSpPr/>
          <p:nvPr userDrawn="1"/>
        </p:nvSpPr>
        <p:spPr>
          <a:xfrm>
            <a:off x="1" y="0"/>
            <a:ext cx="152399" cy="71865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标题和内容">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660"/>
            <a:ext cx="7886700" cy="2140147"/>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3443054"/>
            <a:ext cx="7886700" cy="1125453"/>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8035" indent="0">
              <a:buNone/>
              <a:defRPr sz="1200">
                <a:solidFill>
                  <a:schemeClr val="tx1">
                    <a:tint val="75000"/>
                  </a:schemeClr>
                </a:solidFill>
              </a:defRPr>
            </a:lvl7pPr>
            <a:lvl8pPr marL="2400935" indent="0">
              <a:buNone/>
              <a:defRPr sz="1200">
                <a:solidFill>
                  <a:schemeClr val="tx1">
                    <a:tint val="75000"/>
                  </a:schemeClr>
                </a:solidFill>
              </a:defRPr>
            </a:lvl8pPr>
            <a:lvl9pPr marL="2743835"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1C6B40D3-2614-4C34-BE6A-CA423B737A0F}" type="datetime1">
              <a:rPr lang="zh-CN" altLang="en-US" smtClean="0"/>
              <a:pPr/>
              <a:t>2019/12/17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1BF21AF-7794-4FEA-8880-A4F9A69B1C15}" type="slidenum">
              <a:rPr lang="zh-CN" altLang="en-US" smtClean="0"/>
              <a:pPr/>
              <a:t>‹#›</a:t>
            </a:fld>
            <a:endParaRPr lang="zh-CN" altLang="en-US"/>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28650" y="1369599"/>
            <a:ext cx="3886200" cy="326441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29150" y="1369599"/>
            <a:ext cx="3886200" cy="326441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1364B39B-E44F-45B8-8E4A-40947C7A93C4}" type="datetime1">
              <a:rPr lang="zh-CN" altLang="en-US" smtClean="0"/>
              <a:pPr/>
              <a:t>2019/12/17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1BF21AF-7794-4FEA-8880-A4F9A69B1C15}" type="slidenum">
              <a:rPr lang="zh-CN" altLang="en-US" smtClean="0"/>
              <a:pPr/>
              <a:t>‹#›</a:t>
            </a:fld>
            <a:endParaRPr lang="zh-CN" altLang="en-US"/>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920"/>
            <a:ext cx="7886700" cy="994449"/>
          </a:xfrm>
        </p:spPr>
        <p:txBody>
          <a:bodyPr/>
          <a:lstStyle/>
          <a:p>
            <a:r>
              <a:rPr lang="zh-CN" altLang="en-US"/>
              <a:t>单击此处编辑母版标题样式</a:t>
            </a:r>
          </a:p>
        </p:txBody>
      </p:sp>
      <p:sp>
        <p:nvSpPr>
          <p:cNvPr id="3" name="文本占位符 2"/>
          <p:cNvSpPr>
            <a:spLocks noGrp="1"/>
          </p:cNvSpPr>
          <p:nvPr>
            <p:ph type="body" idx="1"/>
          </p:nvPr>
        </p:nvSpPr>
        <p:spPr>
          <a:xfrm>
            <a:off x="629841" y="1261223"/>
            <a:ext cx="3868340" cy="61810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4" name="内容占位符 3"/>
          <p:cNvSpPr>
            <a:spLocks noGrp="1"/>
          </p:cNvSpPr>
          <p:nvPr>
            <p:ph sz="half" idx="2"/>
          </p:nvPr>
        </p:nvSpPr>
        <p:spPr>
          <a:xfrm>
            <a:off x="629841" y="1879328"/>
            <a:ext cx="3868340" cy="2764209"/>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29150" y="1261223"/>
            <a:ext cx="3887391" cy="61810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6" name="内容占位符 5"/>
          <p:cNvSpPr>
            <a:spLocks noGrp="1"/>
          </p:cNvSpPr>
          <p:nvPr>
            <p:ph sz="quarter" idx="4"/>
          </p:nvPr>
        </p:nvSpPr>
        <p:spPr>
          <a:xfrm>
            <a:off x="4629150" y="1879328"/>
            <a:ext cx="3887391" cy="2764209"/>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9363B0A1-62FF-4526-8ADF-6019D3E297A4}" type="datetime1">
              <a:rPr lang="zh-CN" altLang="en-US" smtClean="0"/>
              <a:pPr/>
              <a:t>2019/12/17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1BF21AF-7794-4FEA-8880-A4F9A69B1C15}" type="slidenum">
              <a:rPr lang="zh-CN" altLang="en-US" smtClean="0"/>
              <a:pPr/>
              <a:t>‹#›</a:t>
            </a:fld>
            <a:endParaRPr lang="zh-CN" altLang="en-US"/>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05EC5F26-45F9-4CE5-86CD-7D412DF0B675}" type="datetime1">
              <a:rPr lang="zh-CN" altLang="en-US" smtClean="0"/>
              <a:pPr/>
              <a:t>2019/12/17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1BF21AF-7794-4FEA-8880-A4F9A69B1C15}" type="slidenum">
              <a:rPr lang="zh-CN" altLang="en-US" smtClean="0"/>
              <a:pPr/>
              <a:t>‹#›</a:t>
            </a:fld>
            <a:endParaRPr lang="zh-CN" altLang="en-US"/>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20D7670-4D30-405C-A7CA-02BF47F92CC2}" type="datetime1">
              <a:rPr lang="zh-CN" altLang="en-US" smtClean="0"/>
              <a:pPr/>
              <a:t>2019/12/17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1BF21AF-7794-4FEA-8880-A4F9A69B1C15}" type="slidenum">
              <a:rPr lang="zh-CN" altLang="en-US" smtClean="0"/>
              <a:pPr/>
              <a:t>‹#›</a:t>
            </a:fld>
            <a:endParaRPr lang="zh-CN" altLang="en-US"/>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95"/>
            <a:ext cx="2949178" cy="1200484"/>
          </a:xfrm>
        </p:spPr>
        <p:txBody>
          <a:bodyPr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391" y="740775"/>
            <a:ext cx="4629150" cy="36562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41" y="1543479"/>
            <a:ext cx="2949178" cy="2859485"/>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8035" indent="0">
              <a:buNone/>
              <a:defRPr sz="750"/>
            </a:lvl7pPr>
            <a:lvl8pPr marL="2400935" indent="0">
              <a:buNone/>
              <a:defRPr sz="750"/>
            </a:lvl8pPr>
            <a:lvl9pPr marL="2743835" indent="0">
              <a:buNone/>
              <a:defRPr sz="7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EFE4F4FC-224F-4767-959D-22199600939D}" type="datetime1">
              <a:rPr lang="zh-CN" altLang="en-US" smtClean="0"/>
              <a:pPr/>
              <a:t>2019/12/17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1BF21AF-7794-4FEA-8880-A4F9A69B1C15}" type="slidenum">
              <a:rPr lang="zh-CN" altLang="en-US" smtClean="0"/>
              <a:pPr/>
              <a:t>‹#›</a:t>
            </a:fld>
            <a:endParaRPr lang="zh-CN" altLang="en-US"/>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273920"/>
            <a:ext cx="7886700" cy="994449"/>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628650" y="1369599"/>
            <a:ext cx="7886700" cy="326441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28650" y="4768587"/>
            <a:ext cx="2057400" cy="273920"/>
          </a:xfrm>
          <a:prstGeom prst="rect">
            <a:avLst/>
          </a:prstGeom>
        </p:spPr>
        <p:txBody>
          <a:bodyPr vert="horz" lIns="91440" tIns="45720" rIns="91440" bIns="45720" rtlCol="0" anchor="ctr"/>
          <a:lstStyle>
            <a:lvl1pPr algn="l">
              <a:defRPr sz="900">
                <a:solidFill>
                  <a:schemeClr val="tx1">
                    <a:tint val="75000"/>
                  </a:schemeClr>
                </a:solidFill>
              </a:defRPr>
            </a:lvl1pPr>
          </a:lstStyle>
          <a:p>
            <a:fld id="{A98EBA2A-5324-4115-A751-E78BFE49E695}" type="datetime1">
              <a:rPr lang="zh-CN" altLang="en-US" smtClean="0"/>
              <a:pPr/>
              <a:t>2019/12/17</a:t>
            </a:fld>
            <a:endParaRPr lang="zh-CN" altLang="en-US"/>
          </a:p>
        </p:txBody>
      </p:sp>
      <p:sp>
        <p:nvSpPr>
          <p:cNvPr id="5" name="页脚占位符 4"/>
          <p:cNvSpPr>
            <a:spLocks noGrp="1"/>
          </p:cNvSpPr>
          <p:nvPr>
            <p:ph type="ftr" sz="quarter" idx="3"/>
          </p:nvPr>
        </p:nvSpPr>
        <p:spPr>
          <a:xfrm>
            <a:off x="3028950" y="4768587"/>
            <a:ext cx="3086100" cy="273920"/>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4768587"/>
            <a:ext cx="2057400" cy="273920"/>
          </a:xfrm>
          <a:prstGeom prst="rect">
            <a:avLst/>
          </a:prstGeom>
        </p:spPr>
        <p:txBody>
          <a:bodyPr vert="horz" lIns="91440" tIns="45720" rIns="91440" bIns="45720" rtlCol="0" anchor="ctr"/>
          <a:lstStyle>
            <a:lvl1pPr algn="r">
              <a:defRPr sz="900">
                <a:solidFill>
                  <a:schemeClr val="tx1">
                    <a:tint val="75000"/>
                  </a:schemeClr>
                </a:solidFill>
              </a:defRPr>
            </a:lvl1pPr>
          </a:lstStyle>
          <a:p>
            <a:fld id="{41BF21AF-7794-4FEA-8880-A4F9A69B1C15}"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mc:AlternateContent xmlns:mc="http://schemas.openxmlformats.org/markup-compatibility/2006">
    <mc:Choice xmlns="" xmlns:p14="http://schemas.microsoft.com/office/powerpoint/2010/main" Requires="p14">
      <p:transition p14:dur="10"/>
    </mc:Choice>
    <mc:Fallback>
      <p:transition/>
    </mc:Fallback>
  </mc:AlternateConten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585"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485"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385"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285"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图片 4"/>
          <p:cNvPicPr>
            <a:picLocks noChangeAspect="1"/>
          </p:cNvPicPr>
          <p:nvPr/>
        </p:nvPicPr>
        <p:blipFill>
          <a:blip r:embed="rId2" cstate="print"/>
          <a:srcRect l="28354" r="14409"/>
          <a:stretch>
            <a:fillRect/>
          </a:stretch>
        </p:blipFill>
        <p:spPr>
          <a:xfrm>
            <a:off x="639366" y="471805"/>
            <a:ext cx="5332809" cy="4657725"/>
          </a:xfrm>
          <a:prstGeom prst="rect">
            <a:avLst/>
          </a:prstGeom>
          <a:noFill/>
          <a:ln w="9525">
            <a:noFill/>
          </a:ln>
        </p:spPr>
      </p:pic>
      <p:sp>
        <p:nvSpPr>
          <p:cNvPr id="9" name="任意多边形: 形状 8"/>
          <p:cNvSpPr/>
          <p:nvPr/>
        </p:nvSpPr>
        <p:spPr>
          <a:xfrm rot="20039436">
            <a:off x="89297" y="28893"/>
            <a:ext cx="772716" cy="1303735"/>
          </a:xfrm>
          <a:custGeom>
            <a:avLst/>
            <a:gdLst>
              <a:gd name="connsiteX0" fmla="*/ 1239121 w 1504459"/>
              <a:gd name="connsiteY0" fmla="*/ 0 h 2537186"/>
              <a:gd name="connsiteX1" fmla="*/ 1504459 w 1504459"/>
              <a:gd name="connsiteY1" fmla="*/ 129468 h 2537186"/>
              <a:gd name="connsiteX2" fmla="*/ 328568 w 1504459"/>
              <a:gd name="connsiteY2" fmla="*/ 2537186 h 2537186"/>
              <a:gd name="connsiteX3" fmla="*/ 0 w 1504459"/>
              <a:gd name="connsiteY3" fmla="*/ 2537186 h 2537186"/>
              <a:gd name="connsiteX4" fmla="*/ 1239121 w 1504459"/>
              <a:gd name="connsiteY4" fmla="*/ 0 h 2537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4459" h="2537186">
                <a:moveTo>
                  <a:pt x="1239121" y="0"/>
                </a:moveTo>
                <a:lnTo>
                  <a:pt x="1504459" y="129468"/>
                </a:lnTo>
                <a:lnTo>
                  <a:pt x="328568" y="2537186"/>
                </a:lnTo>
                <a:lnTo>
                  <a:pt x="0" y="2537186"/>
                </a:lnTo>
                <a:lnTo>
                  <a:pt x="1239121" y="0"/>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051" name="文本框 11"/>
          <p:cNvSpPr txBox="1"/>
          <p:nvPr/>
        </p:nvSpPr>
        <p:spPr>
          <a:xfrm>
            <a:off x="4471035" y="2922905"/>
            <a:ext cx="4440555" cy="629920"/>
          </a:xfrm>
          <a:prstGeom prst="rect">
            <a:avLst/>
          </a:prstGeom>
          <a:noFill/>
          <a:ln w="9525">
            <a:noFill/>
          </a:ln>
        </p:spPr>
        <p:txBody>
          <a:bodyPr wrap="square" anchor="t">
            <a:spAutoFit/>
          </a:bodyPr>
          <a:lstStyle/>
          <a:p>
            <a:pPr algn="r"/>
            <a:r>
              <a:rPr lang="zh-CN" altLang="en-US" sz="3500" b="1" spc="100" dirty="0">
                <a:solidFill>
                  <a:srgbClr val="015AA3"/>
                </a:solidFill>
                <a:uFillTx/>
                <a:latin typeface="微软雅黑" panose="020B0503020204020204" pitchFamily="34" charset="-122"/>
                <a:ea typeface="微软雅黑" panose="020B0503020204020204" pitchFamily="34" charset="-122"/>
              </a:rPr>
              <a:t>作业现场安全管理</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01663" y="237649"/>
            <a:ext cx="3592195"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 </a:t>
            </a:r>
            <a:r>
              <a:rPr lang="zh-CN" altLang="en-US" sz="2500" b="1" spc="100" dirty="0" smtClean="0">
                <a:solidFill>
                  <a:srgbClr val="0160AF"/>
                </a:solidFill>
                <a:uFillTx/>
                <a:latin typeface="微软雅黑" panose="020B0503020204020204" pitchFamily="34" charset="-122"/>
                <a:ea typeface="微软雅黑" panose="020B0503020204020204" pitchFamily="34" charset="-122"/>
                <a:sym typeface="+mn-ea"/>
              </a:rPr>
              <a:t>作业现场安全管理概述</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01</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78510" y="803910"/>
            <a:ext cx="1544320" cy="405765"/>
            <a:chOff x="1226" y="1098"/>
            <a:chExt cx="2432" cy="639"/>
          </a:xfrm>
        </p:grpSpPr>
        <p:sp>
          <p:nvSpPr>
            <p:cNvPr id="3" name="AutoShape 11"/>
            <p:cNvSpPr/>
            <p:nvPr/>
          </p:nvSpPr>
          <p:spPr>
            <a:xfrm>
              <a:off x="1282" y="1139"/>
              <a:ext cx="2376"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226" y="1098"/>
              <a:ext cx="2388" cy="628"/>
            </a:xfrm>
            <a:prstGeom prst="rect">
              <a:avLst/>
            </a:prstGeom>
            <a:noFill/>
          </p:spPr>
          <p:txBody>
            <a:bodyPr wrap="none" rtlCol="0" anchor="t">
              <a:spAutoFit/>
            </a:bodyPr>
            <a:lstStyle/>
            <a:p>
              <a:pPr lvl="0" indent="0" algn="ctr"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岗位的解译</a:t>
              </a:r>
            </a:p>
          </p:txBody>
        </p:sp>
      </p:grpSp>
      <p:sp>
        <p:nvSpPr>
          <p:cNvPr id="7" name="文本框 6"/>
          <p:cNvSpPr txBox="1"/>
          <p:nvPr/>
        </p:nvSpPr>
        <p:spPr>
          <a:xfrm>
            <a:off x="971974" y="1170305"/>
            <a:ext cx="7200053" cy="768350"/>
          </a:xfrm>
          <a:prstGeom prst="rect">
            <a:avLst/>
          </a:prstGeom>
          <a:noFill/>
        </p:spPr>
        <p:txBody>
          <a:bodyPr wrap="square" rtlCol="0" anchor="t">
            <a:spAutoFit/>
          </a:bodyPr>
          <a:lstStyle/>
          <a:p>
            <a:pPr marL="0" marR="0" indent="457200" algn="just" defTabSz="457200" rtl="0" fontAlgn="auto" latinLnBrk="1" hangingPunct="0">
              <a:lnSpc>
                <a:spcPct val="110000"/>
              </a:lnSpc>
              <a:spcBef>
                <a:spcPts val="0"/>
              </a:spcBef>
              <a:spcAft>
                <a:spcPts val="0"/>
              </a:spcAft>
              <a:buClrTx/>
              <a:buSzTx/>
              <a:buFontTx/>
              <a:buNone/>
            </a:pPr>
            <a:r>
              <a:rPr lang="en-US" altLang="zh-CN" sz="20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 </a:t>
            </a:r>
            <a:r>
              <a:rPr lang="zh-CN" altLang="en-US" sz="20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是指为完成组织目标和任务，承担组织一系列工作职责的某一任职者所对应的组织位置，它是组织的基本构成单位。</a:t>
            </a:r>
          </a:p>
        </p:txBody>
      </p:sp>
      <p:sp>
        <p:nvSpPr>
          <p:cNvPr id="8" name="文本框 7"/>
          <p:cNvSpPr txBox="1"/>
          <p:nvPr/>
        </p:nvSpPr>
        <p:spPr>
          <a:xfrm>
            <a:off x="5441950" y="1897380"/>
            <a:ext cx="2583180" cy="398780"/>
          </a:xfrm>
          <a:prstGeom prst="rect">
            <a:avLst/>
          </a:prstGeom>
          <a:noFill/>
        </p:spPr>
        <p:txBody>
          <a:bodyPr wrap="none" rtlCol="0" anchor="t">
            <a:spAutoFit/>
          </a:bodyPr>
          <a:lstStyle/>
          <a:p>
            <a:pPr fontAlgn="auto"/>
            <a:r>
              <a:rPr lang="zh-CN" altLang="en-US" sz="2000" spc="100" dirty="0">
                <a:ln>
                  <a:noFill/>
                </a:ln>
                <a:solidFill>
                  <a:srgbClr val="00B0F0"/>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管理岗位、操作岗位</a:t>
            </a:r>
          </a:p>
        </p:txBody>
      </p:sp>
      <p:grpSp>
        <p:nvGrpSpPr>
          <p:cNvPr id="15" name="组合 14"/>
          <p:cNvGrpSpPr/>
          <p:nvPr/>
        </p:nvGrpSpPr>
        <p:grpSpPr>
          <a:xfrm>
            <a:off x="814070" y="2338705"/>
            <a:ext cx="7358380" cy="2170430"/>
            <a:chOff x="1282" y="4277"/>
            <a:chExt cx="11588" cy="3418"/>
          </a:xfrm>
        </p:grpSpPr>
        <p:grpSp>
          <p:nvGrpSpPr>
            <p:cNvPr id="13" name="组合 12"/>
            <p:cNvGrpSpPr/>
            <p:nvPr/>
          </p:nvGrpSpPr>
          <p:grpSpPr>
            <a:xfrm>
              <a:off x="1282" y="4277"/>
              <a:ext cx="7428" cy="628"/>
              <a:chOff x="1531" y="4733"/>
              <a:chExt cx="7428" cy="628"/>
            </a:xfrm>
          </p:grpSpPr>
          <p:sp>
            <p:nvSpPr>
              <p:cNvPr id="11" name="AutoShape 11"/>
              <p:cNvSpPr/>
              <p:nvPr/>
            </p:nvSpPr>
            <p:spPr>
              <a:xfrm>
                <a:off x="1531" y="4763"/>
                <a:ext cx="7428"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531" y="4733"/>
                <a:ext cx="7428" cy="628"/>
              </a:xfrm>
              <a:prstGeom prst="rect">
                <a:avLst/>
              </a:prstGeom>
              <a:noFill/>
            </p:spPr>
            <p:txBody>
              <a:bodyPr wrap="none" rtlCol="0" anchor="t">
                <a:spAutoFit/>
              </a:bodyPr>
              <a:lstStyle/>
              <a:p>
                <a:pPr lvl="0" indent="0" algn="ctr"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抓好安全生产工作为什么要害在岗位？</a:t>
                </a:r>
              </a:p>
            </p:txBody>
          </p:sp>
        </p:grpSp>
        <p:sp>
          <p:nvSpPr>
            <p:cNvPr id="14" name="文本框 13"/>
            <p:cNvSpPr txBox="1"/>
            <p:nvPr/>
          </p:nvSpPr>
          <p:spPr>
            <a:xfrm>
              <a:off x="1531" y="4886"/>
              <a:ext cx="11339" cy="2809"/>
            </a:xfrm>
            <a:prstGeom prst="rect">
              <a:avLst/>
            </a:prstGeom>
            <a:noFill/>
          </p:spPr>
          <p:txBody>
            <a:bodyPr wrap="square" rtlCol="0" anchor="t">
              <a:spAutoFit/>
            </a:bodyPr>
            <a:lstStyle/>
            <a:p>
              <a:pPr indent="457200" algn="just" defTabSz="914400" fontAlgn="auto">
                <a:lnSpc>
                  <a:spcPct val="110000"/>
                </a:lnSpc>
                <a:buClrTx/>
                <a:buSzPct val="10000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altLang="x-none" sz="2000" spc="100" dirty="0" err="1">
                  <a:solidFill>
                    <a:schemeClr val="tx1">
                      <a:lumMod val="85000"/>
                      <a:lumOff val="15000"/>
                    </a:schemeClr>
                  </a:solidFill>
                  <a:uFillTx/>
                  <a:latin typeface="微软雅黑" panose="020B0503020204020204" pitchFamily="34" charset="-122"/>
                  <a:ea typeface="微软雅黑" panose="020B0503020204020204" pitchFamily="34" charset="-122"/>
                  <a:sym typeface="+mn-ea"/>
                </a:rPr>
                <a:t>企业的安全问题一般出在作业岗位，员工是安全生产最直接的承担者和参与者，是安全工作的着力点和落脚点。岗位员工即是人身伤害的受害者，又是诱发伤害事故的责任人。</a:t>
              </a:r>
            </a:p>
            <a:p>
              <a:pPr indent="457200" algn="just" defTabSz="914400" fontAlgn="auto">
                <a:lnSpc>
                  <a:spcPct val="110000"/>
                </a:lnSpc>
                <a:buClrTx/>
                <a:buSzPct val="10000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altLang="x-none" sz="2000" spc="100" dirty="0" err="1">
                  <a:solidFill>
                    <a:schemeClr val="tx1">
                      <a:lumMod val="85000"/>
                      <a:lumOff val="15000"/>
                    </a:schemeClr>
                  </a:solidFill>
                  <a:uFillTx/>
                  <a:latin typeface="微软雅黑" panose="020B0503020204020204" pitchFamily="34" charset="-122"/>
                  <a:ea typeface="微软雅黑" panose="020B0503020204020204" pitchFamily="34" charset="-122"/>
                  <a:sym typeface="+mn-ea"/>
                </a:rPr>
                <a:t>岗位员工有效自主安全管理将直接影响着企业安全生产目标、指标的达成。</a:t>
              </a:r>
            </a:p>
          </p:txBody>
        </p:sp>
      </p:grpSp>
      <p:sp>
        <p:nvSpPr>
          <p:cNvPr id="16" name="文本框 15"/>
          <p:cNvSpPr txBox="1"/>
          <p:nvPr/>
        </p:nvSpPr>
        <p:spPr>
          <a:xfrm>
            <a:off x="971974" y="4494530"/>
            <a:ext cx="7200053" cy="398780"/>
          </a:xfrm>
          <a:prstGeom prst="rect">
            <a:avLst/>
          </a:prstGeom>
          <a:noFill/>
        </p:spPr>
        <p:txBody>
          <a:bodyPr wrap="none" rtlCol="0" anchor="t">
            <a:spAutoFit/>
          </a:bodyPr>
          <a:lstStyle/>
          <a:p>
            <a:pPr defTabSz="0" fontAlgn="auto">
              <a:buClrTx/>
              <a:buSzPct val="10000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altLang="x-none" sz="2000" spc="100" dirty="0" err="1">
                <a:solidFill>
                  <a:srgbClr val="00B0F0"/>
                </a:solidFill>
                <a:uFillTx/>
                <a:latin typeface="微软雅黑" panose="020B0503020204020204" pitchFamily="34" charset="-122"/>
                <a:ea typeface="微软雅黑" panose="020B0503020204020204" pitchFamily="34" charset="-122"/>
                <a:sym typeface="+mn-ea"/>
              </a:rPr>
              <a:t>企业零事故是建立在岗位员工零事故、零伤害基础之上！</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01663" y="237649"/>
            <a:ext cx="3592195"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 </a:t>
            </a:r>
            <a:r>
              <a:rPr lang="zh-CN" altLang="en-US" sz="2500" b="1" spc="100" dirty="0" smtClean="0">
                <a:solidFill>
                  <a:srgbClr val="0160AF"/>
                </a:solidFill>
                <a:uFillTx/>
                <a:latin typeface="微软雅黑" panose="020B0503020204020204" pitchFamily="34" charset="-122"/>
                <a:ea typeface="微软雅黑" panose="020B0503020204020204" pitchFamily="34" charset="-122"/>
                <a:sym typeface="+mn-ea"/>
              </a:rPr>
              <a:t>作业现场安全管理概述</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grpSp>
        <p:nvGrpSpPr>
          <p:cNvPr id="27" name="组合 26"/>
          <p:cNvGrpSpPr/>
          <p:nvPr/>
        </p:nvGrpSpPr>
        <p:grpSpPr>
          <a:xfrm>
            <a:off x="807085" y="796925"/>
            <a:ext cx="3649980" cy="412750"/>
            <a:chOff x="1271" y="1087"/>
            <a:chExt cx="5748" cy="650"/>
          </a:xfrm>
        </p:grpSpPr>
        <p:sp>
          <p:nvSpPr>
            <p:cNvPr id="24" name="AutoShape 11"/>
            <p:cNvSpPr/>
            <p:nvPr/>
          </p:nvSpPr>
          <p:spPr>
            <a:xfrm>
              <a:off x="1282" y="1139"/>
              <a:ext cx="5737"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25" name="文本框 24"/>
            <p:cNvSpPr txBox="1"/>
            <p:nvPr/>
          </p:nvSpPr>
          <p:spPr>
            <a:xfrm>
              <a:off x="1271" y="1087"/>
              <a:ext cx="5748" cy="628"/>
            </a:xfrm>
            <a:prstGeom prst="rect">
              <a:avLst/>
            </a:prstGeom>
            <a:noFill/>
          </p:spPr>
          <p:txBody>
            <a:bodyPr wrap="none" rtlCol="0" anchor="t">
              <a:spAutoFit/>
            </a:bodyPr>
            <a:lstStyle/>
            <a:p>
              <a:pPr lvl="0" indent="0" algn="ctr"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什么是企业安全生产主体责任</a:t>
              </a:r>
            </a:p>
          </p:txBody>
        </p:sp>
      </p:gr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01</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sp>
        <p:nvSpPr>
          <p:cNvPr id="2" name="文本框 1"/>
          <p:cNvSpPr txBox="1"/>
          <p:nvPr/>
        </p:nvSpPr>
        <p:spPr>
          <a:xfrm>
            <a:off x="1331976" y="1291590"/>
            <a:ext cx="6480048" cy="3291840"/>
          </a:xfrm>
          <a:prstGeom prst="rect">
            <a:avLst/>
          </a:prstGeom>
          <a:noFill/>
        </p:spPr>
        <p:txBody>
          <a:bodyPr wrap="square" rtlCol="0" anchor="t">
            <a:spAutoFit/>
          </a:bodyPr>
          <a:lstStyle/>
          <a:p>
            <a:pPr marL="0" marR="0" indent="457200" algn="just" defTabSz="457200" rtl="0" fontAlgn="auto" latinLnBrk="1" hangingPunct="0">
              <a:lnSpc>
                <a:spcPct val="130000"/>
              </a:lnSpc>
              <a:spcBef>
                <a:spcPts val="0"/>
              </a:spcBef>
              <a:spcAft>
                <a:spcPts val="0"/>
              </a:spcAft>
              <a:buClrTx/>
              <a:buSzTx/>
              <a:buFontTx/>
              <a:buNone/>
            </a:pPr>
            <a:r>
              <a:rPr lang="zh-CN" altLang="en-US" sz="2000" spc="1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企业安全生产主体责任是国家有关安全生产的法律、法规要求企业在安全生产保障方面应当执行的有关规定、应当履行的工作职责、应当具备的安全生产条件、应当执行的行业标准、应当承担的法律责任。主要内容包括：1.设备设施保障责任；2.资金投入责任；3.安全生产机构及人员配备；4.制定安全生产规章制度；5.安全教育培训；6.安全生产管理；7事故报告和应急救援；8.法律、法规规定的其他责任。</a:t>
            </a:r>
          </a:p>
        </p:txBody>
      </p:sp>
      <p:sp>
        <p:nvSpPr>
          <p:cNvPr id="15" name="圆角矩形 14"/>
          <p:cNvSpPr/>
          <p:nvPr/>
        </p:nvSpPr>
        <p:spPr>
          <a:xfrm>
            <a:off x="1120140" y="1297940"/>
            <a:ext cx="6904355" cy="3310890"/>
          </a:xfrm>
          <a:prstGeom prst="roundRect">
            <a:avLst>
              <a:gd name="adj" fmla="val 3142"/>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01663" y="237649"/>
            <a:ext cx="3592195"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 </a:t>
            </a:r>
            <a:r>
              <a:rPr lang="zh-CN" altLang="en-US" sz="2500" b="1" spc="100" dirty="0" smtClean="0">
                <a:solidFill>
                  <a:srgbClr val="0160AF"/>
                </a:solidFill>
                <a:uFillTx/>
                <a:latin typeface="微软雅黑" panose="020B0503020204020204" pitchFamily="34" charset="-122"/>
                <a:ea typeface="微软雅黑" panose="020B0503020204020204" pitchFamily="34" charset="-122"/>
                <a:sym typeface="+mn-ea"/>
              </a:rPr>
              <a:t>作业现场安全管理概述</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01</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79145" y="802005"/>
            <a:ext cx="3944620" cy="407670"/>
            <a:chOff x="1227" y="1095"/>
            <a:chExt cx="6212" cy="642"/>
          </a:xfrm>
        </p:grpSpPr>
        <p:sp>
          <p:nvSpPr>
            <p:cNvPr id="3" name="AutoShape 11"/>
            <p:cNvSpPr/>
            <p:nvPr/>
          </p:nvSpPr>
          <p:spPr>
            <a:xfrm>
              <a:off x="1282" y="1139"/>
              <a:ext cx="6157"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227" y="1095"/>
              <a:ext cx="6168" cy="628"/>
            </a:xfrm>
            <a:prstGeom prst="rect">
              <a:avLst/>
            </a:prstGeom>
            <a:noFill/>
          </p:spPr>
          <p:txBody>
            <a:bodyPr wrap="none" rtlCol="0" anchor="t">
              <a:spAutoFit/>
            </a:bodyPr>
            <a:lstStyle/>
            <a:p>
              <a:pPr lvl="0" indent="0" algn="ctr"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为什么要企业安全生产主体责任</a:t>
              </a:r>
            </a:p>
          </p:txBody>
        </p:sp>
      </p:grpSp>
      <p:grpSp>
        <p:nvGrpSpPr>
          <p:cNvPr id="9" name="组合 8"/>
          <p:cNvGrpSpPr/>
          <p:nvPr/>
        </p:nvGrpSpPr>
        <p:grpSpPr>
          <a:xfrm>
            <a:off x="1120140" y="1275080"/>
            <a:ext cx="6904355" cy="3333750"/>
            <a:chOff x="1764" y="2458"/>
            <a:chExt cx="10873" cy="5250"/>
          </a:xfrm>
        </p:grpSpPr>
        <p:sp>
          <p:nvSpPr>
            <p:cNvPr id="7" name="文本框 6"/>
            <p:cNvSpPr txBox="1"/>
            <p:nvPr/>
          </p:nvSpPr>
          <p:spPr>
            <a:xfrm>
              <a:off x="2098" y="2458"/>
              <a:ext cx="10205" cy="3294"/>
            </a:xfrm>
            <a:prstGeom prst="rect">
              <a:avLst/>
            </a:prstGeom>
            <a:noFill/>
          </p:spPr>
          <p:txBody>
            <a:bodyPr wrap="square" rtlCol="0" anchor="t">
              <a:spAutoFit/>
            </a:bodyPr>
            <a:lstStyle/>
            <a:p>
              <a:pPr marL="0" marR="0" indent="457200" algn="just" defTabSz="457200" rtl="0" fontAlgn="auto" latinLnBrk="1" hangingPunct="0">
                <a:lnSpc>
                  <a:spcPct val="130000"/>
                </a:lnSpc>
                <a:spcBef>
                  <a:spcPts val="0"/>
                </a:spcBef>
                <a:spcAft>
                  <a:spcPts val="0"/>
                </a:spcAft>
                <a:buClrTx/>
                <a:buSzTx/>
                <a:buFontTx/>
                <a:buNone/>
              </a:pPr>
              <a:r>
                <a:rPr lang="zh-CN" altLang="en-US" sz="2000" spc="1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企业即使生产经营的主体，又是享受生产经营所带来的收益，落实企业安全生产主体责任能有效促进行政体制改革,对于构建社会主义和谐社会意义十分重大。同时,主体责任强化了企业的自治精神,有利于企业的长远发展。</a:t>
              </a:r>
            </a:p>
          </p:txBody>
        </p:sp>
        <p:sp>
          <p:nvSpPr>
            <p:cNvPr id="15" name="圆角矩形 14"/>
            <p:cNvSpPr/>
            <p:nvPr/>
          </p:nvSpPr>
          <p:spPr>
            <a:xfrm>
              <a:off x="1764" y="2494"/>
              <a:ext cx="10873" cy="5214"/>
            </a:xfrm>
            <a:prstGeom prst="roundRect">
              <a:avLst>
                <a:gd name="adj" fmla="val 3142"/>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8" name="文本框 7"/>
          <p:cNvSpPr txBox="1"/>
          <p:nvPr/>
        </p:nvSpPr>
        <p:spPr>
          <a:xfrm>
            <a:off x="1331976" y="3293745"/>
            <a:ext cx="6480048" cy="1291590"/>
          </a:xfrm>
          <a:prstGeom prst="rect">
            <a:avLst/>
          </a:prstGeom>
          <a:noFill/>
        </p:spPr>
        <p:txBody>
          <a:bodyPr wrap="square" rtlCol="0" anchor="t">
            <a:spAutoFit/>
          </a:bodyPr>
          <a:lstStyle/>
          <a:p>
            <a:pPr marL="0" marR="0" lvl="0" indent="457200" algn="just" defTabSz="914400" rtl="0" fontAlgn="base">
              <a:lnSpc>
                <a:spcPct val="130000"/>
              </a:lnSpc>
              <a:spcBef>
                <a:spcPct val="0"/>
              </a:spcBef>
              <a:spcAft>
                <a:spcPct val="0"/>
              </a:spcAft>
              <a:buClrTx/>
              <a:buSzTx/>
              <a:buFont typeface="Arial" panose="020B0604020202020204" pitchFamily="34" charset="0"/>
              <a:buNone/>
              <a:defRPr/>
            </a:pPr>
            <a:r>
              <a:rPr lang="zh-CN" altLang="en-US" sz="2000"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mn-ea"/>
                <a:sym typeface="+mn-lt"/>
              </a:rPr>
              <a:t>抓住一个核心</a:t>
            </a:r>
            <a:r>
              <a:rPr lang="en-US" altLang="zh-CN" sz="2000"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mn-ea"/>
                <a:sym typeface="+mn-lt"/>
              </a:rPr>
              <a:t>---</a:t>
            </a:r>
            <a:r>
              <a:rPr lang="zh-CN" altLang="en-US" sz="2000"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mn-ea"/>
                <a:sym typeface="+mn-lt"/>
              </a:rPr>
              <a:t>就是落实安全生产责任制，实现纵向到底、横向到边、各施工方相关方责任落到实处，全员承诺，落实安全责任。</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 name=" 234"/>
          <p:cNvSpPr/>
          <p:nvPr/>
        </p:nvSpPr>
        <p:spPr>
          <a:xfrm>
            <a:off x="6240145" y="861060"/>
            <a:ext cx="1651635" cy="661670"/>
          </a:xfrm>
          <a:custGeom>
            <a:avLst/>
            <a:gdLst>
              <a:gd name="connsiteX0" fmla="*/ 153754 w 935330"/>
              <a:gd name="connsiteY0" fmla="*/ 0 h 460000"/>
              <a:gd name="connsiteX1" fmla="*/ 781576 w 935330"/>
              <a:gd name="connsiteY1" fmla="*/ 0 h 460000"/>
              <a:gd name="connsiteX2" fmla="*/ 935330 w 935330"/>
              <a:gd name="connsiteY2" fmla="*/ 153754 h 460000"/>
              <a:gd name="connsiteX3" fmla="*/ 781576 w 935330"/>
              <a:gd name="connsiteY3" fmla="*/ 307508 h 460000"/>
              <a:gd name="connsiteX4" fmla="*/ 295997 w 935330"/>
              <a:gd name="connsiteY4" fmla="*/ 307508 h 460000"/>
              <a:gd name="connsiteX5" fmla="*/ 99282 w 935330"/>
              <a:gd name="connsiteY5" fmla="*/ 460000 h 460000"/>
              <a:gd name="connsiteX6" fmla="*/ 209707 w 935330"/>
              <a:gd name="connsiteY6" fmla="*/ 307508 h 460000"/>
              <a:gd name="connsiteX7" fmla="*/ 153754 w 935330"/>
              <a:gd name="connsiteY7" fmla="*/ 307508 h 460000"/>
              <a:gd name="connsiteX8" fmla="*/ 0 w 935330"/>
              <a:gd name="connsiteY8" fmla="*/ 153754 h 460000"/>
              <a:gd name="connsiteX9" fmla="*/ 153754 w 935330"/>
              <a:gd name="connsiteY9" fmla="*/ 0 h 46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5330" h="460000">
                <a:moveTo>
                  <a:pt x="153754" y="0"/>
                </a:moveTo>
                <a:lnTo>
                  <a:pt x="781576" y="0"/>
                </a:lnTo>
                <a:cubicBezTo>
                  <a:pt x="866492" y="0"/>
                  <a:pt x="935330" y="68838"/>
                  <a:pt x="935330" y="153754"/>
                </a:cubicBezTo>
                <a:cubicBezTo>
                  <a:pt x="935330" y="238670"/>
                  <a:pt x="866492" y="307508"/>
                  <a:pt x="781576" y="307508"/>
                </a:cubicBezTo>
                <a:lnTo>
                  <a:pt x="295997" y="307508"/>
                </a:lnTo>
                <a:lnTo>
                  <a:pt x="99282" y="460000"/>
                </a:lnTo>
                <a:lnTo>
                  <a:pt x="209707" y="307508"/>
                </a:lnTo>
                <a:lnTo>
                  <a:pt x="153754" y="307508"/>
                </a:lnTo>
                <a:cubicBezTo>
                  <a:pt x="68838" y="307508"/>
                  <a:pt x="0" y="238670"/>
                  <a:pt x="0" y="153754"/>
                </a:cubicBezTo>
                <a:cubicBezTo>
                  <a:pt x="0" y="68838"/>
                  <a:pt x="68838" y="0"/>
                  <a:pt x="153754"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0" rIns="180000" bIns="324000"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dirty="0">
              <a:solidFill>
                <a:srgbClr val="FFFFFF"/>
              </a:solidFill>
            </a:endParaRPr>
          </a:p>
        </p:txBody>
      </p:sp>
      <p:sp>
        <p:nvSpPr>
          <p:cNvPr id="4" name="矩形 37"/>
          <p:cNvSpPr/>
          <p:nvPr/>
        </p:nvSpPr>
        <p:spPr>
          <a:xfrm>
            <a:off x="601663" y="237649"/>
            <a:ext cx="3592195"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 </a:t>
            </a:r>
            <a:r>
              <a:rPr lang="zh-CN" altLang="en-US" sz="2500" b="1" spc="100" dirty="0" smtClean="0">
                <a:solidFill>
                  <a:srgbClr val="0160AF"/>
                </a:solidFill>
                <a:uFillTx/>
                <a:latin typeface="微软雅黑" panose="020B0503020204020204" pitchFamily="34" charset="-122"/>
                <a:ea typeface="微软雅黑" panose="020B0503020204020204" pitchFamily="34" charset="-122"/>
                <a:sym typeface="+mn-ea"/>
              </a:rPr>
              <a:t>作业现场安全管理概述</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01</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86130" y="810260"/>
            <a:ext cx="2344420" cy="399415"/>
            <a:chOff x="1238" y="1108"/>
            <a:chExt cx="3692" cy="629"/>
          </a:xfrm>
        </p:grpSpPr>
        <p:sp>
          <p:nvSpPr>
            <p:cNvPr id="3" name="AutoShape 11"/>
            <p:cNvSpPr/>
            <p:nvPr/>
          </p:nvSpPr>
          <p:spPr>
            <a:xfrm>
              <a:off x="1282" y="1139"/>
              <a:ext cx="3648"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238" y="1108"/>
              <a:ext cx="3648" cy="628"/>
            </a:xfrm>
            <a:prstGeom prst="rect">
              <a:avLst/>
            </a:prstGeom>
            <a:noFill/>
          </p:spPr>
          <p:txBody>
            <a:bodyPr wrap="none" rtlCol="0" anchor="t">
              <a:spAutoFit/>
            </a:bodyPr>
            <a:lstStyle/>
            <a:p>
              <a:pPr lvl="0" indent="0" algn="ctr"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安全管理所处阶段</a:t>
              </a:r>
            </a:p>
          </p:txBody>
        </p:sp>
      </p:grpSp>
      <p:grpSp>
        <p:nvGrpSpPr>
          <p:cNvPr id="32" name="组合 31"/>
          <p:cNvGrpSpPr/>
          <p:nvPr/>
        </p:nvGrpSpPr>
        <p:grpSpPr>
          <a:xfrm>
            <a:off x="4752340" y="1341755"/>
            <a:ext cx="3780155" cy="1468120"/>
            <a:chOff x="1058" y="2113"/>
            <a:chExt cx="5953" cy="2312"/>
          </a:xfrm>
        </p:grpSpPr>
        <p:sp>
          <p:nvSpPr>
            <p:cNvPr id="33" name="Text Box 7"/>
            <p:cNvSpPr txBox="1">
              <a:spLocks noChangeArrowheads="1"/>
            </p:cNvSpPr>
            <p:nvPr/>
          </p:nvSpPr>
          <p:spPr bwMode="gray">
            <a:xfrm>
              <a:off x="2050" y="2422"/>
              <a:ext cx="2314" cy="580"/>
            </a:xfrm>
            <a:prstGeom prst="rect">
              <a:avLst/>
            </a:prstGeom>
            <a:noFill/>
            <a:ln w="9525" algn="ctr">
              <a:noFill/>
              <a:miter lim="800000"/>
            </a:ln>
            <a:extLst>
              <a:ext uri="{909E8E84-426E-40DD-AFC4-6F175D3DCCD1}">
                <a14:hiddenFill xmlns="" xmlns:a14="http://schemas.microsoft.com/office/drawing/2010/main">
                  <a:solidFill>
                    <a:srgbClr val="FFFFFF"/>
                  </a:solidFill>
                </a14:hiddenFill>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a:r>
                <a:rPr lang="zh-CN" altLang="en-US"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严格监督</a:t>
              </a:r>
            </a:p>
          </p:txBody>
        </p:sp>
        <p:sp>
          <p:nvSpPr>
            <p:cNvPr id="34" name="Rectangle 5"/>
            <p:cNvSpPr/>
            <p:nvPr/>
          </p:nvSpPr>
          <p:spPr bwMode="auto">
            <a:xfrm>
              <a:off x="2447" y="3002"/>
              <a:ext cx="4564" cy="142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type="none" w="med" len="med"/>
                  <a:tailEnd type="none" w="med" len="med"/>
                </a14:hiddenLine>
              </a:ext>
            </a:extLst>
          </p:spPr>
          <p:txBody>
            <a:bodyPr lIns="0" tIns="0" rIns="0" bIns="0" anchor="t"/>
            <a:lstStyle/>
            <a:p>
              <a:pPr lvl="0" algn="just" fontAlgn="auto">
                <a:lnSpc>
                  <a:spcPct val="100000"/>
                </a:lnSpc>
              </a:pPr>
              <a:r>
                <a:rPr lang="zh-CN" altLang="en-US" spc="100" dirty="0">
                  <a:solidFill>
                    <a:schemeClr val="tx1">
                      <a:lumMod val="75000"/>
                      <a:lumOff val="25000"/>
                    </a:schemeClr>
                  </a:solidFill>
                  <a:uFillTx/>
                  <a:latin typeface="微软雅黑" panose="020B0503020204020204" pitchFamily="34" charset="-122"/>
                  <a:ea typeface="微软雅黑" panose="020B0503020204020204" pitchFamily="34" charset="-122"/>
                  <a:sym typeface="+mn-ea"/>
                </a:rPr>
                <a:t>管理层有安全承诺，员工害怕安全人员有安全规则和程序，强调安全监督控制事故</a:t>
              </a:r>
            </a:p>
          </p:txBody>
        </p:sp>
        <p:grpSp>
          <p:nvGrpSpPr>
            <p:cNvPr id="35" name="组合 34"/>
            <p:cNvGrpSpPr/>
            <p:nvPr/>
          </p:nvGrpSpPr>
          <p:grpSpPr>
            <a:xfrm>
              <a:off x="1058" y="2113"/>
              <a:ext cx="1250" cy="1250"/>
              <a:chOff x="1058" y="2282"/>
              <a:chExt cx="1250" cy="1250"/>
            </a:xfrm>
          </p:grpSpPr>
          <p:sp>
            <p:nvSpPr>
              <p:cNvPr id="36" name="Oval 4"/>
              <p:cNvSpPr/>
              <p:nvPr/>
            </p:nvSpPr>
            <p:spPr>
              <a:xfrm>
                <a:off x="1058" y="2282"/>
                <a:ext cx="1250" cy="1250"/>
              </a:xfrm>
              <a:prstGeom prst="ellipse">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dirty="0">
                  <a:latin typeface="造字工房悦圆演示版常规体" pitchFamily="50" charset="-122"/>
                  <a:ea typeface="造字工房悦圆演示版常规体" pitchFamily="50" charset="-122"/>
                </a:endParaRPr>
              </a:p>
            </p:txBody>
          </p:sp>
          <p:sp>
            <p:nvSpPr>
              <p:cNvPr id="37" name="文本框 36"/>
              <p:cNvSpPr txBox="1"/>
              <p:nvPr/>
            </p:nvSpPr>
            <p:spPr>
              <a:xfrm>
                <a:off x="1119" y="2567"/>
                <a:ext cx="1128" cy="628"/>
              </a:xfrm>
              <a:prstGeom prst="rect">
                <a:avLst/>
              </a:prstGeom>
              <a:noFill/>
            </p:spPr>
            <p:txBody>
              <a:bodyPr wrap="none" rtlCol="0" anchor="t">
                <a:spAutoFit/>
              </a:bodyPr>
              <a:lstStyle/>
              <a:p>
                <a:pPr algn="ctr"/>
                <a:r>
                  <a:rPr lang="zh-CN" altLang="en-US" sz="2000" b="1" spc="100" dirty="0" smtClean="0">
                    <a:solidFill>
                      <a:schemeClr val="bg1"/>
                    </a:solidFill>
                    <a:uFillTx/>
                    <a:latin typeface="微软雅黑" panose="020B0503020204020204" pitchFamily="34" charset="-122"/>
                    <a:ea typeface="微软雅黑" panose="020B0503020204020204" pitchFamily="34" charset="-122"/>
                    <a:sym typeface="+mn-ea"/>
                  </a:rPr>
                  <a:t>依赖</a:t>
                </a:r>
              </a:p>
            </p:txBody>
          </p:sp>
        </p:grpSp>
      </p:grpSp>
      <p:grpSp>
        <p:nvGrpSpPr>
          <p:cNvPr id="50" name="组合 49"/>
          <p:cNvGrpSpPr/>
          <p:nvPr/>
        </p:nvGrpSpPr>
        <p:grpSpPr>
          <a:xfrm>
            <a:off x="415925" y="1350010"/>
            <a:ext cx="4032250" cy="3140075"/>
            <a:chOff x="1058" y="2113"/>
            <a:chExt cx="6350" cy="4945"/>
          </a:xfrm>
        </p:grpSpPr>
        <p:grpSp>
          <p:nvGrpSpPr>
            <p:cNvPr id="31" name="组合 30"/>
            <p:cNvGrpSpPr/>
            <p:nvPr/>
          </p:nvGrpSpPr>
          <p:grpSpPr>
            <a:xfrm>
              <a:off x="1058" y="2113"/>
              <a:ext cx="6350" cy="2312"/>
              <a:chOff x="1058" y="2113"/>
              <a:chExt cx="6350" cy="2312"/>
            </a:xfrm>
          </p:grpSpPr>
          <p:sp>
            <p:nvSpPr>
              <p:cNvPr id="17" name="Text Box 7"/>
              <p:cNvSpPr txBox="1">
                <a:spLocks noChangeArrowheads="1"/>
              </p:cNvSpPr>
              <p:nvPr/>
            </p:nvSpPr>
            <p:spPr bwMode="gray">
              <a:xfrm>
                <a:off x="2050" y="2422"/>
                <a:ext cx="2314" cy="580"/>
              </a:xfrm>
              <a:prstGeom prst="rect">
                <a:avLst/>
              </a:prstGeom>
              <a:noFill/>
              <a:ln w="9525" algn="ctr">
                <a:noFill/>
                <a:miter lim="800000"/>
              </a:ln>
              <a:extLst>
                <a:ext uri="{909E8E84-426E-40DD-AFC4-6F175D3DCCD1}">
                  <a14:hiddenFill xmlns="" xmlns:a14="http://schemas.microsoft.com/office/drawing/2010/main">
                    <a:solidFill>
                      <a:srgbClr val="FFFFFF"/>
                    </a:solidFill>
                  </a14:hiddenFill>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a:r>
                  <a:rPr lang="zh-CN" altLang="en-US"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自然本能</a:t>
                </a:r>
              </a:p>
            </p:txBody>
          </p:sp>
          <p:sp>
            <p:nvSpPr>
              <p:cNvPr id="18" name="Rectangle 5"/>
              <p:cNvSpPr/>
              <p:nvPr/>
            </p:nvSpPr>
            <p:spPr bwMode="auto">
              <a:xfrm>
                <a:off x="2447" y="3002"/>
                <a:ext cx="4961" cy="142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type="none" w="med" len="med"/>
                    <a:tailEnd type="none" w="med" len="med"/>
                  </a14:hiddenLine>
                </a:ext>
              </a:extLst>
            </p:spPr>
            <p:txBody>
              <a:bodyPr lIns="0" tIns="0" rIns="0" bIns="0" anchor="t"/>
              <a:lstStyle/>
              <a:p>
                <a:pPr lvl="0" algn="just" fontAlgn="auto">
                  <a:lnSpc>
                    <a:spcPct val="100000"/>
                  </a:lnSpc>
                </a:pPr>
                <a:r>
                  <a:rPr lang="zh-CN" altLang="en-US" spc="100" dirty="0">
                    <a:solidFill>
                      <a:schemeClr val="tx1">
                        <a:lumMod val="75000"/>
                        <a:lumOff val="25000"/>
                      </a:schemeClr>
                    </a:solidFill>
                    <a:uFillTx/>
                    <a:latin typeface="微软雅黑" panose="020B0503020204020204" pitchFamily="34" charset="-122"/>
                    <a:ea typeface="微软雅黑" panose="020B0503020204020204" pitchFamily="34" charset="-122"/>
                    <a:sym typeface="+mn-ea"/>
                  </a:rPr>
                  <a:t>依靠人的本能，以服从为目标，责任是安全人员的事，管理层不直接管理安全</a:t>
                </a:r>
              </a:p>
            </p:txBody>
          </p:sp>
          <p:grpSp>
            <p:nvGrpSpPr>
              <p:cNvPr id="14" name="组合 13"/>
              <p:cNvGrpSpPr/>
              <p:nvPr/>
            </p:nvGrpSpPr>
            <p:grpSpPr>
              <a:xfrm>
                <a:off x="1058" y="2113"/>
                <a:ext cx="1250" cy="1250"/>
                <a:chOff x="1058" y="2282"/>
                <a:chExt cx="1250" cy="1250"/>
              </a:xfrm>
            </p:grpSpPr>
            <p:sp>
              <p:nvSpPr>
                <p:cNvPr id="12" name="Oval 4"/>
                <p:cNvSpPr/>
                <p:nvPr/>
              </p:nvSpPr>
              <p:spPr>
                <a:xfrm>
                  <a:off x="1058" y="2282"/>
                  <a:ext cx="1250" cy="1250"/>
                </a:xfrm>
                <a:prstGeom prst="ellipse">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dirty="0">
                    <a:latin typeface="造字工房悦圆演示版常规体" pitchFamily="50" charset="-122"/>
                    <a:ea typeface="造字工房悦圆演示版常规体" pitchFamily="50" charset="-122"/>
                  </a:endParaRPr>
                </a:p>
              </p:txBody>
            </p:sp>
            <p:sp>
              <p:nvSpPr>
                <p:cNvPr id="13" name="文本框 12"/>
                <p:cNvSpPr txBox="1"/>
                <p:nvPr/>
              </p:nvSpPr>
              <p:spPr>
                <a:xfrm>
                  <a:off x="1119" y="2567"/>
                  <a:ext cx="1128" cy="628"/>
                </a:xfrm>
                <a:prstGeom prst="rect">
                  <a:avLst/>
                </a:prstGeom>
                <a:noFill/>
              </p:spPr>
              <p:txBody>
                <a:bodyPr wrap="none" rtlCol="0" anchor="t">
                  <a:spAutoFit/>
                </a:bodyPr>
                <a:lstStyle/>
                <a:p>
                  <a:pPr algn="ctr"/>
                  <a:r>
                    <a:rPr lang="zh-CN" altLang="en-US" sz="2000" b="1" spc="100" dirty="0" smtClean="0">
                      <a:solidFill>
                        <a:schemeClr val="bg1"/>
                      </a:solidFill>
                      <a:uFillTx/>
                      <a:latin typeface="微软雅黑" panose="020B0503020204020204" pitchFamily="34" charset="-122"/>
                      <a:ea typeface="微软雅黑" panose="020B0503020204020204" pitchFamily="34" charset="-122"/>
                      <a:sym typeface="+mn-ea"/>
                    </a:rPr>
                    <a:t>本能</a:t>
                  </a:r>
                </a:p>
              </p:txBody>
            </p:sp>
          </p:grpSp>
        </p:grpSp>
        <p:grpSp>
          <p:nvGrpSpPr>
            <p:cNvPr id="38" name="组合 37"/>
            <p:cNvGrpSpPr/>
            <p:nvPr/>
          </p:nvGrpSpPr>
          <p:grpSpPr>
            <a:xfrm>
              <a:off x="1058" y="4425"/>
              <a:ext cx="6350" cy="2633"/>
              <a:chOff x="1058" y="2113"/>
              <a:chExt cx="6350" cy="2633"/>
            </a:xfrm>
          </p:grpSpPr>
          <p:sp>
            <p:nvSpPr>
              <p:cNvPr id="39" name="Text Box 7"/>
              <p:cNvSpPr txBox="1">
                <a:spLocks noChangeArrowheads="1"/>
              </p:cNvSpPr>
              <p:nvPr/>
            </p:nvSpPr>
            <p:spPr bwMode="gray">
              <a:xfrm>
                <a:off x="2050" y="2422"/>
                <a:ext cx="2314" cy="580"/>
              </a:xfrm>
              <a:prstGeom prst="rect">
                <a:avLst/>
              </a:prstGeom>
              <a:noFill/>
              <a:ln w="9525" algn="ctr">
                <a:noFill/>
                <a:miter lim="800000"/>
              </a:ln>
              <a:extLst>
                <a:ext uri="{909E8E84-426E-40DD-AFC4-6F175D3DCCD1}">
                  <a14:hiddenFill xmlns="" xmlns:a14="http://schemas.microsoft.com/office/drawing/2010/main">
                    <a:solidFill>
                      <a:srgbClr val="FFFFFF"/>
                    </a:solidFill>
                  </a14:hiddenFill>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a:r>
                  <a:rPr lang="zh-CN" altLang="en-US"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自主管理</a:t>
                </a:r>
              </a:p>
            </p:txBody>
          </p:sp>
          <p:sp>
            <p:nvSpPr>
              <p:cNvPr id="40" name="Rectangle 5"/>
              <p:cNvSpPr/>
              <p:nvPr/>
            </p:nvSpPr>
            <p:spPr bwMode="auto">
              <a:xfrm>
                <a:off x="2447" y="3002"/>
                <a:ext cx="4961" cy="17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type="none" w="med" len="med"/>
                    <a:tailEnd type="none" w="med" len="med"/>
                  </a14:hiddenLine>
                </a:ext>
              </a:extLst>
            </p:spPr>
            <p:txBody>
              <a:bodyPr lIns="0" tIns="0" rIns="0" bIns="0" anchor="t"/>
              <a:lstStyle/>
              <a:p>
                <a:pPr lvl="0" algn="just" fontAlgn="auto">
                  <a:lnSpc>
                    <a:spcPct val="100000"/>
                  </a:lnSpc>
                </a:pPr>
                <a:r>
                  <a:rPr lang="zh-CN" altLang="en-US" spc="100" dirty="0">
                    <a:solidFill>
                      <a:schemeClr val="tx1">
                        <a:lumMod val="75000"/>
                        <a:lumOff val="25000"/>
                      </a:schemeClr>
                    </a:solidFill>
                    <a:uFillTx/>
                    <a:latin typeface="微软雅黑" panose="020B0503020204020204" pitchFamily="34" charset="-122"/>
                    <a:ea typeface="微软雅黑" panose="020B0503020204020204" pitchFamily="34" charset="-122"/>
                    <a:sym typeface="+mn-ea"/>
                  </a:rPr>
                  <a:t>领导安全承诺能够实现，安全知识和技能大幅度提高，自觉遵守纪律，关注自我安全问题，注重良好安全习惯培养</a:t>
                </a:r>
              </a:p>
            </p:txBody>
          </p:sp>
          <p:grpSp>
            <p:nvGrpSpPr>
              <p:cNvPr id="41" name="组合 40"/>
              <p:cNvGrpSpPr/>
              <p:nvPr/>
            </p:nvGrpSpPr>
            <p:grpSpPr>
              <a:xfrm>
                <a:off x="1058" y="2113"/>
                <a:ext cx="1250" cy="1250"/>
                <a:chOff x="1058" y="2282"/>
                <a:chExt cx="1250" cy="1250"/>
              </a:xfrm>
            </p:grpSpPr>
            <p:sp>
              <p:nvSpPr>
                <p:cNvPr id="42" name="Oval 4"/>
                <p:cNvSpPr/>
                <p:nvPr/>
              </p:nvSpPr>
              <p:spPr>
                <a:xfrm>
                  <a:off x="1058" y="2282"/>
                  <a:ext cx="1250" cy="1250"/>
                </a:xfrm>
                <a:prstGeom prst="ellipse">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dirty="0">
                    <a:latin typeface="造字工房悦圆演示版常规体" pitchFamily="50" charset="-122"/>
                    <a:ea typeface="造字工房悦圆演示版常规体" pitchFamily="50" charset="-122"/>
                  </a:endParaRPr>
                </a:p>
              </p:txBody>
            </p:sp>
            <p:sp>
              <p:nvSpPr>
                <p:cNvPr id="43" name="文本框 42"/>
                <p:cNvSpPr txBox="1"/>
                <p:nvPr/>
              </p:nvSpPr>
              <p:spPr>
                <a:xfrm>
                  <a:off x="1119" y="2567"/>
                  <a:ext cx="1128" cy="628"/>
                </a:xfrm>
                <a:prstGeom prst="rect">
                  <a:avLst/>
                </a:prstGeom>
                <a:noFill/>
              </p:spPr>
              <p:txBody>
                <a:bodyPr wrap="none" rtlCol="0" anchor="t">
                  <a:spAutoFit/>
                </a:bodyPr>
                <a:lstStyle/>
                <a:p>
                  <a:pPr algn="ctr"/>
                  <a:r>
                    <a:rPr lang="zh-CN" altLang="en-US" sz="2000" b="1" spc="100" dirty="0" smtClean="0">
                      <a:solidFill>
                        <a:schemeClr val="bg1"/>
                      </a:solidFill>
                      <a:uFillTx/>
                      <a:latin typeface="微软雅黑" panose="020B0503020204020204" pitchFamily="34" charset="-122"/>
                      <a:ea typeface="微软雅黑" panose="020B0503020204020204" pitchFamily="34" charset="-122"/>
                      <a:sym typeface="+mn-ea"/>
                    </a:rPr>
                    <a:t>独立</a:t>
                  </a:r>
                </a:p>
              </p:txBody>
            </p:sp>
          </p:grpSp>
        </p:grpSp>
      </p:grpSp>
      <p:grpSp>
        <p:nvGrpSpPr>
          <p:cNvPr id="44" name="组合 43"/>
          <p:cNvGrpSpPr/>
          <p:nvPr/>
        </p:nvGrpSpPr>
        <p:grpSpPr>
          <a:xfrm>
            <a:off x="4752340" y="2809875"/>
            <a:ext cx="3780155" cy="1468120"/>
            <a:chOff x="1058" y="2113"/>
            <a:chExt cx="5953" cy="2312"/>
          </a:xfrm>
        </p:grpSpPr>
        <p:sp>
          <p:nvSpPr>
            <p:cNvPr id="45" name="Text Box 7"/>
            <p:cNvSpPr txBox="1">
              <a:spLocks noChangeArrowheads="1"/>
            </p:cNvSpPr>
            <p:nvPr/>
          </p:nvSpPr>
          <p:spPr bwMode="gray">
            <a:xfrm>
              <a:off x="2050" y="2422"/>
              <a:ext cx="2314" cy="580"/>
            </a:xfrm>
            <a:prstGeom prst="rect">
              <a:avLst/>
            </a:prstGeom>
            <a:noFill/>
            <a:ln w="9525" algn="ctr">
              <a:noFill/>
              <a:miter lim="800000"/>
            </a:ln>
            <a:extLst>
              <a:ext uri="{909E8E84-426E-40DD-AFC4-6F175D3DCCD1}">
                <a14:hiddenFill xmlns="" xmlns:a14="http://schemas.microsoft.com/office/drawing/2010/main">
                  <a:solidFill>
                    <a:srgbClr val="FFFFFF"/>
                  </a:solidFill>
                </a14:hiddenFill>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a:r>
                <a:rPr lang="zh-CN" altLang="en-US"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团队管理</a:t>
              </a:r>
            </a:p>
          </p:txBody>
        </p:sp>
        <p:sp>
          <p:nvSpPr>
            <p:cNvPr id="46" name="Rectangle 5"/>
            <p:cNvSpPr/>
            <p:nvPr/>
          </p:nvSpPr>
          <p:spPr bwMode="auto">
            <a:xfrm>
              <a:off x="2447" y="3002"/>
              <a:ext cx="4564" cy="142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type="none" w="med" len="med"/>
                  <a:tailEnd type="none" w="med" len="med"/>
                </a14:hiddenLine>
              </a:ext>
            </a:extLst>
          </p:spPr>
          <p:txBody>
            <a:bodyPr lIns="0" tIns="0" rIns="0" bIns="0" anchor="t"/>
            <a:lstStyle/>
            <a:p>
              <a:pPr lvl="0" algn="just" fontAlgn="auto">
                <a:lnSpc>
                  <a:spcPct val="100000"/>
                </a:lnSpc>
              </a:pPr>
              <a:r>
                <a:rPr lang="zh-CN" altLang="en-US" spc="100" dirty="0">
                  <a:solidFill>
                    <a:schemeClr val="tx1">
                      <a:lumMod val="75000"/>
                      <a:lumOff val="25000"/>
                    </a:schemeClr>
                  </a:solidFill>
                  <a:uFillTx/>
                  <a:latin typeface="微软雅黑" panose="020B0503020204020204" pitchFamily="34" charset="-122"/>
                  <a:ea typeface="微软雅黑" panose="020B0503020204020204" pitchFamily="34" charset="-122"/>
                  <a:sym typeface="+mn-ea"/>
                </a:rPr>
                <a:t>主动纠正他人违章，注重他人安全，注重团队和荣誉，关注工作之外安全</a:t>
              </a:r>
            </a:p>
          </p:txBody>
        </p:sp>
        <p:grpSp>
          <p:nvGrpSpPr>
            <p:cNvPr id="47" name="组合 46"/>
            <p:cNvGrpSpPr/>
            <p:nvPr/>
          </p:nvGrpSpPr>
          <p:grpSpPr>
            <a:xfrm>
              <a:off x="1058" y="2113"/>
              <a:ext cx="1250" cy="1250"/>
              <a:chOff x="1058" y="2282"/>
              <a:chExt cx="1250" cy="1250"/>
            </a:xfrm>
          </p:grpSpPr>
          <p:sp>
            <p:nvSpPr>
              <p:cNvPr id="48" name="Oval 4"/>
              <p:cNvSpPr/>
              <p:nvPr/>
            </p:nvSpPr>
            <p:spPr>
              <a:xfrm>
                <a:off x="1058" y="2282"/>
                <a:ext cx="1250" cy="1250"/>
              </a:xfrm>
              <a:prstGeom prst="ellipse">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dirty="0">
                  <a:latin typeface="造字工房悦圆演示版常规体" pitchFamily="50" charset="-122"/>
                  <a:ea typeface="造字工房悦圆演示版常规体" pitchFamily="50" charset="-122"/>
                </a:endParaRPr>
              </a:p>
            </p:txBody>
          </p:sp>
          <p:sp>
            <p:nvSpPr>
              <p:cNvPr id="49" name="文本框 48"/>
              <p:cNvSpPr txBox="1"/>
              <p:nvPr/>
            </p:nvSpPr>
            <p:spPr>
              <a:xfrm>
                <a:off x="1119" y="2567"/>
                <a:ext cx="1128" cy="628"/>
              </a:xfrm>
              <a:prstGeom prst="rect">
                <a:avLst/>
              </a:prstGeom>
              <a:noFill/>
            </p:spPr>
            <p:txBody>
              <a:bodyPr wrap="none" rtlCol="0" anchor="t">
                <a:spAutoFit/>
              </a:bodyPr>
              <a:lstStyle/>
              <a:p>
                <a:pPr algn="ctr"/>
                <a:r>
                  <a:rPr lang="zh-CN" altLang="en-US" sz="2000" b="1" spc="100" dirty="0" smtClean="0">
                    <a:solidFill>
                      <a:schemeClr val="bg1"/>
                    </a:solidFill>
                    <a:uFillTx/>
                    <a:latin typeface="微软雅黑" panose="020B0503020204020204" pitchFamily="34" charset="-122"/>
                    <a:ea typeface="微软雅黑" panose="020B0503020204020204" pitchFamily="34" charset="-122"/>
                    <a:sym typeface="+mn-ea"/>
                  </a:rPr>
                  <a:t>互助</a:t>
                </a:r>
              </a:p>
            </p:txBody>
          </p:sp>
        </p:grpSp>
      </p:grpSp>
      <p:sp>
        <p:nvSpPr>
          <p:cNvPr id="56" name="圆角矩形 55"/>
          <p:cNvSpPr/>
          <p:nvPr/>
        </p:nvSpPr>
        <p:spPr>
          <a:xfrm>
            <a:off x="1250950" y="1579245"/>
            <a:ext cx="3394710" cy="1222375"/>
          </a:xfrm>
          <a:prstGeom prst="roundRect">
            <a:avLst>
              <a:gd name="adj" fmla="val 3142"/>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圆角矩形 56"/>
          <p:cNvSpPr/>
          <p:nvPr/>
        </p:nvSpPr>
        <p:spPr>
          <a:xfrm>
            <a:off x="5593080" y="3030855"/>
            <a:ext cx="3000375" cy="1222375"/>
          </a:xfrm>
          <a:prstGeom prst="roundRect">
            <a:avLst>
              <a:gd name="adj" fmla="val 3142"/>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8" name="圆角矩形 57"/>
          <p:cNvSpPr/>
          <p:nvPr/>
        </p:nvSpPr>
        <p:spPr>
          <a:xfrm>
            <a:off x="1256665" y="3022600"/>
            <a:ext cx="3394710" cy="1527810"/>
          </a:xfrm>
          <a:prstGeom prst="roundRect">
            <a:avLst>
              <a:gd name="adj" fmla="val 3142"/>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9" name="圆角矩形 58"/>
          <p:cNvSpPr/>
          <p:nvPr/>
        </p:nvSpPr>
        <p:spPr>
          <a:xfrm>
            <a:off x="5570855" y="1555750"/>
            <a:ext cx="3063875" cy="1222375"/>
          </a:xfrm>
          <a:prstGeom prst="roundRect">
            <a:avLst>
              <a:gd name="adj" fmla="val 3142"/>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2" name="文本框 61"/>
          <p:cNvSpPr txBox="1"/>
          <p:nvPr/>
        </p:nvSpPr>
        <p:spPr>
          <a:xfrm>
            <a:off x="6390640" y="885190"/>
            <a:ext cx="1389380" cy="368300"/>
          </a:xfrm>
          <a:prstGeom prst="rect">
            <a:avLst/>
          </a:prstGeom>
          <a:noFill/>
        </p:spPr>
        <p:txBody>
          <a:bodyPr wrap="none" rtlCol="0" anchor="t">
            <a:spAutoFit/>
          </a:bodyPr>
          <a:lstStyle/>
          <a:p>
            <a:pPr algn="ctr"/>
            <a:r>
              <a:rPr lang="zh-CN" altLang="en-US" b="1" spc="100" dirty="0" smtClean="0">
                <a:solidFill>
                  <a:schemeClr val="bg1"/>
                </a:solidFill>
                <a:uFillTx/>
                <a:latin typeface="微软雅黑" panose="020B0503020204020204" pitchFamily="34" charset="-122"/>
                <a:ea typeface="微软雅黑" panose="020B0503020204020204" pitchFamily="34" charset="-122"/>
                <a:sym typeface="+mn-ea"/>
              </a:rPr>
              <a:t>我们的位置</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01663" y="237649"/>
            <a:ext cx="3592195"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 </a:t>
            </a:r>
            <a:r>
              <a:rPr lang="zh-CN" altLang="en-US" sz="2500" b="1" spc="100" dirty="0" smtClean="0">
                <a:solidFill>
                  <a:srgbClr val="0160AF"/>
                </a:solidFill>
                <a:uFillTx/>
                <a:latin typeface="微软雅黑" panose="020B0503020204020204" pitchFamily="34" charset="-122"/>
                <a:ea typeface="微软雅黑" panose="020B0503020204020204" pitchFamily="34" charset="-122"/>
                <a:sym typeface="+mn-ea"/>
              </a:rPr>
              <a:t>作业现场安全管理概述</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01</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72795" y="810895"/>
            <a:ext cx="2091055" cy="398780"/>
            <a:chOff x="1217" y="1109"/>
            <a:chExt cx="3293" cy="628"/>
          </a:xfrm>
        </p:grpSpPr>
        <p:sp>
          <p:nvSpPr>
            <p:cNvPr id="3" name="AutoShape 11"/>
            <p:cNvSpPr/>
            <p:nvPr/>
          </p:nvSpPr>
          <p:spPr>
            <a:xfrm>
              <a:off x="1282" y="1139"/>
              <a:ext cx="3228"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217" y="1109"/>
              <a:ext cx="3228" cy="628"/>
            </a:xfrm>
            <a:prstGeom prst="rect">
              <a:avLst/>
            </a:prstGeom>
            <a:noFill/>
          </p:spPr>
          <p:txBody>
            <a:bodyPr wrap="none" rtlCol="0" anchor="t">
              <a:spAutoFit/>
            </a:bodyPr>
            <a:lstStyle/>
            <a:p>
              <a:pPr lvl="0" indent="0" algn="ctr"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安全管理四阶段</a:t>
              </a:r>
            </a:p>
          </p:txBody>
        </p:sp>
      </p:grpSp>
      <p:grpSp>
        <p:nvGrpSpPr>
          <p:cNvPr id="51" name="组合 50"/>
          <p:cNvGrpSpPr/>
          <p:nvPr/>
        </p:nvGrpSpPr>
        <p:grpSpPr>
          <a:xfrm>
            <a:off x="904875" y="1846580"/>
            <a:ext cx="7334250" cy="1821180"/>
            <a:chOff x="1425" y="2752"/>
            <a:chExt cx="11550" cy="2868"/>
          </a:xfrm>
        </p:grpSpPr>
        <p:grpSp>
          <p:nvGrpSpPr>
            <p:cNvPr id="43" name="组合 42"/>
            <p:cNvGrpSpPr/>
            <p:nvPr/>
          </p:nvGrpSpPr>
          <p:grpSpPr>
            <a:xfrm>
              <a:off x="1425" y="2752"/>
              <a:ext cx="11551" cy="2244"/>
              <a:chOff x="1509" y="2102"/>
              <a:chExt cx="11551" cy="2244"/>
            </a:xfrm>
          </p:grpSpPr>
          <p:grpSp>
            <p:nvGrpSpPr>
              <p:cNvPr id="32" name="组合 31"/>
              <p:cNvGrpSpPr/>
              <p:nvPr/>
            </p:nvGrpSpPr>
            <p:grpSpPr>
              <a:xfrm>
                <a:off x="1510" y="2102"/>
                <a:ext cx="11549" cy="2244"/>
                <a:chOff x="1510" y="2102"/>
                <a:chExt cx="11549" cy="2244"/>
              </a:xfrm>
            </p:grpSpPr>
            <p:grpSp>
              <p:nvGrpSpPr>
                <p:cNvPr id="7" name="Group 78"/>
                <p:cNvGrpSpPr/>
                <p:nvPr/>
              </p:nvGrpSpPr>
              <p:grpSpPr>
                <a:xfrm flipH="1">
                  <a:off x="1510" y="2102"/>
                  <a:ext cx="2187" cy="1632"/>
                  <a:chOff x="4429126" y="2717800"/>
                  <a:chExt cx="1981200" cy="1562100"/>
                </a:xfrm>
                <a:solidFill>
                  <a:srgbClr val="0160AF"/>
                </a:solidFill>
              </p:grpSpPr>
              <p:sp>
                <p:nvSpPr>
                  <p:cNvPr id="8" name="Freeform 444"/>
                  <p:cNvSpPr/>
                  <p:nvPr/>
                </p:nvSpPr>
                <p:spPr bwMode="auto">
                  <a:xfrm>
                    <a:off x="4429126" y="3244850"/>
                    <a:ext cx="1981200" cy="504825"/>
                  </a:xfrm>
                  <a:custGeom>
                    <a:avLst/>
                    <a:gdLst>
                      <a:gd name="T0" fmla="*/ 79 w 624"/>
                      <a:gd name="T1" fmla="*/ 159 h 159"/>
                      <a:gd name="T2" fmla="*/ 545 w 624"/>
                      <a:gd name="T3" fmla="*/ 159 h 159"/>
                      <a:gd name="T4" fmla="*/ 624 w 624"/>
                      <a:gd name="T5" fmla="*/ 80 h 159"/>
                      <a:gd name="T6" fmla="*/ 545 w 624"/>
                      <a:gd name="T7" fmla="*/ 0 h 159"/>
                      <a:gd name="T8" fmla="*/ 79 w 624"/>
                      <a:gd name="T9" fmla="*/ 0 h 159"/>
                      <a:gd name="T10" fmla="*/ 0 w 624"/>
                      <a:gd name="T11" fmla="*/ 80 h 159"/>
                      <a:gd name="T12" fmla="*/ 79 w 624"/>
                      <a:gd name="T13" fmla="*/ 159 h 159"/>
                    </a:gdLst>
                    <a:ahLst/>
                    <a:cxnLst>
                      <a:cxn ang="0">
                        <a:pos x="T0" y="T1"/>
                      </a:cxn>
                      <a:cxn ang="0">
                        <a:pos x="T2" y="T3"/>
                      </a:cxn>
                      <a:cxn ang="0">
                        <a:pos x="T4" y="T5"/>
                      </a:cxn>
                      <a:cxn ang="0">
                        <a:pos x="T6" y="T7"/>
                      </a:cxn>
                      <a:cxn ang="0">
                        <a:pos x="T8" y="T9"/>
                      </a:cxn>
                      <a:cxn ang="0">
                        <a:pos x="T10" y="T11"/>
                      </a:cxn>
                      <a:cxn ang="0">
                        <a:pos x="T12" y="T13"/>
                      </a:cxn>
                    </a:cxnLst>
                    <a:rect l="0" t="0" r="r" b="b"/>
                    <a:pathLst>
                      <a:path w="624" h="159">
                        <a:moveTo>
                          <a:pt x="79" y="159"/>
                        </a:moveTo>
                        <a:cubicBezTo>
                          <a:pt x="545" y="159"/>
                          <a:pt x="545" y="159"/>
                          <a:pt x="545" y="159"/>
                        </a:cubicBezTo>
                        <a:cubicBezTo>
                          <a:pt x="589" y="159"/>
                          <a:pt x="624" y="124"/>
                          <a:pt x="624" y="80"/>
                        </a:cubicBezTo>
                        <a:cubicBezTo>
                          <a:pt x="624" y="36"/>
                          <a:pt x="589" y="0"/>
                          <a:pt x="545" y="0"/>
                        </a:cubicBezTo>
                        <a:cubicBezTo>
                          <a:pt x="79" y="0"/>
                          <a:pt x="79" y="0"/>
                          <a:pt x="79" y="0"/>
                        </a:cubicBezTo>
                        <a:cubicBezTo>
                          <a:pt x="35" y="0"/>
                          <a:pt x="0" y="36"/>
                          <a:pt x="0" y="80"/>
                        </a:cubicBezTo>
                        <a:cubicBezTo>
                          <a:pt x="0" y="124"/>
                          <a:pt x="35" y="159"/>
                          <a:pt x="79" y="159"/>
                        </a:cubicBezTo>
                        <a:close/>
                      </a:path>
                    </a:pathLst>
                  </a:custGeom>
                  <a:grpFill/>
                  <a:ln>
                    <a:noFill/>
                  </a:ln>
                </p:spPr>
                <p:txBody>
                  <a:bodyPr vert="horz" wrap="square" lIns="91440" tIns="45720" rIns="91440" bIns="45720" numCol="1" anchor="t" anchorCtr="0" compatLnSpc="1"/>
                  <a:lstStyle/>
                  <a:p>
                    <a:pPr fontAlgn="auto"/>
                    <a:endParaRPr lang="en-US" strike="noStrike" noProof="1"/>
                  </a:p>
                </p:txBody>
              </p:sp>
              <p:sp>
                <p:nvSpPr>
                  <p:cNvPr id="9" name="Freeform 445"/>
                  <p:cNvSpPr/>
                  <p:nvPr/>
                </p:nvSpPr>
                <p:spPr bwMode="auto">
                  <a:xfrm>
                    <a:off x="4429126" y="2717800"/>
                    <a:ext cx="1031875" cy="1562100"/>
                  </a:xfrm>
                  <a:custGeom>
                    <a:avLst/>
                    <a:gdLst>
                      <a:gd name="T0" fmla="*/ 0 w 325"/>
                      <a:gd name="T1" fmla="*/ 246 h 492"/>
                      <a:gd name="T2" fmla="*/ 24 w 325"/>
                      <a:gd name="T3" fmla="*/ 303 h 492"/>
                      <a:gd name="T4" fmla="*/ 25 w 325"/>
                      <a:gd name="T5" fmla="*/ 304 h 492"/>
                      <a:gd name="T6" fmla="*/ 182 w 325"/>
                      <a:gd name="T7" fmla="*/ 461 h 492"/>
                      <a:gd name="T8" fmla="*/ 294 w 325"/>
                      <a:gd name="T9" fmla="*/ 461 h 492"/>
                      <a:gd name="T10" fmla="*/ 294 w 325"/>
                      <a:gd name="T11" fmla="*/ 348 h 492"/>
                      <a:gd name="T12" fmla="*/ 191 w 325"/>
                      <a:gd name="T13" fmla="*/ 246 h 492"/>
                      <a:gd name="T14" fmla="*/ 294 w 325"/>
                      <a:gd name="T15" fmla="*/ 143 h 492"/>
                      <a:gd name="T16" fmla="*/ 294 w 325"/>
                      <a:gd name="T17" fmla="*/ 31 h 492"/>
                      <a:gd name="T18" fmla="*/ 182 w 325"/>
                      <a:gd name="T19" fmla="*/ 31 h 492"/>
                      <a:gd name="T20" fmla="*/ 25 w 325"/>
                      <a:gd name="T21" fmla="*/ 188 h 492"/>
                      <a:gd name="T22" fmla="*/ 24 w 325"/>
                      <a:gd name="T23" fmla="*/ 188 h 492"/>
                      <a:gd name="T24" fmla="*/ 0 w 325"/>
                      <a:gd name="T25" fmla="*/ 246 h 4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5" h="492">
                        <a:moveTo>
                          <a:pt x="0" y="246"/>
                        </a:moveTo>
                        <a:cubicBezTo>
                          <a:pt x="0" y="268"/>
                          <a:pt x="9" y="289"/>
                          <a:pt x="24" y="303"/>
                        </a:cubicBezTo>
                        <a:cubicBezTo>
                          <a:pt x="25" y="304"/>
                          <a:pt x="25" y="304"/>
                          <a:pt x="25" y="304"/>
                        </a:cubicBezTo>
                        <a:cubicBezTo>
                          <a:pt x="182" y="461"/>
                          <a:pt x="182" y="461"/>
                          <a:pt x="182" y="461"/>
                        </a:cubicBezTo>
                        <a:cubicBezTo>
                          <a:pt x="213" y="492"/>
                          <a:pt x="263" y="492"/>
                          <a:pt x="294" y="461"/>
                        </a:cubicBezTo>
                        <a:cubicBezTo>
                          <a:pt x="325" y="430"/>
                          <a:pt x="325" y="379"/>
                          <a:pt x="294" y="348"/>
                        </a:cubicBezTo>
                        <a:cubicBezTo>
                          <a:pt x="191" y="246"/>
                          <a:pt x="191" y="246"/>
                          <a:pt x="191" y="246"/>
                        </a:cubicBezTo>
                        <a:cubicBezTo>
                          <a:pt x="294" y="143"/>
                          <a:pt x="294" y="143"/>
                          <a:pt x="294" y="143"/>
                        </a:cubicBezTo>
                        <a:cubicBezTo>
                          <a:pt x="325" y="112"/>
                          <a:pt x="325" y="62"/>
                          <a:pt x="294" y="31"/>
                        </a:cubicBezTo>
                        <a:cubicBezTo>
                          <a:pt x="263" y="0"/>
                          <a:pt x="213" y="0"/>
                          <a:pt x="182" y="31"/>
                        </a:cubicBezTo>
                        <a:cubicBezTo>
                          <a:pt x="25" y="188"/>
                          <a:pt x="25" y="188"/>
                          <a:pt x="25" y="188"/>
                        </a:cubicBezTo>
                        <a:cubicBezTo>
                          <a:pt x="25" y="188"/>
                          <a:pt x="25" y="188"/>
                          <a:pt x="24" y="188"/>
                        </a:cubicBezTo>
                        <a:cubicBezTo>
                          <a:pt x="9" y="203"/>
                          <a:pt x="0" y="223"/>
                          <a:pt x="0" y="246"/>
                        </a:cubicBezTo>
                        <a:close/>
                      </a:path>
                    </a:pathLst>
                  </a:custGeom>
                  <a:grpFill/>
                  <a:ln>
                    <a:noFill/>
                  </a:ln>
                </p:spPr>
                <p:txBody>
                  <a:bodyPr vert="horz" wrap="square" lIns="91440" tIns="45720" rIns="91440" bIns="45720" numCol="1" anchor="t" anchorCtr="0" compatLnSpc="1"/>
                  <a:lstStyle/>
                  <a:p>
                    <a:pPr fontAlgn="auto"/>
                    <a:endParaRPr lang="en-US" strike="noStrike" noProof="1"/>
                  </a:p>
                </p:txBody>
              </p:sp>
              <p:sp>
                <p:nvSpPr>
                  <p:cNvPr id="10" name="Freeform 446"/>
                  <p:cNvSpPr/>
                  <p:nvPr/>
                </p:nvSpPr>
                <p:spPr bwMode="auto">
                  <a:xfrm>
                    <a:off x="4429126" y="3244850"/>
                    <a:ext cx="606425" cy="504825"/>
                  </a:xfrm>
                  <a:custGeom>
                    <a:avLst/>
                    <a:gdLst>
                      <a:gd name="T0" fmla="*/ 0 w 191"/>
                      <a:gd name="T1" fmla="*/ 80 h 159"/>
                      <a:gd name="T2" fmla="*/ 79 w 191"/>
                      <a:gd name="T3" fmla="*/ 159 h 159"/>
                      <a:gd name="T4" fmla="*/ 129 w 191"/>
                      <a:gd name="T5" fmla="*/ 141 h 159"/>
                      <a:gd name="T6" fmla="*/ 141 w 191"/>
                      <a:gd name="T7" fmla="*/ 130 h 159"/>
                      <a:gd name="T8" fmla="*/ 191 w 191"/>
                      <a:gd name="T9" fmla="*/ 80 h 159"/>
                      <a:gd name="T10" fmla="*/ 141 w 191"/>
                      <a:gd name="T11" fmla="*/ 29 h 159"/>
                      <a:gd name="T12" fmla="*/ 129 w 191"/>
                      <a:gd name="T13" fmla="*/ 18 h 159"/>
                      <a:gd name="T14" fmla="*/ 79 w 191"/>
                      <a:gd name="T15" fmla="*/ 0 h 159"/>
                      <a:gd name="T16" fmla="*/ 0 w 191"/>
                      <a:gd name="T17" fmla="*/ 80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1" h="159">
                        <a:moveTo>
                          <a:pt x="0" y="80"/>
                        </a:moveTo>
                        <a:cubicBezTo>
                          <a:pt x="0" y="124"/>
                          <a:pt x="35" y="159"/>
                          <a:pt x="79" y="159"/>
                        </a:cubicBezTo>
                        <a:cubicBezTo>
                          <a:pt x="98" y="159"/>
                          <a:pt x="115" y="153"/>
                          <a:pt x="129" y="141"/>
                        </a:cubicBezTo>
                        <a:cubicBezTo>
                          <a:pt x="141" y="130"/>
                          <a:pt x="141" y="130"/>
                          <a:pt x="141" y="130"/>
                        </a:cubicBezTo>
                        <a:cubicBezTo>
                          <a:pt x="191" y="80"/>
                          <a:pt x="191" y="80"/>
                          <a:pt x="191" y="80"/>
                        </a:cubicBezTo>
                        <a:cubicBezTo>
                          <a:pt x="141" y="29"/>
                          <a:pt x="141" y="29"/>
                          <a:pt x="141" y="29"/>
                        </a:cubicBezTo>
                        <a:cubicBezTo>
                          <a:pt x="129" y="18"/>
                          <a:pt x="129" y="18"/>
                          <a:pt x="129" y="18"/>
                        </a:cubicBezTo>
                        <a:cubicBezTo>
                          <a:pt x="116" y="7"/>
                          <a:pt x="98" y="0"/>
                          <a:pt x="79" y="0"/>
                        </a:cubicBezTo>
                        <a:cubicBezTo>
                          <a:pt x="35" y="0"/>
                          <a:pt x="0" y="36"/>
                          <a:pt x="0" y="80"/>
                        </a:cubicBezTo>
                        <a:close/>
                      </a:path>
                    </a:pathLst>
                  </a:custGeom>
                  <a:grpFill/>
                  <a:ln>
                    <a:noFill/>
                  </a:ln>
                </p:spPr>
                <p:txBody>
                  <a:bodyPr vert="horz" wrap="square" lIns="91440" tIns="45720" rIns="91440" bIns="45720" numCol="1" anchor="t" anchorCtr="0" compatLnSpc="1"/>
                  <a:lstStyle/>
                  <a:p>
                    <a:pPr fontAlgn="auto"/>
                    <a:endParaRPr lang="en-US" strike="noStrike" noProof="1"/>
                  </a:p>
                </p:txBody>
              </p:sp>
              <p:sp>
                <p:nvSpPr>
                  <p:cNvPr id="11" name="Freeform 447"/>
                  <p:cNvSpPr/>
                  <p:nvPr/>
                </p:nvSpPr>
                <p:spPr bwMode="auto">
                  <a:xfrm>
                    <a:off x="4679951" y="3244850"/>
                    <a:ext cx="609600" cy="254000"/>
                  </a:xfrm>
                  <a:custGeom>
                    <a:avLst/>
                    <a:gdLst>
                      <a:gd name="T0" fmla="*/ 0 w 192"/>
                      <a:gd name="T1" fmla="*/ 0 h 80"/>
                      <a:gd name="T2" fmla="*/ 50 w 192"/>
                      <a:gd name="T3" fmla="*/ 18 h 80"/>
                      <a:gd name="T4" fmla="*/ 62 w 192"/>
                      <a:gd name="T5" fmla="*/ 30 h 80"/>
                      <a:gd name="T6" fmla="*/ 112 w 192"/>
                      <a:gd name="T7" fmla="*/ 80 h 80"/>
                      <a:gd name="T8" fmla="*/ 192 w 192"/>
                      <a:gd name="T9" fmla="*/ 0 h 80"/>
                      <a:gd name="T10" fmla="*/ 0 w 192"/>
                      <a:gd name="T11" fmla="*/ 0 h 80"/>
                    </a:gdLst>
                    <a:ahLst/>
                    <a:cxnLst>
                      <a:cxn ang="0">
                        <a:pos x="T0" y="T1"/>
                      </a:cxn>
                      <a:cxn ang="0">
                        <a:pos x="T2" y="T3"/>
                      </a:cxn>
                      <a:cxn ang="0">
                        <a:pos x="T4" y="T5"/>
                      </a:cxn>
                      <a:cxn ang="0">
                        <a:pos x="T6" y="T7"/>
                      </a:cxn>
                      <a:cxn ang="0">
                        <a:pos x="T8" y="T9"/>
                      </a:cxn>
                      <a:cxn ang="0">
                        <a:pos x="T10" y="T11"/>
                      </a:cxn>
                    </a:cxnLst>
                    <a:rect l="0" t="0" r="r" b="b"/>
                    <a:pathLst>
                      <a:path w="192" h="80">
                        <a:moveTo>
                          <a:pt x="0" y="0"/>
                        </a:moveTo>
                        <a:cubicBezTo>
                          <a:pt x="19" y="0"/>
                          <a:pt x="36" y="7"/>
                          <a:pt x="50" y="18"/>
                        </a:cubicBezTo>
                        <a:cubicBezTo>
                          <a:pt x="62" y="30"/>
                          <a:pt x="62" y="30"/>
                          <a:pt x="62" y="30"/>
                        </a:cubicBezTo>
                        <a:cubicBezTo>
                          <a:pt x="112" y="80"/>
                          <a:pt x="112" y="80"/>
                          <a:pt x="112" y="80"/>
                        </a:cubicBezTo>
                        <a:cubicBezTo>
                          <a:pt x="192" y="0"/>
                          <a:pt x="192" y="0"/>
                          <a:pt x="192" y="0"/>
                        </a:cubicBezTo>
                        <a:lnTo>
                          <a:pt x="0" y="0"/>
                        </a:lnTo>
                        <a:close/>
                      </a:path>
                    </a:pathLst>
                  </a:custGeom>
                  <a:grpFill/>
                  <a:ln>
                    <a:noFill/>
                  </a:ln>
                </p:spPr>
                <p:txBody>
                  <a:bodyPr vert="horz" wrap="square" lIns="91440" tIns="45720" rIns="91440" bIns="45720" numCol="1" anchor="t" anchorCtr="0" compatLnSpc="1"/>
                  <a:lstStyle/>
                  <a:p>
                    <a:pPr fontAlgn="auto"/>
                    <a:endParaRPr lang="en-US" strike="noStrike" noProof="1"/>
                  </a:p>
                </p:txBody>
              </p:sp>
            </p:grpSp>
            <p:grpSp>
              <p:nvGrpSpPr>
                <p:cNvPr id="13" name="Group 78"/>
                <p:cNvGrpSpPr/>
                <p:nvPr/>
              </p:nvGrpSpPr>
              <p:grpSpPr>
                <a:xfrm flipH="1">
                  <a:off x="4631" y="2102"/>
                  <a:ext cx="2187" cy="1632"/>
                  <a:chOff x="4429126" y="2717800"/>
                  <a:chExt cx="1981200" cy="1562100"/>
                </a:xfrm>
                <a:solidFill>
                  <a:srgbClr val="30B3E8"/>
                </a:solidFill>
              </p:grpSpPr>
              <p:sp>
                <p:nvSpPr>
                  <p:cNvPr id="14" name="Freeform 444"/>
                  <p:cNvSpPr/>
                  <p:nvPr/>
                </p:nvSpPr>
                <p:spPr bwMode="auto">
                  <a:xfrm>
                    <a:off x="4429126" y="3244850"/>
                    <a:ext cx="1981200" cy="504825"/>
                  </a:xfrm>
                  <a:custGeom>
                    <a:avLst/>
                    <a:gdLst>
                      <a:gd name="T0" fmla="*/ 79 w 624"/>
                      <a:gd name="T1" fmla="*/ 159 h 159"/>
                      <a:gd name="T2" fmla="*/ 545 w 624"/>
                      <a:gd name="T3" fmla="*/ 159 h 159"/>
                      <a:gd name="T4" fmla="*/ 624 w 624"/>
                      <a:gd name="T5" fmla="*/ 80 h 159"/>
                      <a:gd name="T6" fmla="*/ 545 w 624"/>
                      <a:gd name="T7" fmla="*/ 0 h 159"/>
                      <a:gd name="T8" fmla="*/ 79 w 624"/>
                      <a:gd name="T9" fmla="*/ 0 h 159"/>
                      <a:gd name="T10" fmla="*/ 0 w 624"/>
                      <a:gd name="T11" fmla="*/ 80 h 159"/>
                      <a:gd name="T12" fmla="*/ 79 w 624"/>
                      <a:gd name="T13" fmla="*/ 159 h 159"/>
                    </a:gdLst>
                    <a:ahLst/>
                    <a:cxnLst>
                      <a:cxn ang="0">
                        <a:pos x="T0" y="T1"/>
                      </a:cxn>
                      <a:cxn ang="0">
                        <a:pos x="T2" y="T3"/>
                      </a:cxn>
                      <a:cxn ang="0">
                        <a:pos x="T4" y="T5"/>
                      </a:cxn>
                      <a:cxn ang="0">
                        <a:pos x="T6" y="T7"/>
                      </a:cxn>
                      <a:cxn ang="0">
                        <a:pos x="T8" y="T9"/>
                      </a:cxn>
                      <a:cxn ang="0">
                        <a:pos x="T10" y="T11"/>
                      </a:cxn>
                      <a:cxn ang="0">
                        <a:pos x="T12" y="T13"/>
                      </a:cxn>
                    </a:cxnLst>
                    <a:rect l="0" t="0" r="r" b="b"/>
                    <a:pathLst>
                      <a:path w="624" h="159">
                        <a:moveTo>
                          <a:pt x="79" y="159"/>
                        </a:moveTo>
                        <a:cubicBezTo>
                          <a:pt x="545" y="159"/>
                          <a:pt x="545" y="159"/>
                          <a:pt x="545" y="159"/>
                        </a:cubicBezTo>
                        <a:cubicBezTo>
                          <a:pt x="589" y="159"/>
                          <a:pt x="624" y="124"/>
                          <a:pt x="624" y="80"/>
                        </a:cubicBezTo>
                        <a:cubicBezTo>
                          <a:pt x="624" y="36"/>
                          <a:pt x="589" y="0"/>
                          <a:pt x="545" y="0"/>
                        </a:cubicBezTo>
                        <a:cubicBezTo>
                          <a:pt x="79" y="0"/>
                          <a:pt x="79" y="0"/>
                          <a:pt x="79" y="0"/>
                        </a:cubicBezTo>
                        <a:cubicBezTo>
                          <a:pt x="35" y="0"/>
                          <a:pt x="0" y="36"/>
                          <a:pt x="0" y="80"/>
                        </a:cubicBezTo>
                        <a:cubicBezTo>
                          <a:pt x="0" y="124"/>
                          <a:pt x="35" y="159"/>
                          <a:pt x="79" y="159"/>
                        </a:cubicBezTo>
                        <a:close/>
                      </a:path>
                    </a:pathLst>
                  </a:custGeom>
                  <a:grpFill/>
                  <a:ln>
                    <a:noFill/>
                  </a:ln>
                </p:spPr>
                <p:txBody>
                  <a:bodyPr vert="horz" wrap="square" lIns="91440" tIns="45720" rIns="91440" bIns="45720" numCol="1" anchor="t" anchorCtr="0" compatLnSpc="1"/>
                  <a:lstStyle/>
                  <a:p>
                    <a:pPr fontAlgn="auto"/>
                    <a:endParaRPr lang="en-US" strike="noStrike" noProof="1"/>
                  </a:p>
                </p:txBody>
              </p:sp>
              <p:sp>
                <p:nvSpPr>
                  <p:cNvPr id="15" name="Freeform 445"/>
                  <p:cNvSpPr/>
                  <p:nvPr/>
                </p:nvSpPr>
                <p:spPr bwMode="auto">
                  <a:xfrm>
                    <a:off x="4429126" y="2717800"/>
                    <a:ext cx="1031875" cy="1562100"/>
                  </a:xfrm>
                  <a:custGeom>
                    <a:avLst/>
                    <a:gdLst>
                      <a:gd name="T0" fmla="*/ 0 w 325"/>
                      <a:gd name="T1" fmla="*/ 246 h 492"/>
                      <a:gd name="T2" fmla="*/ 24 w 325"/>
                      <a:gd name="T3" fmla="*/ 303 h 492"/>
                      <a:gd name="T4" fmla="*/ 25 w 325"/>
                      <a:gd name="T5" fmla="*/ 304 h 492"/>
                      <a:gd name="T6" fmla="*/ 182 w 325"/>
                      <a:gd name="T7" fmla="*/ 461 h 492"/>
                      <a:gd name="T8" fmla="*/ 294 w 325"/>
                      <a:gd name="T9" fmla="*/ 461 h 492"/>
                      <a:gd name="T10" fmla="*/ 294 w 325"/>
                      <a:gd name="T11" fmla="*/ 348 h 492"/>
                      <a:gd name="T12" fmla="*/ 191 w 325"/>
                      <a:gd name="T13" fmla="*/ 246 h 492"/>
                      <a:gd name="T14" fmla="*/ 294 w 325"/>
                      <a:gd name="T15" fmla="*/ 143 h 492"/>
                      <a:gd name="T16" fmla="*/ 294 w 325"/>
                      <a:gd name="T17" fmla="*/ 31 h 492"/>
                      <a:gd name="T18" fmla="*/ 182 w 325"/>
                      <a:gd name="T19" fmla="*/ 31 h 492"/>
                      <a:gd name="T20" fmla="*/ 25 w 325"/>
                      <a:gd name="T21" fmla="*/ 188 h 492"/>
                      <a:gd name="T22" fmla="*/ 24 w 325"/>
                      <a:gd name="T23" fmla="*/ 188 h 492"/>
                      <a:gd name="T24" fmla="*/ 0 w 325"/>
                      <a:gd name="T25" fmla="*/ 246 h 4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5" h="492">
                        <a:moveTo>
                          <a:pt x="0" y="246"/>
                        </a:moveTo>
                        <a:cubicBezTo>
                          <a:pt x="0" y="268"/>
                          <a:pt x="9" y="289"/>
                          <a:pt x="24" y="303"/>
                        </a:cubicBezTo>
                        <a:cubicBezTo>
                          <a:pt x="25" y="304"/>
                          <a:pt x="25" y="304"/>
                          <a:pt x="25" y="304"/>
                        </a:cubicBezTo>
                        <a:cubicBezTo>
                          <a:pt x="182" y="461"/>
                          <a:pt x="182" y="461"/>
                          <a:pt x="182" y="461"/>
                        </a:cubicBezTo>
                        <a:cubicBezTo>
                          <a:pt x="213" y="492"/>
                          <a:pt x="263" y="492"/>
                          <a:pt x="294" y="461"/>
                        </a:cubicBezTo>
                        <a:cubicBezTo>
                          <a:pt x="325" y="430"/>
                          <a:pt x="325" y="379"/>
                          <a:pt x="294" y="348"/>
                        </a:cubicBezTo>
                        <a:cubicBezTo>
                          <a:pt x="191" y="246"/>
                          <a:pt x="191" y="246"/>
                          <a:pt x="191" y="246"/>
                        </a:cubicBezTo>
                        <a:cubicBezTo>
                          <a:pt x="294" y="143"/>
                          <a:pt x="294" y="143"/>
                          <a:pt x="294" y="143"/>
                        </a:cubicBezTo>
                        <a:cubicBezTo>
                          <a:pt x="325" y="112"/>
                          <a:pt x="325" y="62"/>
                          <a:pt x="294" y="31"/>
                        </a:cubicBezTo>
                        <a:cubicBezTo>
                          <a:pt x="263" y="0"/>
                          <a:pt x="213" y="0"/>
                          <a:pt x="182" y="31"/>
                        </a:cubicBezTo>
                        <a:cubicBezTo>
                          <a:pt x="25" y="188"/>
                          <a:pt x="25" y="188"/>
                          <a:pt x="25" y="188"/>
                        </a:cubicBezTo>
                        <a:cubicBezTo>
                          <a:pt x="25" y="188"/>
                          <a:pt x="25" y="188"/>
                          <a:pt x="24" y="188"/>
                        </a:cubicBezTo>
                        <a:cubicBezTo>
                          <a:pt x="9" y="203"/>
                          <a:pt x="0" y="223"/>
                          <a:pt x="0" y="246"/>
                        </a:cubicBezTo>
                        <a:close/>
                      </a:path>
                    </a:pathLst>
                  </a:custGeom>
                  <a:grpFill/>
                  <a:ln>
                    <a:noFill/>
                  </a:ln>
                </p:spPr>
                <p:txBody>
                  <a:bodyPr vert="horz" wrap="square" lIns="91440" tIns="45720" rIns="91440" bIns="45720" numCol="1" anchor="t" anchorCtr="0" compatLnSpc="1"/>
                  <a:lstStyle/>
                  <a:p>
                    <a:pPr fontAlgn="auto"/>
                    <a:endParaRPr lang="en-US" strike="noStrike" noProof="1"/>
                  </a:p>
                </p:txBody>
              </p:sp>
              <p:sp>
                <p:nvSpPr>
                  <p:cNvPr id="16" name="Freeform 446"/>
                  <p:cNvSpPr/>
                  <p:nvPr/>
                </p:nvSpPr>
                <p:spPr bwMode="auto">
                  <a:xfrm>
                    <a:off x="4429126" y="3244850"/>
                    <a:ext cx="606425" cy="504825"/>
                  </a:xfrm>
                  <a:custGeom>
                    <a:avLst/>
                    <a:gdLst>
                      <a:gd name="T0" fmla="*/ 0 w 191"/>
                      <a:gd name="T1" fmla="*/ 80 h 159"/>
                      <a:gd name="T2" fmla="*/ 79 w 191"/>
                      <a:gd name="T3" fmla="*/ 159 h 159"/>
                      <a:gd name="T4" fmla="*/ 129 w 191"/>
                      <a:gd name="T5" fmla="*/ 141 h 159"/>
                      <a:gd name="T6" fmla="*/ 141 w 191"/>
                      <a:gd name="T7" fmla="*/ 130 h 159"/>
                      <a:gd name="T8" fmla="*/ 191 w 191"/>
                      <a:gd name="T9" fmla="*/ 80 h 159"/>
                      <a:gd name="T10" fmla="*/ 141 w 191"/>
                      <a:gd name="T11" fmla="*/ 29 h 159"/>
                      <a:gd name="T12" fmla="*/ 129 w 191"/>
                      <a:gd name="T13" fmla="*/ 18 h 159"/>
                      <a:gd name="T14" fmla="*/ 79 w 191"/>
                      <a:gd name="T15" fmla="*/ 0 h 159"/>
                      <a:gd name="T16" fmla="*/ 0 w 191"/>
                      <a:gd name="T17" fmla="*/ 80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1" h="159">
                        <a:moveTo>
                          <a:pt x="0" y="80"/>
                        </a:moveTo>
                        <a:cubicBezTo>
                          <a:pt x="0" y="124"/>
                          <a:pt x="35" y="159"/>
                          <a:pt x="79" y="159"/>
                        </a:cubicBezTo>
                        <a:cubicBezTo>
                          <a:pt x="98" y="159"/>
                          <a:pt x="115" y="153"/>
                          <a:pt x="129" y="141"/>
                        </a:cubicBezTo>
                        <a:cubicBezTo>
                          <a:pt x="141" y="130"/>
                          <a:pt x="141" y="130"/>
                          <a:pt x="141" y="130"/>
                        </a:cubicBezTo>
                        <a:cubicBezTo>
                          <a:pt x="191" y="80"/>
                          <a:pt x="191" y="80"/>
                          <a:pt x="191" y="80"/>
                        </a:cubicBezTo>
                        <a:cubicBezTo>
                          <a:pt x="141" y="29"/>
                          <a:pt x="141" y="29"/>
                          <a:pt x="141" y="29"/>
                        </a:cubicBezTo>
                        <a:cubicBezTo>
                          <a:pt x="129" y="18"/>
                          <a:pt x="129" y="18"/>
                          <a:pt x="129" y="18"/>
                        </a:cubicBezTo>
                        <a:cubicBezTo>
                          <a:pt x="116" y="7"/>
                          <a:pt x="98" y="0"/>
                          <a:pt x="79" y="0"/>
                        </a:cubicBezTo>
                        <a:cubicBezTo>
                          <a:pt x="35" y="0"/>
                          <a:pt x="0" y="36"/>
                          <a:pt x="0" y="80"/>
                        </a:cubicBezTo>
                        <a:close/>
                      </a:path>
                    </a:pathLst>
                  </a:custGeom>
                  <a:grpFill/>
                  <a:ln>
                    <a:noFill/>
                  </a:ln>
                </p:spPr>
                <p:txBody>
                  <a:bodyPr vert="horz" wrap="square" lIns="91440" tIns="45720" rIns="91440" bIns="45720" numCol="1" anchor="t" anchorCtr="0" compatLnSpc="1"/>
                  <a:lstStyle/>
                  <a:p>
                    <a:pPr fontAlgn="auto"/>
                    <a:endParaRPr lang="en-US" strike="noStrike" noProof="1"/>
                  </a:p>
                </p:txBody>
              </p:sp>
              <p:sp>
                <p:nvSpPr>
                  <p:cNvPr id="17" name="Freeform 447"/>
                  <p:cNvSpPr/>
                  <p:nvPr/>
                </p:nvSpPr>
                <p:spPr bwMode="auto">
                  <a:xfrm>
                    <a:off x="4679951" y="3244850"/>
                    <a:ext cx="609600" cy="254000"/>
                  </a:xfrm>
                  <a:custGeom>
                    <a:avLst/>
                    <a:gdLst>
                      <a:gd name="T0" fmla="*/ 0 w 192"/>
                      <a:gd name="T1" fmla="*/ 0 h 80"/>
                      <a:gd name="T2" fmla="*/ 50 w 192"/>
                      <a:gd name="T3" fmla="*/ 18 h 80"/>
                      <a:gd name="T4" fmla="*/ 62 w 192"/>
                      <a:gd name="T5" fmla="*/ 30 h 80"/>
                      <a:gd name="T6" fmla="*/ 112 w 192"/>
                      <a:gd name="T7" fmla="*/ 80 h 80"/>
                      <a:gd name="T8" fmla="*/ 192 w 192"/>
                      <a:gd name="T9" fmla="*/ 0 h 80"/>
                      <a:gd name="T10" fmla="*/ 0 w 192"/>
                      <a:gd name="T11" fmla="*/ 0 h 80"/>
                    </a:gdLst>
                    <a:ahLst/>
                    <a:cxnLst>
                      <a:cxn ang="0">
                        <a:pos x="T0" y="T1"/>
                      </a:cxn>
                      <a:cxn ang="0">
                        <a:pos x="T2" y="T3"/>
                      </a:cxn>
                      <a:cxn ang="0">
                        <a:pos x="T4" y="T5"/>
                      </a:cxn>
                      <a:cxn ang="0">
                        <a:pos x="T6" y="T7"/>
                      </a:cxn>
                      <a:cxn ang="0">
                        <a:pos x="T8" y="T9"/>
                      </a:cxn>
                      <a:cxn ang="0">
                        <a:pos x="T10" y="T11"/>
                      </a:cxn>
                    </a:cxnLst>
                    <a:rect l="0" t="0" r="r" b="b"/>
                    <a:pathLst>
                      <a:path w="192" h="80">
                        <a:moveTo>
                          <a:pt x="0" y="0"/>
                        </a:moveTo>
                        <a:cubicBezTo>
                          <a:pt x="19" y="0"/>
                          <a:pt x="36" y="7"/>
                          <a:pt x="50" y="18"/>
                        </a:cubicBezTo>
                        <a:cubicBezTo>
                          <a:pt x="62" y="30"/>
                          <a:pt x="62" y="30"/>
                          <a:pt x="62" y="30"/>
                        </a:cubicBezTo>
                        <a:cubicBezTo>
                          <a:pt x="112" y="80"/>
                          <a:pt x="112" y="80"/>
                          <a:pt x="112" y="80"/>
                        </a:cubicBezTo>
                        <a:cubicBezTo>
                          <a:pt x="192" y="0"/>
                          <a:pt x="192" y="0"/>
                          <a:pt x="192" y="0"/>
                        </a:cubicBezTo>
                        <a:lnTo>
                          <a:pt x="0" y="0"/>
                        </a:lnTo>
                        <a:close/>
                      </a:path>
                    </a:pathLst>
                  </a:custGeom>
                  <a:grpFill/>
                  <a:ln>
                    <a:noFill/>
                  </a:ln>
                </p:spPr>
                <p:txBody>
                  <a:bodyPr vert="horz" wrap="square" lIns="91440" tIns="45720" rIns="91440" bIns="45720" numCol="1" anchor="t" anchorCtr="0" compatLnSpc="1"/>
                  <a:lstStyle/>
                  <a:p>
                    <a:pPr fontAlgn="auto"/>
                    <a:endParaRPr lang="en-US" strike="noStrike" noProof="1"/>
                  </a:p>
                </p:txBody>
              </p:sp>
            </p:grpSp>
            <p:grpSp>
              <p:nvGrpSpPr>
                <p:cNvPr id="19" name="Group 78"/>
                <p:cNvGrpSpPr/>
                <p:nvPr/>
              </p:nvGrpSpPr>
              <p:grpSpPr>
                <a:xfrm flipH="1">
                  <a:off x="7752" y="2102"/>
                  <a:ext cx="2187" cy="1632"/>
                  <a:chOff x="4429126" y="2717800"/>
                  <a:chExt cx="1981200" cy="1562100"/>
                </a:xfrm>
                <a:solidFill>
                  <a:srgbClr val="0160AF"/>
                </a:solidFill>
              </p:grpSpPr>
              <p:sp>
                <p:nvSpPr>
                  <p:cNvPr id="20" name="Freeform 444"/>
                  <p:cNvSpPr/>
                  <p:nvPr/>
                </p:nvSpPr>
                <p:spPr bwMode="auto">
                  <a:xfrm>
                    <a:off x="4429126" y="3244850"/>
                    <a:ext cx="1981200" cy="504825"/>
                  </a:xfrm>
                  <a:custGeom>
                    <a:avLst/>
                    <a:gdLst>
                      <a:gd name="T0" fmla="*/ 79 w 624"/>
                      <a:gd name="T1" fmla="*/ 159 h 159"/>
                      <a:gd name="T2" fmla="*/ 545 w 624"/>
                      <a:gd name="T3" fmla="*/ 159 h 159"/>
                      <a:gd name="T4" fmla="*/ 624 w 624"/>
                      <a:gd name="T5" fmla="*/ 80 h 159"/>
                      <a:gd name="T6" fmla="*/ 545 w 624"/>
                      <a:gd name="T7" fmla="*/ 0 h 159"/>
                      <a:gd name="T8" fmla="*/ 79 w 624"/>
                      <a:gd name="T9" fmla="*/ 0 h 159"/>
                      <a:gd name="T10" fmla="*/ 0 w 624"/>
                      <a:gd name="T11" fmla="*/ 80 h 159"/>
                      <a:gd name="T12" fmla="*/ 79 w 624"/>
                      <a:gd name="T13" fmla="*/ 159 h 159"/>
                    </a:gdLst>
                    <a:ahLst/>
                    <a:cxnLst>
                      <a:cxn ang="0">
                        <a:pos x="T0" y="T1"/>
                      </a:cxn>
                      <a:cxn ang="0">
                        <a:pos x="T2" y="T3"/>
                      </a:cxn>
                      <a:cxn ang="0">
                        <a:pos x="T4" y="T5"/>
                      </a:cxn>
                      <a:cxn ang="0">
                        <a:pos x="T6" y="T7"/>
                      </a:cxn>
                      <a:cxn ang="0">
                        <a:pos x="T8" y="T9"/>
                      </a:cxn>
                      <a:cxn ang="0">
                        <a:pos x="T10" y="T11"/>
                      </a:cxn>
                      <a:cxn ang="0">
                        <a:pos x="T12" y="T13"/>
                      </a:cxn>
                    </a:cxnLst>
                    <a:rect l="0" t="0" r="r" b="b"/>
                    <a:pathLst>
                      <a:path w="624" h="159">
                        <a:moveTo>
                          <a:pt x="79" y="159"/>
                        </a:moveTo>
                        <a:cubicBezTo>
                          <a:pt x="545" y="159"/>
                          <a:pt x="545" y="159"/>
                          <a:pt x="545" y="159"/>
                        </a:cubicBezTo>
                        <a:cubicBezTo>
                          <a:pt x="589" y="159"/>
                          <a:pt x="624" y="124"/>
                          <a:pt x="624" y="80"/>
                        </a:cubicBezTo>
                        <a:cubicBezTo>
                          <a:pt x="624" y="36"/>
                          <a:pt x="589" y="0"/>
                          <a:pt x="545" y="0"/>
                        </a:cubicBezTo>
                        <a:cubicBezTo>
                          <a:pt x="79" y="0"/>
                          <a:pt x="79" y="0"/>
                          <a:pt x="79" y="0"/>
                        </a:cubicBezTo>
                        <a:cubicBezTo>
                          <a:pt x="35" y="0"/>
                          <a:pt x="0" y="36"/>
                          <a:pt x="0" y="80"/>
                        </a:cubicBezTo>
                        <a:cubicBezTo>
                          <a:pt x="0" y="124"/>
                          <a:pt x="35" y="159"/>
                          <a:pt x="79" y="159"/>
                        </a:cubicBezTo>
                        <a:close/>
                      </a:path>
                    </a:pathLst>
                  </a:custGeom>
                  <a:grpFill/>
                  <a:ln>
                    <a:noFill/>
                  </a:ln>
                </p:spPr>
                <p:txBody>
                  <a:bodyPr vert="horz" wrap="square" lIns="91440" tIns="45720" rIns="91440" bIns="45720" numCol="1" anchor="t" anchorCtr="0" compatLnSpc="1"/>
                  <a:lstStyle/>
                  <a:p>
                    <a:pPr fontAlgn="auto"/>
                    <a:endParaRPr lang="en-US" strike="noStrike" noProof="1"/>
                  </a:p>
                </p:txBody>
              </p:sp>
              <p:sp>
                <p:nvSpPr>
                  <p:cNvPr id="21" name="Freeform 445"/>
                  <p:cNvSpPr/>
                  <p:nvPr/>
                </p:nvSpPr>
                <p:spPr bwMode="auto">
                  <a:xfrm>
                    <a:off x="4429126" y="2717800"/>
                    <a:ext cx="1031875" cy="1562100"/>
                  </a:xfrm>
                  <a:custGeom>
                    <a:avLst/>
                    <a:gdLst>
                      <a:gd name="T0" fmla="*/ 0 w 325"/>
                      <a:gd name="T1" fmla="*/ 246 h 492"/>
                      <a:gd name="T2" fmla="*/ 24 w 325"/>
                      <a:gd name="T3" fmla="*/ 303 h 492"/>
                      <a:gd name="T4" fmla="*/ 25 w 325"/>
                      <a:gd name="T5" fmla="*/ 304 h 492"/>
                      <a:gd name="T6" fmla="*/ 182 w 325"/>
                      <a:gd name="T7" fmla="*/ 461 h 492"/>
                      <a:gd name="T8" fmla="*/ 294 w 325"/>
                      <a:gd name="T9" fmla="*/ 461 h 492"/>
                      <a:gd name="T10" fmla="*/ 294 w 325"/>
                      <a:gd name="T11" fmla="*/ 348 h 492"/>
                      <a:gd name="T12" fmla="*/ 191 w 325"/>
                      <a:gd name="T13" fmla="*/ 246 h 492"/>
                      <a:gd name="T14" fmla="*/ 294 w 325"/>
                      <a:gd name="T15" fmla="*/ 143 h 492"/>
                      <a:gd name="T16" fmla="*/ 294 w 325"/>
                      <a:gd name="T17" fmla="*/ 31 h 492"/>
                      <a:gd name="T18" fmla="*/ 182 w 325"/>
                      <a:gd name="T19" fmla="*/ 31 h 492"/>
                      <a:gd name="T20" fmla="*/ 25 w 325"/>
                      <a:gd name="T21" fmla="*/ 188 h 492"/>
                      <a:gd name="T22" fmla="*/ 24 w 325"/>
                      <a:gd name="T23" fmla="*/ 188 h 492"/>
                      <a:gd name="T24" fmla="*/ 0 w 325"/>
                      <a:gd name="T25" fmla="*/ 246 h 4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5" h="492">
                        <a:moveTo>
                          <a:pt x="0" y="246"/>
                        </a:moveTo>
                        <a:cubicBezTo>
                          <a:pt x="0" y="268"/>
                          <a:pt x="9" y="289"/>
                          <a:pt x="24" y="303"/>
                        </a:cubicBezTo>
                        <a:cubicBezTo>
                          <a:pt x="25" y="304"/>
                          <a:pt x="25" y="304"/>
                          <a:pt x="25" y="304"/>
                        </a:cubicBezTo>
                        <a:cubicBezTo>
                          <a:pt x="182" y="461"/>
                          <a:pt x="182" y="461"/>
                          <a:pt x="182" y="461"/>
                        </a:cubicBezTo>
                        <a:cubicBezTo>
                          <a:pt x="213" y="492"/>
                          <a:pt x="263" y="492"/>
                          <a:pt x="294" y="461"/>
                        </a:cubicBezTo>
                        <a:cubicBezTo>
                          <a:pt x="325" y="430"/>
                          <a:pt x="325" y="379"/>
                          <a:pt x="294" y="348"/>
                        </a:cubicBezTo>
                        <a:cubicBezTo>
                          <a:pt x="191" y="246"/>
                          <a:pt x="191" y="246"/>
                          <a:pt x="191" y="246"/>
                        </a:cubicBezTo>
                        <a:cubicBezTo>
                          <a:pt x="294" y="143"/>
                          <a:pt x="294" y="143"/>
                          <a:pt x="294" y="143"/>
                        </a:cubicBezTo>
                        <a:cubicBezTo>
                          <a:pt x="325" y="112"/>
                          <a:pt x="325" y="62"/>
                          <a:pt x="294" y="31"/>
                        </a:cubicBezTo>
                        <a:cubicBezTo>
                          <a:pt x="263" y="0"/>
                          <a:pt x="213" y="0"/>
                          <a:pt x="182" y="31"/>
                        </a:cubicBezTo>
                        <a:cubicBezTo>
                          <a:pt x="25" y="188"/>
                          <a:pt x="25" y="188"/>
                          <a:pt x="25" y="188"/>
                        </a:cubicBezTo>
                        <a:cubicBezTo>
                          <a:pt x="25" y="188"/>
                          <a:pt x="25" y="188"/>
                          <a:pt x="24" y="188"/>
                        </a:cubicBezTo>
                        <a:cubicBezTo>
                          <a:pt x="9" y="203"/>
                          <a:pt x="0" y="223"/>
                          <a:pt x="0" y="246"/>
                        </a:cubicBezTo>
                        <a:close/>
                      </a:path>
                    </a:pathLst>
                  </a:custGeom>
                  <a:grpFill/>
                  <a:ln>
                    <a:noFill/>
                  </a:ln>
                </p:spPr>
                <p:txBody>
                  <a:bodyPr vert="horz" wrap="square" lIns="91440" tIns="45720" rIns="91440" bIns="45720" numCol="1" anchor="t" anchorCtr="0" compatLnSpc="1"/>
                  <a:lstStyle/>
                  <a:p>
                    <a:pPr fontAlgn="auto"/>
                    <a:endParaRPr lang="en-US" strike="noStrike" noProof="1"/>
                  </a:p>
                </p:txBody>
              </p:sp>
              <p:sp>
                <p:nvSpPr>
                  <p:cNvPr id="23" name="Freeform 447"/>
                  <p:cNvSpPr/>
                  <p:nvPr/>
                </p:nvSpPr>
                <p:spPr bwMode="auto">
                  <a:xfrm>
                    <a:off x="4679951" y="3244850"/>
                    <a:ext cx="609600" cy="254000"/>
                  </a:xfrm>
                  <a:custGeom>
                    <a:avLst/>
                    <a:gdLst>
                      <a:gd name="T0" fmla="*/ 0 w 192"/>
                      <a:gd name="T1" fmla="*/ 0 h 80"/>
                      <a:gd name="T2" fmla="*/ 50 w 192"/>
                      <a:gd name="T3" fmla="*/ 18 h 80"/>
                      <a:gd name="T4" fmla="*/ 62 w 192"/>
                      <a:gd name="T5" fmla="*/ 30 h 80"/>
                      <a:gd name="T6" fmla="*/ 112 w 192"/>
                      <a:gd name="T7" fmla="*/ 80 h 80"/>
                      <a:gd name="T8" fmla="*/ 192 w 192"/>
                      <a:gd name="T9" fmla="*/ 0 h 80"/>
                      <a:gd name="T10" fmla="*/ 0 w 192"/>
                      <a:gd name="T11" fmla="*/ 0 h 80"/>
                    </a:gdLst>
                    <a:ahLst/>
                    <a:cxnLst>
                      <a:cxn ang="0">
                        <a:pos x="T0" y="T1"/>
                      </a:cxn>
                      <a:cxn ang="0">
                        <a:pos x="T2" y="T3"/>
                      </a:cxn>
                      <a:cxn ang="0">
                        <a:pos x="T4" y="T5"/>
                      </a:cxn>
                      <a:cxn ang="0">
                        <a:pos x="T6" y="T7"/>
                      </a:cxn>
                      <a:cxn ang="0">
                        <a:pos x="T8" y="T9"/>
                      </a:cxn>
                      <a:cxn ang="0">
                        <a:pos x="T10" y="T11"/>
                      </a:cxn>
                    </a:cxnLst>
                    <a:rect l="0" t="0" r="r" b="b"/>
                    <a:pathLst>
                      <a:path w="192" h="80">
                        <a:moveTo>
                          <a:pt x="0" y="0"/>
                        </a:moveTo>
                        <a:cubicBezTo>
                          <a:pt x="19" y="0"/>
                          <a:pt x="36" y="7"/>
                          <a:pt x="50" y="18"/>
                        </a:cubicBezTo>
                        <a:cubicBezTo>
                          <a:pt x="62" y="30"/>
                          <a:pt x="62" y="30"/>
                          <a:pt x="62" y="30"/>
                        </a:cubicBezTo>
                        <a:cubicBezTo>
                          <a:pt x="112" y="80"/>
                          <a:pt x="112" y="80"/>
                          <a:pt x="112" y="80"/>
                        </a:cubicBezTo>
                        <a:cubicBezTo>
                          <a:pt x="192" y="0"/>
                          <a:pt x="192" y="0"/>
                          <a:pt x="192" y="0"/>
                        </a:cubicBezTo>
                        <a:lnTo>
                          <a:pt x="0" y="0"/>
                        </a:lnTo>
                        <a:close/>
                      </a:path>
                    </a:pathLst>
                  </a:custGeom>
                  <a:grpFill/>
                  <a:ln>
                    <a:noFill/>
                  </a:ln>
                </p:spPr>
                <p:txBody>
                  <a:bodyPr vert="horz" wrap="square" lIns="91440" tIns="45720" rIns="91440" bIns="45720" numCol="1" anchor="t" anchorCtr="0" compatLnSpc="1"/>
                  <a:lstStyle/>
                  <a:p>
                    <a:pPr fontAlgn="auto"/>
                    <a:endParaRPr lang="en-US" strike="noStrike" noProof="1"/>
                  </a:p>
                </p:txBody>
              </p:sp>
              <p:sp>
                <p:nvSpPr>
                  <p:cNvPr id="24" name="Freeform 448"/>
                  <p:cNvSpPr/>
                  <p:nvPr/>
                </p:nvSpPr>
                <p:spPr bwMode="auto">
                  <a:xfrm>
                    <a:off x="4679951" y="3498850"/>
                    <a:ext cx="609600" cy="250825"/>
                  </a:xfrm>
                  <a:custGeom>
                    <a:avLst/>
                    <a:gdLst>
                      <a:gd name="T0" fmla="*/ 0 w 192"/>
                      <a:gd name="T1" fmla="*/ 79 h 79"/>
                      <a:gd name="T2" fmla="*/ 50 w 192"/>
                      <a:gd name="T3" fmla="*/ 61 h 79"/>
                      <a:gd name="T4" fmla="*/ 62 w 192"/>
                      <a:gd name="T5" fmla="*/ 50 h 79"/>
                      <a:gd name="T6" fmla="*/ 112 w 192"/>
                      <a:gd name="T7" fmla="*/ 0 h 79"/>
                      <a:gd name="T8" fmla="*/ 192 w 192"/>
                      <a:gd name="T9" fmla="*/ 79 h 79"/>
                      <a:gd name="T10" fmla="*/ 0 w 192"/>
                      <a:gd name="T11" fmla="*/ 79 h 79"/>
                    </a:gdLst>
                    <a:ahLst/>
                    <a:cxnLst>
                      <a:cxn ang="0">
                        <a:pos x="T0" y="T1"/>
                      </a:cxn>
                      <a:cxn ang="0">
                        <a:pos x="T2" y="T3"/>
                      </a:cxn>
                      <a:cxn ang="0">
                        <a:pos x="T4" y="T5"/>
                      </a:cxn>
                      <a:cxn ang="0">
                        <a:pos x="T6" y="T7"/>
                      </a:cxn>
                      <a:cxn ang="0">
                        <a:pos x="T8" y="T9"/>
                      </a:cxn>
                      <a:cxn ang="0">
                        <a:pos x="T10" y="T11"/>
                      </a:cxn>
                    </a:cxnLst>
                    <a:rect l="0" t="0" r="r" b="b"/>
                    <a:pathLst>
                      <a:path w="192" h="79">
                        <a:moveTo>
                          <a:pt x="0" y="79"/>
                        </a:moveTo>
                        <a:cubicBezTo>
                          <a:pt x="19" y="79"/>
                          <a:pt x="36" y="73"/>
                          <a:pt x="50" y="61"/>
                        </a:cubicBezTo>
                        <a:cubicBezTo>
                          <a:pt x="62" y="50"/>
                          <a:pt x="62" y="50"/>
                          <a:pt x="62" y="50"/>
                        </a:cubicBezTo>
                        <a:cubicBezTo>
                          <a:pt x="112" y="0"/>
                          <a:pt x="112" y="0"/>
                          <a:pt x="112" y="0"/>
                        </a:cubicBezTo>
                        <a:cubicBezTo>
                          <a:pt x="192" y="79"/>
                          <a:pt x="192" y="79"/>
                          <a:pt x="192" y="79"/>
                        </a:cubicBezTo>
                        <a:lnTo>
                          <a:pt x="0" y="79"/>
                        </a:lnTo>
                        <a:close/>
                      </a:path>
                    </a:pathLst>
                  </a:custGeom>
                  <a:grpFill/>
                  <a:ln>
                    <a:noFill/>
                  </a:ln>
                </p:spPr>
                <p:txBody>
                  <a:bodyPr vert="horz" wrap="square" lIns="91440" tIns="45720" rIns="91440" bIns="45720" numCol="1" anchor="t" anchorCtr="0" compatLnSpc="1"/>
                  <a:lstStyle/>
                  <a:p>
                    <a:pPr fontAlgn="auto"/>
                    <a:endParaRPr lang="en-US" strike="noStrike" noProof="1"/>
                  </a:p>
                </p:txBody>
              </p:sp>
            </p:grpSp>
            <p:grpSp>
              <p:nvGrpSpPr>
                <p:cNvPr id="25" name="Group 78"/>
                <p:cNvGrpSpPr/>
                <p:nvPr/>
              </p:nvGrpSpPr>
              <p:grpSpPr>
                <a:xfrm flipH="1">
                  <a:off x="10872" y="2102"/>
                  <a:ext cx="2187" cy="1632"/>
                  <a:chOff x="4429126" y="2717800"/>
                  <a:chExt cx="1981200" cy="1562100"/>
                </a:xfrm>
                <a:solidFill>
                  <a:srgbClr val="30B3E8"/>
                </a:solidFill>
              </p:grpSpPr>
              <p:sp>
                <p:nvSpPr>
                  <p:cNvPr id="26" name="Freeform 444"/>
                  <p:cNvSpPr/>
                  <p:nvPr/>
                </p:nvSpPr>
                <p:spPr bwMode="auto">
                  <a:xfrm>
                    <a:off x="4429126" y="3244850"/>
                    <a:ext cx="1981200" cy="504825"/>
                  </a:xfrm>
                  <a:custGeom>
                    <a:avLst/>
                    <a:gdLst>
                      <a:gd name="T0" fmla="*/ 79 w 624"/>
                      <a:gd name="T1" fmla="*/ 159 h 159"/>
                      <a:gd name="T2" fmla="*/ 545 w 624"/>
                      <a:gd name="T3" fmla="*/ 159 h 159"/>
                      <a:gd name="T4" fmla="*/ 624 w 624"/>
                      <a:gd name="T5" fmla="*/ 80 h 159"/>
                      <a:gd name="T6" fmla="*/ 545 w 624"/>
                      <a:gd name="T7" fmla="*/ 0 h 159"/>
                      <a:gd name="T8" fmla="*/ 79 w 624"/>
                      <a:gd name="T9" fmla="*/ 0 h 159"/>
                      <a:gd name="T10" fmla="*/ 0 w 624"/>
                      <a:gd name="T11" fmla="*/ 80 h 159"/>
                      <a:gd name="T12" fmla="*/ 79 w 624"/>
                      <a:gd name="T13" fmla="*/ 159 h 159"/>
                    </a:gdLst>
                    <a:ahLst/>
                    <a:cxnLst>
                      <a:cxn ang="0">
                        <a:pos x="T0" y="T1"/>
                      </a:cxn>
                      <a:cxn ang="0">
                        <a:pos x="T2" y="T3"/>
                      </a:cxn>
                      <a:cxn ang="0">
                        <a:pos x="T4" y="T5"/>
                      </a:cxn>
                      <a:cxn ang="0">
                        <a:pos x="T6" y="T7"/>
                      </a:cxn>
                      <a:cxn ang="0">
                        <a:pos x="T8" y="T9"/>
                      </a:cxn>
                      <a:cxn ang="0">
                        <a:pos x="T10" y="T11"/>
                      </a:cxn>
                      <a:cxn ang="0">
                        <a:pos x="T12" y="T13"/>
                      </a:cxn>
                    </a:cxnLst>
                    <a:rect l="0" t="0" r="r" b="b"/>
                    <a:pathLst>
                      <a:path w="624" h="159">
                        <a:moveTo>
                          <a:pt x="79" y="159"/>
                        </a:moveTo>
                        <a:cubicBezTo>
                          <a:pt x="545" y="159"/>
                          <a:pt x="545" y="159"/>
                          <a:pt x="545" y="159"/>
                        </a:cubicBezTo>
                        <a:cubicBezTo>
                          <a:pt x="589" y="159"/>
                          <a:pt x="624" y="124"/>
                          <a:pt x="624" y="80"/>
                        </a:cubicBezTo>
                        <a:cubicBezTo>
                          <a:pt x="624" y="36"/>
                          <a:pt x="589" y="0"/>
                          <a:pt x="545" y="0"/>
                        </a:cubicBezTo>
                        <a:cubicBezTo>
                          <a:pt x="79" y="0"/>
                          <a:pt x="79" y="0"/>
                          <a:pt x="79" y="0"/>
                        </a:cubicBezTo>
                        <a:cubicBezTo>
                          <a:pt x="35" y="0"/>
                          <a:pt x="0" y="36"/>
                          <a:pt x="0" y="80"/>
                        </a:cubicBezTo>
                        <a:cubicBezTo>
                          <a:pt x="0" y="124"/>
                          <a:pt x="35" y="159"/>
                          <a:pt x="79" y="159"/>
                        </a:cubicBezTo>
                        <a:close/>
                      </a:path>
                    </a:pathLst>
                  </a:custGeom>
                  <a:grpFill/>
                  <a:ln>
                    <a:noFill/>
                  </a:ln>
                </p:spPr>
                <p:txBody>
                  <a:bodyPr vert="horz" wrap="square" lIns="91440" tIns="45720" rIns="91440" bIns="45720" numCol="1" anchor="t" anchorCtr="0" compatLnSpc="1"/>
                  <a:lstStyle/>
                  <a:p>
                    <a:pPr fontAlgn="auto"/>
                    <a:endParaRPr lang="en-US" strike="noStrike" noProof="1"/>
                  </a:p>
                </p:txBody>
              </p:sp>
              <p:sp>
                <p:nvSpPr>
                  <p:cNvPr id="27" name="Freeform 445"/>
                  <p:cNvSpPr/>
                  <p:nvPr/>
                </p:nvSpPr>
                <p:spPr bwMode="auto">
                  <a:xfrm>
                    <a:off x="4429126" y="2717800"/>
                    <a:ext cx="1031875" cy="1562100"/>
                  </a:xfrm>
                  <a:custGeom>
                    <a:avLst/>
                    <a:gdLst>
                      <a:gd name="T0" fmla="*/ 0 w 325"/>
                      <a:gd name="T1" fmla="*/ 246 h 492"/>
                      <a:gd name="T2" fmla="*/ 24 w 325"/>
                      <a:gd name="T3" fmla="*/ 303 h 492"/>
                      <a:gd name="T4" fmla="*/ 25 w 325"/>
                      <a:gd name="T5" fmla="*/ 304 h 492"/>
                      <a:gd name="T6" fmla="*/ 182 w 325"/>
                      <a:gd name="T7" fmla="*/ 461 h 492"/>
                      <a:gd name="T8" fmla="*/ 294 w 325"/>
                      <a:gd name="T9" fmla="*/ 461 h 492"/>
                      <a:gd name="T10" fmla="*/ 294 w 325"/>
                      <a:gd name="T11" fmla="*/ 348 h 492"/>
                      <a:gd name="T12" fmla="*/ 191 w 325"/>
                      <a:gd name="T13" fmla="*/ 246 h 492"/>
                      <a:gd name="T14" fmla="*/ 294 w 325"/>
                      <a:gd name="T15" fmla="*/ 143 h 492"/>
                      <a:gd name="T16" fmla="*/ 294 w 325"/>
                      <a:gd name="T17" fmla="*/ 31 h 492"/>
                      <a:gd name="T18" fmla="*/ 182 w 325"/>
                      <a:gd name="T19" fmla="*/ 31 h 492"/>
                      <a:gd name="T20" fmla="*/ 25 w 325"/>
                      <a:gd name="T21" fmla="*/ 188 h 492"/>
                      <a:gd name="T22" fmla="*/ 24 w 325"/>
                      <a:gd name="T23" fmla="*/ 188 h 492"/>
                      <a:gd name="T24" fmla="*/ 0 w 325"/>
                      <a:gd name="T25" fmla="*/ 246 h 4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5" h="492">
                        <a:moveTo>
                          <a:pt x="0" y="246"/>
                        </a:moveTo>
                        <a:cubicBezTo>
                          <a:pt x="0" y="268"/>
                          <a:pt x="9" y="289"/>
                          <a:pt x="24" y="303"/>
                        </a:cubicBezTo>
                        <a:cubicBezTo>
                          <a:pt x="25" y="304"/>
                          <a:pt x="25" y="304"/>
                          <a:pt x="25" y="304"/>
                        </a:cubicBezTo>
                        <a:cubicBezTo>
                          <a:pt x="182" y="461"/>
                          <a:pt x="182" y="461"/>
                          <a:pt x="182" y="461"/>
                        </a:cubicBezTo>
                        <a:cubicBezTo>
                          <a:pt x="213" y="492"/>
                          <a:pt x="263" y="492"/>
                          <a:pt x="294" y="461"/>
                        </a:cubicBezTo>
                        <a:cubicBezTo>
                          <a:pt x="325" y="430"/>
                          <a:pt x="325" y="379"/>
                          <a:pt x="294" y="348"/>
                        </a:cubicBezTo>
                        <a:cubicBezTo>
                          <a:pt x="191" y="246"/>
                          <a:pt x="191" y="246"/>
                          <a:pt x="191" y="246"/>
                        </a:cubicBezTo>
                        <a:cubicBezTo>
                          <a:pt x="294" y="143"/>
                          <a:pt x="294" y="143"/>
                          <a:pt x="294" y="143"/>
                        </a:cubicBezTo>
                        <a:cubicBezTo>
                          <a:pt x="325" y="112"/>
                          <a:pt x="325" y="62"/>
                          <a:pt x="294" y="31"/>
                        </a:cubicBezTo>
                        <a:cubicBezTo>
                          <a:pt x="263" y="0"/>
                          <a:pt x="213" y="0"/>
                          <a:pt x="182" y="31"/>
                        </a:cubicBezTo>
                        <a:cubicBezTo>
                          <a:pt x="25" y="188"/>
                          <a:pt x="25" y="188"/>
                          <a:pt x="25" y="188"/>
                        </a:cubicBezTo>
                        <a:cubicBezTo>
                          <a:pt x="25" y="188"/>
                          <a:pt x="25" y="188"/>
                          <a:pt x="24" y="188"/>
                        </a:cubicBezTo>
                        <a:cubicBezTo>
                          <a:pt x="9" y="203"/>
                          <a:pt x="0" y="223"/>
                          <a:pt x="0" y="246"/>
                        </a:cubicBezTo>
                        <a:close/>
                      </a:path>
                    </a:pathLst>
                  </a:custGeom>
                  <a:grpFill/>
                  <a:ln>
                    <a:noFill/>
                  </a:ln>
                </p:spPr>
                <p:txBody>
                  <a:bodyPr vert="horz" wrap="square" lIns="91440" tIns="45720" rIns="91440" bIns="45720" numCol="1" anchor="t" anchorCtr="0" compatLnSpc="1"/>
                  <a:lstStyle/>
                  <a:p>
                    <a:pPr fontAlgn="auto"/>
                    <a:endParaRPr lang="en-US" strike="noStrike" noProof="1"/>
                  </a:p>
                </p:txBody>
              </p:sp>
              <p:sp>
                <p:nvSpPr>
                  <p:cNvPr id="29" name="Freeform 446"/>
                  <p:cNvSpPr/>
                  <p:nvPr/>
                </p:nvSpPr>
                <p:spPr bwMode="auto">
                  <a:xfrm>
                    <a:off x="4429126" y="3244850"/>
                    <a:ext cx="606425" cy="504825"/>
                  </a:xfrm>
                  <a:custGeom>
                    <a:avLst/>
                    <a:gdLst>
                      <a:gd name="T0" fmla="*/ 0 w 191"/>
                      <a:gd name="T1" fmla="*/ 80 h 159"/>
                      <a:gd name="T2" fmla="*/ 79 w 191"/>
                      <a:gd name="T3" fmla="*/ 159 h 159"/>
                      <a:gd name="T4" fmla="*/ 129 w 191"/>
                      <a:gd name="T5" fmla="*/ 141 h 159"/>
                      <a:gd name="T6" fmla="*/ 141 w 191"/>
                      <a:gd name="T7" fmla="*/ 130 h 159"/>
                      <a:gd name="T8" fmla="*/ 191 w 191"/>
                      <a:gd name="T9" fmla="*/ 80 h 159"/>
                      <a:gd name="T10" fmla="*/ 141 w 191"/>
                      <a:gd name="T11" fmla="*/ 29 h 159"/>
                      <a:gd name="T12" fmla="*/ 129 w 191"/>
                      <a:gd name="T13" fmla="*/ 18 h 159"/>
                      <a:gd name="T14" fmla="*/ 79 w 191"/>
                      <a:gd name="T15" fmla="*/ 0 h 159"/>
                      <a:gd name="T16" fmla="*/ 0 w 191"/>
                      <a:gd name="T17" fmla="*/ 80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1" h="159">
                        <a:moveTo>
                          <a:pt x="0" y="80"/>
                        </a:moveTo>
                        <a:cubicBezTo>
                          <a:pt x="0" y="124"/>
                          <a:pt x="35" y="159"/>
                          <a:pt x="79" y="159"/>
                        </a:cubicBezTo>
                        <a:cubicBezTo>
                          <a:pt x="98" y="159"/>
                          <a:pt x="115" y="153"/>
                          <a:pt x="129" y="141"/>
                        </a:cubicBezTo>
                        <a:cubicBezTo>
                          <a:pt x="141" y="130"/>
                          <a:pt x="141" y="130"/>
                          <a:pt x="141" y="130"/>
                        </a:cubicBezTo>
                        <a:cubicBezTo>
                          <a:pt x="191" y="80"/>
                          <a:pt x="191" y="80"/>
                          <a:pt x="191" y="80"/>
                        </a:cubicBezTo>
                        <a:cubicBezTo>
                          <a:pt x="141" y="29"/>
                          <a:pt x="141" y="29"/>
                          <a:pt x="141" y="29"/>
                        </a:cubicBezTo>
                        <a:cubicBezTo>
                          <a:pt x="129" y="18"/>
                          <a:pt x="129" y="18"/>
                          <a:pt x="129" y="18"/>
                        </a:cubicBezTo>
                        <a:cubicBezTo>
                          <a:pt x="116" y="7"/>
                          <a:pt x="98" y="0"/>
                          <a:pt x="79" y="0"/>
                        </a:cubicBezTo>
                        <a:cubicBezTo>
                          <a:pt x="35" y="0"/>
                          <a:pt x="0" y="36"/>
                          <a:pt x="0" y="80"/>
                        </a:cubicBezTo>
                        <a:close/>
                      </a:path>
                    </a:pathLst>
                  </a:custGeom>
                  <a:grpFill/>
                  <a:ln>
                    <a:noFill/>
                  </a:ln>
                </p:spPr>
                <p:txBody>
                  <a:bodyPr vert="horz" wrap="square" lIns="91440" tIns="45720" rIns="91440" bIns="45720" numCol="1" anchor="t" anchorCtr="0" compatLnSpc="1"/>
                  <a:lstStyle/>
                  <a:p>
                    <a:pPr fontAlgn="auto"/>
                    <a:endParaRPr lang="en-US" strike="noStrike" noProof="1"/>
                  </a:p>
                </p:txBody>
              </p:sp>
              <p:sp>
                <p:nvSpPr>
                  <p:cNvPr id="30" name="Freeform 447"/>
                  <p:cNvSpPr/>
                  <p:nvPr/>
                </p:nvSpPr>
                <p:spPr bwMode="auto">
                  <a:xfrm>
                    <a:off x="4679951" y="3244850"/>
                    <a:ext cx="609600" cy="254000"/>
                  </a:xfrm>
                  <a:custGeom>
                    <a:avLst/>
                    <a:gdLst>
                      <a:gd name="T0" fmla="*/ 0 w 192"/>
                      <a:gd name="T1" fmla="*/ 0 h 80"/>
                      <a:gd name="T2" fmla="*/ 50 w 192"/>
                      <a:gd name="T3" fmla="*/ 18 h 80"/>
                      <a:gd name="T4" fmla="*/ 62 w 192"/>
                      <a:gd name="T5" fmla="*/ 30 h 80"/>
                      <a:gd name="T6" fmla="*/ 112 w 192"/>
                      <a:gd name="T7" fmla="*/ 80 h 80"/>
                      <a:gd name="T8" fmla="*/ 192 w 192"/>
                      <a:gd name="T9" fmla="*/ 0 h 80"/>
                      <a:gd name="T10" fmla="*/ 0 w 192"/>
                      <a:gd name="T11" fmla="*/ 0 h 80"/>
                    </a:gdLst>
                    <a:ahLst/>
                    <a:cxnLst>
                      <a:cxn ang="0">
                        <a:pos x="T0" y="T1"/>
                      </a:cxn>
                      <a:cxn ang="0">
                        <a:pos x="T2" y="T3"/>
                      </a:cxn>
                      <a:cxn ang="0">
                        <a:pos x="T4" y="T5"/>
                      </a:cxn>
                      <a:cxn ang="0">
                        <a:pos x="T6" y="T7"/>
                      </a:cxn>
                      <a:cxn ang="0">
                        <a:pos x="T8" y="T9"/>
                      </a:cxn>
                      <a:cxn ang="0">
                        <a:pos x="T10" y="T11"/>
                      </a:cxn>
                    </a:cxnLst>
                    <a:rect l="0" t="0" r="r" b="b"/>
                    <a:pathLst>
                      <a:path w="192" h="80">
                        <a:moveTo>
                          <a:pt x="0" y="0"/>
                        </a:moveTo>
                        <a:cubicBezTo>
                          <a:pt x="19" y="0"/>
                          <a:pt x="36" y="7"/>
                          <a:pt x="50" y="18"/>
                        </a:cubicBezTo>
                        <a:cubicBezTo>
                          <a:pt x="62" y="30"/>
                          <a:pt x="62" y="30"/>
                          <a:pt x="62" y="30"/>
                        </a:cubicBezTo>
                        <a:cubicBezTo>
                          <a:pt x="112" y="80"/>
                          <a:pt x="112" y="80"/>
                          <a:pt x="112" y="80"/>
                        </a:cubicBezTo>
                        <a:cubicBezTo>
                          <a:pt x="192" y="0"/>
                          <a:pt x="192" y="0"/>
                          <a:pt x="192" y="0"/>
                        </a:cubicBezTo>
                        <a:lnTo>
                          <a:pt x="0" y="0"/>
                        </a:lnTo>
                        <a:close/>
                      </a:path>
                    </a:pathLst>
                  </a:custGeom>
                  <a:grpFill/>
                  <a:ln>
                    <a:noFill/>
                  </a:ln>
                </p:spPr>
                <p:txBody>
                  <a:bodyPr vert="horz" wrap="square" lIns="91440" tIns="45720" rIns="91440" bIns="45720" numCol="1" anchor="t" anchorCtr="0" compatLnSpc="1"/>
                  <a:lstStyle/>
                  <a:p>
                    <a:pPr fontAlgn="auto"/>
                    <a:endParaRPr lang="en-US" strike="noStrike" noProof="1"/>
                  </a:p>
                </p:txBody>
              </p:sp>
              <p:sp>
                <p:nvSpPr>
                  <p:cNvPr id="31" name="Freeform 448"/>
                  <p:cNvSpPr/>
                  <p:nvPr/>
                </p:nvSpPr>
                <p:spPr bwMode="auto">
                  <a:xfrm>
                    <a:off x="4679951" y="3498850"/>
                    <a:ext cx="609600" cy="250825"/>
                  </a:xfrm>
                  <a:custGeom>
                    <a:avLst/>
                    <a:gdLst>
                      <a:gd name="T0" fmla="*/ 0 w 192"/>
                      <a:gd name="T1" fmla="*/ 79 h 79"/>
                      <a:gd name="T2" fmla="*/ 50 w 192"/>
                      <a:gd name="T3" fmla="*/ 61 h 79"/>
                      <a:gd name="T4" fmla="*/ 62 w 192"/>
                      <a:gd name="T5" fmla="*/ 50 h 79"/>
                      <a:gd name="T6" fmla="*/ 112 w 192"/>
                      <a:gd name="T7" fmla="*/ 0 h 79"/>
                      <a:gd name="T8" fmla="*/ 192 w 192"/>
                      <a:gd name="T9" fmla="*/ 79 h 79"/>
                      <a:gd name="T10" fmla="*/ 0 w 192"/>
                      <a:gd name="T11" fmla="*/ 79 h 79"/>
                    </a:gdLst>
                    <a:ahLst/>
                    <a:cxnLst>
                      <a:cxn ang="0">
                        <a:pos x="T0" y="T1"/>
                      </a:cxn>
                      <a:cxn ang="0">
                        <a:pos x="T2" y="T3"/>
                      </a:cxn>
                      <a:cxn ang="0">
                        <a:pos x="T4" y="T5"/>
                      </a:cxn>
                      <a:cxn ang="0">
                        <a:pos x="T6" y="T7"/>
                      </a:cxn>
                      <a:cxn ang="0">
                        <a:pos x="T8" y="T9"/>
                      </a:cxn>
                      <a:cxn ang="0">
                        <a:pos x="T10" y="T11"/>
                      </a:cxn>
                    </a:cxnLst>
                    <a:rect l="0" t="0" r="r" b="b"/>
                    <a:pathLst>
                      <a:path w="192" h="79">
                        <a:moveTo>
                          <a:pt x="0" y="79"/>
                        </a:moveTo>
                        <a:cubicBezTo>
                          <a:pt x="19" y="79"/>
                          <a:pt x="36" y="73"/>
                          <a:pt x="50" y="61"/>
                        </a:cubicBezTo>
                        <a:cubicBezTo>
                          <a:pt x="62" y="50"/>
                          <a:pt x="62" y="50"/>
                          <a:pt x="62" y="50"/>
                        </a:cubicBezTo>
                        <a:cubicBezTo>
                          <a:pt x="112" y="0"/>
                          <a:pt x="112" y="0"/>
                          <a:pt x="112" y="0"/>
                        </a:cubicBezTo>
                        <a:cubicBezTo>
                          <a:pt x="192" y="79"/>
                          <a:pt x="192" y="79"/>
                          <a:pt x="192" y="79"/>
                        </a:cubicBezTo>
                        <a:lnTo>
                          <a:pt x="0" y="79"/>
                        </a:lnTo>
                        <a:close/>
                      </a:path>
                    </a:pathLst>
                  </a:custGeom>
                  <a:grpFill/>
                  <a:ln>
                    <a:noFill/>
                  </a:ln>
                </p:spPr>
                <p:txBody>
                  <a:bodyPr vert="horz" wrap="square" lIns="91440" tIns="45720" rIns="91440" bIns="45720" numCol="1" anchor="t" anchorCtr="0" compatLnSpc="1"/>
                  <a:lstStyle/>
                  <a:p>
                    <a:pPr fontAlgn="auto"/>
                    <a:endParaRPr lang="en-US" strike="noStrike" noProof="1"/>
                  </a:p>
                </p:txBody>
              </p:sp>
            </p:grpSp>
            <p:cxnSp>
              <p:nvCxnSpPr>
                <p:cNvPr id="34" name="直接连接符 33"/>
                <p:cNvCxnSpPr/>
                <p:nvPr/>
              </p:nvCxnSpPr>
              <p:spPr>
                <a:xfrm>
                  <a:off x="3776" y="2916"/>
                  <a:ext cx="746" cy="0"/>
                </a:xfrm>
                <a:prstGeom prst="line">
                  <a:avLst/>
                </a:prstGeom>
                <a:ln w="28575">
                  <a:solidFill>
                    <a:srgbClr val="30B3E8"/>
                  </a:solidFill>
                  <a:prstDash val="sysDash"/>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6891" y="2916"/>
                  <a:ext cx="746" cy="0"/>
                </a:xfrm>
                <a:prstGeom prst="line">
                  <a:avLst/>
                </a:prstGeom>
                <a:ln w="28575">
                  <a:solidFill>
                    <a:srgbClr val="30B3E8"/>
                  </a:solidFill>
                  <a:prstDash val="sysDash"/>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a:off x="10006" y="2916"/>
                  <a:ext cx="746" cy="0"/>
                </a:xfrm>
                <a:prstGeom prst="line">
                  <a:avLst/>
                </a:prstGeom>
                <a:ln w="28575">
                  <a:solidFill>
                    <a:srgbClr val="30B3E8"/>
                  </a:solidFill>
                  <a:prstDash val="sysDash"/>
                </a:ln>
              </p:spPr>
              <p:style>
                <a:lnRef idx="1">
                  <a:schemeClr val="accent1"/>
                </a:lnRef>
                <a:fillRef idx="0">
                  <a:schemeClr val="accent1"/>
                </a:fillRef>
                <a:effectRef idx="0">
                  <a:schemeClr val="accent1"/>
                </a:effectRef>
                <a:fontRef idx="minor">
                  <a:schemeClr val="tx1"/>
                </a:fontRef>
              </p:style>
            </p:cxnSp>
            <p:cxnSp>
              <p:nvCxnSpPr>
                <p:cNvPr id="41" name="直接箭头连接符 40"/>
                <p:cNvCxnSpPr/>
                <p:nvPr/>
              </p:nvCxnSpPr>
              <p:spPr>
                <a:xfrm>
                  <a:off x="5596" y="3213"/>
                  <a:ext cx="0" cy="1133"/>
                </a:xfrm>
                <a:prstGeom prst="straightConnector1">
                  <a:avLst/>
                </a:prstGeom>
                <a:ln w="28575">
                  <a:solidFill>
                    <a:srgbClr val="30B3E8"/>
                  </a:solidFill>
                  <a:prstDash val="sysDash"/>
                  <a:tailEnd type="triangle"/>
                </a:ln>
              </p:spPr>
              <p:style>
                <a:lnRef idx="1">
                  <a:schemeClr val="accent1"/>
                </a:lnRef>
                <a:fillRef idx="0">
                  <a:schemeClr val="accent1"/>
                </a:fillRef>
                <a:effectRef idx="0">
                  <a:schemeClr val="accent1"/>
                </a:effectRef>
                <a:fontRef idx="minor">
                  <a:schemeClr val="tx1"/>
                </a:fontRef>
              </p:style>
            </p:cxnSp>
          </p:grpSp>
          <p:sp>
            <p:nvSpPr>
              <p:cNvPr id="33" name="文本框 32"/>
              <p:cNvSpPr txBox="1"/>
              <p:nvPr/>
            </p:nvSpPr>
            <p:spPr>
              <a:xfrm>
                <a:off x="1509" y="2600"/>
                <a:ext cx="2188" cy="580"/>
              </a:xfrm>
              <a:prstGeom prst="rect">
                <a:avLst/>
              </a:prstGeom>
              <a:noFill/>
            </p:spPr>
            <p:txBody>
              <a:bodyPr wrap="none" rtlCol="0" anchor="t">
                <a:spAutoFit/>
              </a:bodyPr>
              <a:lstStyle/>
              <a:p>
                <a:pPr algn="ctr"/>
                <a:r>
                  <a:rPr lang="zh-CN" altLang="en-US" b="1" spc="100" dirty="0" smtClean="0">
                    <a:solidFill>
                      <a:schemeClr val="bg1"/>
                    </a:solidFill>
                    <a:uFillTx/>
                    <a:latin typeface="微软雅黑" panose="020B0503020204020204" pitchFamily="34" charset="-122"/>
                    <a:ea typeface="微软雅黑" panose="020B0503020204020204" pitchFamily="34" charset="-122"/>
                    <a:cs typeface="Times New Roman" panose="02020603050405020304" charset="0"/>
                    <a:sym typeface="+mn-ea"/>
                  </a:rPr>
                  <a:t>自然</a:t>
                </a:r>
                <a:r>
                  <a:rPr lang="zh-CN" altLang="en-US" b="1" spc="100" dirty="0">
                    <a:solidFill>
                      <a:schemeClr val="bg1"/>
                    </a:solidFill>
                    <a:uFillTx/>
                    <a:latin typeface="微软雅黑" panose="020B0503020204020204" pitchFamily="34" charset="-122"/>
                    <a:ea typeface="微软雅黑" panose="020B0503020204020204" pitchFamily="34" charset="-122"/>
                    <a:cs typeface="Times New Roman" panose="02020603050405020304" charset="0"/>
                    <a:sym typeface="+mn-ea"/>
                  </a:rPr>
                  <a:t>本能期</a:t>
                </a:r>
              </a:p>
            </p:txBody>
          </p:sp>
          <p:sp>
            <p:nvSpPr>
              <p:cNvPr id="37" name="文本框 36"/>
              <p:cNvSpPr txBox="1"/>
              <p:nvPr/>
            </p:nvSpPr>
            <p:spPr>
              <a:xfrm>
                <a:off x="7752" y="2613"/>
                <a:ext cx="2188" cy="580"/>
              </a:xfrm>
              <a:prstGeom prst="rect">
                <a:avLst/>
              </a:prstGeom>
              <a:noFill/>
            </p:spPr>
            <p:txBody>
              <a:bodyPr wrap="none" rtlCol="0" anchor="t">
                <a:spAutoFit/>
              </a:bodyPr>
              <a:lstStyle/>
              <a:p>
                <a:pPr algn="ctr"/>
                <a:r>
                  <a:rPr lang="zh-CN" altLang="en-US" b="1" spc="100" dirty="0">
                    <a:solidFill>
                      <a:schemeClr val="bg1"/>
                    </a:solidFill>
                    <a:uFillTx/>
                    <a:latin typeface="微软雅黑" panose="020B0503020204020204" pitchFamily="34" charset="-122"/>
                    <a:ea typeface="微软雅黑" panose="020B0503020204020204" pitchFamily="34" charset="-122"/>
                    <a:cs typeface="Times New Roman" panose="02020603050405020304" charset="0"/>
                    <a:sym typeface="+mn-ea"/>
                  </a:rPr>
                  <a:t>自主管理期</a:t>
                </a:r>
              </a:p>
            </p:txBody>
          </p:sp>
          <p:sp>
            <p:nvSpPr>
              <p:cNvPr id="38" name="文本框 37"/>
              <p:cNvSpPr txBox="1"/>
              <p:nvPr/>
            </p:nvSpPr>
            <p:spPr>
              <a:xfrm>
                <a:off x="10872" y="2613"/>
                <a:ext cx="2188" cy="580"/>
              </a:xfrm>
              <a:prstGeom prst="rect">
                <a:avLst/>
              </a:prstGeom>
              <a:noFill/>
            </p:spPr>
            <p:txBody>
              <a:bodyPr wrap="none" rtlCol="0" anchor="t">
                <a:spAutoFit/>
              </a:bodyPr>
              <a:lstStyle/>
              <a:p>
                <a:pPr algn="ctr"/>
                <a:r>
                  <a:rPr lang="zh-CN" altLang="en-US" b="1" spc="100" dirty="0">
                    <a:solidFill>
                      <a:schemeClr val="bg1"/>
                    </a:solidFill>
                    <a:uFillTx/>
                    <a:latin typeface="微软雅黑" panose="020B0503020204020204" pitchFamily="34" charset="-122"/>
                    <a:ea typeface="微软雅黑" panose="020B0503020204020204" pitchFamily="34" charset="-122"/>
                    <a:cs typeface="Times New Roman" panose="02020603050405020304" charset="0"/>
                    <a:sym typeface="+mn-ea"/>
                  </a:rPr>
                  <a:t>团队管理期</a:t>
                </a:r>
              </a:p>
            </p:txBody>
          </p:sp>
          <p:sp>
            <p:nvSpPr>
              <p:cNvPr id="39" name="文本框 38"/>
              <p:cNvSpPr txBox="1"/>
              <p:nvPr/>
            </p:nvSpPr>
            <p:spPr>
              <a:xfrm>
                <a:off x="4630" y="2613"/>
                <a:ext cx="2188" cy="580"/>
              </a:xfrm>
              <a:prstGeom prst="rect">
                <a:avLst/>
              </a:prstGeom>
              <a:noFill/>
            </p:spPr>
            <p:txBody>
              <a:bodyPr wrap="none" rtlCol="0" anchor="t">
                <a:spAutoFit/>
              </a:bodyPr>
              <a:lstStyle/>
              <a:p>
                <a:pPr algn="ctr"/>
                <a:r>
                  <a:rPr lang="zh-CN" altLang="en-US" b="1" spc="100" dirty="0">
                    <a:solidFill>
                      <a:schemeClr val="bg1"/>
                    </a:solidFill>
                    <a:uFillTx/>
                    <a:latin typeface="微软雅黑" panose="020B0503020204020204" pitchFamily="34" charset="-122"/>
                    <a:ea typeface="微软雅黑" panose="020B0503020204020204" pitchFamily="34" charset="-122"/>
                    <a:cs typeface="Times New Roman" panose="02020603050405020304" charset="0"/>
                    <a:sym typeface="+mn-ea"/>
                  </a:rPr>
                  <a:t>监督管理期</a:t>
                </a:r>
              </a:p>
            </p:txBody>
          </p:sp>
        </p:grpSp>
        <p:grpSp>
          <p:nvGrpSpPr>
            <p:cNvPr id="50" name="组合 49"/>
            <p:cNvGrpSpPr/>
            <p:nvPr/>
          </p:nvGrpSpPr>
          <p:grpSpPr>
            <a:xfrm>
              <a:off x="4650" y="4996"/>
              <a:ext cx="1722" cy="625"/>
              <a:chOff x="4884" y="4996"/>
              <a:chExt cx="1722" cy="625"/>
            </a:xfrm>
          </p:grpSpPr>
          <p:sp>
            <p:nvSpPr>
              <p:cNvPr id="48" name="Rounded Rectangle 49"/>
              <p:cNvSpPr/>
              <p:nvPr/>
            </p:nvSpPr>
            <p:spPr>
              <a:xfrm rot="5400000">
                <a:off x="5432" y="4447"/>
                <a:ext cx="625" cy="1722"/>
              </a:xfrm>
              <a:prstGeom prst="roundRect">
                <a:avLst/>
              </a:prstGeom>
              <a:solidFill>
                <a:srgbClr val="0160AF">
                  <a:alpha val="50000"/>
                </a:srgbClr>
              </a:solidFill>
              <a:ln w="79375">
                <a:noFill/>
              </a:ln>
              <a:effectLst/>
            </p:spPr>
            <p:style>
              <a:lnRef idx="1">
                <a:schemeClr val="accent1"/>
              </a:lnRef>
              <a:fillRef idx="3">
                <a:schemeClr val="accent1"/>
              </a:fillRef>
              <a:effectRef idx="2">
                <a:schemeClr val="accent1"/>
              </a:effectRef>
              <a:fontRef idx="minor">
                <a:schemeClr val="lt1"/>
              </a:fontRef>
            </p:style>
            <p:txBody>
              <a:bodyPr lIns="68580" tIns="34290" rIns="68580" bIns="34290" rtlCol="0" anchor="ctr"/>
              <a:lstStyle/>
              <a:p>
                <a:pPr algn="ctr" fontAlgn="auto"/>
                <a:endParaRPr lang="en-US" sz="900" strike="noStrike" noProof="1">
                  <a:solidFill>
                    <a:schemeClr val="bg1"/>
                  </a:solidFill>
                  <a:latin typeface="Lato Regular"/>
                  <a:cs typeface="Lato Regular"/>
                </a:endParaRPr>
              </a:p>
            </p:txBody>
          </p:sp>
          <p:sp>
            <p:nvSpPr>
              <p:cNvPr id="49" name="文本框 48"/>
              <p:cNvSpPr txBox="1"/>
              <p:nvPr/>
            </p:nvSpPr>
            <p:spPr>
              <a:xfrm>
                <a:off x="5052" y="4996"/>
                <a:ext cx="1428" cy="580"/>
              </a:xfrm>
              <a:prstGeom prst="rect">
                <a:avLst/>
              </a:prstGeom>
              <a:noFill/>
            </p:spPr>
            <p:txBody>
              <a:bodyPr wrap="none" rtlCol="0" anchor="t">
                <a:spAutoFit/>
              </a:bodyPr>
              <a:lstStyle/>
              <a:p>
                <a:pPr algn="ctr"/>
                <a:r>
                  <a:rPr lang="zh-CN" altLang="en-US" b="1" spc="100" dirty="0">
                    <a:solidFill>
                      <a:srgbClr val="FFFF00"/>
                    </a:solidFill>
                    <a:uFillTx/>
                    <a:latin typeface="微软雅黑" panose="020B0503020204020204" pitchFamily="34" charset="-122"/>
                    <a:ea typeface="微软雅黑" panose="020B0503020204020204" pitchFamily="34" charset="-122"/>
                    <a:cs typeface="Times New Roman" panose="02020603050405020304" charset="0"/>
                    <a:sym typeface="+mn-ea"/>
                  </a:rPr>
                  <a:t>现阶段</a:t>
                </a:r>
              </a:p>
            </p:txBody>
          </p:sp>
        </p:gr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01663" y="237649"/>
            <a:ext cx="3592195"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 </a:t>
            </a:r>
            <a:r>
              <a:rPr lang="zh-CN" altLang="en-US" sz="2500" b="1" spc="100" dirty="0" smtClean="0">
                <a:solidFill>
                  <a:srgbClr val="0160AF"/>
                </a:solidFill>
                <a:uFillTx/>
                <a:latin typeface="微软雅黑" panose="020B0503020204020204" pitchFamily="34" charset="-122"/>
                <a:ea typeface="微软雅黑" panose="020B0503020204020204" pitchFamily="34" charset="-122"/>
                <a:sym typeface="+mn-ea"/>
              </a:rPr>
              <a:t>作业现场安全管理概述</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01</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49935" y="810895"/>
            <a:ext cx="4450080" cy="398780"/>
            <a:chOff x="1428" y="1109"/>
            <a:chExt cx="7008" cy="628"/>
          </a:xfrm>
        </p:grpSpPr>
        <p:sp>
          <p:nvSpPr>
            <p:cNvPr id="3" name="AutoShape 11"/>
            <p:cNvSpPr/>
            <p:nvPr/>
          </p:nvSpPr>
          <p:spPr>
            <a:xfrm>
              <a:off x="1490" y="1139"/>
              <a:ext cx="6945"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28" y="1109"/>
              <a:ext cx="7008" cy="628"/>
            </a:xfrm>
            <a:prstGeom prst="rect">
              <a:avLst/>
            </a:prstGeom>
            <a:noFill/>
          </p:spPr>
          <p:txBody>
            <a:bodyPr wrap="none" rtlCol="0" anchor="t">
              <a:spAutoFit/>
            </a:bodyPr>
            <a:lstStyle/>
            <a:p>
              <a:pPr lvl="0" indent="0" algn="ctr"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现阶段存在的主要问题和不足的要求</a:t>
              </a:r>
            </a:p>
          </p:txBody>
        </p:sp>
      </p:grpSp>
      <p:sp>
        <p:nvSpPr>
          <p:cNvPr id="7" name="文本框 6"/>
          <p:cNvSpPr txBox="1"/>
          <p:nvPr/>
        </p:nvSpPr>
        <p:spPr>
          <a:xfrm>
            <a:off x="2135505" y="1327150"/>
            <a:ext cx="4872990" cy="2999740"/>
          </a:xfrm>
          <a:prstGeom prst="rect">
            <a:avLst/>
          </a:prstGeom>
          <a:noFill/>
        </p:spPr>
        <p:txBody>
          <a:bodyPr wrap="square" rtlCol="0" anchor="t">
            <a:spAutoFit/>
          </a:bodyPr>
          <a:lstStyle/>
          <a:p>
            <a:pPr marL="342900" indent="-342900">
              <a:lnSpc>
                <a:spcPct val="150000"/>
              </a:lnSpc>
              <a:buFont typeface="Wingdings" panose="05000000000000000000" pitchFamily="2" charset="2"/>
              <a:buChar char="u"/>
            </a:pPr>
            <a:r>
              <a:rPr lang="zh-CN" altLang="en-US" dirty="0" smtClean="0">
                <a:solidFill>
                  <a:schemeClr val="tx1">
                    <a:lumMod val="85000"/>
                    <a:lumOff val="15000"/>
                  </a:schemeClr>
                </a:solidFill>
                <a:latin typeface="微软雅黑" panose="020B0503020204020204" pitchFamily="34" charset="-122"/>
                <a:ea typeface="微软雅黑" panose="020B0503020204020204" pitchFamily="34" charset="-122"/>
                <a:cs typeface="Times New Roman" panose="02020603050405020304" charset="0"/>
                <a:sym typeface="+mn-ea"/>
              </a:rPr>
              <a:t>安健环</a:t>
            </a:r>
            <a:r>
              <a:rPr lang="zh-CN" altLang="en-US" dirty="0">
                <a:solidFill>
                  <a:schemeClr val="tx1">
                    <a:lumMod val="85000"/>
                    <a:lumOff val="15000"/>
                  </a:schemeClr>
                </a:solidFill>
                <a:latin typeface="微软雅黑" panose="020B0503020204020204" pitchFamily="34" charset="-122"/>
                <a:ea typeface="微软雅黑" panose="020B0503020204020204" pitchFamily="34" charset="-122"/>
                <a:cs typeface="Times New Roman" panose="02020603050405020304" charset="0"/>
                <a:sym typeface="+mn-ea"/>
              </a:rPr>
              <a:t>全员参与程度不够；</a:t>
            </a:r>
          </a:p>
          <a:p>
            <a:pPr marL="342900" indent="-342900">
              <a:lnSpc>
                <a:spcPct val="150000"/>
              </a:lnSpc>
              <a:buFont typeface="Wingdings" panose="05000000000000000000" pitchFamily="2" charset="2"/>
              <a:buChar char="u"/>
            </a:pPr>
            <a:r>
              <a:rPr lang="zh-CN" altLang="en-US" dirty="0" smtClean="0">
                <a:solidFill>
                  <a:schemeClr val="tx1">
                    <a:lumMod val="85000"/>
                    <a:lumOff val="15000"/>
                  </a:schemeClr>
                </a:solidFill>
                <a:latin typeface="微软雅黑" panose="020B0503020204020204" pitchFamily="34" charset="-122"/>
                <a:ea typeface="微软雅黑" panose="020B0503020204020204" pitchFamily="34" charset="-122"/>
                <a:cs typeface="Times New Roman" panose="02020603050405020304" charset="0"/>
                <a:sym typeface="+mn-ea"/>
              </a:rPr>
              <a:t>人员</a:t>
            </a:r>
            <a:r>
              <a:rPr lang="zh-CN" altLang="en-US" dirty="0">
                <a:solidFill>
                  <a:schemeClr val="tx1">
                    <a:lumMod val="85000"/>
                    <a:lumOff val="15000"/>
                  </a:schemeClr>
                </a:solidFill>
                <a:latin typeface="微软雅黑" panose="020B0503020204020204" pitchFamily="34" charset="-122"/>
                <a:ea typeface="微软雅黑" panose="020B0503020204020204" pitchFamily="34" charset="-122"/>
                <a:cs typeface="Times New Roman" panose="02020603050405020304" charset="0"/>
                <a:sym typeface="+mn-ea"/>
              </a:rPr>
              <a:t>安健环意识有待提高；</a:t>
            </a:r>
          </a:p>
          <a:p>
            <a:pPr marL="342900" indent="-342900">
              <a:lnSpc>
                <a:spcPct val="150000"/>
              </a:lnSpc>
              <a:buFont typeface="Wingdings" panose="05000000000000000000" pitchFamily="2" charset="2"/>
              <a:buChar char="u"/>
            </a:pPr>
            <a:r>
              <a:rPr lang="zh-CN" altLang="en-US" dirty="0" smtClean="0">
                <a:solidFill>
                  <a:schemeClr val="tx1">
                    <a:lumMod val="85000"/>
                    <a:lumOff val="15000"/>
                  </a:schemeClr>
                </a:solidFill>
                <a:latin typeface="微软雅黑" panose="020B0503020204020204" pitchFamily="34" charset="-122"/>
                <a:ea typeface="微软雅黑" panose="020B0503020204020204" pitchFamily="34" charset="-122"/>
                <a:cs typeface="Times New Roman" panose="02020603050405020304" charset="0"/>
                <a:sym typeface="+mn-ea"/>
              </a:rPr>
              <a:t>风险</a:t>
            </a:r>
            <a:r>
              <a:rPr lang="zh-CN" altLang="en-US" dirty="0">
                <a:solidFill>
                  <a:schemeClr val="tx1">
                    <a:lumMod val="85000"/>
                    <a:lumOff val="15000"/>
                  </a:schemeClr>
                </a:solidFill>
                <a:latin typeface="微软雅黑" panose="020B0503020204020204" pitchFamily="34" charset="-122"/>
                <a:ea typeface="微软雅黑" panose="020B0503020204020204" pitchFamily="34" charset="-122"/>
                <a:cs typeface="Times New Roman" panose="02020603050405020304" charset="0"/>
                <a:sym typeface="+mn-ea"/>
              </a:rPr>
              <a:t>数据库的建立和应用不到位；</a:t>
            </a:r>
          </a:p>
          <a:p>
            <a:pPr marL="342900" indent="-342900">
              <a:lnSpc>
                <a:spcPct val="150000"/>
              </a:lnSpc>
              <a:buFont typeface="Wingdings" panose="05000000000000000000" pitchFamily="2" charset="2"/>
              <a:buChar char="u"/>
            </a:pPr>
            <a:r>
              <a:rPr lang="zh-CN" altLang="en-US" dirty="0" smtClean="0">
                <a:solidFill>
                  <a:schemeClr val="tx1">
                    <a:lumMod val="85000"/>
                    <a:lumOff val="15000"/>
                  </a:schemeClr>
                </a:solidFill>
                <a:latin typeface="微软雅黑" panose="020B0503020204020204" pitchFamily="34" charset="-122"/>
                <a:ea typeface="微软雅黑" panose="020B0503020204020204" pitchFamily="34" charset="-122"/>
                <a:cs typeface="Times New Roman" panose="02020603050405020304" charset="0"/>
                <a:sym typeface="+mn-ea"/>
              </a:rPr>
              <a:t>工程</a:t>
            </a:r>
            <a:r>
              <a:rPr lang="zh-CN" altLang="en-US" dirty="0">
                <a:solidFill>
                  <a:schemeClr val="tx1">
                    <a:lumMod val="85000"/>
                    <a:lumOff val="15000"/>
                  </a:schemeClr>
                </a:solidFill>
                <a:latin typeface="微软雅黑" panose="020B0503020204020204" pitchFamily="34" charset="-122"/>
                <a:ea typeface="微软雅黑" panose="020B0503020204020204" pitchFamily="34" charset="-122"/>
                <a:cs typeface="Times New Roman" panose="02020603050405020304" charset="0"/>
                <a:sym typeface="+mn-ea"/>
              </a:rPr>
              <a:t>管理和生产管理体系文件未能依据安健环体系要素要求进行修编；</a:t>
            </a:r>
          </a:p>
          <a:p>
            <a:pPr marL="342900" indent="-342900">
              <a:lnSpc>
                <a:spcPct val="150000"/>
              </a:lnSpc>
              <a:buFont typeface="Wingdings" panose="05000000000000000000" pitchFamily="2" charset="2"/>
              <a:buChar char="u"/>
            </a:pPr>
            <a:r>
              <a:rPr lang="zh-CN" altLang="en-US" dirty="0" smtClean="0">
                <a:solidFill>
                  <a:schemeClr val="tx1">
                    <a:lumMod val="85000"/>
                    <a:lumOff val="15000"/>
                  </a:schemeClr>
                </a:solidFill>
                <a:latin typeface="微软雅黑" panose="020B0503020204020204" pitchFamily="34" charset="-122"/>
                <a:ea typeface="微软雅黑" panose="020B0503020204020204" pitchFamily="34" charset="-122"/>
                <a:cs typeface="Times New Roman" panose="02020603050405020304" charset="0"/>
                <a:sym typeface="+mn-ea"/>
              </a:rPr>
              <a:t>作业</a:t>
            </a:r>
            <a:r>
              <a:rPr lang="zh-CN" altLang="en-US" dirty="0">
                <a:solidFill>
                  <a:schemeClr val="tx1">
                    <a:lumMod val="85000"/>
                    <a:lumOff val="15000"/>
                  </a:schemeClr>
                </a:solidFill>
                <a:latin typeface="微软雅黑" panose="020B0503020204020204" pitchFamily="34" charset="-122"/>
                <a:ea typeface="微软雅黑" panose="020B0503020204020204" pitchFamily="34" charset="-122"/>
                <a:cs typeface="Times New Roman" panose="02020603050405020304" charset="0"/>
                <a:sym typeface="+mn-ea"/>
              </a:rPr>
              <a:t>现场标准化管理还存在一定差距；</a:t>
            </a:r>
          </a:p>
          <a:p>
            <a:pPr marL="342900" indent="-342900">
              <a:lnSpc>
                <a:spcPct val="150000"/>
              </a:lnSpc>
              <a:buFont typeface="Wingdings" panose="05000000000000000000" pitchFamily="2" charset="2"/>
              <a:buChar char="u"/>
            </a:pPr>
            <a:r>
              <a:rPr lang="zh-CN" altLang="en-US" dirty="0" smtClean="0">
                <a:solidFill>
                  <a:schemeClr val="tx1">
                    <a:lumMod val="85000"/>
                    <a:lumOff val="15000"/>
                  </a:schemeClr>
                </a:solidFill>
                <a:latin typeface="微软雅黑" panose="020B0503020204020204" pitchFamily="34" charset="-122"/>
                <a:ea typeface="微软雅黑" panose="020B0503020204020204" pitchFamily="34" charset="-122"/>
                <a:cs typeface="Times New Roman" panose="02020603050405020304" charset="0"/>
                <a:sym typeface="+mn-ea"/>
              </a:rPr>
              <a:t>风险</a:t>
            </a:r>
            <a:r>
              <a:rPr lang="zh-CN" altLang="en-US" dirty="0">
                <a:solidFill>
                  <a:schemeClr val="tx1">
                    <a:lumMod val="85000"/>
                    <a:lumOff val="15000"/>
                  </a:schemeClr>
                </a:solidFill>
                <a:latin typeface="微软雅黑" panose="020B0503020204020204" pitchFamily="34" charset="-122"/>
                <a:ea typeface="微软雅黑" panose="020B0503020204020204" pitchFamily="34" charset="-122"/>
                <a:cs typeface="Times New Roman" panose="02020603050405020304" charset="0"/>
                <a:sym typeface="+mn-ea"/>
              </a:rPr>
              <a:t>行为调查和风险行为干预还未真正开展。</a:t>
            </a:r>
          </a:p>
        </p:txBody>
      </p:sp>
      <p:sp>
        <p:nvSpPr>
          <p:cNvPr id="15" name="圆角矩形 14"/>
          <p:cNvSpPr/>
          <p:nvPr/>
        </p:nvSpPr>
        <p:spPr>
          <a:xfrm>
            <a:off x="1768475" y="1413510"/>
            <a:ext cx="5607050" cy="2957195"/>
          </a:xfrm>
          <a:prstGeom prst="roundRect">
            <a:avLst>
              <a:gd name="adj" fmla="val 3142"/>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01663" y="237649"/>
            <a:ext cx="3592195"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 </a:t>
            </a:r>
            <a:r>
              <a:rPr lang="zh-CN" altLang="en-US" sz="2500" b="1" spc="100" dirty="0" smtClean="0">
                <a:solidFill>
                  <a:srgbClr val="0160AF"/>
                </a:solidFill>
                <a:uFillTx/>
                <a:latin typeface="微软雅黑" panose="020B0503020204020204" pitchFamily="34" charset="-122"/>
                <a:ea typeface="微软雅黑" panose="020B0503020204020204" pitchFamily="34" charset="-122"/>
                <a:sym typeface="+mn-ea"/>
              </a:rPr>
              <a:t>作业现场安全管理概述</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01</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66445" y="810895"/>
            <a:ext cx="2872740" cy="398780"/>
            <a:chOff x="1454" y="1109"/>
            <a:chExt cx="4524" cy="628"/>
          </a:xfrm>
        </p:grpSpPr>
        <p:sp>
          <p:nvSpPr>
            <p:cNvPr id="3" name="AutoShape 11"/>
            <p:cNvSpPr/>
            <p:nvPr/>
          </p:nvSpPr>
          <p:spPr>
            <a:xfrm>
              <a:off x="1490" y="1139"/>
              <a:ext cx="4488"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54" y="1109"/>
              <a:ext cx="4488" cy="628"/>
            </a:xfrm>
            <a:prstGeom prst="rect">
              <a:avLst/>
            </a:prstGeom>
            <a:noFill/>
          </p:spPr>
          <p:txBody>
            <a:bodyPr wrap="none" rtlCol="0" anchor="t">
              <a:spAutoFit/>
            </a:bodyPr>
            <a:lstStyle/>
            <a:p>
              <a:pPr lvl="0" indent="0" algn="ctr"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安全实践中的三大法则</a:t>
              </a:r>
            </a:p>
          </p:txBody>
        </p:sp>
      </p:grpSp>
      <p:sp>
        <p:nvSpPr>
          <p:cNvPr id="7" name="文本框 6"/>
          <p:cNvSpPr txBox="1"/>
          <p:nvPr/>
        </p:nvSpPr>
        <p:spPr>
          <a:xfrm>
            <a:off x="671830" y="1300480"/>
            <a:ext cx="4159885" cy="383540"/>
          </a:xfrm>
          <a:prstGeom prst="rect">
            <a:avLst/>
          </a:prstGeom>
          <a:noFill/>
        </p:spPr>
        <p:txBody>
          <a:bodyPr wrap="square" rtlCol="0" anchor="t">
            <a:spAutoFit/>
          </a:bodyPr>
          <a:lstStyle/>
          <a:p>
            <a:pPr defTabSz="0" fontAlgn="auto">
              <a:buClrTx/>
              <a:buSzPct val="10000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altLang="x-none" sz="1900"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法则一：</a:t>
            </a:r>
            <a:r>
              <a:rPr lang="zh-CN" altLang="x-none" sz="1900" spc="100" dirty="0" err="1">
                <a:solidFill>
                  <a:schemeClr val="tx1">
                    <a:lumMod val="85000"/>
                    <a:lumOff val="15000"/>
                  </a:schemeClr>
                </a:solidFill>
                <a:uFillTx/>
                <a:latin typeface="微软雅黑" panose="020B0503020204020204" pitchFamily="34" charset="-122"/>
                <a:ea typeface="微软雅黑" panose="020B0503020204020204" pitchFamily="34" charset="-122"/>
                <a:sym typeface="+mn-ea"/>
              </a:rPr>
              <a:t>安全知识胜于安全设施。</a:t>
            </a:r>
          </a:p>
        </p:txBody>
      </p:sp>
      <p:sp>
        <p:nvSpPr>
          <p:cNvPr id="8" name="文本框 7"/>
          <p:cNvSpPr txBox="1"/>
          <p:nvPr/>
        </p:nvSpPr>
        <p:spPr>
          <a:xfrm>
            <a:off x="971974" y="1599565"/>
            <a:ext cx="7200053" cy="968375"/>
          </a:xfrm>
          <a:prstGeom prst="rect">
            <a:avLst/>
          </a:prstGeom>
          <a:noFill/>
        </p:spPr>
        <p:txBody>
          <a:bodyPr wrap="square" rtlCol="0" anchor="t">
            <a:spAutoFit/>
          </a:bodyPr>
          <a:lstStyle/>
          <a:p>
            <a:pPr algn="just" defTabSz="914400" fontAlgn="auto">
              <a:lnSpc>
                <a:spcPct val="150000"/>
              </a:lnSpc>
              <a:buClrTx/>
              <a:buSzPct val="10000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altLang="x-none" sz="1900" spc="100" dirty="0" err="1">
                <a:solidFill>
                  <a:schemeClr val="tx1">
                    <a:lumMod val="85000"/>
                    <a:lumOff val="15000"/>
                  </a:schemeClr>
                </a:solidFill>
                <a:uFillTx/>
                <a:latin typeface="微软雅黑" panose="020B0503020204020204" pitchFamily="34" charset="-122"/>
                <a:ea typeface="微软雅黑" panose="020B0503020204020204" pitchFamily="34" charset="-122"/>
                <a:sym typeface="+mn-ea"/>
              </a:rPr>
              <a:t>什么叫安全知识：就是人们面对风险时，知道该怎么做，包括安全规程、安全制度、安全常识等。</a:t>
            </a:r>
          </a:p>
        </p:txBody>
      </p:sp>
      <p:grpSp>
        <p:nvGrpSpPr>
          <p:cNvPr id="36" name="组合 35"/>
          <p:cNvGrpSpPr/>
          <p:nvPr/>
        </p:nvGrpSpPr>
        <p:grpSpPr>
          <a:xfrm>
            <a:off x="1571525" y="2609215"/>
            <a:ext cx="6000951" cy="1632542"/>
            <a:chOff x="3482" y="4275"/>
            <a:chExt cx="12315" cy="4957"/>
          </a:xfrm>
        </p:grpSpPr>
        <p:grpSp>
          <p:nvGrpSpPr>
            <p:cNvPr id="11" name="组合 10"/>
            <p:cNvGrpSpPr/>
            <p:nvPr/>
          </p:nvGrpSpPr>
          <p:grpSpPr>
            <a:xfrm>
              <a:off x="3482" y="4275"/>
              <a:ext cx="5910" cy="2186"/>
              <a:chOff x="1593644" y="3035757"/>
              <a:chExt cx="2930780" cy="1084333"/>
            </a:xfrm>
          </p:grpSpPr>
          <p:sp>
            <p:nvSpPr>
              <p:cNvPr id="12" name="矩形 11"/>
              <p:cNvSpPr/>
              <p:nvPr/>
            </p:nvSpPr>
            <p:spPr>
              <a:xfrm>
                <a:off x="1593644" y="3035757"/>
                <a:ext cx="2930780" cy="1084333"/>
              </a:xfrm>
              <a:prstGeom prst="rect">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造字工房悦圆演示版常规体" pitchFamily="50" charset="-122"/>
                  <a:ea typeface="造字工房悦圆演示版常规体" pitchFamily="50" charset="-122"/>
                </a:endParaRPr>
              </a:p>
            </p:txBody>
          </p:sp>
          <p:sp>
            <p:nvSpPr>
              <p:cNvPr id="13" name="圆角矩形 12"/>
              <p:cNvSpPr/>
              <p:nvPr/>
            </p:nvSpPr>
            <p:spPr>
              <a:xfrm>
                <a:off x="2070968" y="3305927"/>
                <a:ext cx="732695" cy="542167"/>
              </a:xfrm>
              <a:prstGeom prst="roundRect">
                <a:avLst>
                  <a:gd name="adj" fmla="val 2312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a:solidFill>
                      <a:srgbClr val="0973DD"/>
                    </a:solidFill>
                    <a:latin typeface="造字工房悦圆演示版常规体" pitchFamily="50" charset="-122"/>
                    <a:ea typeface="造字工房悦圆演示版常规体" pitchFamily="50" charset="-122"/>
                  </a:rPr>
                  <a:t>01</a:t>
                </a:r>
                <a:endParaRPr lang="zh-CN" altLang="en-US" sz="2400" dirty="0">
                  <a:solidFill>
                    <a:srgbClr val="0973DD"/>
                  </a:solidFill>
                  <a:latin typeface="造字工房悦圆演示版常规体" pitchFamily="50" charset="-122"/>
                  <a:ea typeface="造字工房悦圆演示版常规体" pitchFamily="50" charset="-122"/>
                </a:endParaRPr>
              </a:p>
            </p:txBody>
          </p:sp>
        </p:grpSp>
        <p:grpSp>
          <p:nvGrpSpPr>
            <p:cNvPr id="14" name="组合 13"/>
            <p:cNvGrpSpPr/>
            <p:nvPr/>
          </p:nvGrpSpPr>
          <p:grpSpPr>
            <a:xfrm>
              <a:off x="9886" y="4275"/>
              <a:ext cx="5910" cy="2186"/>
              <a:chOff x="4788024" y="3035758"/>
              <a:chExt cx="2930780" cy="1084332"/>
            </a:xfrm>
            <a:solidFill>
              <a:schemeClr val="bg2"/>
            </a:solidFill>
          </p:grpSpPr>
          <p:sp>
            <p:nvSpPr>
              <p:cNvPr id="15" name="矩形 14"/>
              <p:cNvSpPr/>
              <p:nvPr/>
            </p:nvSpPr>
            <p:spPr>
              <a:xfrm>
                <a:off x="4788024" y="3035758"/>
                <a:ext cx="2930780" cy="1084332"/>
              </a:xfrm>
              <a:prstGeom prst="rect">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endParaRPr lang="zh-CN" altLang="en-US">
                  <a:latin typeface="造字工房悦圆演示版常规体" pitchFamily="50" charset="-122"/>
                  <a:ea typeface="造字工房悦圆演示版常规体" pitchFamily="50" charset="-122"/>
                  <a:sym typeface="+mn-ea"/>
                </a:endParaRPr>
              </a:p>
            </p:txBody>
          </p:sp>
          <p:sp>
            <p:nvSpPr>
              <p:cNvPr id="16" name="圆角矩形 15"/>
              <p:cNvSpPr/>
              <p:nvPr/>
            </p:nvSpPr>
            <p:spPr>
              <a:xfrm>
                <a:off x="5179616" y="3305928"/>
                <a:ext cx="732695" cy="542166"/>
              </a:xfrm>
              <a:prstGeom prst="roundRect">
                <a:avLst>
                  <a:gd name="adj" fmla="val 2312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a:solidFill>
                      <a:srgbClr val="0973DD"/>
                    </a:solidFill>
                    <a:latin typeface="造字工房悦圆演示版常规体" pitchFamily="50" charset="-122"/>
                    <a:ea typeface="造字工房悦圆演示版常规体" pitchFamily="50" charset="-122"/>
                  </a:rPr>
                  <a:t>02</a:t>
                </a:r>
                <a:endParaRPr lang="zh-CN" altLang="en-US" sz="2400" dirty="0">
                  <a:solidFill>
                    <a:srgbClr val="0973DD"/>
                  </a:solidFill>
                  <a:latin typeface="造字工房悦圆演示版常规体" pitchFamily="50" charset="-122"/>
                  <a:ea typeface="造字工房悦圆演示版常规体" pitchFamily="50" charset="-122"/>
                </a:endParaRPr>
              </a:p>
            </p:txBody>
          </p:sp>
        </p:grpSp>
        <p:grpSp>
          <p:nvGrpSpPr>
            <p:cNvPr id="23" name="组合 22"/>
            <p:cNvGrpSpPr/>
            <p:nvPr/>
          </p:nvGrpSpPr>
          <p:grpSpPr>
            <a:xfrm>
              <a:off x="3482" y="7046"/>
              <a:ext cx="5910" cy="2186"/>
              <a:chOff x="1593644" y="3035757"/>
              <a:chExt cx="2930780" cy="1084333"/>
            </a:xfrm>
          </p:grpSpPr>
          <p:sp>
            <p:nvSpPr>
              <p:cNvPr id="24" name="矩形 23"/>
              <p:cNvSpPr/>
              <p:nvPr/>
            </p:nvSpPr>
            <p:spPr>
              <a:xfrm>
                <a:off x="1593644" y="3035757"/>
                <a:ext cx="2930780" cy="1084333"/>
              </a:xfrm>
              <a:prstGeom prst="rect">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造字工房悦圆演示版常规体" pitchFamily="50" charset="-122"/>
                  <a:ea typeface="造字工房悦圆演示版常规体" pitchFamily="50" charset="-122"/>
                </a:endParaRPr>
              </a:p>
            </p:txBody>
          </p:sp>
          <p:sp>
            <p:nvSpPr>
              <p:cNvPr id="25" name="圆角矩形 24"/>
              <p:cNvSpPr/>
              <p:nvPr/>
            </p:nvSpPr>
            <p:spPr>
              <a:xfrm>
                <a:off x="2070968" y="3306883"/>
                <a:ext cx="732695" cy="542167"/>
              </a:xfrm>
              <a:prstGeom prst="roundRect">
                <a:avLst>
                  <a:gd name="adj" fmla="val 2312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a:solidFill>
                      <a:srgbClr val="0973DD"/>
                    </a:solidFill>
                    <a:latin typeface="造字工房悦圆演示版常规体" pitchFamily="50" charset="-122"/>
                    <a:ea typeface="造字工房悦圆演示版常规体" pitchFamily="50" charset="-122"/>
                  </a:rPr>
                  <a:t>03</a:t>
                </a:r>
                <a:endParaRPr lang="zh-CN" altLang="en-US" sz="2400" dirty="0">
                  <a:solidFill>
                    <a:srgbClr val="0973DD"/>
                  </a:solidFill>
                  <a:latin typeface="造字工房悦圆演示版常规体" pitchFamily="50" charset="-122"/>
                  <a:ea typeface="造字工房悦圆演示版常规体" pitchFamily="50" charset="-122"/>
                </a:endParaRPr>
              </a:p>
            </p:txBody>
          </p:sp>
        </p:grpSp>
        <p:grpSp>
          <p:nvGrpSpPr>
            <p:cNvPr id="26" name="组合 25"/>
            <p:cNvGrpSpPr/>
            <p:nvPr/>
          </p:nvGrpSpPr>
          <p:grpSpPr>
            <a:xfrm>
              <a:off x="9886" y="7046"/>
              <a:ext cx="5910" cy="2186"/>
              <a:chOff x="4788024" y="3035758"/>
              <a:chExt cx="2930780" cy="1084332"/>
            </a:xfrm>
            <a:solidFill>
              <a:schemeClr val="bg2"/>
            </a:solidFill>
          </p:grpSpPr>
          <p:sp>
            <p:nvSpPr>
              <p:cNvPr id="27" name="矩形 26"/>
              <p:cNvSpPr/>
              <p:nvPr/>
            </p:nvSpPr>
            <p:spPr>
              <a:xfrm>
                <a:off x="4788024" y="3035758"/>
                <a:ext cx="2930780" cy="1084332"/>
              </a:xfrm>
              <a:prstGeom prst="rect">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造字工房悦圆演示版常规体" pitchFamily="50" charset="-122"/>
                  <a:ea typeface="造字工房悦圆演示版常规体" pitchFamily="50" charset="-122"/>
                </a:endParaRPr>
              </a:p>
            </p:txBody>
          </p:sp>
          <p:sp>
            <p:nvSpPr>
              <p:cNvPr id="9" name="圆角矩形 8"/>
              <p:cNvSpPr/>
              <p:nvPr/>
            </p:nvSpPr>
            <p:spPr>
              <a:xfrm>
                <a:off x="5179166" y="3306884"/>
                <a:ext cx="732695" cy="542166"/>
              </a:xfrm>
              <a:prstGeom prst="roundRect">
                <a:avLst>
                  <a:gd name="adj" fmla="val 2312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a:solidFill>
                      <a:srgbClr val="0973DD"/>
                    </a:solidFill>
                    <a:latin typeface="造字工房悦圆演示版常规体" pitchFamily="50" charset="-122"/>
                    <a:ea typeface="造字工房悦圆演示版常规体" pitchFamily="50" charset="-122"/>
                  </a:rPr>
                  <a:t>04</a:t>
                </a:r>
                <a:endParaRPr lang="zh-CN" altLang="en-US" sz="2400" dirty="0">
                  <a:solidFill>
                    <a:srgbClr val="0973DD"/>
                  </a:solidFill>
                  <a:latin typeface="造字工房悦圆演示版常规体" pitchFamily="50" charset="-122"/>
                  <a:ea typeface="造字工房悦圆演示版常规体" pitchFamily="50" charset="-122"/>
                </a:endParaRPr>
              </a:p>
            </p:txBody>
          </p:sp>
        </p:grpSp>
      </p:grpSp>
      <p:sp>
        <p:nvSpPr>
          <p:cNvPr id="38" name="椭圆 37"/>
          <p:cNvSpPr/>
          <p:nvPr/>
        </p:nvSpPr>
        <p:spPr>
          <a:xfrm>
            <a:off x="4059555" y="2675255"/>
            <a:ext cx="1024255" cy="151447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dirty="0">
              <a:solidFill>
                <a:srgbClr val="0973DD"/>
              </a:solidFill>
              <a:latin typeface="造字工房悦圆演示版常规体" pitchFamily="50" charset="-122"/>
              <a:ea typeface="造字工房悦圆演示版常规体" pitchFamily="50" charset="-122"/>
            </a:endParaRPr>
          </a:p>
        </p:txBody>
      </p:sp>
      <p:sp>
        <p:nvSpPr>
          <p:cNvPr id="39" name="文本框 38"/>
          <p:cNvSpPr txBox="1"/>
          <p:nvPr/>
        </p:nvSpPr>
        <p:spPr>
          <a:xfrm>
            <a:off x="4380865" y="2664460"/>
            <a:ext cx="459740" cy="1704975"/>
          </a:xfrm>
          <a:prstGeom prst="rect">
            <a:avLst/>
          </a:prstGeom>
          <a:noFill/>
        </p:spPr>
        <p:txBody>
          <a:bodyPr vert="eaVert" wrap="square" rtlCol="0" anchor="t">
            <a:spAutoFit/>
          </a:bodyPr>
          <a:lstStyle/>
          <a:p>
            <a:r>
              <a:rPr lang="zh-CN" altLang="en-US" b="1"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意外事故发生</a:t>
            </a:r>
          </a:p>
        </p:txBody>
      </p:sp>
      <p:sp>
        <p:nvSpPr>
          <p:cNvPr id="40" name="文本框 39"/>
          <p:cNvSpPr txBox="1"/>
          <p:nvPr/>
        </p:nvSpPr>
        <p:spPr>
          <a:xfrm>
            <a:off x="5896610" y="3701415"/>
            <a:ext cx="1148080" cy="360003"/>
          </a:xfrm>
          <a:prstGeom prst="rect">
            <a:avLst/>
          </a:prstGeom>
          <a:noFill/>
        </p:spPr>
        <p:txBody>
          <a:bodyPr wrap="none" rtlCol="0" anchor="t">
            <a:spAutoFit/>
          </a:bodyPr>
          <a:lstStyle/>
          <a:p>
            <a:pPr algn="just"/>
            <a:r>
              <a:rPr lang="zh-CN" altLang="en-US" b="1" spc="100" dirty="0">
                <a:solidFill>
                  <a:schemeClr val="bg1"/>
                </a:solidFill>
                <a:uFillTx/>
                <a:latin typeface="微软雅黑" panose="020B0503020204020204" pitchFamily="34" charset="-122"/>
                <a:ea typeface="微软雅黑" panose="020B0503020204020204" pitchFamily="34" charset="-122"/>
                <a:sym typeface="+mn-ea"/>
              </a:rPr>
              <a:t>个人行为</a:t>
            </a:r>
          </a:p>
        </p:txBody>
      </p:sp>
      <p:sp>
        <p:nvSpPr>
          <p:cNvPr id="41" name="文本框 40"/>
          <p:cNvSpPr txBox="1"/>
          <p:nvPr/>
        </p:nvSpPr>
        <p:spPr>
          <a:xfrm>
            <a:off x="2821305" y="3702050"/>
            <a:ext cx="1148080" cy="360003"/>
          </a:xfrm>
          <a:prstGeom prst="rect">
            <a:avLst/>
          </a:prstGeom>
          <a:noFill/>
        </p:spPr>
        <p:txBody>
          <a:bodyPr wrap="none" rtlCol="0" anchor="t">
            <a:spAutoFit/>
          </a:bodyPr>
          <a:lstStyle/>
          <a:p>
            <a:pPr algn="just">
              <a:spcBef>
                <a:spcPct val="0"/>
              </a:spcBef>
            </a:pPr>
            <a:r>
              <a:rPr lang="zh-CN" altLang="en-US" b="1" spc="100" dirty="0">
                <a:solidFill>
                  <a:schemeClr val="bg1"/>
                </a:solidFill>
                <a:uFillTx/>
                <a:latin typeface="微软雅黑" panose="020B0503020204020204" pitchFamily="34" charset="-122"/>
                <a:ea typeface="微软雅黑" panose="020B0503020204020204" pitchFamily="34" charset="-122"/>
                <a:sym typeface="+mn-ea"/>
              </a:rPr>
              <a:t>管理制度</a:t>
            </a:r>
            <a:endParaRPr lang="zh-CN" altLang="en-US" b="1" dirty="0">
              <a:solidFill>
                <a:schemeClr val="bg1"/>
              </a:solidFill>
              <a:latin typeface="微软雅黑" panose="020B0503020204020204" pitchFamily="34" charset="-122"/>
              <a:ea typeface="微软雅黑" panose="020B0503020204020204" pitchFamily="34" charset="-122"/>
              <a:sym typeface="+mn-ea"/>
            </a:endParaRPr>
          </a:p>
        </p:txBody>
      </p:sp>
      <p:sp>
        <p:nvSpPr>
          <p:cNvPr id="42" name="文本框 41"/>
          <p:cNvSpPr txBox="1"/>
          <p:nvPr/>
        </p:nvSpPr>
        <p:spPr>
          <a:xfrm>
            <a:off x="2821305" y="2789555"/>
            <a:ext cx="1148080" cy="360003"/>
          </a:xfrm>
          <a:prstGeom prst="rect">
            <a:avLst/>
          </a:prstGeom>
          <a:noFill/>
        </p:spPr>
        <p:txBody>
          <a:bodyPr wrap="none" rtlCol="0" anchor="t">
            <a:spAutoFit/>
          </a:bodyPr>
          <a:lstStyle/>
          <a:p>
            <a:pPr algn="ctr"/>
            <a:r>
              <a:rPr lang="zh-CN" altLang="en-US" b="1" spc="100" dirty="0">
                <a:solidFill>
                  <a:schemeClr val="bg1"/>
                </a:solidFill>
                <a:uFillTx/>
                <a:latin typeface="微软雅黑" panose="020B0503020204020204" pitchFamily="34" charset="-122"/>
                <a:ea typeface="微软雅黑" panose="020B0503020204020204" pitchFamily="34" charset="-122"/>
                <a:sym typeface="+mn-ea"/>
              </a:rPr>
              <a:t>设备缺陷</a:t>
            </a:r>
            <a:endParaRPr lang="zh-CN" altLang="en-US"/>
          </a:p>
        </p:txBody>
      </p:sp>
      <p:sp>
        <p:nvSpPr>
          <p:cNvPr id="43" name="文本框 42"/>
          <p:cNvSpPr txBox="1"/>
          <p:nvPr/>
        </p:nvSpPr>
        <p:spPr>
          <a:xfrm>
            <a:off x="5896610" y="2788920"/>
            <a:ext cx="1148080" cy="360003"/>
          </a:xfrm>
          <a:prstGeom prst="rect">
            <a:avLst/>
          </a:prstGeom>
          <a:noFill/>
        </p:spPr>
        <p:txBody>
          <a:bodyPr wrap="none" rtlCol="0" anchor="t">
            <a:spAutoFit/>
          </a:bodyPr>
          <a:lstStyle/>
          <a:p>
            <a:pPr algn="ctr">
              <a:spcBef>
                <a:spcPct val="0"/>
              </a:spcBef>
            </a:pPr>
            <a:r>
              <a:rPr lang="zh-CN" altLang="en-US" b="1" spc="100" dirty="0">
                <a:solidFill>
                  <a:schemeClr val="bg1"/>
                </a:solidFill>
                <a:uFillTx/>
                <a:latin typeface="微软雅黑" panose="020B0503020204020204" pitchFamily="34" charset="-122"/>
                <a:ea typeface="微软雅黑" panose="020B0503020204020204" pitchFamily="34" charset="-122"/>
                <a:sym typeface="+mn-ea"/>
              </a:rPr>
              <a:t>工作环境</a:t>
            </a:r>
            <a:endParaRPr lang="zh-CN" altLang="en-US"/>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Rectangle 41"/>
          <p:cNvSpPr>
            <a:spLocks noChangeArrowheads="1"/>
          </p:cNvSpPr>
          <p:nvPr/>
        </p:nvSpPr>
        <p:spPr bwMode="auto">
          <a:xfrm>
            <a:off x="4494530" y="1220470"/>
            <a:ext cx="4281170" cy="3515360"/>
          </a:xfrm>
          <a:prstGeom prst="roundRect">
            <a:avLst/>
          </a:prstGeom>
          <a:solidFill>
            <a:schemeClr val="accent5">
              <a:lumMod val="20000"/>
              <a:lumOff val="80000"/>
              <a:alpha val="50000"/>
            </a:schemeClr>
          </a:solidFill>
          <a:ln w="12700">
            <a:solidFill>
              <a:schemeClr val="bg1"/>
            </a:solidFill>
            <a:miter lim="800000"/>
          </a:ln>
        </p:spPr>
        <p:txBody>
          <a:bodyPr/>
          <a:lstStyle/>
          <a:p>
            <a:endParaRPr lang="zh-CN" altLang="zh-CN">
              <a:solidFill>
                <a:schemeClr val="tx2">
                  <a:lumMod val="75000"/>
                </a:schemeClr>
              </a:solidFill>
              <a:latin typeface="微软雅黑" panose="020B0503020204020204" pitchFamily="34" charset="-122"/>
              <a:ea typeface="微软雅黑" panose="020B0503020204020204" pitchFamily="34" charset="-122"/>
            </a:endParaRPr>
          </a:p>
        </p:txBody>
      </p:sp>
      <p:sp>
        <p:nvSpPr>
          <p:cNvPr id="4" name="矩形 37"/>
          <p:cNvSpPr/>
          <p:nvPr/>
        </p:nvSpPr>
        <p:spPr>
          <a:xfrm>
            <a:off x="601663" y="237649"/>
            <a:ext cx="3592195"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 </a:t>
            </a:r>
            <a:r>
              <a:rPr lang="zh-CN" altLang="en-US" sz="2500" b="1" spc="100" dirty="0" smtClean="0">
                <a:solidFill>
                  <a:srgbClr val="0160AF"/>
                </a:solidFill>
                <a:uFillTx/>
                <a:latin typeface="微软雅黑" panose="020B0503020204020204" pitchFamily="34" charset="-122"/>
                <a:ea typeface="微软雅黑" panose="020B0503020204020204" pitchFamily="34" charset="-122"/>
                <a:sym typeface="+mn-ea"/>
              </a:rPr>
              <a:t>作业现场安全管理概述</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01</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89305" y="753745"/>
            <a:ext cx="2849880" cy="398780"/>
            <a:chOff x="1490" y="1109"/>
            <a:chExt cx="4488" cy="628"/>
          </a:xfrm>
        </p:grpSpPr>
        <p:sp>
          <p:nvSpPr>
            <p:cNvPr id="3" name="AutoShape 11"/>
            <p:cNvSpPr/>
            <p:nvPr/>
          </p:nvSpPr>
          <p:spPr>
            <a:xfrm>
              <a:off x="1490" y="1139"/>
              <a:ext cx="4488"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90" y="1109"/>
              <a:ext cx="4488" cy="628"/>
            </a:xfrm>
            <a:prstGeom prst="rect">
              <a:avLst/>
            </a:prstGeom>
            <a:noFill/>
          </p:spPr>
          <p:txBody>
            <a:bodyPr wrap="none" rtlCol="0" anchor="t">
              <a:spAutoFit/>
            </a:bodyPr>
            <a:lstStyle/>
            <a:p>
              <a:pPr lvl="0" indent="0" algn="ctr"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安全实践中的三大法则</a:t>
              </a:r>
            </a:p>
          </p:txBody>
        </p:sp>
      </p:grpSp>
      <p:sp>
        <p:nvSpPr>
          <p:cNvPr id="7" name="文本框 6"/>
          <p:cNvSpPr txBox="1"/>
          <p:nvPr/>
        </p:nvSpPr>
        <p:spPr>
          <a:xfrm>
            <a:off x="789305" y="1152525"/>
            <a:ext cx="3963670" cy="368300"/>
          </a:xfrm>
          <a:prstGeom prst="rect">
            <a:avLst/>
          </a:prstGeom>
          <a:noFill/>
        </p:spPr>
        <p:txBody>
          <a:bodyPr wrap="square" rtlCol="0" anchor="t">
            <a:spAutoFit/>
          </a:bodyPr>
          <a:lstStyle/>
          <a:p>
            <a:pPr algn="l" defTabSz="0">
              <a:buClrTx/>
              <a:buSzPct val="10000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altLang="x-none"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法则二：安全意识强于安全知识。</a:t>
            </a:r>
          </a:p>
        </p:txBody>
      </p:sp>
      <p:sp>
        <p:nvSpPr>
          <p:cNvPr id="8" name="文本框 7"/>
          <p:cNvSpPr txBox="1"/>
          <p:nvPr/>
        </p:nvSpPr>
        <p:spPr>
          <a:xfrm>
            <a:off x="789305" y="1430655"/>
            <a:ext cx="3387090" cy="1419860"/>
          </a:xfrm>
          <a:prstGeom prst="rect">
            <a:avLst/>
          </a:prstGeom>
          <a:noFill/>
        </p:spPr>
        <p:txBody>
          <a:bodyPr wrap="square" rtlCol="0" anchor="t">
            <a:spAutoFit/>
          </a:bodyPr>
          <a:lstStyle/>
          <a:p>
            <a:pPr indent="457200" algn="just" defTabSz="914400" fontAlgn="auto">
              <a:lnSpc>
                <a:spcPct val="120000"/>
              </a:lnSpc>
              <a:buClrTx/>
              <a:buSzPct val="10000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altLang="x-none" spc="100" dirty="0" err="1">
                <a:solidFill>
                  <a:schemeClr val="tx1">
                    <a:lumMod val="85000"/>
                    <a:lumOff val="15000"/>
                  </a:schemeClr>
                </a:solidFill>
                <a:uFillTx/>
                <a:latin typeface="微软雅黑" panose="020B0503020204020204" pitchFamily="34" charset="-122"/>
                <a:ea typeface="微软雅黑" panose="020B0503020204020204" pitchFamily="34" charset="-122"/>
                <a:sym typeface="+mn-ea"/>
              </a:rPr>
              <a:t>我们工作中的“三违”：绝大多数人不是不知道违章，而是有意无意地违章，这就属于安全意识淡薄的表现。</a:t>
            </a:r>
          </a:p>
        </p:txBody>
      </p:sp>
      <p:grpSp>
        <p:nvGrpSpPr>
          <p:cNvPr id="151" name="组合 150"/>
          <p:cNvGrpSpPr/>
          <p:nvPr/>
        </p:nvGrpSpPr>
        <p:grpSpPr>
          <a:xfrm>
            <a:off x="4758716" y="1246505"/>
            <a:ext cx="4035061" cy="3249930"/>
            <a:chOff x="7484" y="4903"/>
            <a:chExt cx="6862" cy="5118"/>
          </a:xfrm>
        </p:grpSpPr>
        <p:grpSp>
          <p:nvGrpSpPr>
            <p:cNvPr id="146" name="组合 145"/>
            <p:cNvGrpSpPr/>
            <p:nvPr/>
          </p:nvGrpSpPr>
          <p:grpSpPr>
            <a:xfrm>
              <a:off x="7484" y="5529"/>
              <a:ext cx="6862" cy="4492"/>
              <a:chOff x="4838" y="4845"/>
              <a:chExt cx="6862" cy="4492"/>
            </a:xfrm>
          </p:grpSpPr>
          <p:sp>
            <p:nvSpPr>
              <p:cNvPr id="15" name="Rectangle 121"/>
              <p:cNvSpPr>
                <a:spLocks noChangeArrowheads="1"/>
              </p:cNvSpPr>
              <p:nvPr/>
            </p:nvSpPr>
            <p:spPr bwMode="auto">
              <a:xfrm>
                <a:off x="10720" y="8974"/>
                <a:ext cx="747" cy="363"/>
              </a:xfrm>
              <a:prstGeom prst="rect">
                <a:avLst/>
              </a:prstGeom>
              <a:noFill/>
              <a:ln w="12700" cmpd="sng">
                <a:noFill/>
                <a:prstDash val="solid"/>
                <a:miter lim="800000"/>
              </a:ln>
            </p:spPr>
            <p:txBody>
              <a:bodyPr wrap="square" lIns="0" tIns="0" rIns="0" bIns="0">
                <a:spAutoFit/>
              </a:bodyPr>
              <a:lstStyle/>
              <a:p>
                <a:r>
                  <a:rPr lang="zh-CN" altLang="en-US" sz="1500" b="1" spc="100" dirty="0">
                    <a:solidFill>
                      <a:schemeClr val="tx1">
                        <a:lumMod val="85000"/>
                        <a:lumOff val="15000"/>
                      </a:schemeClr>
                    </a:solidFill>
                    <a:uFillTx/>
                    <a:latin typeface="微软雅黑" panose="020B0503020204020204" pitchFamily="34" charset="-122"/>
                    <a:ea typeface="微软雅黑" panose="020B0503020204020204" pitchFamily="34" charset="-122"/>
                  </a:rPr>
                  <a:t>事故</a:t>
                </a:r>
              </a:p>
            </p:txBody>
          </p:sp>
          <p:cxnSp>
            <p:nvCxnSpPr>
              <p:cNvPr id="126" name="直接箭头连接符 125"/>
              <p:cNvCxnSpPr/>
              <p:nvPr/>
            </p:nvCxnSpPr>
            <p:spPr>
              <a:xfrm>
                <a:off x="5801" y="4845"/>
                <a:ext cx="4931" cy="40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7" name="文本框 126"/>
              <p:cNvSpPr txBox="1"/>
              <p:nvPr/>
            </p:nvSpPr>
            <p:spPr>
              <a:xfrm>
                <a:off x="5943" y="8735"/>
                <a:ext cx="3733" cy="459"/>
              </a:xfrm>
              <a:prstGeom prst="rect">
                <a:avLst/>
              </a:prstGeom>
              <a:noFill/>
            </p:spPr>
            <p:txBody>
              <a:bodyPr wrap="square" rtlCol="0" anchor="t">
                <a:spAutoFit/>
              </a:bodyPr>
              <a:lstStyle/>
              <a:p>
                <a:pPr fontAlgn="auto"/>
                <a:r>
                  <a:rPr lang="zh-CN" altLang="en-US" sz="1300" b="1"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事故发生机会的有限窗口</a:t>
                </a:r>
              </a:p>
            </p:txBody>
          </p:sp>
          <p:cxnSp>
            <p:nvCxnSpPr>
              <p:cNvPr id="128" name="直接箭头连接符 127"/>
              <p:cNvCxnSpPr>
                <a:stCxn id="127" idx="0"/>
                <a:endCxn id="131" idx="1"/>
              </p:cNvCxnSpPr>
              <p:nvPr/>
            </p:nvCxnSpPr>
            <p:spPr>
              <a:xfrm flipV="1">
                <a:off x="7810" y="8438"/>
                <a:ext cx="1321" cy="29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9" name="直接箭头连接符 128"/>
              <p:cNvCxnSpPr>
                <a:stCxn id="127" idx="0"/>
                <a:endCxn id="132" idx="1"/>
              </p:cNvCxnSpPr>
              <p:nvPr/>
            </p:nvCxnSpPr>
            <p:spPr>
              <a:xfrm flipV="1">
                <a:off x="7810" y="7874"/>
                <a:ext cx="1163" cy="8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0" name="直接箭头连接符 129"/>
              <p:cNvCxnSpPr>
                <a:stCxn id="127" idx="0"/>
                <a:endCxn id="133" idx="2"/>
              </p:cNvCxnSpPr>
              <p:nvPr/>
            </p:nvCxnSpPr>
            <p:spPr>
              <a:xfrm flipV="1">
                <a:off x="7810" y="7483"/>
                <a:ext cx="1031" cy="12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1" name="文本框 130"/>
              <p:cNvSpPr txBox="1"/>
              <p:nvPr/>
            </p:nvSpPr>
            <p:spPr>
              <a:xfrm>
                <a:off x="9131" y="8245"/>
                <a:ext cx="2173" cy="386"/>
              </a:xfrm>
              <a:prstGeom prst="rect">
                <a:avLst/>
              </a:prstGeom>
              <a:noFill/>
            </p:spPr>
            <p:txBody>
              <a:bodyPr wrap="square" rtlCol="0" anchor="t">
                <a:spAutoFit/>
              </a:bodyPr>
              <a:lstStyle/>
              <a:p>
                <a:r>
                  <a:rPr lang="zh-CN" altLang="en-US" sz="1000" b="1" spc="100">
                    <a:solidFill>
                      <a:schemeClr val="tx1">
                        <a:lumMod val="85000"/>
                        <a:lumOff val="15000"/>
                      </a:schemeClr>
                    </a:solidFill>
                    <a:uFillTx/>
                    <a:latin typeface="微软雅黑" panose="020B0503020204020204" pitchFamily="34" charset="-122"/>
                    <a:ea typeface="微软雅黑" panose="020B0503020204020204" pitchFamily="34" charset="-122"/>
                    <a:sym typeface="+mn-ea"/>
                  </a:rPr>
                  <a:t>控制与系统保护</a:t>
                </a:r>
              </a:p>
            </p:txBody>
          </p:sp>
          <p:sp>
            <p:nvSpPr>
              <p:cNvPr id="132" name="文本框 131"/>
              <p:cNvSpPr txBox="1"/>
              <p:nvPr/>
            </p:nvSpPr>
            <p:spPr>
              <a:xfrm>
                <a:off x="8973" y="7681"/>
                <a:ext cx="2039" cy="386"/>
              </a:xfrm>
              <a:prstGeom prst="rect">
                <a:avLst/>
              </a:prstGeom>
              <a:noFill/>
            </p:spPr>
            <p:txBody>
              <a:bodyPr wrap="square" rtlCol="0" anchor="t">
                <a:spAutoFit/>
              </a:bodyPr>
              <a:lstStyle/>
              <a:p>
                <a:r>
                  <a:rPr lang="zh-CN" altLang="en-US" sz="1000" b="1"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包括不安全操作</a:t>
                </a:r>
              </a:p>
            </p:txBody>
          </p:sp>
          <p:sp>
            <p:nvSpPr>
              <p:cNvPr id="133" name="文本框 132"/>
              <p:cNvSpPr txBox="1"/>
              <p:nvPr/>
            </p:nvSpPr>
            <p:spPr>
              <a:xfrm>
                <a:off x="8184" y="7097"/>
                <a:ext cx="1313" cy="386"/>
              </a:xfrm>
              <a:prstGeom prst="rect">
                <a:avLst/>
              </a:prstGeom>
              <a:noFill/>
            </p:spPr>
            <p:txBody>
              <a:bodyPr wrap="square" rtlCol="0" anchor="t">
                <a:spAutoFit/>
              </a:bodyPr>
              <a:lstStyle/>
              <a:p>
                <a:r>
                  <a:rPr lang="zh-CN" altLang="en-US" sz="1000" b="1" spc="100">
                    <a:solidFill>
                      <a:schemeClr val="tx1">
                        <a:lumMod val="85000"/>
                        <a:lumOff val="15000"/>
                      </a:schemeClr>
                    </a:solidFill>
                    <a:uFillTx/>
                    <a:latin typeface="微软雅黑" panose="020B0503020204020204" pitchFamily="34" charset="-122"/>
                    <a:ea typeface="微软雅黑" panose="020B0503020204020204" pitchFamily="34" charset="-122"/>
                    <a:sym typeface="+mn-ea"/>
                  </a:rPr>
                  <a:t>频繁失误</a:t>
                </a:r>
              </a:p>
            </p:txBody>
          </p:sp>
          <p:sp>
            <p:nvSpPr>
              <p:cNvPr id="134" name="文本框 133"/>
              <p:cNvSpPr txBox="1"/>
              <p:nvPr/>
            </p:nvSpPr>
            <p:spPr>
              <a:xfrm>
                <a:off x="4838" y="7247"/>
                <a:ext cx="2030" cy="1404"/>
              </a:xfrm>
              <a:prstGeom prst="rect">
                <a:avLst/>
              </a:prstGeom>
              <a:noFill/>
            </p:spPr>
            <p:txBody>
              <a:bodyPr wrap="square" rtlCol="0" anchor="t">
                <a:spAutoFit/>
              </a:bodyPr>
              <a:lstStyle/>
              <a:p>
                <a:r>
                  <a:rPr lang="zh-CN" altLang="en-US" sz="1300" b="1" dirty="0">
                    <a:solidFill>
                      <a:schemeClr val="tx1">
                        <a:lumMod val="85000"/>
                        <a:lumOff val="15000"/>
                      </a:schemeClr>
                    </a:solidFill>
                    <a:latin typeface="微软雅黑" panose="020B0503020204020204" pitchFamily="34" charset="-122"/>
                    <a:ea typeface="微软雅黑" panose="020B0503020204020204" pitchFamily="34" charset="-122"/>
                    <a:sym typeface="+mn-ea"/>
                  </a:rPr>
                  <a:t>当地事故起因</a:t>
                </a:r>
              </a:p>
              <a:p>
                <a:r>
                  <a:rPr lang="zh-CN" altLang="en-US" sz="1300" b="1">
                    <a:latin typeface="微软雅黑" panose="020B0503020204020204" pitchFamily="34" charset="-122"/>
                    <a:ea typeface="微软雅黑" panose="020B0503020204020204" pitchFamily="34" charset="-122"/>
                  </a:rPr>
                  <a:t>技术性失误</a:t>
                </a:r>
              </a:p>
              <a:p>
                <a:r>
                  <a:rPr lang="zh-CN" altLang="en-US" sz="1300" b="1">
                    <a:latin typeface="微软雅黑" panose="020B0503020204020204" pitchFamily="34" charset="-122"/>
                    <a:ea typeface="微软雅黑" panose="020B0503020204020204" pitchFamily="34" charset="-122"/>
                  </a:rPr>
                  <a:t>典型状况</a:t>
                </a:r>
              </a:p>
              <a:p>
                <a:r>
                  <a:rPr lang="zh-CN" altLang="en-US" sz="1300" b="1">
                    <a:latin typeface="微软雅黑" panose="020B0503020204020204" pitchFamily="34" charset="-122"/>
                    <a:ea typeface="微软雅黑" panose="020B0503020204020204" pitchFamily="34" charset="-122"/>
                  </a:rPr>
                  <a:t>环境状况等</a:t>
                </a:r>
              </a:p>
            </p:txBody>
          </p:sp>
          <p:cxnSp>
            <p:nvCxnSpPr>
              <p:cNvPr id="135" name="直接箭头连接符 134"/>
              <p:cNvCxnSpPr>
                <a:stCxn id="134" idx="3"/>
                <a:endCxn id="132" idx="1"/>
              </p:cNvCxnSpPr>
              <p:nvPr/>
            </p:nvCxnSpPr>
            <p:spPr>
              <a:xfrm flipV="1">
                <a:off x="6868" y="7874"/>
                <a:ext cx="2105" cy="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6" name="文本框 135"/>
              <p:cNvSpPr txBox="1"/>
              <p:nvPr/>
            </p:nvSpPr>
            <p:spPr>
              <a:xfrm>
                <a:off x="5588" y="6488"/>
                <a:ext cx="1511" cy="459"/>
              </a:xfrm>
              <a:prstGeom prst="rect">
                <a:avLst/>
              </a:prstGeom>
              <a:noFill/>
            </p:spPr>
            <p:txBody>
              <a:bodyPr wrap="square" rtlCol="0" anchor="t">
                <a:spAutoFit/>
              </a:bodyPr>
              <a:lstStyle/>
              <a:p>
                <a:r>
                  <a:rPr lang="zh-CN" altLang="en-US" sz="1300" b="1" dirty="0">
                    <a:solidFill>
                      <a:schemeClr val="tx1">
                        <a:lumMod val="85000"/>
                        <a:lumOff val="15000"/>
                      </a:schemeClr>
                    </a:solidFill>
                    <a:latin typeface="微软雅黑" panose="020B0503020204020204" pitchFamily="34" charset="-122"/>
                    <a:ea typeface="微软雅黑" panose="020B0503020204020204" pitchFamily="34" charset="-122"/>
                    <a:sym typeface="+mn-ea"/>
                  </a:rPr>
                  <a:t>随意顺序</a:t>
                </a:r>
                <a:endParaRPr lang="zh-CN" altLang="en-US" sz="1300"/>
              </a:p>
            </p:txBody>
          </p:sp>
          <p:cxnSp>
            <p:nvCxnSpPr>
              <p:cNvPr id="137" name="直接箭头连接符 136"/>
              <p:cNvCxnSpPr>
                <a:stCxn id="136" idx="2"/>
                <a:endCxn id="127" idx="0"/>
              </p:cNvCxnSpPr>
              <p:nvPr/>
            </p:nvCxnSpPr>
            <p:spPr>
              <a:xfrm>
                <a:off x="6344" y="6947"/>
                <a:ext cx="1465" cy="17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8" name="文本框 137"/>
              <p:cNvSpPr txBox="1"/>
              <p:nvPr/>
            </p:nvSpPr>
            <p:spPr>
              <a:xfrm>
                <a:off x="9409" y="6190"/>
                <a:ext cx="2291" cy="628"/>
              </a:xfrm>
              <a:prstGeom prst="rect">
                <a:avLst/>
              </a:prstGeom>
              <a:noFill/>
            </p:spPr>
            <p:txBody>
              <a:bodyPr wrap="square" rtlCol="0" anchor="t">
                <a:spAutoFit/>
              </a:bodyPr>
              <a:lstStyle/>
              <a:p>
                <a:r>
                  <a:rPr lang="zh-CN" altLang="en-US" sz="1000" b="1"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一线操作人员，维修人员</a:t>
                </a:r>
                <a:r>
                  <a:rPr lang="zh-CN" altLang="en-US" sz="1000" b="1"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，司机</a:t>
                </a:r>
                <a:r>
                  <a:rPr lang="zh-CN" altLang="en-US" sz="1000" b="1"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等</a:t>
                </a:r>
              </a:p>
            </p:txBody>
          </p:sp>
          <p:cxnSp>
            <p:nvCxnSpPr>
              <p:cNvPr id="139" name="直接箭头连接符 138"/>
              <p:cNvCxnSpPr/>
              <p:nvPr/>
            </p:nvCxnSpPr>
            <p:spPr>
              <a:xfrm flipH="1">
                <a:off x="9413" y="6781"/>
                <a:ext cx="437" cy="3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0" name="文本框 139"/>
              <p:cNvSpPr txBox="1"/>
              <p:nvPr/>
            </p:nvSpPr>
            <p:spPr>
              <a:xfrm>
                <a:off x="8135" y="5834"/>
                <a:ext cx="1410" cy="386"/>
              </a:xfrm>
              <a:prstGeom prst="rect">
                <a:avLst/>
              </a:prstGeom>
              <a:noFill/>
            </p:spPr>
            <p:txBody>
              <a:bodyPr wrap="square" rtlCol="0" anchor="t">
                <a:spAutoFit/>
              </a:bodyPr>
              <a:lstStyle/>
              <a:p>
                <a:r>
                  <a:rPr lang="zh-CN" altLang="en-US" sz="1000" b="1"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中级管理</a:t>
                </a:r>
              </a:p>
            </p:txBody>
          </p:sp>
          <p:sp>
            <p:nvSpPr>
              <p:cNvPr id="141" name="文本框 140"/>
              <p:cNvSpPr txBox="1"/>
              <p:nvPr/>
            </p:nvSpPr>
            <p:spPr>
              <a:xfrm>
                <a:off x="7719" y="6561"/>
                <a:ext cx="922" cy="386"/>
              </a:xfrm>
              <a:prstGeom prst="rect">
                <a:avLst/>
              </a:prstGeom>
              <a:noFill/>
            </p:spPr>
            <p:txBody>
              <a:bodyPr wrap="square" rtlCol="0" anchor="t">
                <a:spAutoFit/>
              </a:bodyPr>
              <a:lstStyle/>
              <a:p>
                <a:r>
                  <a:rPr lang="zh-CN" altLang="en-US" sz="1000" b="1" spc="100">
                    <a:solidFill>
                      <a:schemeClr val="tx1">
                        <a:lumMod val="85000"/>
                        <a:lumOff val="15000"/>
                      </a:schemeClr>
                    </a:solidFill>
                    <a:uFillTx/>
                    <a:latin typeface="微软雅黑" panose="020B0503020204020204" pitchFamily="34" charset="-122"/>
                    <a:ea typeface="微软雅黑" panose="020B0503020204020204" pitchFamily="34" charset="-122"/>
                    <a:sym typeface="+mn-ea"/>
                  </a:rPr>
                  <a:t>事因</a:t>
                </a:r>
              </a:p>
            </p:txBody>
          </p:sp>
          <p:cxnSp>
            <p:nvCxnSpPr>
              <p:cNvPr id="142" name="直接箭头连接符 141"/>
              <p:cNvCxnSpPr/>
              <p:nvPr/>
            </p:nvCxnSpPr>
            <p:spPr>
              <a:xfrm flipH="1">
                <a:off x="8166" y="6242"/>
                <a:ext cx="265" cy="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3" name="文本框 142"/>
              <p:cNvSpPr txBox="1"/>
              <p:nvPr/>
            </p:nvSpPr>
            <p:spPr>
              <a:xfrm>
                <a:off x="6957" y="4980"/>
                <a:ext cx="2588" cy="628"/>
              </a:xfrm>
              <a:prstGeom prst="rect">
                <a:avLst/>
              </a:prstGeom>
              <a:noFill/>
            </p:spPr>
            <p:txBody>
              <a:bodyPr wrap="square" rtlCol="0" anchor="t">
                <a:spAutoFit/>
              </a:bodyPr>
              <a:lstStyle/>
              <a:p>
                <a:r>
                  <a:rPr lang="zh-CN" altLang="en-US" sz="1000" b="1"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中级管理人员</a:t>
                </a:r>
                <a:r>
                  <a:rPr lang="zh-CN" altLang="en-US" sz="1000" b="1"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，设计</a:t>
                </a:r>
                <a:r>
                  <a:rPr lang="zh-CN" altLang="en-US" sz="1000" b="1"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人员，计划人员等</a:t>
                </a:r>
              </a:p>
            </p:txBody>
          </p:sp>
          <p:sp>
            <p:nvSpPr>
              <p:cNvPr id="144" name="文本框 143"/>
              <p:cNvSpPr txBox="1"/>
              <p:nvPr/>
            </p:nvSpPr>
            <p:spPr>
              <a:xfrm>
                <a:off x="6424" y="5804"/>
                <a:ext cx="1688" cy="386"/>
              </a:xfrm>
              <a:prstGeom prst="rect">
                <a:avLst/>
              </a:prstGeom>
              <a:noFill/>
            </p:spPr>
            <p:txBody>
              <a:bodyPr wrap="square" rtlCol="0" anchor="t">
                <a:spAutoFit/>
              </a:bodyPr>
              <a:lstStyle/>
              <a:p>
                <a:r>
                  <a:rPr lang="zh-CN" altLang="en-US" sz="1000" b="1" spc="100">
                    <a:solidFill>
                      <a:schemeClr val="tx1">
                        <a:lumMod val="85000"/>
                        <a:lumOff val="15000"/>
                      </a:schemeClr>
                    </a:solidFill>
                    <a:uFillTx/>
                    <a:latin typeface="微软雅黑" panose="020B0503020204020204" pitchFamily="34" charset="-122"/>
                    <a:ea typeface="微软雅黑" panose="020B0503020204020204" pitchFamily="34" charset="-122"/>
                    <a:sym typeface="+mn-ea"/>
                  </a:rPr>
                  <a:t>隐蔽性失误</a:t>
                </a:r>
              </a:p>
            </p:txBody>
          </p:sp>
          <p:cxnSp>
            <p:nvCxnSpPr>
              <p:cNvPr id="145" name="直接箭头连接符 144"/>
              <p:cNvCxnSpPr/>
              <p:nvPr/>
            </p:nvCxnSpPr>
            <p:spPr>
              <a:xfrm flipH="1">
                <a:off x="7444" y="5609"/>
                <a:ext cx="275" cy="2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147" name="文本框 146"/>
            <p:cNvSpPr txBox="1"/>
            <p:nvPr/>
          </p:nvSpPr>
          <p:spPr>
            <a:xfrm>
              <a:off x="8830" y="5122"/>
              <a:ext cx="1879" cy="386"/>
            </a:xfrm>
            <a:prstGeom prst="rect">
              <a:avLst/>
            </a:prstGeom>
            <a:noFill/>
          </p:spPr>
          <p:txBody>
            <a:bodyPr wrap="square" rtlCol="0" anchor="t">
              <a:spAutoFit/>
            </a:bodyPr>
            <a:lstStyle/>
            <a:p>
              <a:r>
                <a:rPr lang="zh-CN" altLang="en-US" sz="1000" b="1"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高层</a:t>
              </a:r>
              <a:r>
                <a:rPr lang="en-US" altLang="zh-CN" sz="1000" b="1"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l</a:t>
              </a:r>
              <a:r>
                <a:rPr lang="zh-CN" altLang="en-US" sz="1000" b="1"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决策人员</a:t>
              </a:r>
            </a:p>
          </p:txBody>
        </p:sp>
        <p:sp>
          <p:nvSpPr>
            <p:cNvPr id="148" name="文本框 147"/>
            <p:cNvSpPr txBox="1"/>
            <p:nvPr/>
          </p:nvSpPr>
          <p:spPr>
            <a:xfrm>
              <a:off x="7746" y="5906"/>
              <a:ext cx="2017" cy="386"/>
            </a:xfrm>
            <a:prstGeom prst="rect">
              <a:avLst/>
            </a:prstGeom>
            <a:noFill/>
          </p:spPr>
          <p:txBody>
            <a:bodyPr wrap="square" rtlCol="0" anchor="t">
              <a:spAutoFit/>
            </a:bodyPr>
            <a:lstStyle/>
            <a:p>
              <a:r>
                <a:rPr lang="zh-CN" altLang="en-US" sz="1000" b="1"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具有隐患的决策</a:t>
              </a:r>
            </a:p>
          </p:txBody>
        </p:sp>
        <p:cxnSp>
          <p:nvCxnSpPr>
            <p:cNvPr id="149" name="直接箭头连接符 148"/>
            <p:cNvCxnSpPr/>
            <p:nvPr/>
          </p:nvCxnSpPr>
          <p:spPr>
            <a:xfrm flipH="1">
              <a:off x="9150" y="5498"/>
              <a:ext cx="211" cy="3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0" name="文本框 149"/>
            <p:cNvSpPr txBox="1"/>
            <p:nvPr/>
          </p:nvSpPr>
          <p:spPr>
            <a:xfrm>
              <a:off x="11958" y="4903"/>
              <a:ext cx="1812" cy="459"/>
            </a:xfrm>
            <a:prstGeom prst="rect">
              <a:avLst/>
            </a:prstGeom>
            <a:noFill/>
          </p:spPr>
          <p:txBody>
            <a:bodyPr wrap="square" rtlCol="0" anchor="t">
              <a:spAutoFit/>
            </a:bodyPr>
            <a:lstStyle/>
            <a:p>
              <a:r>
                <a:rPr lang="zh-CN" altLang="en-US" sz="1300" b="1"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涉及到人</a:t>
              </a:r>
            </a:p>
          </p:txBody>
        </p:sp>
      </p:grpSp>
      <p:cxnSp>
        <p:nvCxnSpPr>
          <p:cNvPr id="152" name="直接箭头连接符 151"/>
          <p:cNvCxnSpPr>
            <a:stCxn id="150" idx="1"/>
            <a:endCxn id="147" idx="3"/>
          </p:cNvCxnSpPr>
          <p:nvPr/>
        </p:nvCxnSpPr>
        <p:spPr>
          <a:xfrm flipH="1">
            <a:off x="6654800" y="1392555"/>
            <a:ext cx="734695" cy="1155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3" name="直接箭头连接符 152"/>
          <p:cNvCxnSpPr/>
          <p:nvPr/>
        </p:nvCxnSpPr>
        <p:spPr>
          <a:xfrm flipH="1">
            <a:off x="6933565" y="1540510"/>
            <a:ext cx="547370" cy="3060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4" name="直接箭头连接符 153"/>
          <p:cNvCxnSpPr/>
          <p:nvPr/>
        </p:nvCxnSpPr>
        <p:spPr>
          <a:xfrm flipH="1">
            <a:off x="7272020" y="1654810"/>
            <a:ext cx="389890" cy="6572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5" name="直接箭头连接符 154"/>
          <p:cNvCxnSpPr/>
          <p:nvPr/>
        </p:nvCxnSpPr>
        <p:spPr>
          <a:xfrm>
            <a:off x="7887335" y="1578610"/>
            <a:ext cx="41275" cy="952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7" name="文本框 156"/>
          <p:cNvSpPr txBox="1"/>
          <p:nvPr/>
        </p:nvSpPr>
        <p:spPr>
          <a:xfrm>
            <a:off x="789305" y="2789555"/>
            <a:ext cx="3930650" cy="368300"/>
          </a:xfrm>
          <a:prstGeom prst="rect">
            <a:avLst/>
          </a:prstGeom>
          <a:noFill/>
        </p:spPr>
        <p:txBody>
          <a:bodyPr wrap="square" rtlCol="0" anchor="t">
            <a:spAutoFit/>
          </a:bodyPr>
          <a:lstStyle/>
          <a:p>
            <a:pPr defTabSz="0">
              <a:buClrTx/>
              <a:buSzPct val="10000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altLang="x-none"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法则三：安全</a:t>
            </a:r>
            <a:r>
              <a:rPr lang="zh-CN" altLang="x-none"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意愿优于安全意识。</a:t>
            </a:r>
          </a:p>
        </p:txBody>
      </p:sp>
      <p:sp>
        <p:nvSpPr>
          <p:cNvPr id="158" name="文本框 157"/>
          <p:cNvSpPr txBox="1"/>
          <p:nvPr/>
        </p:nvSpPr>
        <p:spPr>
          <a:xfrm>
            <a:off x="778510" y="3074035"/>
            <a:ext cx="3716020" cy="1751965"/>
          </a:xfrm>
          <a:prstGeom prst="rect">
            <a:avLst/>
          </a:prstGeom>
          <a:noFill/>
        </p:spPr>
        <p:txBody>
          <a:bodyPr wrap="square" rtlCol="0" anchor="t">
            <a:spAutoFit/>
          </a:bodyPr>
          <a:lstStyle/>
          <a:p>
            <a:pPr indent="457200" algn="just" defTabSz="914400" fontAlgn="auto">
              <a:lnSpc>
                <a:spcPct val="120000"/>
              </a:lnSpc>
              <a:buClrTx/>
              <a:buSzPct val="10000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altLang="x-none" spc="100" dirty="0" err="1">
                <a:solidFill>
                  <a:schemeClr val="tx1">
                    <a:lumMod val="85000"/>
                    <a:lumOff val="15000"/>
                  </a:schemeClr>
                </a:solidFill>
                <a:uFillTx/>
                <a:latin typeface="微软雅黑" panose="020B0503020204020204" pitchFamily="34" charset="-122"/>
                <a:ea typeface="微软雅黑" panose="020B0503020204020204" pitchFamily="34" charset="-122"/>
                <a:sym typeface="+mn-ea"/>
              </a:rPr>
              <a:t>所谓安全意愿：是指员工履行安全生产职责，实现安全绩效的意志和原望，也就是说员工在工作中要主动地去追求安全，而不是要别人来要求你。</a:t>
            </a:r>
          </a:p>
        </p:txBody>
      </p:sp>
      <p:sp>
        <p:nvSpPr>
          <p:cNvPr id="159" name="圆角矩形 158"/>
          <p:cNvSpPr/>
          <p:nvPr/>
        </p:nvSpPr>
        <p:spPr>
          <a:xfrm>
            <a:off x="778510" y="1186180"/>
            <a:ext cx="3716020" cy="1612265"/>
          </a:xfrm>
          <a:prstGeom prst="roundRect">
            <a:avLst>
              <a:gd name="adj" fmla="val 3142"/>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0" name="圆角矩形 159"/>
          <p:cNvSpPr/>
          <p:nvPr/>
        </p:nvSpPr>
        <p:spPr>
          <a:xfrm>
            <a:off x="778510" y="2798445"/>
            <a:ext cx="3716020" cy="2027555"/>
          </a:xfrm>
          <a:prstGeom prst="roundRect">
            <a:avLst>
              <a:gd name="adj" fmla="val 3142"/>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任意多边形: 形状 8"/>
          <p:cNvSpPr/>
          <p:nvPr/>
        </p:nvSpPr>
        <p:spPr>
          <a:xfrm rot="20039436">
            <a:off x="89297" y="28893"/>
            <a:ext cx="772716" cy="1303735"/>
          </a:xfrm>
          <a:custGeom>
            <a:avLst/>
            <a:gdLst>
              <a:gd name="connsiteX0" fmla="*/ 1239121 w 1504459"/>
              <a:gd name="connsiteY0" fmla="*/ 0 h 2537186"/>
              <a:gd name="connsiteX1" fmla="*/ 1504459 w 1504459"/>
              <a:gd name="connsiteY1" fmla="*/ 129468 h 2537186"/>
              <a:gd name="connsiteX2" fmla="*/ 328568 w 1504459"/>
              <a:gd name="connsiteY2" fmla="*/ 2537186 h 2537186"/>
              <a:gd name="connsiteX3" fmla="*/ 0 w 1504459"/>
              <a:gd name="connsiteY3" fmla="*/ 2537186 h 2537186"/>
              <a:gd name="connsiteX4" fmla="*/ 1239121 w 1504459"/>
              <a:gd name="connsiteY4" fmla="*/ 0 h 2537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4459" h="2537186">
                <a:moveTo>
                  <a:pt x="1239121" y="0"/>
                </a:moveTo>
                <a:lnTo>
                  <a:pt x="1504459" y="129468"/>
                </a:lnTo>
                <a:lnTo>
                  <a:pt x="328568" y="2537186"/>
                </a:lnTo>
                <a:lnTo>
                  <a:pt x="0" y="2537186"/>
                </a:lnTo>
                <a:lnTo>
                  <a:pt x="1239121" y="0"/>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grpSp>
        <p:nvGrpSpPr>
          <p:cNvPr id="5" name="组合 4"/>
          <p:cNvGrpSpPr/>
          <p:nvPr/>
        </p:nvGrpSpPr>
        <p:grpSpPr>
          <a:xfrm>
            <a:off x="556260" y="401638"/>
            <a:ext cx="8049260" cy="4093210"/>
            <a:chOff x="1068" y="853"/>
            <a:chExt cx="12676" cy="6446"/>
          </a:xfrm>
        </p:grpSpPr>
        <p:pic>
          <p:nvPicPr>
            <p:cNvPr id="4097" name="图片 4"/>
            <p:cNvPicPr>
              <a:picLocks noChangeAspect="1"/>
            </p:cNvPicPr>
            <p:nvPr/>
          </p:nvPicPr>
          <p:blipFill>
            <a:blip r:embed="rId2" cstate="print"/>
            <a:srcRect l="28354" r="14409"/>
            <a:stretch>
              <a:fillRect/>
            </a:stretch>
          </p:blipFill>
          <p:spPr>
            <a:xfrm flipH="1">
              <a:off x="6362" y="853"/>
              <a:ext cx="7382" cy="6446"/>
            </a:xfrm>
            <a:prstGeom prst="rect">
              <a:avLst/>
            </a:prstGeom>
            <a:noFill/>
            <a:ln w="9525">
              <a:noFill/>
            </a:ln>
          </p:spPr>
        </p:pic>
        <p:grpSp>
          <p:nvGrpSpPr>
            <p:cNvPr id="3" name="组合 2"/>
            <p:cNvGrpSpPr/>
            <p:nvPr/>
          </p:nvGrpSpPr>
          <p:grpSpPr>
            <a:xfrm>
              <a:off x="1068" y="3087"/>
              <a:ext cx="7728" cy="2184"/>
              <a:chOff x="548" y="3100"/>
              <a:chExt cx="7728" cy="2184"/>
            </a:xfrm>
          </p:grpSpPr>
          <p:sp>
            <p:nvSpPr>
              <p:cNvPr id="4101" name="文本框 33"/>
              <p:cNvSpPr txBox="1"/>
              <p:nvPr/>
            </p:nvSpPr>
            <p:spPr>
              <a:xfrm>
                <a:off x="548" y="3179"/>
                <a:ext cx="5012" cy="1234"/>
              </a:xfrm>
              <a:prstGeom prst="rect">
                <a:avLst/>
              </a:prstGeom>
              <a:noFill/>
              <a:ln w="9525">
                <a:noFill/>
              </a:ln>
            </p:spPr>
            <p:txBody>
              <a:bodyPr wrap="square" anchor="t">
                <a:spAutoFit/>
              </a:bodyPr>
              <a:lstStyle/>
              <a:p>
                <a:r>
                  <a:rPr lang="en-US" altLang="zh-CN" sz="4500" dirty="0">
                    <a:solidFill>
                      <a:srgbClr val="015AA3"/>
                    </a:solidFill>
                    <a:latin typeface="造字工房力黑（非商用）常规体" pitchFamily="50" charset="-122"/>
                    <a:ea typeface="造字工房力黑（非商用）常规体" pitchFamily="50" charset="-122"/>
                  </a:rPr>
                  <a:t>PART 02</a:t>
                </a:r>
                <a:endParaRPr lang="zh-CN" altLang="en-US" sz="4500" dirty="0">
                  <a:solidFill>
                    <a:srgbClr val="015AA3"/>
                  </a:solidFill>
                  <a:latin typeface="造字工房力黑（非商用）常规体" pitchFamily="50" charset="-122"/>
                  <a:ea typeface="造字工房力黑（非商用）常规体" pitchFamily="50" charset="-122"/>
                </a:endParaRPr>
              </a:p>
            </p:txBody>
          </p:sp>
          <p:cxnSp>
            <p:nvCxnSpPr>
              <p:cNvPr id="35" name="直接连接符 34"/>
              <p:cNvCxnSpPr/>
              <p:nvPr/>
            </p:nvCxnSpPr>
            <p:spPr>
              <a:xfrm>
                <a:off x="683" y="3100"/>
                <a:ext cx="711" cy="0"/>
              </a:xfrm>
              <a:prstGeom prst="line">
                <a:avLst/>
              </a:prstGeom>
              <a:ln w="38100">
                <a:solidFill>
                  <a:srgbClr val="0160AF"/>
                </a:solidFill>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548" y="4413"/>
                <a:ext cx="7728" cy="871"/>
              </a:xfrm>
              <a:prstGeom prst="rect">
                <a:avLst/>
              </a:prstGeom>
              <a:noFill/>
            </p:spPr>
            <p:txBody>
              <a:bodyPr wrap="none" rtlCol="0" anchor="t">
                <a:spAutoFit/>
              </a:bodyPr>
              <a:lstStyle/>
              <a:p>
                <a:pPr algn="l"/>
                <a:r>
                  <a:rPr lang="zh-CN" altLang="en-US" sz="3000" b="1" spc="100" dirty="0" smtClean="0">
                    <a:solidFill>
                      <a:srgbClr val="015AA3"/>
                    </a:solidFill>
                    <a:uFillTx/>
                    <a:latin typeface="微软雅黑" panose="020B0503020204020204" pitchFamily="34" charset="-122"/>
                    <a:ea typeface="微软雅黑" panose="020B0503020204020204" pitchFamily="34" charset="-122"/>
                    <a:sym typeface="+mn-ea"/>
                  </a:rPr>
                  <a:t>作业现场自主安全管理讲义</a:t>
                </a:r>
              </a:p>
            </p:txBody>
          </p:sp>
        </p:grpSp>
      </p:grpSp>
      <p:sp>
        <p:nvSpPr>
          <p:cNvPr id="4" name="文本框 3"/>
          <p:cNvSpPr txBox="1"/>
          <p:nvPr/>
        </p:nvSpPr>
        <p:spPr>
          <a:xfrm>
            <a:off x="473710" y="4479925"/>
            <a:ext cx="8196580" cy="398780"/>
          </a:xfrm>
          <a:prstGeom prst="rect">
            <a:avLst/>
          </a:prstGeom>
          <a:noFill/>
        </p:spPr>
        <p:txBody>
          <a:bodyPr wrap="square" rtlCol="0" anchor="t">
            <a:spAutoFit/>
          </a:bodyPr>
          <a:lstStyle/>
          <a:p>
            <a:pPr algn="ctr" fontAlgn="auto"/>
            <a:r>
              <a:rPr lang="zh-CN" altLang="en-US" sz="2000" b="1" spc="100" dirty="0" smtClean="0">
                <a:solidFill>
                  <a:srgbClr val="5BA8D7"/>
                </a:solidFill>
                <a:uFillTx/>
                <a:latin typeface="微软雅黑" panose="020B0503020204020204" pitchFamily="34" charset="-122"/>
                <a:ea typeface="微软雅黑" panose="020B0503020204020204" pitchFamily="34" charset="-122"/>
                <a:sym typeface="+mn-ea"/>
              </a:rPr>
              <a:t>思想无懈怠、制度无缺陷、设备无隐患、系统无死角、安全零事故</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96595" y="237649"/>
            <a:ext cx="41452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作业现场自主安全管理讲义</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02</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87400" y="753745"/>
            <a:ext cx="3611245" cy="398780"/>
            <a:chOff x="1487" y="1109"/>
            <a:chExt cx="5687" cy="628"/>
          </a:xfrm>
        </p:grpSpPr>
        <p:sp>
          <p:nvSpPr>
            <p:cNvPr id="3" name="AutoShape 11"/>
            <p:cNvSpPr/>
            <p:nvPr/>
          </p:nvSpPr>
          <p:spPr>
            <a:xfrm>
              <a:off x="1490" y="1139"/>
              <a:ext cx="5684"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87" y="1109"/>
              <a:ext cx="5687"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为什么要推行安全自主管理？</a:t>
              </a:r>
            </a:p>
          </p:txBody>
        </p:sp>
      </p:grpSp>
      <p:sp>
        <p:nvSpPr>
          <p:cNvPr id="9" name="文本框 8"/>
          <p:cNvSpPr txBox="1"/>
          <p:nvPr/>
        </p:nvSpPr>
        <p:spPr>
          <a:xfrm>
            <a:off x="971974" y="1181100"/>
            <a:ext cx="7200053" cy="1170305"/>
          </a:xfrm>
          <a:prstGeom prst="rect">
            <a:avLst/>
          </a:prstGeom>
          <a:noFill/>
        </p:spPr>
        <p:txBody>
          <a:bodyPr wrap="square" rtlCol="0" anchor="t">
            <a:spAutoFit/>
          </a:bodyPr>
          <a:lstStyle/>
          <a:p>
            <a:pPr indent="457200" algn="just" fontAlgn="auto">
              <a:lnSpc>
                <a:spcPct val="130000"/>
              </a:lnSpc>
            </a:pPr>
            <a:r>
              <a:rPr lang="zh-CN" altLang="zh-CN"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推行作业现场自主安全管理，是</a:t>
            </a:r>
            <a:r>
              <a:rPr lang="en-US" altLang="zh-CN"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a:t>
            </a:r>
            <a:r>
              <a:rPr lang="zh-CN" altLang="en-US"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人人都是安全员</a:t>
            </a:r>
            <a:r>
              <a:rPr lang="en-US" altLang="zh-CN"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a:t>
            </a:r>
            <a:r>
              <a:rPr lang="zh-CN" altLang="en-US"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a:t>
            </a:r>
            <a:r>
              <a:rPr lang="en-US" altLang="zh-CN"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a:t>
            </a:r>
            <a:r>
              <a:rPr lang="zh-CN" altLang="en-US"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安全生产人人有责</a:t>
            </a:r>
            <a:r>
              <a:rPr lang="en-US" altLang="zh-CN"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a:t>
            </a:r>
            <a:r>
              <a:rPr lang="zh-CN" altLang="en-US"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“安全管理形成合力”、</a:t>
            </a:r>
            <a:r>
              <a:rPr lang="en-US" altLang="zh-CN"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a:t>
            </a:r>
            <a:r>
              <a:rPr lang="zh-CN" altLang="en-US"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全员参与安全管理</a:t>
            </a:r>
            <a:r>
              <a:rPr lang="en-US" altLang="zh-CN"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a:t>
            </a:r>
            <a:r>
              <a:rPr lang="zh-CN" altLang="en-US"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的具体体现，是有效控制和减少作业现场各类事故的有效手段。</a:t>
            </a:r>
          </a:p>
        </p:txBody>
      </p:sp>
      <p:grpSp>
        <p:nvGrpSpPr>
          <p:cNvPr id="10" name="组合 9"/>
          <p:cNvGrpSpPr/>
          <p:nvPr/>
        </p:nvGrpSpPr>
        <p:grpSpPr>
          <a:xfrm>
            <a:off x="807085" y="2452370"/>
            <a:ext cx="2874645" cy="398780"/>
            <a:chOff x="1487" y="1124"/>
            <a:chExt cx="4527" cy="628"/>
          </a:xfrm>
        </p:grpSpPr>
        <p:sp>
          <p:nvSpPr>
            <p:cNvPr id="11" name="AutoShape 11"/>
            <p:cNvSpPr/>
            <p:nvPr/>
          </p:nvSpPr>
          <p:spPr>
            <a:xfrm>
              <a:off x="1490" y="1139"/>
              <a:ext cx="4524"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87" y="1124"/>
              <a:ext cx="4527"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什么是自主安全管理？</a:t>
              </a:r>
            </a:p>
          </p:txBody>
        </p:sp>
      </p:grpSp>
      <p:sp>
        <p:nvSpPr>
          <p:cNvPr id="13" name="文本框 12"/>
          <p:cNvSpPr txBox="1"/>
          <p:nvPr/>
        </p:nvSpPr>
        <p:spPr>
          <a:xfrm>
            <a:off x="971974" y="2887345"/>
            <a:ext cx="7200053" cy="1529715"/>
          </a:xfrm>
          <a:prstGeom prst="rect">
            <a:avLst/>
          </a:prstGeom>
          <a:noFill/>
        </p:spPr>
        <p:txBody>
          <a:bodyPr wrap="square" rtlCol="0" anchor="t">
            <a:spAutoFit/>
          </a:bodyPr>
          <a:lstStyle/>
          <a:p>
            <a:pPr marR="0" indent="457200" algn="just" defTabSz="914400" fontAlgn="auto">
              <a:lnSpc>
                <a:spcPct val="130000"/>
              </a:lnSpc>
              <a:buClrTx/>
              <a:buSzTx/>
              <a:buFontTx/>
              <a:buNone/>
              <a:defRPr/>
            </a:pPr>
            <a:r>
              <a:rPr lang="zh-CN" altLang="en-US" spc="100" noProof="0" dirty="0">
                <a:solidFill>
                  <a:schemeClr val="tx1">
                    <a:lumMod val="85000"/>
                    <a:lumOff val="15000"/>
                  </a:schemeClr>
                </a:solidFill>
                <a:effectLst/>
                <a:uFillTx/>
                <a:latin typeface="微软雅黑" panose="020B0503020204020204" pitchFamily="34" charset="-122"/>
                <a:ea typeface="微软雅黑" panose="020B0503020204020204" pitchFamily="34" charset="-122"/>
                <a:sym typeface="+mn-ea"/>
              </a:rPr>
              <a:t>所谓自主安全管理就是“以安全管理的思想和方法为指导，以追求零缺陷、零隐患、零伤害为目的，以人的行为控制为手段，彻底消除现场隐患，注重全员参与、注重现场实效、注重持续改善的一套企业安全管理实用方法”。</a:t>
            </a:r>
          </a:p>
        </p:txBody>
      </p:sp>
      <p:sp>
        <p:nvSpPr>
          <p:cNvPr id="14" name="文本框 13"/>
          <p:cNvSpPr txBox="1"/>
          <p:nvPr/>
        </p:nvSpPr>
        <p:spPr>
          <a:xfrm>
            <a:off x="1343025" y="4378960"/>
            <a:ext cx="4055745" cy="368300"/>
          </a:xfrm>
          <a:prstGeom prst="rect">
            <a:avLst/>
          </a:prstGeom>
          <a:noFill/>
        </p:spPr>
        <p:txBody>
          <a:bodyPr wrap="none" rtlCol="0" anchor="t">
            <a:spAutoFit/>
          </a:bodyPr>
          <a:lstStyle/>
          <a:p>
            <a:pPr marL="0" marR="0" lvl="0" indent="0" algn="l" defTabSz="914400" rtl="0" fontAlgn="base">
              <a:lnSpc>
                <a:spcPct val="100000"/>
              </a:lnSpc>
              <a:spcBef>
                <a:spcPct val="0"/>
              </a:spcBef>
              <a:spcAft>
                <a:spcPct val="0"/>
              </a:spcAft>
              <a:buClrTx/>
              <a:buSzTx/>
              <a:buFontTx/>
              <a:buNone/>
              <a:defRPr/>
            </a:pPr>
            <a:r>
              <a:rPr lang="zh-CN" altLang="en-US"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mn-ea"/>
              </a:rPr>
              <a:t> 有效安全管理</a:t>
            </a:r>
            <a:r>
              <a:rPr lang="en-US" altLang="zh-CN"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mn-ea"/>
              </a:rPr>
              <a:t>=TPS+</a:t>
            </a:r>
            <a:r>
              <a:rPr lang="zh-CN" altLang="en-US"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mn-ea"/>
              </a:rPr>
              <a:t>自主管理</a:t>
            </a:r>
            <a:r>
              <a:rPr lang="en-US" altLang="zh-CN"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mn-ea"/>
              </a:rPr>
              <a:t>+</a:t>
            </a:r>
            <a:r>
              <a:rPr lang="en-US" altLang="zh-CN" spc="100" noProof="0" dirty="0" err="1">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mn-ea"/>
              </a:rPr>
              <a:t>jAS</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任意多边形: 形状 8"/>
          <p:cNvSpPr/>
          <p:nvPr/>
        </p:nvSpPr>
        <p:spPr>
          <a:xfrm rot="20039436">
            <a:off x="89297" y="28893"/>
            <a:ext cx="772716" cy="1303735"/>
          </a:xfrm>
          <a:custGeom>
            <a:avLst/>
            <a:gdLst>
              <a:gd name="connsiteX0" fmla="*/ 1239121 w 1504459"/>
              <a:gd name="connsiteY0" fmla="*/ 0 h 2537186"/>
              <a:gd name="connsiteX1" fmla="*/ 1504459 w 1504459"/>
              <a:gd name="connsiteY1" fmla="*/ 129468 h 2537186"/>
              <a:gd name="connsiteX2" fmla="*/ 328568 w 1504459"/>
              <a:gd name="connsiteY2" fmla="*/ 2537186 h 2537186"/>
              <a:gd name="connsiteX3" fmla="*/ 0 w 1504459"/>
              <a:gd name="connsiteY3" fmla="*/ 2537186 h 2537186"/>
              <a:gd name="connsiteX4" fmla="*/ 1239121 w 1504459"/>
              <a:gd name="connsiteY4" fmla="*/ 0 h 2537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4459" h="2537186">
                <a:moveTo>
                  <a:pt x="1239121" y="0"/>
                </a:moveTo>
                <a:lnTo>
                  <a:pt x="1504459" y="129468"/>
                </a:lnTo>
                <a:lnTo>
                  <a:pt x="328568" y="2537186"/>
                </a:lnTo>
                <a:lnTo>
                  <a:pt x="0" y="2537186"/>
                </a:lnTo>
                <a:lnTo>
                  <a:pt x="1239121" y="0"/>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13" name="Text Box 2"/>
          <p:cNvSpPr txBox="1">
            <a:spLocks noChangeArrowheads="1"/>
          </p:cNvSpPr>
          <p:nvPr/>
        </p:nvSpPr>
        <p:spPr bwMode="auto">
          <a:xfrm>
            <a:off x="1228725" y="283793"/>
            <a:ext cx="6686550" cy="523240"/>
          </a:xfrm>
          <a:prstGeom prst="rect">
            <a:avLst/>
          </a:prstGeom>
          <a:noFill/>
          <a:ln w="9525" cap="flat">
            <a:noFill/>
            <a:round/>
          </a:ln>
          <a:effectLst/>
        </p:spPr>
        <p:txBody>
          <a:bodyPr lIns="90000" tIns="46800" rIns="90000" bIns="46800">
            <a:spAutoFit/>
          </a:bodyP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altLang="en-US" sz="2800" b="1" dirty="0" smtClean="0">
                <a:solidFill>
                  <a:srgbClr val="0160AF"/>
                </a:solidFill>
                <a:latin typeface="微软雅黑" panose="020B0503020204020204" pitchFamily="34" charset="-122"/>
                <a:ea typeface="微软雅黑" panose="020B0503020204020204" pitchFamily="34" charset="-122"/>
              </a:rPr>
              <a:t>作业现场安全管理知识教育培训</a:t>
            </a:r>
          </a:p>
        </p:txBody>
      </p:sp>
      <p:sp>
        <p:nvSpPr>
          <p:cNvPr id="12" name="Text Box 10"/>
          <p:cNvSpPr txBox="1">
            <a:spLocks noChangeArrowheads="1"/>
          </p:cNvSpPr>
          <p:nvPr/>
        </p:nvSpPr>
        <p:spPr bwMode="auto">
          <a:xfrm>
            <a:off x="795020" y="4377690"/>
            <a:ext cx="7553960" cy="431165"/>
          </a:xfrm>
          <a:prstGeom prst="rect">
            <a:avLst/>
          </a:prstGeom>
          <a:noFill/>
          <a:ln w="9525" cap="flat">
            <a:noFill/>
            <a:round/>
          </a:ln>
          <a:effectLst/>
        </p:spPr>
        <p:txBody>
          <a:bodyPr wrap="square" lIns="90000" tIns="46800" rIns="90000" bIns="46800">
            <a:spAutoFit/>
          </a:bodyPr>
          <a:lstStyle/>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altLang="en-US" sz="2200" b="1" spc="100" dirty="0" smtClean="0">
                <a:solidFill>
                  <a:srgbClr val="0160AF"/>
                </a:solidFill>
                <a:uFillTx/>
                <a:latin typeface="微软雅黑" panose="020B0503020204020204" pitchFamily="34" charset="-122"/>
                <a:ea typeface="微软雅黑" panose="020B0503020204020204" pitchFamily="34" charset="-122"/>
              </a:rPr>
              <a:t>作业现场</a:t>
            </a:r>
            <a:r>
              <a:rPr lang="zh-CN" sz="2200" b="1" spc="100" dirty="0" smtClean="0">
                <a:solidFill>
                  <a:srgbClr val="0160AF"/>
                </a:solidFill>
                <a:uFillTx/>
                <a:latin typeface="微软雅黑" panose="020B0503020204020204" pitchFamily="34" charset="-122"/>
                <a:ea typeface="微软雅黑" panose="020B0503020204020204" pitchFamily="34" charset="-122"/>
              </a:rPr>
              <a:t>安全管理</a:t>
            </a:r>
            <a:r>
              <a:rPr lang="zh-CN" sz="2200" b="1" spc="100" dirty="0">
                <a:solidFill>
                  <a:srgbClr val="0160AF"/>
                </a:solidFill>
                <a:uFillTx/>
                <a:latin typeface="微软雅黑" panose="020B0503020204020204" pitchFamily="34" charset="-122"/>
                <a:ea typeface="微软雅黑" panose="020B0503020204020204" pitchFamily="34" charset="-122"/>
              </a:rPr>
              <a:t>之所以难，是</a:t>
            </a:r>
            <a:r>
              <a:rPr lang="zh-CN" sz="2200" b="1" spc="100" dirty="0" smtClean="0">
                <a:solidFill>
                  <a:srgbClr val="0160AF"/>
                </a:solidFill>
                <a:uFillTx/>
                <a:latin typeface="微软雅黑" panose="020B0503020204020204" pitchFamily="34" charset="-122"/>
                <a:ea typeface="微软雅黑" panose="020B0503020204020204" pitchFamily="34" charset="-122"/>
              </a:rPr>
              <a:t>因</a:t>
            </a:r>
            <a:r>
              <a:rPr lang="zh-CN" altLang="en-US" sz="2200" b="1" spc="100" dirty="0" smtClean="0">
                <a:solidFill>
                  <a:srgbClr val="0160AF"/>
                </a:solidFill>
                <a:uFillTx/>
                <a:latin typeface="微软雅黑" panose="020B0503020204020204" pitchFamily="34" charset="-122"/>
                <a:ea typeface="微软雅黑" panose="020B0503020204020204" pitchFamily="34" charset="-122"/>
              </a:rPr>
              <a:t>现场自主安全管理</a:t>
            </a:r>
            <a:r>
              <a:rPr lang="zh-CN" sz="2200" b="1" spc="100" dirty="0" smtClean="0">
                <a:solidFill>
                  <a:srgbClr val="0160AF"/>
                </a:solidFill>
                <a:uFillTx/>
                <a:latin typeface="微软雅黑" panose="020B0503020204020204" pitchFamily="34" charset="-122"/>
                <a:ea typeface="微软雅黑" panose="020B0503020204020204" pitchFamily="34" charset="-122"/>
              </a:rPr>
              <a:t>不佳</a:t>
            </a:r>
          </a:p>
        </p:txBody>
      </p:sp>
      <p:grpSp>
        <p:nvGrpSpPr>
          <p:cNvPr id="11" name="组合 10"/>
          <p:cNvGrpSpPr/>
          <p:nvPr/>
        </p:nvGrpSpPr>
        <p:grpSpPr>
          <a:xfrm>
            <a:off x="1559560" y="942340"/>
            <a:ext cx="6024880" cy="3318510"/>
            <a:chOff x="2111" y="1484"/>
            <a:chExt cx="9488" cy="5226"/>
          </a:xfrm>
        </p:grpSpPr>
        <p:sp>
          <p:nvSpPr>
            <p:cNvPr id="72" name="Rounded Rectangle 8"/>
            <p:cNvSpPr/>
            <p:nvPr/>
          </p:nvSpPr>
          <p:spPr>
            <a:xfrm>
              <a:off x="3993" y="1484"/>
              <a:ext cx="5839" cy="737"/>
            </a:xfrm>
            <a:prstGeom prst="roundRect">
              <a:avLst>
                <a:gd name="adj" fmla="val 726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9" tIns="91445" rIns="182889" bIns="91445" rtlCol="0" anchor="ctr"/>
            <a:lstStyle/>
            <a:p>
              <a:pPr algn="ctr"/>
              <a:endParaRPr lang="bg-BG">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42" name="文本框 41"/>
            <p:cNvSpPr txBox="1"/>
            <p:nvPr/>
          </p:nvSpPr>
          <p:spPr>
            <a:xfrm>
              <a:off x="4023" y="1506"/>
              <a:ext cx="5809" cy="677"/>
            </a:xfrm>
            <a:prstGeom prst="rect">
              <a:avLst/>
            </a:prstGeom>
            <a:noFill/>
          </p:spPr>
          <p:txBody>
            <a:bodyPr wrap="square" rtlCol="0" anchor="t">
              <a:spAutoFit/>
            </a:bodyP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altLang="en-US" sz="2200" b="1" spc="100" dirty="0" smtClean="0">
                  <a:solidFill>
                    <a:schemeClr val="bg1"/>
                  </a:solidFill>
                  <a:uFillTx/>
                  <a:latin typeface="微软雅黑" panose="020B0503020204020204" pitchFamily="34" charset="-122"/>
                  <a:ea typeface="微软雅黑" panose="020B0503020204020204" pitchFamily="34" charset="-122"/>
                  <a:sym typeface="+mn-ea"/>
                </a:rPr>
                <a:t>作业现场</a:t>
              </a:r>
              <a:r>
                <a:rPr lang="zh-CN" sz="2200" b="1" spc="100" dirty="0" smtClean="0">
                  <a:solidFill>
                    <a:schemeClr val="bg1"/>
                  </a:solidFill>
                  <a:uFillTx/>
                  <a:latin typeface="微软雅黑" panose="020B0503020204020204" pitchFamily="34" charset="-122"/>
                  <a:ea typeface="微软雅黑" panose="020B0503020204020204" pitchFamily="34" charset="-122"/>
                  <a:sym typeface="+mn-ea"/>
                </a:rPr>
                <a:t>安全管理</a:t>
              </a:r>
              <a:r>
                <a:rPr lang="zh-CN" sz="2200" b="1" spc="100" dirty="0">
                  <a:solidFill>
                    <a:schemeClr val="bg1"/>
                  </a:solidFill>
                  <a:uFillTx/>
                  <a:latin typeface="微软雅黑" panose="020B0503020204020204" pitchFamily="34" charset="-122"/>
                  <a:ea typeface="微软雅黑" panose="020B0503020204020204" pitchFamily="34" charset="-122"/>
                  <a:sym typeface="+mn-ea"/>
                </a:rPr>
                <a:t>难在哪？</a:t>
              </a:r>
              <a:endParaRPr lang="zh-CN" altLang="en-US" sz="2200" b="1" spc="100" dirty="0">
                <a:solidFill>
                  <a:schemeClr val="bg1"/>
                </a:solidFill>
                <a:uFillTx/>
                <a:latin typeface="微软雅黑" panose="020B0503020204020204" pitchFamily="34" charset="-122"/>
                <a:ea typeface="微软雅黑" panose="020B0503020204020204" pitchFamily="34" charset="-122"/>
                <a:sym typeface="+mn-ea"/>
              </a:endParaRPr>
            </a:p>
          </p:txBody>
        </p:sp>
        <p:sp>
          <p:nvSpPr>
            <p:cNvPr id="82" name="Rounded Rectangle 8"/>
            <p:cNvSpPr/>
            <p:nvPr/>
          </p:nvSpPr>
          <p:spPr>
            <a:xfrm rot="16200000">
              <a:off x="4711" y="5151"/>
              <a:ext cx="2438" cy="680"/>
            </a:xfrm>
            <a:prstGeom prst="roundRect">
              <a:avLst>
                <a:gd name="adj" fmla="val 726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9" tIns="91445" rIns="182889" bIns="91445" rtlCol="0" anchor="ctr"/>
            <a:lstStyle/>
            <a:p>
              <a:pPr algn="ctr"/>
              <a:endParaRPr lang="bg-BG">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84" name="文本框 83"/>
            <p:cNvSpPr txBox="1"/>
            <p:nvPr/>
          </p:nvSpPr>
          <p:spPr>
            <a:xfrm>
              <a:off x="5592" y="4346"/>
              <a:ext cx="772" cy="2244"/>
            </a:xfrm>
            <a:prstGeom prst="rect">
              <a:avLst/>
            </a:prstGeom>
            <a:noFill/>
          </p:spPr>
          <p:txBody>
            <a:bodyPr vert="eaVert" wrap="none" rtlCol="0">
              <a:spAutoFit/>
            </a:bodyPr>
            <a:lstStyle/>
            <a:p>
              <a:pPr algn="l"/>
              <a:r>
                <a:rPr lang="zh-CN" altLang="en-US" sz="2000" b="1" spc="100" dirty="0">
                  <a:solidFill>
                    <a:schemeClr val="bg1"/>
                  </a:solidFill>
                  <a:uFillTx/>
                  <a:latin typeface="微软雅黑" panose="020B0503020204020204" pitchFamily="34" charset="-122"/>
                  <a:ea typeface="微软雅黑" panose="020B0503020204020204" pitchFamily="34" charset="-122"/>
                  <a:sym typeface="+mn-ea"/>
                </a:rPr>
                <a:t>违章成本低</a:t>
              </a:r>
            </a:p>
          </p:txBody>
        </p:sp>
        <p:sp>
          <p:nvSpPr>
            <p:cNvPr id="96" name="Rounded Rectangle 8"/>
            <p:cNvSpPr/>
            <p:nvPr/>
          </p:nvSpPr>
          <p:spPr>
            <a:xfrm rot="16200000">
              <a:off x="8034" y="5151"/>
              <a:ext cx="2438" cy="680"/>
            </a:xfrm>
            <a:prstGeom prst="roundRect">
              <a:avLst>
                <a:gd name="adj" fmla="val 726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9" tIns="91445" rIns="182889" bIns="91445" rtlCol="0" anchor="ctr"/>
            <a:lstStyle/>
            <a:p>
              <a:pPr algn="ctr"/>
              <a:endParaRPr lang="bg-BG">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98" name="文本框 97"/>
            <p:cNvSpPr txBox="1"/>
            <p:nvPr/>
          </p:nvSpPr>
          <p:spPr>
            <a:xfrm>
              <a:off x="8915" y="4358"/>
              <a:ext cx="772" cy="2244"/>
            </a:xfrm>
            <a:prstGeom prst="rect">
              <a:avLst/>
            </a:prstGeom>
            <a:noFill/>
          </p:spPr>
          <p:txBody>
            <a:bodyPr vert="eaVert" wrap="none" rtlCol="0">
              <a:spAutoFit/>
            </a:bodyPr>
            <a:lstStyle/>
            <a:p>
              <a:pPr algn="l"/>
              <a:r>
                <a:rPr lang="zh-CN" altLang="en-US" sz="2000" b="1" spc="100" dirty="0">
                  <a:solidFill>
                    <a:schemeClr val="bg1"/>
                  </a:solidFill>
                  <a:uFillTx/>
                  <a:latin typeface="微软雅黑" panose="020B0503020204020204" pitchFamily="34" charset="-122"/>
                  <a:ea typeface="微软雅黑" panose="020B0503020204020204" pitchFamily="34" charset="-122"/>
                  <a:sym typeface="+mn-ea"/>
                </a:rPr>
                <a:t>结果不可逆</a:t>
              </a:r>
              <a:endParaRPr lang="zh-CN" altLang="en-US" sz="2000" b="1" dirty="0">
                <a:solidFill>
                  <a:schemeClr val="bg1"/>
                </a:solidFill>
                <a:latin typeface="微软雅黑" panose="020B0503020204020204" pitchFamily="34" charset="-122"/>
                <a:ea typeface="微软雅黑" panose="020B0503020204020204" pitchFamily="34" charset="-122"/>
                <a:sym typeface="+mn-ea"/>
              </a:endParaRPr>
            </a:p>
          </p:txBody>
        </p:sp>
        <p:sp>
          <p:nvSpPr>
            <p:cNvPr id="105" name="Rounded Rectangle 8"/>
            <p:cNvSpPr/>
            <p:nvPr/>
          </p:nvSpPr>
          <p:spPr>
            <a:xfrm rot="16200000">
              <a:off x="9934" y="5151"/>
              <a:ext cx="2438" cy="680"/>
            </a:xfrm>
            <a:prstGeom prst="roundRect">
              <a:avLst>
                <a:gd name="adj" fmla="val 726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9" tIns="91445" rIns="182889" bIns="91445" rtlCol="0" anchor="ctr"/>
            <a:lstStyle/>
            <a:p>
              <a:pPr algn="ctr"/>
              <a:endParaRPr lang="bg-BG">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07" name="文本框 106"/>
            <p:cNvSpPr txBox="1"/>
            <p:nvPr/>
          </p:nvSpPr>
          <p:spPr>
            <a:xfrm>
              <a:off x="10827" y="4346"/>
              <a:ext cx="772" cy="2244"/>
            </a:xfrm>
            <a:prstGeom prst="rect">
              <a:avLst/>
            </a:prstGeom>
            <a:noFill/>
          </p:spPr>
          <p:txBody>
            <a:bodyPr vert="eaVert" wrap="none" rtlCol="0">
              <a:spAutoFit/>
            </a:bodyPr>
            <a:lstStyle/>
            <a:p>
              <a:pPr algn="l"/>
              <a:r>
                <a:rPr lang="zh-CN" altLang="en-US" sz="2000" b="1" spc="100" dirty="0">
                  <a:solidFill>
                    <a:schemeClr val="bg1"/>
                  </a:solidFill>
                  <a:uFillTx/>
                  <a:latin typeface="微软雅黑" panose="020B0503020204020204" pitchFamily="34" charset="-122"/>
                  <a:ea typeface="微软雅黑" panose="020B0503020204020204" pitchFamily="34" charset="-122"/>
                  <a:sym typeface="+mn-ea"/>
                </a:rPr>
                <a:t>事故零容忍</a:t>
              </a:r>
            </a:p>
          </p:txBody>
        </p:sp>
        <p:sp>
          <p:nvSpPr>
            <p:cNvPr id="110" name="Rounded Rectangle 8"/>
            <p:cNvSpPr/>
            <p:nvPr/>
          </p:nvSpPr>
          <p:spPr>
            <a:xfrm rot="16200000">
              <a:off x="6630" y="5151"/>
              <a:ext cx="2438" cy="680"/>
            </a:xfrm>
            <a:prstGeom prst="roundRect">
              <a:avLst>
                <a:gd name="adj" fmla="val 726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9" tIns="91445" rIns="182889" bIns="91445" rtlCol="0" anchor="ctr"/>
            <a:lstStyle/>
            <a:p>
              <a:pPr algn="ctr"/>
              <a:endParaRPr lang="bg-BG">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12" name="文本框 111"/>
            <p:cNvSpPr txBox="1"/>
            <p:nvPr/>
          </p:nvSpPr>
          <p:spPr>
            <a:xfrm>
              <a:off x="7521" y="4346"/>
              <a:ext cx="732" cy="2244"/>
            </a:xfrm>
            <a:prstGeom prst="rect">
              <a:avLst/>
            </a:prstGeom>
            <a:noFill/>
          </p:spPr>
          <p:txBody>
            <a:bodyPr vert="eaVert" wrap="none" rtlCol="0">
              <a:spAutoFit/>
            </a:bodyPr>
            <a:lstStyle/>
            <a:p>
              <a:pPr algn="ctr" defTabSz="935355">
                <a:lnSpc>
                  <a:spcPts val="2200"/>
                </a:lnSpc>
                <a:buClr>
                  <a:schemeClr val="accent2"/>
                </a:buClr>
              </a:pPr>
              <a:r>
                <a:rPr lang="zh-CN" altLang="en-US" sz="2000" b="1" spc="100" dirty="0">
                  <a:solidFill>
                    <a:schemeClr val="bg1"/>
                  </a:solidFill>
                  <a:uFillTx/>
                  <a:latin typeface="微软雅黑" panose="020B0503020204020204" pitchFamily="34" charset="-122"/>
                  <a:ea typeface="微软雅黑" panose="020B0503020204020204" pitchFamily="34" charset="-122"/>
                  <a:sym typeface="+mn-ea"/>
                </a:rPr>
                <a:t>涉及范围广</a:t>
              </a:r>
            </a:p>
          </p:txBody>
        </p:sp>
        <p:grpSp>
          <p:nvGrpSpPr>
            <p:cNvPr id="24" name="组合 23"/>
            <p:cNvGrpSpPr/>
            <p:nvPr/>
          </p:nvGrpSpPr>
          <p:grpSpPr>
            <a:xfrm>
              <a:off x="2111" y="2961"/>
              <a:ext cx="2835" cy="737"/>
              <a:chOff x="3138" y="3126"/>
              <a:chExt cx="2835" cy="737"/>
            </a:xfrm>
          </p:grpSpPr>
          <p:sp>
            <p:nvSpPr>
              <p:cNvPr id="69" name="Rounded Rectangle 2"/>
              <p:cNvSpPr/>
              <p:nvPr/>
            </p:nvSpPr>
            <p:spPr>
              <a:xfrm>
                <a:off x="3138" y="3126"/>
                <a:ext cx="2835" cy="737"/>
              </a:xfrm>
              <a:prstGeom prst="roundRect">
                <a:avLst>
                  <a:gd name="adj" fmla="val 7260"/>
                </a:avLst>
              </a:pr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9" tIns="91445" rIns="182889" bIns="91445" rtlCol="0" anchor="ctr"/>
              <a:lstStyle/>
              <a:p>
                <a:pPr algn="ctr"/>
                <a:endParaRPr lang="bg-BG">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43" name="文本框 42"/>
              <p:cNvSpPr txBox="1"/>
              <p:nvPr/>
            </p:nvSpPr>
            <p:spPr>
              <a:xfrm>
                <a:off x="3370" y="3178"/>
                <a:ext cx="2388" cy="628"/>
              </a:xfrm>
              <a:prstGeom prst="rect">
                <a:avLst/>
              </a:prstGeom>
              <a:noFill/>
            </p:spPr>
            <p:txBody>
              <a:bodyPr wrap="none" rtlCol="0" anchor="ctr" anchorCtr="1">
                <a:spAutoFit/>
              </a:bodyPr>
              <a:lstStyle/>
              <a:p>
                <a:pPr algn="ctr" defTabSz="935355" fontAlgn="auto">
                  <a:lnSpc>
                    <a:spcPct val="100000"/>
                  </a:lnSpc>
                  <a:spcBef>
                    <a:spcPts val="0"/>
                  </a:spcBef>
                  <a:buClr>
                    <a:schemeClr val="accent2"/>
                  </a:buClr>
                </a:pPr>
                <a:r>
                  <a:rPr lang="zh-CN" altLang="en-US" sz="2000" b="1" spc="100" dirty="0">
                    <a:solidFill>
                      <a:schemeClr val="bg1"/>
                    </a:solidFill>
                    <a:uFillTx/>
                    <a:latin typeface="微软雅黑" panose="020B0503020204020204" pitchFamily="34" charset="-122"/>
                    <a:ea typeface="微软雅黑" panose="020B0503020204020204" pitchFamily="34" charset="-122"/>
                    <a:sym typeface="+mn-ea"/>
                  </a:rPr>
                  <a:t>过程难坚持</a:t>
                </a:r>
              </a:p>
            </p:txBody>
          </p:sp>
        </p:grpSp>
        <p:grpSp>
          <p:nvGrpSpPr>
            <p:cNvPr id="25" name="组合 24"/>
            <p:cNvGrpSpPr/>
            <p:nvPr/>
          </p:nvGrpSpPr>
          <p:grpSpPr>
            <a:xfrm>
              <a:off x="8727" y="2949"/>
              <a:ext cx="2835" cy="737"/>
              <a:chOff x="11169" y="3075"/>
              <a:chExt cx="2835" cy="737"/>
            </a:xfrm>
          </p:grpSpPr>
          <p:sp>
            <p:nvSpPr>
              <p:cNvPr id="47" name="Rounded Rectangle 2"/>
              <p:cNvSpPr/>
              <p:nvPr/>
            </p:nvSpPr>
            <p:spPr>
              <a:xfrm>
                <a:off x="11169" y="3075"/>
                <a:ext cx="2835" cy="737"/>
              </a:xfrm>
              <a:prstGeom prst="roundRect">
                <a:avLst>
                  <a:gd name="adj" fmla="val 7260"/>
                </a:avLst>
              </a:pr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9" tIns="91445" rIns="182889" bIns="91445" rtlCol="0" anchor="ctr"/>
              <a:lstStyle/>
              <a:p>
                <a:pPr algn="ctr"/>
                <a:endParaRPr lang="bg-BG">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46" name="文本框 45"/>
              <p:cNvSpPr txBox="1"/>
              <p:nvPr/>
            </p:nvSpPr>
            <p:spPr>
              <a:xfrm>
                <a:off x="11357" y="3139"/>
                <a:ext cx="2388" cy="628"/>
              </a:xfrm>
              <a:prstGeom prst="rect">
                <a:avLst/>
              </a:prstGeom>
              <a:noFill/>
            </p:spPr>
            <p:txBody>
              <a:bodyPr wrap="none" rtlCol="0" anchor="ctr" anchorCtr="1">
                <a:spAutoFit/>
              </a:bodyPr>
              <a:lstStyle/>
              <a:p>
                <a:pPr algn="ctr" defTabSz="935355" fontAlgn="auto">
                  <a:lnSpc>
                    <a:spcPct val="100000"/>
                  </a:lnSpc>
                  <a:spcBef>
                    <a:spcPts val="0"/>
                  </a:spcBef>
                  <a:buClr>
                    <a:schemeClr val="accent2"/>
                  </a:buClr>
                </a:pPr>
                <a:r>
                  <a:rPr lang="zh-CN" altLang="en-US" sz="2000" b="1" spc="100" dirty="0">
                    <a:solidFill>
                      <a:schemeClr val="bg1"/>
                    </a:solidFill>
                    <a:uFillTx/>
                    <a:latin typeface="微软雅黑" panose="020B0503020204020204" pitchFamily="34" charset="-122"/>
                    <a:ea typeface="微软雅黑" panose="020B0503020204020204" pitchFamily="34" charset="-122"/>
                    <a:sym typeface="+mn-ea"/>
                  </a:rPr>
                  <a:t>结果难接受</a:t>
                </a:r>
              </a:p>
            </p:txBody>
          </p:sp>
        </p:grpSp>
        <p:grpSp>
          <p:nvGrpSpPr>
            <p:cNvPr id="27" name="组合 26"/>
            <p:cNvGrpSpPr/>
            <p:nvPr/>
          </p:nvGrpSpPr>
          <p:grpSpPr>
            <a:xfrm>
              <a:off x="2616" y="3797"/>
              <a:ext cx="1928" cy="340"/>
              <a:chOff x="2281" y="3957"/>
              <a:chExt cx="4583" cy="429"/>
            </a:xfrm>
          </p:grpSpPr>
          <p:cxnSp>
            <p:nvCxnSpPr>
              <p:cNvPr id="50" name="Elbow Connector 23"/>
              <p:cNvCxnSpPr/>
              <p:nvPr/>
            </p:nvCxnSpPr>
            <p:spPr>
              <a:xfrm rot="16200000" flipH="1" flipV="1">
                <a:off x="3002" y="3236"/>
                <a:ext cx="429" cy="1871"/>
              </a:xfrm>
              <a:prstGeom prst="bentConnector3">
                <a:avLst>
                  <a:gd name="adj1" fmla="val 50000"/>
                </a:avLst>
              </a:prstGeom>
              <a:ln w="12700">
                <a:solidFill>
                  <a:srgbClr val="ADBACA"/>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51" name="Elbow Connector 24"/>
              <p:cNvCxnSpPr/>
              <p:nvPr/>
            </p:nvCxnSpPr>
            <p:spPr>
              <a:xfrm rot="16200000" flipH="1">
                <a:off x="5714" y="3236"/>
                <a:ext cx="429" cy="1870"/>
              </a:xfrm>
              <a:prstGeom prst="bentConnector3">
                <a:avLst>
                  <a:gd name="adj1" fmla="val 50000"/>
                </a:avLst>
              </a:prstGeom>
              <a:ln w="12700">
                <a:solidFill>
                  <a:srgbClr val="ADBACA"/>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grpSp>
        <p:grpSp>
          <p:nvGrpSpPr>
            <p:cNvPr id="29" name="组合 28"/>
            <p:cNvGrpSpPr/>
            <p:nvPr/>
          </p:nvGrpSpPr>
          <p:grpSpPr>
            <a:xfrm>
              <a:off x="5495" y="2961"/>
              <a:ext cx="2835" cy="737"/>
              <a:chOff x="2922" y="3126"/>
              <a:chExt cx="2835" cy="737"/>
            </a:xfrm>
          </p:grpSpPr>
          <p:sp>
            <p:nvSpPr>
              <p:cNvPr id="30" name="Rounded Rectangle 2"/>
              <p:cNvSpPr/>
              <p:nvPr/>
            </p:nvSpPr>
            <p:spPr>
              <a:xfrm>
                <a:off x="2922" y="3126"/>
                <a:ext cx="2835" cy="737"/>
              </a:xfrm>
              <a:prstGeom prst="roundRect">
                <a:avLst>
                  <a:gd name="adj" fmla="val 7260"/>
                </a:avLst>
              </a:pr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9" tIns="91445" rIns="182889" bIns="91445" rtlCol="0" anchor="ctr"/>
              <a:lstStyle/>
              <a:p>
                <a:pPr algn="ctr"/>
                <a:endParaRPr lang="bg-BG">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31" name="文本框 30"/>
              <p:cNvSpPr txBox="1"/>
              <p:nvPr/>
            </p:nvSpPr>
            <p:spPr>
              <a:xfrm>
                <a:off x="3161" y="3178"/>
                <a:ext cx="2388" cy="628"/>
              </a:xfrm>
              <a:prstGeom prst="rect">
                <a:avLst/>
              </a:prstGeom>
              <a:noFill/>
            </p:spPr>
            <p:txBody>
              <a:bodyPr wrap="none" rtlCol="0" anchor="ctr" anchorCtr="1">
                <a:spAutoFit/>
              </a:bodyPr>
              <a:lstStyle/>
              <a:p>
                <a:pPr algn="ctr" defTabSz="935355" fontAlgn="auto">
                  <a:lnSpc>
                    <a:spcPct val="100000"/>
                  </a:lnSpc>
                  <a:spcBef>
                    <a:spcPts val="0"/>
                  </a:spcBef>
                  <a:buClr>
                    <a:schemeClr val="accent2"/>
                  </a:buClr>
                </a:pPr>
                <a:r>
                  <a:rPr lang="zh-CN" altLang="en-US" sz="2000" b="1" spc="100" dirty="0">
                    <a:solidFill>
                      <a:schemeClr val="bg1"/>
                    </a:solidFill>
                    <a:uFillTx/>
                    <a:latin typeface="微软雅黑" panose="020B0503020204020204" pitchFamily="34" charset="-122"/>
                    <a:ea typeface="微软雅黑" panose="020B0503020204020204" pitchFamily="34" charset="-122"/>
                    <a:sym typeface="+mn-ea"/>
                  </a:rPr>
                  <a:t>要求难落实</a:t>
                </a:r>
                <a:endParaRPr lang="zh-CN" altLang="en-US" sz="2000" b="1" dirty="0">
                  <a:solidFill>
                    <a:schemeClr val="bg1"/>
                  </a:solidFill>
                  <a:latin typeface="微软雅黑" panose="020B0503020204020204" pitchFamily="34" charset="-122"/>
                  <a:ea typeface="微软雅黑" panose="020B0503020204020204" pitchFamily="34" charset="-122"/>
                  <a:sym typeface="+mn-ea"/>
                </a:endParaRPr>
              </a:p>
            </p:txBody>
          </p:sp>
        </p:grpSp>
        <p:sp>
          <p:nvSpPr>
            <p:cNvPr id="52" name="Rounded Rectangle 8"/>
            <p:cNvSpPr/>
            <p:nvPr/>
          </p:nvSpPr>
          <p:spPr>
            <a:xfrm rot="16200000">
              <a:off x="1372" y="5151"/>
              <a:ext cx="2438" cy="680"/>
            </a:xfrm>
            <a:prstGeom prst="roundRect">
              <a:avLst>
                <a:gd name="adj" fmla="val 726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9" tIns="91445" rIns="182889" bIns="91445" rtlCol="0" anchor="ctr"/>
            <a:lstStyle/>
            <a:p>
              <a:pPr algn="ctr"/>
              <a:endParaRPr lang="bg-BG">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57" name="文本框 56"/>
            <p:cNvSpPr txBox="1"/>
            <p:nvPr/>
          </p:nvSpPr>
          <p:spPr>
            <a:xfrm>
              <a:off x="2240" y="4346"/>
              <a:ext cx="772" cy="2244"/>
            </a:xfrm>
            <a:prstGeom prst="rect">
              <a:avLst/>
            </a:prstGeom>
            <a:noFill/>
          </p:spPr>
          <p:txBody>
            <a:bodyPr vert="eaVert" wrap="none" rtlCol="0">
              <a:spAutoFit/>
            </a:bodyPr>
            <a:lstStyle/>
            <a:p>
              <a:pPr algn="l"/>
              <a:r>
                <a:rPr lang="zh-CN" altLang="en-US" sz="2000" b="1" spc="100" dirty="0">
                  <a:solidFill>
                    <a:schemeClr val="bg1"/>
                  </a:solidFill>
                  <a:uFillTx/>
                  <a:latin typeface="微软雅黑" panose="020B0503020204020204" pitchFamily="34" charset="-122"/>
                  <a:ea typeface="微软雅黑" panose="020B0503020204020204" pitchFamily="34" charset="-122"/>
                  <a:sym typeface="+mn-ea"/>
                </a:rPr>
                <a:t>小概率事件</a:t>
              </a:r>
            </a:p>
          </p:txBody>
        </p:sp>
        <p:sp>
          <p:nvSpPr>
            <p:cNvPr id="75" name="Rounded Rectangle 8"/>
            <p:cNvSpPr/>
            <p:nvPr/>
          </p:nvSpPr>
          <p:spPr>
            <a:xfrm rot="16200000">
              <a:off x="3328" y="5151"/>
              <a:ext cx="2438" cy="680"/>
            </a:xfrm>
            <a:prstGeom prst="roundRect">
              <a:avLst>
                <a:gd name="adj" fmla="val 726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9" tIns="91445" rIns="182889" bIns="91445" rtlCol="0" anchor="ctr"/>
            <a:lstStyle/>
            <a:p>
              <a:pPr algn="ctr"/>
              <a:endParaRPr lang="bg-BG">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77" name="文本框 76"/>
            <p:cNvSpPr txBox="1"/>
            <p:nvPr/>
          </p:nvSpPr>
          <p:spPr>
            <a:xfrm>
              <a:off x="4214" y="4346"/>
              <a:ext cx="772" cy="2244"/>
            </a:xfrm>
            <a:prstGeom prst="rect">
              <a:avLst/>
            </a:prstGeom>
            <a:noFill/>
          </p:spPr>
          <p:txBody>
            <a:bodyPr vert="eaVert" wrap="none" rtlCol="0">
              <a:spAutoFit/>
            </a:bodyPr>
            <a:lstStyle/>
            <a:p>
              <a:pPr algn="l"/>
              <a:r>
                <a:rPr lang="zh-CN" altLang="en-US" sz="2000" b="1" spc="100" dirty="0">
                  <a:solidFill>
                    <a:schemeClr val="bg1"/>
                  </a:solidFill>
                  <a:uFillTx/>
                  <a:latin typeface="微软雅黑" panose="020B0503020204020204" pitchFamily="34" charset="-122"/>
                  <a:ea typeface="微软雅黑" panose="020B0503020204020204" pitchFamily="34" charset="-122"/>
                  <a:sym typeface="+mn-ea"/>
                </a:rPr>
                <a:t>效难绩显现</a:t>
              </a:r>
              <a:endParaRPr lang="zh-CN" altLang="en-US" sz="2000" b="1" dirty="0">
                <a:solidFill>
                  <a:schemeClr val="bg1"/>
                </a:solidFill>
                <a:latin typeface="微软雅黑" panose="020B0503020204020204" pitchFamily="34" charset="-122"/>
                <a:ea typeface="微软雅黑" panose="020B0503020204020204" pitchFamily="34" charset="-122"/>
                <a:sym typeface="+mn-ea"/>
              </a:endParaRPr>
            </a:p>
          </p:txBody>
        </p:sp>
        <p:grpSp>
          <p:nvGrpSpPr>
            <p:cNvPr id="32" name="组合 31"/>
            <p:cNvGrpSpPr/>
            <p:nvPr/>
          </p:nvGrpSpPr>
          <p:grpSpPr>
            <a:xfrm>
              <a:off x="4120" y="2388"/>
              <a:ext cx="5896" cy="428"/>
              <a:chOff x="2281" y="3957"/>
              <a:chExt cx="4582" cy="428"/>
            </a:xfrm>
          </p:grpSpPr>
          <p:cxnSp>
            <p:nvCxnSpPr>
              <p:cNvPr id="33" name="Elbow Connector 23"/>
              <p:cNvCxnSpPr/>
              <p:nvPr/>
            </p:nvCxnSpPr>
            <p:spPr>
              <a:xfrm rot="16200000" flipH="1" flipV="1">
                <a:off x="3002" y="3236"/>
                <a:ext cx="429" cy="1871"/>
              </a:xfrm>
              <a:prstGeom prst="bentConnector3">
                <a:avLst>
                  <a:gd name="adj1" fmla="val 50000"/>
                </a:avLst>
              </a:prstGeom>
              <a:ln w="12700">
                <a:solidFill>
                  <a:srgbClr val="ADBACA"/>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34" name="Elbow Connector 24"/>
              <p:cNvCxnSpPr/>
              <p:nvPr/>
            </p:nvCxnSpPr>
            <p:spPr>
              <a:xfrm rot="16200000" flipH="1">
                <a:off x="5714" y="3236"/>
                <a:ext cx="429" cy="1870"/>
              </a:xfrm>
              <a:prstGeom prst="bentConnector3">
                <a:avLst>
                  <a:gd name="adj1" fmla="val 50000"/>
                </a:avLst>
              </a:prstGeom>
              <a:ln w="12700">
                <a:solidFill>
                  <a:srgbClr val="ADBACA"/>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35" name="Elbow Connector 23"/>
              <p:cNvCxnSpPr/>
              <p:nvPr/>
            </p:nvCxnSpPr>
            <p:spPr>
              <a:xfrm rot="5400000" flipV="1">
                <a:off x="4366" y="4155"/>
                <a:ext cx="397" cy="0"/>
              </a:xfrm>
              <a:prstGeom prst="bentConnector3">
                <a:avLst>
                  <a:gd name="adj1" fmla="val 50073"/>
                </a:avLst>
              </a:prstGeom>
              <a:ln w="12700">
                <a:solidFill>
                  <a:srgbClr val="ADBACA"/>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grpSp>
        <p:grpSp>
          <p:nvGrpSpPr>
            <p:cNvPr id="36" name="组合 35"/>
            <p:cNvGrpSpPr/>
            <p:nvPr/>
          </p:nvGrpSpPr>
          <p:grpSpPr>
            <a:xfrm>
              <a:off x="5944" y="3797"/>
              <a:ext cx="1928" cy="340"/>
              <a:chOff x="2281" y="3957"/>
              <a:chExt cx="4583" cy="429"/>
            </a:xfrm>
          </p:grpSpPr>
          <p:cxnSp>
            <p:nvCxnSpPr>
              <p:cNvPr id="37" name="Elbow Connector 23"/>
              <p:cNvCxnSpPr/>
              <p:nvPr/>
            </p:nvCxnSpPr>
            <p:spPr>
              <a:xfrm rot="16200000" flipH="1" flipV="1">
                <a:off x="3002" y="3236"/>
                <a:ext cx="429" cy="1871"/>
              </a:xfrm>
              <a:prstGeom prst="bentConnector3">
                <a:avLst>
                  <a:gd name="adj1" fmla="val 50000"/>
                </a:avLst>
              </a:prstGeom>
              <a:ln w="12700">
                <a:solidFill>
                  <a:srgbClr val="ADBACA"/>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38" name="Elbow Connector 24"/>
              <p:cNvCxnSpPr/>
              <p:nvPr/>
            </p:nvCxnSpPr>
            <p:spPr>
              <a:xfrm rot="16200000" flipH="1">
                <a:off x="5714" y="3236"/>
                <a:ext cx="429" cy="1870"/>
              </a:xfrm>
              <a:prstGeom prst="bentConnector3">
                <a:avLst>
                  <a:gd name="adj1" fmla="val 50000"/>
                </a:avLst>
              </a:prstGeom>
              <a:ln w="12700">
                <a:solidFill>
                  <a:srgbClr val="ADBACA"/>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grpSp>
        <p:grpSp>
          <p:nvGrpSpPr>
            <p:cNvPr id="39" name="组合 38"/>
            <p:cNvGrpSpPr/>
            <p:nvPr/>
          </p:nvGrpSpPr>
          <p:grpSpPr>
            <a:xfrm>
              <a:off x="9242" y="3797"/>
              <a:ext cx="1928" cy="340"/>
              <a:chOff x="2281" y="3957"/>
              <a:chExt cx="4583" cy="429"/>
            </a:xfrm>
          </p:grpSpPr>
          <p:cxnSp>
            <p:nvCxnSpPr>
              <p:cNvPr id="40" name="Elbow Connector 23"/>
              <p:cNvCxnSpPr/>
              <p:nvPr/>
            </p:nvCxnSpPr>
            <p:spPr>
              <a:xfrm rot="16200000" flipH="1" flipV="1">
                <a:off x="3002" y="3236"/>
                <a:ext cx="429" cy="1871"/>
              </a:xfrm>
              <a:prstGeom prst="bentConnector3">
                <a:avLst>
                  <a:gd name="adj1" fmla="val 50000"/>
                </a:avLst>
              </a:prstGeom>
              <a:ln w="12700">
                <a:solidFill>
                  <a:srgbClr val="ADBACA"/>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41" name="Elbow Connector 24"/>
              <p:cNvCxnSpPr/>
              <p:nvPr/>
            </p:nvCxnSpPr>
            <p:spPr>
              <a:xfrm rot="16200000" flipH="1">
                <a:off x="5714" y="3236"/>
                <a:ext cx="429" cy="1870"/>
              </a:xfrm>
              <a:prstGeom prst="bentConnector3">
                <a:avLst>
                  <a:gd name="adj1" fmla="val 50000"/>
                </a:avLst>
              </a:prstGeom>
              <a:ln w="12700">
                <a:solidFill>
                  <a:srgbClr val="ADBACA"/>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96595" y="237649"/>
            <a:ext cx="41452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作业现场自主安全管理讲义</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02</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41680" y="753745"/>
            <a:ext cx="4439920" cy="398780"/>
            <a:chOff x="1415" y="1109"/>
            <a:chExt cx="6992" cy="628"/>
          </a:xfrm>
        </p:grpSpPr>
        <p:sp>
          <p:nvSpPr>
            <p:cNvPr id="3" name="AutoShape 11"/>
            <p:cNvSpPr/>
            <p:nvPr/>
          </p:nvSpPr>
          <p:spPr>
            <a:xfrm>
              <a:off x="1490" y="1139"/>
              <a:ext cx="6917"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15" y="1109"/>
              <a:ext cx="6962"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安全自主管理 ：动力的源泉在哪里？</a:t>
              </a:r>
            </a:p>
          </p:txBody>
        </p:sp>
      </p:grpSp>
      <p:sp>
        <p:nvSpPr>
          <p:cNvPr id="7" name="文本框 6"/>
          <p:cNvSpPr txBox="1"/>
          <p:nvPr/>
        </p:nvSpPr>
        <p:spPr>
          <a:xfrm>
            <a:off x="971974" y="1189355"/>
            <a:ext cx="7200053" cy="3439160"/>
          </a:xfrm>
          <a:prstGeom prst="rect">
            <a:avLst/>
          </a:prstGeom>
          <a:noFill/>
        </p:spPr>
        <p:txBody>
          <a:bodyPr wrap="square" rtlCol="0" anchor="t">
            <a:spAutoFit/>
          </a:bodyPr>
          <a:lstStyle/>
          <a:p>
            <a:pPr marL="342900" marR="0" lvl="0" indent="-342900" algn="just" defTabSz="914400" rtl="0" eaLnBrk="0" fontAlgn="base" hangingPunct="0">
              <a:lnSpc>
                <a:spcPct val="120000"/>
              </a:lnSpc>
              <a:spcBef>
                <a:spcPct val="20000"/>
              </a:spcBef>
              <a:spcAft>
                <a:spcPct val="0"/>
              </a:spcAft>
              <a:buClr>
                <a:schemeClr val="hlink"/>
              </a:buClr>
              <a:buSzTx/>
              <a:buFont typeface="Wingdings" panose="05000000000000000000" pitchFamily="2" charset="2"/>
              <a:buChar char="v"/>
              <a:defRPr/>
            </a:pPr>
            <a:r>
              <a:rPr kumimoji="1" lang="en-US" altLang="zh-CN" kern="0" spc="10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kern="0" spc="10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领导力促动” </a:t>
            </a:r>
            <a:endParaRPr kumimoji="1" lang="zh-CN" altLang="en-US" i="0" kern="0" spc="100" baseline="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endParaRPr>
          </a:p>
          <a:p>
            <a:pPr marL="342900" marR="0" lvl="0" indent="-342900" algn="just" defTabSz="914400" rtl="0" eaLnBrk="0" fontAlgn="base" hangingPunct="0">
              <a:lnSpc>
                <a:spcPct val="120000"/>
              </a:lnSpc>
              <a:spcBef>
                <a:spcPct val="20000"/>
              </a:spcBef>
              <a:spcAft>
                <a:spcPct val="0"/>
              </a:spcAft>
              <a:buClr>
                <a:schemeClr val="hlink"/>
              </a:buClr>
              <a:buSzTx/>
              <a:buFont typeface="Wingdings" panose="05000000000000000000" pitchFamily="2" charset="2"/>
              <a:buNone/>
              <a:defRPr/>
            </a:pPr>
            <a:r>
              <a:rPr kumimoji="1" lang="en-US" altLang="zh-CN" kern="0" spc="10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    </a:t>
            </a:r>
            <a:r>
              <a:rPr kumimoji="1" lang="zh-CN" altLang="en-US" kern="0" spc="10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“领导力”就是“动员工解决难题”</a:t>
            </a:r>
            <a:endParaRPr kumimoji="1" lang="zh-CN" altLang="en-US" i="0" kern="0" spc="100" baseline="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endParaRPr>
          </a:p>
          <a:p>
            <a:pPr marL="342900" marR="0" lvl="0" indent="-342900" algn="just" defTabSz="914400" rtl="0" eaLnBrk="0" fontAlgn="base" hangingPunct="0">
              <a:lnSpc>
                <a:spcPct val="120000"/>
              </a:lnSpc>
              <a:spcBef>
                <a:spcPct val="20000"/>
              </a:spcBef>
              <a:spcAft>
                <a:spcPct val="0"/>
              </a:spcAft>
              <a:buClr>
                <a:schemeClr val="hlink"/>
              </a:buClr>
              <a:buSzTx/>
              <a:buFont typeface="Wingdings" panose="05000000000000000000" pitchFamily="2" charset="2"/>
              <a:buChar char="v"/>
              <a:defRPr/>
            </a:pPr>
            <a:r>
              <a:rPr kumimoji="1" lang="en-US" altLang="zh-CN" kern="0" spc="10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 </a:t>
            </a:r>
            <a:r>
              <a:rPr kumimoji="1" lang="zh-CN" altLang="en-US" kern="0" spc="10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员工不愿意解决难题，如何动员？</a:t>
            </a:r>
            <a:endParaRPr kumimoji="1" lang="zh-CN" altLang="en-US" i="0" kern="0" spc="100" baseline="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endParaRPr>
          </a:p>
          <a:p>
            <a:pPr marL="342900" marR="0" lvl="0" indent="-342900" algn="just" defTabSz="914400" rtl="0" eaLnBrk="0" fontAlgn="base" hangingPunct="0">
              <a:lnSpc>
                <a:spcPct val="120000"/>
              </a:lnSpc>
              <a:spcBef>
                <a:spcPct val="10000"/>
              </a:spcBef>
              <a:spcAft>
                <a:spcPct val="0"/>
              </a:spcAft>
              <a:buClr>
                <a:schemeClr val="hlink"/>
              </a:buClr>
              <a:buSzTx/>
              <a:buFont typeface="Wingdings" panose="05000000000000000000" pitchFamily="2" charset="2"/>
              <a:buNone/>
              <a:defRPr/>
            </a:pPr>
            <a:r>
              <a:rPr kumimoji="1" lang="en-US" altLang="zh-CN" kern="0" spc="10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    ①</a:t>
            </a:r>
            <a:r>
              <a:rPr kumimoji="1" lang="zh-CN" altLang="en-US" kern="0" spc="10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皮格马利翁效应：人们会不自觉地接受自己喜欢、钦佩、信任和崇拜的人的影响和暗示。 </a:t>
            </a:r>
            <a:endParaRPr kumimoji="1" lang="zh-CN" altLang="en-US" i="0" kern="0" spc="100" baseline="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endParaRPr>
          </a:p>
          <a:p>
            <a:pPr marL="342900" marR="0" lvl="0" indent="-342900" algn="just" defTabSz="914400" rtl="0" eaLnBrk="0" fontAlgn="base" hangingPunct="0">
              <a:lnSpc>
                <a:spcPct val="120000"/>
              </a:lnSpc>
              <a:spcBef>
                <a:spcPct val="20000"/>
              </a:spcBef>
              <a:spcAft>
                <a:spcPct val="0"/>
              </a:spcAft>
              <a:buClr>
                <a:schemeClr val="hlink"/>
              </a:buClr>
              <a:buSzTx/>
              <a:buFont typeface="Wingdings" panose="05000000000000000000" pitchFamily="2" charset="2"/>
              <a:buNone/>
              <a:defRPr/>
            </a:pPr>
            <a:r>
              <a:rPr kumimoji="1" lang="en-US" altLang="zh-CN" kern="0" spc="10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   ②</a:t>
            </a:r>
            <a:r>
              <a:rPr kumimoji="1" lang="zh-CN" altLang="en-US" kern="0" spc="10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深入员工</a:t>
            </a:r>
            <a:r>
              <a:rPr kumimoji="1" lang="en-US" altLang="zh-CN" kern="0" spc="10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 </a:t>
            </a:r>
            <a:endParaRPr kumimoji="1" lang="en-US" altLang="zh-CN" i="0" kern="0" spc="100" baseline="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endParaRPr>
          </a:p>
          <a:p>
            <a:pPr marL="342900" marR="0" lvl="0" indent="-342900" algn="just" defTabSz="914400" rtl="0" eaLnBrk="0" fontAlgn="base" hangingPunct="0">
              <a:lnSpc>
                <a:spcPct val="120000"/>
              </a:lnSpc>
              <a:spcBef>
                <a:spcPct val="20000"/>
              </a:spcBef>
              <a:spcAft>
                <a:spcPct val="0"/>
              </a:spcAft>
              <a:buClr>
                <a:schemeClr val="hlink"/>
              </a:buClr>
              <a:buSzTx/>
              <a:buFont typeface="Wingdings" panose="05000000000000000000" pitchFamily="2" charset="2"/>
              <a:buNone/>
              <a:defRPr/>
            </a:pPr>
            <a:r>
              <a:rPr kumimoji="1" lang="en-US" altLang="zh-CN" kern="0" spc="10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   ③</a:t>
            </a:r>
            <a:r>
              <a:rPr kumimoji="1" lang="zh-CN" altLang="en-US" kern="0" spc="10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尊重员工</a:t>
            </a:r>
            <a:r>
              <a:rPr kumimoji="1" lang="en-US" altLang="zh-CN" kern="0" spc="10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 </a:t>
            </a:r>
            <a:endParaRPr kumimoji="1" lang="en-US" altLang="zh-CN" i="0" kern="0" spc="100" baseline="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endParaRPr>
          </a:p>
          <a:p>
            <a:pPr marL="342900" marR="0" lvl="0" indent="-342900" algn="just" defTabSz="914400" rtl="0" eaLnBrk="0" fontAlgn="base" hangingPunct="0">
              <a:lnSpc>
                <a:spcPct val="120000"/>
              </a:lnSpc>
              <a:spcBef>
                <a:spcPct val="20000"/>
              </a:spcBef>
              <a:spcAft>
                <a:spcPct val="0"/>
              </a:spcAft>
              <a:buClr>
                <a:schemeClr val="hlink"/>
              </a:buClr>
              <a:buSzTx/>
              <a:buFont typeface="Wingdings" panose="05000000000000000000" pitchFamily="2" charset="2"/>
              <a:buNone/>
              <a:defRPr/>
            </a:pPr>
            <a:r>
              <a:rPr kumimoji="1" lang="en-US" altLang="zh-CN" kern="0" spc="10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   ④</a:t>
            </a:r>
            <a:r>
              <a:rPr kumimoji="1" lang="zh-CN" altLang="en-US" kern="0" spc="10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联系员工</a:t>
            </a:r>
            <a:endParaRPr kumimoji="1" lang="zh-CN" altLang="en-US" i="0" kern="0" spc="100" baseline="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endParaRPr>
          </a:p>
          <a:p>
            <a:pPr marL="342900" marR="0" lvl="0" indent="-342900" algn="just" defTabSz="914400" rtl="0" eaLnBrk="0" fontAlgn="base" hangingPunct="0">
              <a:lnSpc>
                <a:spcPct val="120000"/>
              </a:lnSpc>
              <a:spcBef>
                <a:spcPct val="20000"/>
              </a:spcBef>
              <a:spcAft>
                <a:spcPct val="0"/>
              </a:spcAft>
              <a:buClr>
                <a:schemeClr val="hlink"/>
              </a:buClr>
              <a:buSzTx/>
              <a:buFont typeface="Wingdings" panose="05000000000000000000" pitchFamily="2" charset="2"/>
              <a:buNone/>
              <a:defRPr/>
            </a:pPr>
            <a:r>
              <a:rPr kumimoji="1" lang="en-US" altLang="zh-CN" kern="0" spc="10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   ⑤</a:t>
            </a:r>
            <a:r>
              <a:rPr kumimoji="1" lang="zh-CN" altLang="en-US" kern="0" spc="10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走动式管理</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96595" y="237649"/>
            <a:ext cx="41452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作业现场自主安全管理讲义</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02</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41680" y="753745"/>
            <a:ext cx="2621280" cy="398780"/>
            <a:chOff x="1415" y="1109"/>
            <a:chExt cx="4128" cy="628"/>
          </a:xfrm>
        </p:grpSpPr>
        <p:sp>
          <p:nvSpPr>
            <p:cNvPr id="3" name="AutoShape 11"/>
            <p:cNvSpPr/>
            <p:nvPr/>
          </p:nvSpPr>
          <p:spPr>
            <a:xfrm>
              <a:off x="1490" y="1139"/>
              <a:ext cx="4052"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15" y="1109"/>
              <a:ext cx="4128"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自主安全管理的特点</a:t>
              </a:r>
            </a:p>
          </p:txBody>
        </p:sp>
      </p:grpSp>
      <p:grpSp>
        <p:nvGrpSpPr>
          <p:cNvPr id="30" name="组合 29"/>
          <p:cNvGrpSpPr/>
          <p:nvPr/>
        </p:nvGrpSpPr>
        <p:grpSpPr>
          <a:xfrm>
            <a:off x="1753552" y="1358900"/>
            <a:ext cx="5542915" cy="3036570"/>
            <a:chOff x="1734" y="2155"/>
            <a:chExt cx="8729" cy="4782"/>
          </a:xfrm>
        </p:grpSpPr>
        <p:sp>
          <p:nvSpPr>
            <p:cNvPr id="29" name="矩形 28"/>
            <p:cNvSpPr/>
            <p:nvPr/>
          </p:nvSpPr>
          <p:spPr>
            <a:xfrm>
              <a:off x="8185" y="2155"/>
              <a:ext cx="2278" cy="1590"/>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0" noProof="0">
                <a:ln>
                  <a:noFill/>
                </a:ln>
                <a:solidFill>
                  <a:srgbClr val="FFFF66"/>
                </a:solidFill>
                <a:effectLst>
                  <a:outerShdw blurRad="38100" dist="38100" dir="2700000" algn="tl">
                    <a:srgbClr val="000000"/>
                  </a:outerShdw>
                </a:effectLst>
                <a:uLnTx/>
                <a:uFillTx/>
                <a:latin typeface="宋体" panose="02010600030101010101" pitchFamily="2" charset="-122"/>
                <a:ea typeface="黑体" panose="02010609060101010101" charset="-122"/>
                <a:cs typeface="+mn-cs"/>
              </a:endParaRPr>
            </a:p>
          </p:txBody>
        </p:sp>
        <p:grpSp>
          <p:nvGrpSpPr>
            <p:cNvPr id="9" name="组合 8"/>
            <p:cNvGrpSpPr/>
            <p:nvPr/>
          </p:nvGrpSpPr>
          <p:grpSpPr>
            <a:xfrm>
              <a:off x="1734" y="2385"/>
              <a:ext cx="2268" cy="4522"/>
              <a:chOff x="7974" y="2406"/>
              <a:chExt cx="2859" cy="5410"/>
            </a:xfrm>
          </p:grpSpPr>
          <p:sp>
            <p:nvSpPr>
              <p:cNvPr id="10" name="Oval 4"/>
              <p:cNvSpPr/>
              <p:nvPr/>
            </p:nvSpPr>
            <p:spPr>
              <a:xfrm>
                <a:off x="7974" y="2406"/>
                <a:ext cx="715" cy="678"/>
              </a:xfrm>
              <a:prstGeom prst="ellipse">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b="1" dirty="0">
                    <a:latin typeface="微软雅黑" panose="020B0503020204020204" pitchFamily="34" charset="-122"/>
                    <a:ea typeface="微软雅黑" panose="020B0503020204020204" pitchFamily="34" charset="-122"/>
                  </a:rPr>
                  <a:t>1</a:t>
                </a:r>
                <a:endParaRPr lang="id-ID" sz="1500" b="1" dirty="0">
                  <a:latin typeface="微软雅黑" panose="020B0503020204020204" pitchFamily="34" charset="-122"/>
                  <a:ea typeface="微软雅黑" panose="020B0503020204020204" pitchFamily="34" charset="-122"/>
                </a:endParaRPr>
              </a:p>
            </p:txBody>
          </p:sp>
          <p:cxnSp>
            <p:nvCxnSpPr>
              <p:cNvPr id="14" name="直接连接符 13"/>
              <p:cNvCxnSpPr>
                <a:stCxn id="10" idx="4"/>
                <a:endCxn id="19" idx="1"/>
              </p:cNvCxnSpPr>
              <p:nvPr/>
            </p:nvCxnSpPr>
            <p:spPr>
              <a:xfrm>
                <a:off x="8332" y="3084"/>
                <a:ext cx="461" cy="100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a:stCxn id="19" idx="4"/>
                <a:endCxn id="20" idx="1"/>
              </p:cNvCxnSpPr>
              <p:nvPr/>
            </p:nvCxnSpPr>
            <p:spPr>
              <a:xfrm>
                <a:off x="9046" y="4667"/>
                <a:ext cx="460" cy="101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9" name="Oval 4"/>
              <p:cNvSpPr/>
              <p:nvPr/>
            </p:nvSpPr>
            <p:spPr>
              <a:xfrm>
                <a:off x="8688" y="3989"/>
                <a:ext cx="715" cy="678"/>
              </a:xfrm>
              <a:prstGeom prst="ellipse">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b="1" dirty="0">
                    <a:latin typeface="微软雅黑" panose="020B0503020204020204" pitchFamily="34" charset="-122"/>
                    <a:ea typeface="微软雅黑" panose="020B0503020204020204" pitchFamily="34" charset="-122"/>
                  </a:rPr>
                  <a:t>2</a:t>
                </a:r>
                <a:endParaRPr lang="id-ID" sz="1500" b="1" dirty="0">
                  <a:latin typeface="微软雅黑" panose="020B0503020204020204" pitchFamily="34" charset="-122"/>
                  <a:ea typeface="微软雅黑" panose="020B0503020204020204" pitchFamily="34" charset="-122"/>
                </a:endParaRPr>
              </a:p>
            </p:txBody>
          </p:sp>
          <p:sp>
            <p:nvSpPr>
              <p:cNvPr id="20" name="Oval 4"/>
              <p:cNvSpPr/>
              <p:nvPr/>
            </p:nvSpPr>
            <p:spPr>
              <a:xfrm>
                <a:off x="9402" y="5581"/>
                <a:ext cx="715" cy="678"/>
              </a:xfrm>
              <a:prstGeom prst="ellipse">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b="1" dirty="0">
                    <a:latin typeface="微软雅黑" panose="020B0503020204020204" pitchFamily="34" charset="-122"/>
                    <a:ea typeface="微软雅黑" panose="020B0503020204020204" pitchFamily="34" charset="-122"/>
                  </a:rPr>
                  <a:t>3</a:t>
                </a:r>
              </a:p>
            </p:txBody>
          </p:sp>
          <p:cxnSp>
            <p:nvCxnSpPr>
              <p:cNvPr id="24" name="直接连接符 23"/>
              <p:cNvCxnSpPr>
                <a:stCxn id="20" idx="4"/>
              </p:cNvCxnSpPr>
              <p:nvPr/>
            </p:nvCxnSpPr>
            <p:spPr>
              <a:xfrm>
                <a:off x="9760" y="6260"/>
                <a:ext cx="463" cy="100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8" name="Oval 4"/>
              <p:cNvSpPr/>
              <p:nvPr/>
            </p:nvSpPr>
            <p:spPr>
              <a:xfrm>
                <a:off x="10118" y="7138"/>
                <a:ext cx="715" cy="678"/>
              </a:xfrm>
              <a:prstGeom prst="ellipse">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b="1" dirty="0">
                    <a:latin typeface="微软雅黑" panose="020B0503020204020204" pitchFamily="34" charset="-122"/>
                    <a:ea typeface="微软雅黑" panose="020B0503020204020204" pitchFamily="34" charset="-122"/>
                  </a:rPr>
                  <a:t>4</a:t>
                </a:r>
              </a:p>
            </p:txBody>
          </p:sp>
        </p:grpSp>
        <p:sp>
          <p:nvSpPr>
            <p:cNvPr id="22" name="文本框 21"/>
            <p:cNvSpPr txBox="1"/>
            <p:nvPr/>
          </p:nvSpPr>
          <p:spPr>
            <a:xfrm>
              <a:off x="2301" y="2354"/>
              <a:ext cx="3648" cy="628"/>
            </a:xfrm>
            <a:prstGeom prst="rect">
              <a:avLst/>
            </a:prstGeom>
            <a:noFill/>
          </p:spPr>
          <p:txBody>
            <a:bodyPr wrap="none" rtlCol="0" anchor="t">
              <a:spAutoFit/>
            </a:bodyPr>
            <a:lstStyle/>
            <a:p>
              <a:pPr marL="0" marR="0" lvl="0" indent="0" algn="l" defTabSz="914400" rtl="0" fontAlgn="base">
                <a:lnSpc>
                  <a:spcPct val="100000"/>
                </a:lnSpc>
                <a:spcBef>
                  <a:spcPct val="0"/>
                </a:spcBef>
                <a:spcAft>
                  <a:spcPct val="0"/>
                </a:spcAft>
                <a:buClrTx/>
                <a:buSzTx/>
                <a:buFontTx/>
                <a:buNone/>
                <a:defRPr/>
              </a:pPr>
              <a:r>
                <a:rPr lang="zh-CN" altLang="en-US" sz="2000" spc="100" noProof="0">
                  <a:ln>
                    <a:noFill/>
                  </a:ln>
                  <a:solidFill>
                    <a:schemeClr val="tx1">
                      <a:lumMod val="85000"/>
                      <a:lumOff val="15000"/>
                    </a:schemeClr>
                  </a:solidFill>
                  <a:effectLst/>
                  <a:uLnTx/>
                  <a:uFillTx/>
                  <a:latin typeface="Calibri" panose="020F0502020204030204" pitchFamily="34" charset="0"/>
                  <a:ea typeface="黑体" panose="02010609060101010101" charset="-122"/>
                  <a:sym typeface="+mn-ea"/>
                </a:rPr>
                <a:t>以作业现场为中心</a:t>
              </a:r>
            </a:p>
          </p:txBody>
        </p:sp>
        <p:sp>
          <p:nvSpPr>
            <p:cNvPr id="23" name="文本框 22"/>
            <p:cNvSpPr txBox="1"/>
            <p:nvPr/>
          </p:nvSpPr>
          <p:spPr>
            <a:xfrm>
              <a:off x="2867" y="3678"/>
              <a:ext cx="3648" cy="628"/>
            </a:xfrm>
            <a:prstGeom prst="rect">
              <a:avLst/>
            </a:prstGeom>
            <a:noFill/>
          </p:spPr>
          <p:txBody>
            <a:bodyPr wrap="none" rtlCol="0" anchor="t">
              <a:spAutoFit/>
            </a:bodyPr>
            <a:lstStyle/>
            <a:p>
              <a:pPr marL="0" marR="0" lvl="0" algn="l" defTabSz="914400" rtl="0" eaLnBrk="1" fontAlgn="base" latinLnBrk="0" hangingPunct="1">
                <a:lnSpc>
                  <a:spcPct val="100000"/>
                </a:lnSpc>
                <a:buClrTx/>
                <a:buSzTx/>
                <a:buFontTx/>
                <a:buNone/>
                <a:defRPr/>
              </a:pPr>
              <a:r>
                <a:rPr lang="zh-CN" altLang="en-US" sz="2000" spc="100" noProof="0">
                  <a:ln>
                    <a:noFill/>
                  </a:ln>
                  <a:solidFill>
                    <a:schemeClr val="tx1">
                      <a:lumMod val="85000"/>
                      <a:lumOff val="15000"/>
                    </a:schemeClr>
                  </a:solidFill>
                  <a:uLnTx/>
                  <a:uFillTx/>
                  <a:latin typeface="Calibri" panose="020F0502020204030204" pitchFamily="34" charset="0"/>
                  <a:ea typeface="黑体" panose="02010609060101010101" charset="-122"/>
                  <a:sym typeface="+mn-ea"/>
                </a:rPr>
                <a:t>以行为控制为重点</a:t>
              </a:r>
              <a:endParaRPr lang="zh-CN" altLang="en-US" sz="2000" spc="100" noProof="0">
                <a:ln>
                  <a:noFill/>
                </a:ln>
                <a:solidFill>
                  <a:schemeClr val="tx1">
                    <a:lumMod val="85000"/>
                    <a:lumOff val="15000"/>
                  </a:schemeClr>
                </a:solidFill>
                <a:uLnTx/>
                <a:uFillTx/>
                <a:latin typeface="Calibri" panose="020F0502020204030204" pitchFamily="34" charset="0"/>
                <a:ea typeface="黑体" panose="02010609060101010101" charset="-122"/>
              </a:endParaRPr>
            </a:p>
          </p:txBody>
        </p:sp>
        <p:sp>
          <p:nvSpPr>
            <p:cNvPr id="25" name="文本框 24"/>
            <p:cNvSpPr txBox="1"/>
            <p:nvPr/>
          </p:nvSpPr>
          <p:spPr>
            <a:xfrm>
              <a:off x="3416" y="5008"/>
              <a:ext cx="3648" cy="628"/>
            </a:xfrm>
            <a:prstGeom prst="rect">
              <a:avLst/>
            </a:prstGeom>
            <a:noFill/>
          </p:spPr>
          <p:txBody>
            <a:bodyPr wrap="none" rtlCol="0" anchor="t">
              <a:spAutoFit/>
            </a:bodyPr>
            <a:lstStyle/>
            <a:p>
              <a:pPr marL="0" marR="0" lvl="0" algn="l" defTabSz="914400" rtl="0" eaLnBrk="1" fontAlgn="base" latinLnBrk="0" hangingPunct="1">
                <a:lnSpc>
                  <a:spcPct val="100000"/>
                </a:lnSpc>
                <a:buClrTx/>
                <a:buSzTx/>
                <a:buFontTx/>
                <a:buNone/>
                <a:defRPr/>
              </a:pPr>
              <a:r>
                <a:rPr lang="zh-CN" altLang="en-US" sz="2000" spc="100" noProof="0">
                  <a:ln>
                    <a:noFill/>
                  </a:ln>
                  <a:solidFill>
                    <a:schemeClr val="tx1">
                      <a:lumMod val="85000"/>
                      <a:lumOff val="15000"/>
                    </a:schemeClr>
                  </a:solidFill>
                  <a:uLnTx/>
                  <a:uFillTx/>
                  <a:latin typeface="Calibri" panose="020F0502020204030204" pitchFamily="34" charset="0"/>
                  <a:ea typeface="黑体" panose="02010609060101010101" charset="-122"/>
                  <a:sym typeface="+mn-ea"/>
                </a:rPr>
                <a:t>以流程优化为手段</a:t>
              </a:r>
              <a:endParaRPr lang="zh-CN" altLang="en-US" sz="2000" spc="100" noProof="0">
                <a:ln>
                  <a:noFill/>
                </a:ln>
                <a:solidFill>
                  <a:schemeClr val="tx1">
                    <a:lumMod val="85000"/>
                    <a:lumOff val="15000"/>
                  </a:schemeClr>
                </a:solidFill>
                <a:uLnTx/>
                <a:uFillTx/>
                <a:latin typeface="Calibri" panose="020F0502020204030204" pitchFamily="34" charset="0"/>
                <a:ea typeface="黑体" panose="02010609060101010101" charset="-122"/>
              </a:endParaRPr>
            </a:p>
          </p:txBody>
        </p:sp>
        <p:sp>
          <p:nvSpPr>
            <p:cNvPr id="26" name="文本框 25"/>
            <p:cNvSpPr txBox="1"/>
            <p:nvPr/>
          </p:nvSpPr>
          <p:spPr>
            <a:xfrm>
              <a:off x="4001" y="6309"/>
              <a:ext cx="3648" cy="628"/>
            </a:xfrm>
            <a:prstGeom prst="rect">
              <a:avLst/>
            </a:prstGeom>
            <a:noFill/>
          </p:spPr>
          <p:txBody>
            <a:bodyPr wrap="none" rtlCol="0" anchor="t">
              <a:spAutoFit/>
            </a:bodyPr>
            <a:lstStyle/>
            <a:p>
              <a:pPr marL="0" marR="0" lvl="0" algn="l" defTabSz="914400" rtl="0" eaLnBrk="1" fontAlgn="base" latinLnBrk="0" hangingPunct="1">
                <a:lnSpc>
                  <a:spcPct val="100000"/>
                </a:lnSpc>
                <a:buClrTx/>
                <a:buSzTx/>
                <a:buFontTx/>
                <a:buNone/>
                <a:defRPr/>
              </a:pPr>
              <a:r>
                <a:rPr lang="zh-CN" altLang="en-US" sz="2000" spc="100" noProof="0">
                  <a:ln>
                    <a:noFill/>
                  </a:ln>
                  <a:solidFill>
                    <a:schemeClr val="tx1">
                      <a:lumMod val="85000"/>
                      <a:lumOff val="15000"/>
                    </a:schemeClr>
                  </a:solidFill>
                  <a:uLnTx/>
                  <a:uFillTx/>
                  <a:latin typeface="Calibri" panose="020F0502020204030204" pitchFamily="34" charset="0"/>
                  <a:ea typeface="黑体" panose="02010609060101010101" charset="-122"/>
                  <a:sym typeface="+mn-ea"/>
                </a:rPr>
                <a:t>以绩效改进为目标</a:t>
              </a:r>
              <a:endParaRPr lang="zh-CN" altLang="en-US" sz="2000" spc="100" noProof="0">
                <a:ln>
                  <a:noFill/>
                </a:ln>
                <a:solidFill>
                  <a:schemeClr val="tx1">
                    <a:lumMod val="85000"/>
                    <a:lumOff val="15000"/>
                  </a:schemeClr>
                </a:solidFill>
                <a:uLnTx/>
                <a:uFillTx/>
                <a:latin typeface="Calibri" panose="020F0502020204030204" pitchFamily="34" charset="0"/>
                <a:ea typeface="黑体" panose="02010609060101010101" charset="-122"/>
              </a:endParaRPr>
            </a:p>
          </p:txBody>
        </p:sp>
        <p:sp>
          <p:nvSpPr>
            <p:cNvPr id="83" name=" 83"/>
            <p:cNvSpPr/>
            <p:nvPr/>
          </p:nvSpPr>
          <p:spPr>
            <a:xfrm>
              <a:off x="7065" y="3821"/>
              <a:ext cx="2430" cy="1635"/>
            </a:xfrm>
            <a:custGeom>
              <a:avLst/>
              <a:gdLst>
                <a:gd name="connsiteX0" fmla="*/ 405946 w 461547"/>
                <a:gd name="connsiteY0" fmla="*/ 0 h 641672"/>
                <a:gd name="connsiteX1" fmla="*/ 461547 w 461547"/>
                <a:gd name="connsiteY1" fmla="*/ 346143 h 641672"/>
                <a:gd name="connsiteX2" fmla="*/ 459596 w 461547"/>
                <a:gd name="connsiteY2" fmla="*/ 345737 h 641672"/>
                <a:gd name="connsiteX3" fmla="*/ 382928 w 461547"/>
                <a:gd name="connsiteY3" fmla="*/ 242787 h 641672"/>
                <a:gd name="connsiteX4" fmla="*/ 381480 w 461547"/>
                <a:gd name="connsiteY4" fmla="*/ 247440 h 641672"/>
                <a:gd name="connsiteX5" fmla="*/ 0 w 461547"/>
                <a:gd name="connsiteY5" fmla="*/ 639491 h 641672"/>
                <a:gd name="connsiteX6" fmla="*/ 329858 w 461547"/>
                <a:gd name="connsiteY6" fmla="*/ 237025 h 641672"/>
                <a:gd name="connsiteX7" fmla="*/ 331034 w 461547"/>
                <a:gd name="connsiteY7" fmla="*/ 231233 h 641672"/>
                <a:gd name="connsiteX8" fmla="*/ 218681 w 461547"/>
                <a:gd name="connsiteY8" fmla="*/ 295540 h 641672"/>
                <a:gd name="connsiteX9" fmla="*/ 216730 w 461547"/>
                <a:gd name="connsiteY9" fmla="*/ 295133 h 641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1547" h="641672">
                  <a:moveTo>
                    <a:pt x="405946" y="0"/>
                  </a:moveTo>
                  <a:lnTo>
                    <a:pt x="461547" y="346143"/>
                  </a:lnTo>
                  <a:lnTo>
                    <a:pt x="459596" y="345737"/>
                  </a:lnTo>
                  <a:lnTo>
                    <a:pt x="382928" y="242787"/>
                  </a:lnTo>
                  <a:lnTo>
                    <a:pt x="381480" y="247440"/>
                  </a:lnTo>
                  <a:cubicBezTo>
                    <a:pt x="258966" y="618095"/>
                    <a:pt x="24250" y="652446"/>
                    <a:pt x="0" y="639491"/>
                  </a:cubicBezTo>
                  <a:cubicBezTo>
                    <a:pt x="130520" y="649125"/>
                    <a:pt x="294836" y="390929"/>
                    <a:pt x="329858" y="237025"/>
                  </a:cubicBezTo>
                  <a:lnTo>
                    <a:pt x="331034" y="231233"/>
                  </a:lnTo>
                  <a:lnTo>
                    <a:pt x="218681" y="295540"/>
                  </a:lnTo>
                  <a:lnTo>
                    <a:pt x="216730" y="29513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endParaRPr>
            </a:p>
          </p:txBody>
        </p:sp>
        <p:sp>
          <p:nvSpPr>
            <p:cNvPr id="27" name="文本框 26"/>
            <p:cNvSpPr txBox="1"/>
            <p:nvPr/>
          </p:nvSpPr>
          <p:spPr>
            <a:xfrm>
              <a:off x="8332" y="2394"/>
              <a:ext cx="1984" cy="1113"/>
            </a:xfrm>
            <a:prstGeom prst="rect">
              <a:avLst/>
            </a:prstGeom>
            <a:noFill/>
          </p:spPr>
          <p:txBody>
            <a:bodyPr wrap="square" rtlCol="0" anchor="t">
              <a:spAutoFit/>
            </a:bodyPr>
            <a:lstStyle/>
            <a:p>
              <a:pPr marL="0" marR="0" lvl="0" algn="just" defTabSz="914400" rtl="0" eaLnBrk="1" fontAlgn="base" latinLnBrk="0" hangingPunct="1">
                <a:lnSpc>
                  <a:spcPct val="100000"/>
                </a:lnSpc>
                <a:buClrTx/>
                <a:buSzTx/>
                <a:buFontTx/>
                <a:buNone/>
                <a:defRPr/>
              </a:pPr>
              <a:r>
                <a:rPr lang="zh-CN" altLang="en-US" sz="2000" b="1" spc="100" noProof="0">
                  <a:ln>
                    <a:noFill/>
                  </a:ln>
                  <a:solidFill>
                    <a:schemeClr val="tx1">
                      <a:lumMod val="75000"/>
                      <a:lumOff val="25000"/>
                    </a:schemeClr>
                  </a:solidFill>
                  <a:uLnTx/>
                  <a:uFillTx/>
                  <a:latin typeface="Calibri" panose="020F0502020204030204" pitchFamily="34" charset="0"/>
                  <a:ea typeface="黑体" panose="02010609060101010101" charset="-122"/>
                  <a:sym typeface="+mn-ea"/>
                </a:rPr>
                <a:t>提升意识</a:t>
              </a:r>
              <a:endParaRPr kumimoji="0" lang="zh-CN" altLang="en-US" sz="2000" b="1" i="0" u="none" strike="noStrike" kern="1200" cap="none" spc="100" normalizeH="0" baseline="0" noProof="0">
                <a:ln>
                  <a:noFill/>
                </a:ln>
                <a:solidFill>
                  <a:schemeClr val="tx1">
                    <a:lumMod val="75000"/>
                    <a:lumOff val="25000"/>
                  </a:schemeClr>
                </a:solidFill>
                <a:uLnTx/>
                <a:uFillTx/>
                <a:latin typeface="Calibri" panose="020F0502020204030204" pitchFamily="34" charset="0"/>
                <a:ea typeface="黑体" panose="02010609060101010101" charset="-122"/>
                <a:cs typeface="+mn-cs"/>
                <a:sym typeface="+mn-ea"/>
              </a:endParaRPr>
            </a:p>
            <a:p>
              <a:pPr marL="0" marR="0" lvl="0" algn="just" defTabSz="914400" rtl="0" eaLnBrk="1" fontAlgn="base" latinLnBrk="0" hangingPunct="1">
                <a:lnSpc>
                  <a:spcPct val="100000"/>
                </a:lnSpc>
                <a:buClrTx/>
                <a:buSzTx/>
                <a:buFontTx/>
                <a:buNone/>
                <a:defRPr/>
              </a:pPr>
              <a:r>
                <a:rPr lang="zh-CN" altLang="en-US" sz="2000" b="1" spc="100" noProof="0">
                  <a:ln>
                    <a:noFill/>
                  </a:ln>
                  <a:solidFill>
                    <a:schemeClr val="tx1">
                      <a:lumMod val="75000"/>
                      <a:lumOff val="25000"/>
                    </a:schemeClr>
                  </a:solidFill>
                  <a:uLnTx/>
                  <a:uFillTx/>
                  <a:latin typeface="Calibri" panose="020F0502020204030204" pitchFamily="34" charset="0"/>
                  <a:ea typeface="黑体" panose="02010609060101010101" charset="-122"/>
                  <a:sym typeface="+mn-ea"/>
                </a:rPr>
                <a:t>消除隐患</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96595" y="237649"/>
            <a:ext cx="41452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作业现场自主安全管理讲义</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02</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30885" y="753745"/>
            <a:ext cx="3126105" cy="398780"/>
            <a:chOff x="1398" y="1109"/>
            <a:chExt cx="4923" cy="628"/>
          </a:xfrm>
        </p:grpSpPr>
        <p:sp>
          <p:nvSpPr>
            <p:cNvPr id="3" name="AutoShape 11"/>
            <p:cNvSpPr/>
            <p:nvPr/>
          </p:nvSpPr>
          <p:spPr>
            <a:xfrm>
              <a:off x="1490" y="1139"/>
              <a:ext cx="4830"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398" y="1109"/>
              <a:ext cx="4923"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自主安全管理的基本定位</a:t>
              </a:r>
            </a:p>
          </p:txBody>
        </p:sp>
      </p:grpSp>
      <p:grpSp>
        <p:nvGrpSpPr>
          <p:cNvPr id="63" name="组合 62"/>
          <p:cNvGrpSpPr/>
          <p:nvPr/>
        </p:nvGrpSpPr>
        <p:grpSpPr>
          <a:xfrm>
            <a:off x="969645" y="1295400"/>
            <a:ext cx="7204710" cy="3383280"/>
            <a:chOff x="1527" y="1935"/>
            <a:chExt cx="11346" cy="5328"/>
          </a:xfrm>
        </p:grpSpPr>
        <p:grpSp>
          <p:nvGrpSpPr>
            <p:cNvPr id="61" name="组合 60"/>
            <p:cNvGrpSpPr/>
            <p:nvPr/>
          </p:nvGrpSpPr>
          <p:grpSpPr>
            <a:xfrm>
              <a:off x="2216" y="1935"/>
              <a:ext cx="9968" cy="4326"/>
              <a:chOff x="2629" y="2475"/>
              <a:chExt cx="9968" cy="4326"/>
            </a:xfrm>
          </p:grpSpPr>
          <p:grpSp>
            <p:nvGrpSpPr>
              <p:cNvPr id="54" name="组合 53"/>
              <p:cNvGrpSpPr/>
              <p:nvPr/>
            </p:nvGrpSpPr>
            <p:grpSpPr>
              <a:xfrm>
                <a:off x="5157" y="2475"/>
                <a:ext cx="851" cy="4326"/>
                <a:chOff x="7137" y="2430"/>
                <a:chExt cx="851" cy="4326"/>
              </a:xfrm>
            </p:grpSpPr>
            <p:sp>
              <p:nvSpPr>
                <p:cNvPr id="31" name="Oval 4"/>
                <p:cNvSpPr/>
                <p:nvPr/>
              </p:nvSpPr>
              <p:spPr>
                <a:xfrm>
                  <a:off x="7137" y="2430"/>
                  <a:ext cx="850" cy="850"/>
                </a:xfrm>
                <a:prstGeom prst="ellipse">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id-ID" sz="2000" b="1" dirty="0">
                      <a:latin typeface="微软雅黑" panose="020B0503020204020204" pitchFamily="34" charset="-122"/>
                      <a:ea typeface="微软雅黑" panose="020B0503020204020204" pitchFamily="34" charset="-122"/>
                    </a:rPr>
                    <a:t>1</a:t>
                  </a:r>
                </a:p>
              </p:txBody>
            </p:sp>
            <p:sp>
              <p:nvSpPr>
                <p:cNvPr id="35" name="下箭头 34"/>
                <p:cNvSpPr/>
                <p:nvPr/>
              </p:nvSpPr>
              <p:spPr>
                <a:xfrm>
                  <a:off x="7372" y="3280"/>
                  <a:ext cx="380" cy="309"/>
                </a:xfrm>
                <a:prstGeom prst="down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Oval 4"/>
                <p:cNvSpPr/>
                <p:nvPr/>
              </p:nvSpPr>
              <p:spPr>
                <a:xfrm>
                  <a:off x="7137" y="3588"/>
                  <a:ext cx="850" cy="850"/>
                </a:xfrm>
                <a:prstGeom prst="ellipse">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微软雅黑" panose="020B0503020204020204" pitchFamily="34" charset="-122"/>
                      <a:ea typeface="微软雅黑" panose="020B0503020204020204" pitchFamily="34" charset="-122"/>
                    </a:rPr>
                    <a:t>2</a:t>
                  </a:r>
                </a:p>
              </p:txBody>
            </p:sp>
            <p:sp>
              <p:nvSpPr>
                <p:cNvPr id="40" name="下箭头 39"/>
                <p:cNvSpPr/>
                <p:nvPr/>
              </p:nvSpPr>
              <p:spPr>
                <a:xfrm>
                  <a:off x="7373" y="4438"/>
                  <a:ext cx="380" cy="309"/>
                </a:xfrm>
                <a:prstGeom prst="down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Oval 4"/>
                <p:cNvSpPr/>
                <p:nvPr/>
              </p:nvSpPr>
              <p:spPr>
                <a:xfrm>
                  <a:off x="7137" y="4747"/>
                  <a:ext cx="850" cy="850"/>
                </a:xfrm>
                <a:prstGeom prst="ellipse">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微软雅黑" panose="020B0503020204020204" pitchFamily="34" charset="-122"/>
                      <a:ea typeface="微软雅黑" panose="020B0503020204020204" pitchFamily="34" charset="-122"/>
                    </a:rPr>
                    <a:t>3</a:t>
                  </a:r>
                </a:p>
              </p:txBody>
            </p:sp>
            <p:sp>
              <p:nvSpPr>
                <p:cNvPr id="45" name="下箭头 44"/>
                <p:cNvSpPr/>
                <p:nvPr/>
              </p:nvSpPr>
              <p:spPr>
                <a:xfrm>
                  <a:off x="7373" y="5597"/>
                  <a:ext cx="380" cy="309"/>
                </a:xfrm>
                <a:prstGeom prst="down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Oval 4"/>
                <p:cNvSpPr/>
                <p:nvPr/>
              </p:nvSpPr>
              <p:spPr>
                <a:xfrm>
                  <a:off x="7138" y="5906"/>
                  <a:ext cx="850" cy="850"/>
                </a:xfrm>
                <a:prstGeom prst="ellipse">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微软雅黑" panose="020B0503020204020204" pitchFamily="34" charset="-122"/>
                      <a:ea typeface="微软雅黑" panose="020B0503020204020204" pitchFamily="34" charset="-122"/>
                    </a:rPr>
                    <a:t>4</a:t>
                  </a:r>
                </a:p>
              </p:txBody>
            </p:sp>
          </p:grpSp>
          <p:grpSp>
            <p:nvGrpSpPr>
              <p:cNvPr id="53" name="组合 52"/>
              <p:cNvGrpSpPr/>
              <p:nvPr/>
            </p:nvGrpSpPr>
            <p:grpSpPr>
              <a:xfrm>
                <a:off x="2629" y="2975"/>
                <a:ext cx="1918" cy="3052"/>
                <a:chOff x="2254" y="3048"/>
                <a:chExt cx="1918" cy="3052"/>
              </a:xfrm>
            </p:grpSpPr>
            <p:sp>
              <p:nvSpPr>
                <p:cNvPr id="52" name="原创设计师：http://chn.docer.com/works?userid=25553551                     _3"/>
                <p:cNvSpPr/>
                <p:nvPr/>
              </p:nvSpPr>
              <p:spPr>
                <a:xfrm>
                  <a:off x="2254" y="3048"/>
                  <a:ext cx="1919" cy="3053"/>
                </a:xfrm>
                <a:prstGeom prst="round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60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endParaRPr>
                </a:p>
              </p:txBody>
            </p:sp>
            <p:sp>
              <p:nvSpPr>
                <p:cNvPr id="51" name="文本框 50"/>
                <p:cNvSpPr txBox="1"/>
                <p:nvPr/>
              </p:nvSpPr>
              <p:spPr>
                <a:xfrm>
                  <a:off x="2624" y="3291"/>
                  <a:ext cx="1179" cy="2567"/>
                </a:xfrm>
                <a:prstGeom prst="rect">
                  <a:avLst/>
                </a:prstGeom>
                <a:noFill/>
              </p:spPr>
              <p:txBody>
                <a:bodyPr wrap="square" rtlCol="0" anchor="t">
                  <a:spAutoFit/>
                </a:bodyPr>
                <a:lstStyle/>
                <a:p>
                  <a:pPr marL="0" marR="0" lvl="0" indent="0" algn="ctr" defTabSz="914400" rtl="0" fontAlgn="base">
                    <a:lnSpc>
                      <a:spcPct val="100000"/>
                    </a:lnSpc>
                    <a:spcBef>
                      <a:spcPct val="0"/>
                    </a:spcBef>
                    <a:spcAft>
                      <a:spcPct val="0"/>
                    </a:spcAft>
                    <a:buClrTx/>
                    <a:buSzTx/>
                    <a:buFontTx/>
                    <a:buNone/>
                    <a:defRPr/>
                  </a:pPr>
                  <a:r>
                    <a:rPr lang="zh-CN" altLang="en-US" sz="2000" b="1" spc="100" noProof="0">
                      <a:ln>
                        <a:noFill/>
                      </a:ln>
                      <a:solidFill>
                        <a:schemeClr val="bg2">
                          <a:lumMod val="90000"/>
                        </a:schemeClr>
                      </a:solidFill>
                      <a:effectLst/>
                      <a:uLnTx/>
                      <a:uFillTx/>
                      <a:latin typeface="微软雅黑" panose="020B0503020204020204" pitchFamily="34" charset="-122"/>
                      <a:ea typeface="微软雅黑" panose="020B0503020204020204" pitchFamily="34" charset="-122"/>
                      <a:sym typeface="宋体" panose="02010600030101010101" pitchFamily="2" charset="-122"/>
                    </a:rPr>
                    <a:t>作业现场自主安全管理</a:t>
                  </a:r>
                </a:p>
              </p:txBody>
            </p:sp>
          </p:grpSp>
          <p:sp>
            <p:nvSpPr>
              <p:cNvPr id="55" name="文本框 54"/>
              <p:cNvSpPr txBox="1"/>
              <p:nvPr/>
            </p:nvSpPr>
            <p:spPr>
              <a:xfrm>
                <a:off x="6007" y="2586"/>
                <a:ext cx="5751" cy="628"/>
              </a:xfrm>
              <a:prstGeom prst="rect">
                <a:avLst/>
              </a:prstGeom>
              <a:noFill/>
            </p:spPr>
            <p:txBody>
              <a:bodyPr wrap="none" rtlCol="0" anchor="t">
                <a:spAutoFit/>
              </a:bodyPr>
              <a:lstStyle/>
              <a:p>
                <a:pPr marL="1905" marR="0" lvl="1" indent="0" algn="l" defTabSz="914400" rtl="0" eaLnBrk="1" fontAlgn="base" latinLnBrk="0" hangingPunct="1">
                  <a:lnSpc>
                    <a:spcPct val="100000"/>
                  </a:lnSpc>
                  <a:spcBef>
                    <a:spcPct val="0"/>
                  </a:spcBef>
                  <a:spcAft>
                    <a:spcPct val="0"/>
                  </a:spcAft>
                  <a:buClrTx/>
                  <a:buSzPct val="120000"/>
                  <a:buFont typeface="Arial" panose="020B0604020202020204" pitchFamily="34" charset="0"/>
                  <a:buNone/>
                  <a:defRPr/>
                </a:pPr>
                <a:r>
                  <a:rPr lang="zh-CN" altLang="en-US" sz="2000"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mn-ea"/>
                  </a:rPr>
                  <a:t>基于组织层级的</a:t>
                </a:r>
                <a:r>
                  <a:rPr lang="zh-CN" altLang="en-US" sz="2000" spc="100" noProof="0" dirty="0">
                    <a:ln>
                      <a:noFill/>
                    </a:ln>
                    <a:solidFill>
                      <a:srgbClr val="BE8F00"/>
                    </a:solidFill>
                    <a:effectLst/>
                    <a:uLnTx/>
                    <a:uFillTx/>
                    <a:latin typeface="微软雅黑" panose="020B0503020204020204" pitchFamily="34" charset="-122"/>
                    <a:ea typeface="微软雅黑" panose="020B0503020204020204" pitchFamily="34" charset="-122"/>
                    <a:sym typeface="+mn-ea"/>
                  </a:rPr>
                  <a:t>全员参与方法</a:t>
                </a:r>
              </a:p>
            </p:txBody>
          </p:sp>
          <p:sp>
            <p:nvSpPr>
              <p:cNvPr id="56" name="文本框 55"/>
              <p:cNvSpPr txBox="1"/>
              <p:nvPr/>
            </p:nvSpPr>
            <p:spPr>
              <a:xfrm>
                <a:off x="6007" y="3736"/>
                <a:ext cx="5751" cy="628"/>
              </a:xfrm>
              <a:prstGeom prst="rect">
                <a:avLst/>
              </a:prstGeom>
              <a:noFill/>
            </p:spPr>
            <p:txBody>
              <a:bodyPr wrap="square" rtlCol="0" anchor="t">
                <a:spAutoFit/>
              </a:bodyPr>
              <a:lstStyle/>
              <a:p>
                <a:pPr marL="1905" marR="0" lvl="1" algn="l" defTabSz="914400" rtl="0" fontAlgn="base">
                  <a:lnSpc>
                    <a:spcPct val="100000"/>
                  </a:lnSpc>
                  <a:buClrTx/>
                  <a:buSzPct val="120000"/>
                  <a:buFont typeface="Arial" panose="020B0604020202020204" pitchFamily="34" charset="0"/>
                  <a:buNone/>
                  <a:defRPr/>
                </a:pPr>
                <a:r>
                  <a:rPr lang="zh-CN" altLang="en-US" sz="2000" spc="100" noProof="0" dirty="0">
                    <a:ln>
                      <a:noFill/>
                    </a:ln>
                    <a:solidFill>
                      <a:schemeClr val="tx1">
                        <a:lumMod val="85000"/>
                        <a:lumOff val="15000"/>
                      </a:schemeClr>
                    </a:solidFill>
                    <a:uLnTx/>
                    <a:uFillTx/>
                    <a:latin typeface="微软雅黑" panose="020B0503020204020204" pitchFamily="34" charset="-122"/>
                    <a:ea typeface="微软雅黑" panose="020B0503020204020204" pitchFamily="34" charset="-122"/>
                    <a:sym typeface="+mn-ea"/>
                  </a:rPr>
                  <a:t>基于工艺特点的</a:t>
                </a:r>
                <a:r>
                  <a:rPr lang="zh-CN" altLang="en-US" sz="2000" spc="100" noProof="0" dirty="0">
                    <a:ln>
                      <a:noFill/>
                    </a:ln>
                    <a:solidFill>
                      <a:srgbClr val="BE8F00"/>
                    </a:solidFill>
                    <a:uLnTx/>
                    <a:uFillTx/>
                    <a:latin typeface="微软雅黑" panose="020B0503020204020204" pitchFamily="34" charset="-122"/>
                    <a:ea typeface="微软雅黑" panose="020B0503020204020204" pitchFamily="34" charset="-122"/>
                    <a:sym typeface="+mn-ea"/>
                  </a:rPr>
                  <a:t>风险控制方法</a:t>
                </a:r>
              </a:p>
            </p:txBody>
          </p:sp>
          <p:sp>
            <p:nvSpPr>
              <p:cNvPr id="59" name="文本框 58"/>
              <p:cNvSpPr txBox="1"/>
              <p:nvPr/>
            </p:nvSpPr>
            <p:spPr>
              <a:xfrm>
                <a:off x="6007" y="4903"/>
                <a:ext cx="6591" cy="628"/>
              </a:xfrm>
              <a:prstGeom prst="rect">
                <a:avLst/>
              </a:prstGeom>
              <a:noFill/>
            </p:spPr>
            <p:txBody>
              <a:bodyPr wrap="none" rtlCol="0" anchor="t">
                <a:spAutoFit/>
              </a:bodyPr>
              <a:lstStyle/>
              <a:p>
                <a:pPr marL="1905" marR="0" lvl="1" algn="l" defTabSz="914400" rtl="0" eaLnBrk="1" fontAlgn="base" latinLnBrk="0" hangingPunct="1">
                  <a:lnSpc>
                    <a:spcPct val="100000"/>
                  </a:lnSpc>
                  <a:buClrTx/>
                  <a:buSzPct val="120000"/>
                  <a:buFont typeface="Arial" panose="020B0604020202020204" pitchFamily="34" charset="0"/>
                  <a:buNone/>
                  <a:defRPr/>
                </a:pPr>
                <a:r>
                  <a:rPr lang="zh-CN" altLang="en-US" sz="2000" spc="100" noProof="0" dirty="0">
                    <a:ln>
                      <a:noFill/>
                    </a:ln>
                    <a:solidFill>
                      <a:schemeClr val="tx1">
                        <a:lumMod val="85000"/>
                        <a:lumOff val="15000"/>
                      </a:schemeClr>
                    </a:solidFill>
                    <a:uLnTx/>
                    <a:uFillTx/>
                    <a:latin typeface="微软雅黑" panose="020B0503020204020204" pitchFamily="34" charset="-122"/>
                    <a:ea typeface="微软雅黑" panose="020B0503020204020204" pitchFamily="34" charset="-122"/>
                    <a:sym typeface="+mn-ea"/>
                  </a:rPr>
                  <a:t>基于岗前风险识别的</a:t>
                </a:r>
                <a:r>
                  <a:rPr lang="zh-CN" altLang="en-US" sz="2000" spc="100" noProof="0" dirty="0">
                    <a:ln>
                      <a:noFill/>
                    </a:ln>
                    <a:solidFill>
                      <a:srgbClr val="BE8F00"/>
                    </a:solidFill>
                    <a:uLnTx/>
                    <a:uFillTx/>
                    <a:latin typeface="微软雅黑" panose="020B0503020204020204" pitchFamily="34" charset="-122"/>
                    <a:ea typeface="微软雅黑" panose="020B0503020204020204" pitchFamily="34" charset="-122"/>
                    <a:sym typeface="+mn-ea"/>
                  </a:rPr>
                  <a:t>安全管理方法</a:t>
                </a:r>
              </a:p>
            </p:txBody>
          </p:sp>
          <p:sp>
            <p:nvSpPr>
              <p:cNvPr id="60" name="文本框 59"/>
              <p:cNvSpPr txBox="1"/>
              <p:nvPr/>
            </p:nvSpPr>
            <p:spPr>
              <a:xfrm>
                <a:off x="6008" y="6062"/>
                <a:ext cx="5751" cy="628"/>
              </a:xfrm>
              <a:prstGeom prst="rect">
                <a:avLst/>
              </a:prstGeom>
              <a:noFill/>
            </p:spPr>
            <p:txBody>
              <a:bodyPr wrap="none" rtlCol="0" anchor="t">
                <a:spAutoFit/>
              </a:bodyPr>
              <a:lstStyle/>
              <a:p>
                <a:pPr marL="1905" marR="0" lvl="1" algn="l" defTabSz="914400" rtl="0" eaLnBrk="1" fontAlgn="base" latinLnBrk="0" hangingPunct="1">
                  <a:lnSpc>
                    <a:spcPct val="100000"/>
                  </a:lnSpc>
                  <a:buClrTx/>
                  <a:buSzPct val="120000"/>
                  <a:buFont typeface="Arial" panose="020B0604020202020204" pitchFamily="34" charset="0"/>
                  <a:defRPr/>
                </a:pPr>
                <a:r>
                  <a:rPr lang="zh-CN" altLang="en-US" sz="2000" spc="100" noProof="0" dirty="0">
                    <a:ln>
                      <a:noFill/>
                    </a:ln>
                    <a:solidFill>
                      <a:schemeClr val="tx1">
                        <a:lumMod val="85000"/>
                        <a:lumOff val="15000"/>
                      </a:schemeClr>
                    </a:solidFill>
                    <a:uLnTx/>
                    <a:uFillTx/>
                    <a:latin typeface="微软雅黑" panose="020B0503020204020204" pitchFamily="34" charset="-122"/>
                    <a:ea typeface="微软雅黑" panose="020B0503020204020204" pitchFamily="34" charset="-122"/>
                    <a:sym typeface="+mn-ea"/>
                  </a:rPr>
                  <a:t>基于持续改善的</a:t>
                </a:r>
                <a:r>
                  <a:rPr lang="zh-CN" altLang="en-US" sz="2000" spc="100" noProof="0" dirty="0">
                    <a:ln>
                      <a:noFill/>
                    </a:ln>
                    <a:solidFill>
                      <a:srgbClr val="BE8F00"/>
                    </a:solidFill>
                    <a:uLnTx/>
                    <a:uFillTx/>
                    <a:latin typeface="微软雅黑" panose="020B0503020204020204" pitchFamily="34" charset="-122"/>
                    <a:ea typeface="微软雅黑" panose="020B0503020204020204" pitchFamily="34" charset="-122"/>
                    <a:sym typeface="+mn-ea"/>
                  </a:rPr>
                  <a:t>安全管理方法</a:t>
                </a:r>
              </a:p>
            </p:txBody>
          </p:sp>
        </p:grpSp>
        <p:sp>
          <p:nvSpPr>
            <p:cNvPr id="62" name="文本框 61"/>
            <p:cNvSpPr txBox="1"/>
            <p:nvPr/>
          </p:nvSpPr>
          <p:spPr>
            <a:xfrm>
              <a:off x="1527" y="6635"/>
              <a:ext cx="11346" cy="628"/>
            </a:xfrm>
            <a:prstGeom prst="rect">
              <a:avLst/>
            </a:prstGeom>
            <a:solidFill>
              <a:schemeClr val="accent5">
                <a:lumMod val="60000"/>
                <a:lumOff val="40000"/>
              </a:schemeClr>
            </a:solidFill>
          </p:spPr>
          <p:txBody>
            <a:bodyPr wrap="none" rtlCol="0" anchor="t">
              <a:spAutoFit/>
            </a:bodyPr>
            <a:lstStyle/>
            <a:p>
              <a:pPr marL="0" marR="0" lvl="0" indent="0" algn="l" defTabSz="914400" rtl="0" fontAlgn="base">
                <a:lnSpc>
                  <a:spcPct val="100000"/>
                </a:lnSpc>
                <a:spcBef>
                  <a:spcPct val="0"/>
                </a:spcBef>
                <a:spcAft>
                  <a:spcPct val="0"/>
                </a:spcAft>
                <a:buClrTx/>
                <a:buSzTx/>
                <a:buFontTx/>
                <a:buNone/>
                <a:defRPr/>
              </a:pPr>
              <a:r>
                <a:rPr lang="zh-CN" altLang="en-US"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mn-ea"/>
                </a:rPr>
                <a:t> 没有好的过程就难有好的结果；由结果管理向过程管理转变</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96595" y="237649"/>
            <a:ext cx="41452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作业现场自主安全管理讲义</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02</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68985" y="750570"/>
            <a:ext cx="3958590" cy="408305"/>
            <a:chOff x="1430" y="1094"/>
            <a:chExt cx="6234" cy="643"/>
          </a:xfrm>
        </p:grpSpPr>
        <p:sp>
          <p:nvSpPr>
            <p:cNvPr id="3" name="AutoShape 11"/>
            <p:cNvSpPr/>
            <p:nvPr/>
          </p:nvSpPr>
          <p:spPr>
            <a:xfrm>
              <a:off x="1490" y="1139"/>
              <a:ext cx="6174"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30" y="1094"/>
              <a:ext cx="6174"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自主安全与传统安全管理的区别</a:t>
              </a:r>
            </a:p>
          </p:txBody>
        </p:sp>
      </p:grpSp>
      <p:graphicFrame>
        <p:nvGraphicFramePr>
          <p:cNvPr id="34" name="Group 46"/>
          <p:cNvGraphicFramePr>
            <a:graphicFrameLocks noGrp="1"/>
          </p:cNvGraphicFramePr>
          <p:nvPr/>
        </p:nvGraphicFramePr>
        <p:xfrm>
          <a:off x="554990" y="1253490"/>
          <a:ext cx="8034655" cy="3474720"/>
        </p:xfrm>
        <a:graphic>
          <a:graphicData uri="http://schemas.openxmlformats.org/drawingml/2006/table">
            <a:tbl>
              <a:tblPr/>
              <a:tblGrid>
                <a:gridCol w="834390"/>
                <a:gridCol w="3599815"/>
                <a:gridCol w="3600450"/>
              </a:tblGrid>
              <a:tr h="320040">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zh-CN" altLang="en-US" sz="1500" b="1" i="0" u="none" strike="noStrike" cap="none" normalizeH="0" baseline="0" dirty="0" smtClean="0">
                          <a:ln>
                            <a:noFill/>
                          </a:ln>
                          <a:solidFill>
                            <a:srgbClr val="FFFFFF"/>
                          </a:solidFill>
                          <a:effectLst/>
                          <a:latin typeface="微软雅黑" panose="020B0503020204020204" pitchFamily="34" charset="-122"/>
                          <a:ea typeface="微软雅黑" panose="020B0503020204020204" pitchFamily="34" charset="-122"/>
                        </a:rPr>
                        <a:t>序号</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zh-CN" altLang="en-US" sz="1500" b="1" i="0" u="none" strike="noStrike" cap="none" normalizeH="0" baseline="0" smtClean="0">
                          <a:ln>
                            <a:noFill/>
                          </a:ln>
                          <a:solidFill>
                            <a:srgbClr val="FFFFFF"/>
                          </a:solidFill>
                          <a:effectLst/>
                          <a:latin typeface="微软雅黑" panose="020B0503020204020204" pitchFamily="34" charset="-122"/>
                          <a:ea typeface="微软雅黑" panose="020B0503020204020204" pitchFamily="34" charset="-122"/>
                        </a:rPr>
                        <a:t>自主安全管理</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zh-CN" altLang="en-US" sz="1500" b="1" i="0" u="none" strike="noStrike" cap="none" normalizeH="0" baseline="0" smtClean="0">
                          <a:ln>
                            <a:noFill/>
                          </a:ln>
                          <a:solidFill>
                            <a:srgbClr val="FFFFFF"/>
                          </a:solidFill>
                          <a:effectLst/>
                          <a:latin typeface="微软雅黑" panose="020B0503020204020204" pitchFamily="34" charset="-122"/>
                          <a:ea typeface="微软雅黑" panose="020B0503020204020204" pitchFamily="34" charset="-122"/>
                        </a:rPr>
                        <a:t>传统安全管理</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r>
              <a:tr h="320040">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1</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p>
                      <a:pPr marL="0" marR="0" lvl="0" indent="457200" algn="l" defTabSz="685800" rtl="0" eaLnBrk="0" fontAlgn="base" hangingPunct="0">
                        <a:lnSpc>
                          <a:spcPct val="100000"/>
                        </a:lnSpc>
                        <a:spcBef>
                          <a:spcPct val="0"/>
                        </a:spcBef>
                        <a:spcAft>
                          <a:spcPct val="0"/>
                        </a:spcAft>
                        <a:buClr>
                          <a:schemeClr val="hlink"/>
                        </a:buClr>
                        <a:buSzTx/>
                        <a:buFontTx/>
                        <a:buNone/>
                      </a:pP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基于过程的管理：过程痕迹与控制</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p>
                      <a:pPr marL="0" marR="0" lvl="0" indent="457200" algn="l" defTabSz="685800" rtl="0" eaLnBrk="0" fontAlgn="base" hangingPunct="0">
                        <a:lnSpc>
                          <a:spcPct val="100000"/>
                        </a:lnSpc>
                        <a:spcBef>
                          <a:spcPct val="0"/>
                        </a:spcBef>
                        <a:spcAft>
                          <a:spcPct val="0"/>
                        </a:spcAft>
                        <a:buClr>
                          <a:schemeClr val="hlink"/>
                        </a:buClr>
                        <a:buSzTx/>
                        <a:buFontTx/>
                        <a:buNone/>
                      </a:pP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基于结果的管理：结果指标与考核</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r h="548640">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2</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p>
                      <a:pPr marL="0" marR="0" lvl="0" indent="457200" algn="l" defTabSz="685800" rtl="0" eaLnBrk="0" fontAlgn="base" hangingPunct="0">
                        <a:lnSpc>
                          <a:spcPct val="100000"/>
                        </a:lnSpc>
                        <a:spcBef>
                          <a:spcPct val="0"/>
                        </a:spcBef>
                        <a:spcAft>
                          <a:spcPct val="0"/>
                        </a:spcAft>
                        <a:buClr>
                          <a:schemeClr val="hlink"/>
                        </a:buClr>
                        <a:buSzTx/>
                        <a:buFontTx/>
                        <a:buNone/>
                      </a:pP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现场思维：两现</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三现</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现场主义</a:t>
                      </a:r>
                    </a:p>
                    <a:p>
                      <a:pPr marL="0" marR="0" lvl="0" indent="457200" algn="l" defTabSz="685800" rtl="0" eaLnBrk="0" fontAlgn="base" hangingPunct="0">
                        <a:lnSpc>
                          <a:spcPct val="100000"/>
                        </a:lnSpc>
                        <a:spcBef>
                          <a:spcPct val="0"/>
                        </a:spcBef>
                        <a:spcAft>
                          <a:spcPct val="0"/>
                        </a:spcAft>
                        <a:buClr>
                          <a:schemeClr val="hlink"/>
                        </a:buClr>
                        <a:buSzTx/>
                        <a:buFontTx/>
                        <a:buNone/>
                      </a:pP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A3</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报告）耳听</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眼见</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体验</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p>
                      <a:pPr marL="0" marR="0" lvl="0" indent="457200" algn="l" defTabSz="685800" rtl="0" eaLnBrk="0" fontAlgn="base" hangingPunct="0">
                        <a:lnSpc>
                          <a:spcPct val="100000"/>
                        </a:lnSpc>
                        <a:spcBef>
                          <a:spcPct val="0"/>
                        </a:spcBef>
                        <a:spcAft>
                          <a:spcPct val="0"/>
                        </a:spcAft>
                        <a:buClr>
                          <a:schemeClr val="hlink"/>
                        </a:buClr>
                        <a:buSzTx/>
                        <a:buFontTx/>
                        <a:buNone/>
                      </a:pPr>
                      <a:r>
                        <a:rPr kumimoji="1" lang="zh-CN" altLang="en-US" sz="1500" b="0" i="0" u="none" strike="noStrike" cap="none" normalizeH="0" baseline="0" dirty="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会议思维：厂部级会议时间</a:t>
                      </a:r>
                      <a:r>
                        <a:rPr kumimoji="1" lang="en-US" altLang="zh-CN" sz="1500" b="0" i="0" u="none" strike="noStrike" cap="none" normalizeH="0" baseline="0" dirty="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66%</a:t>
                      </a:r>
                    </a:p>
                    <a:p>
                      <a:pPr marL="0" marR="0" lvl="0" indent="457200" algn="l" defTabSz="685800" rtl="0" eaLnBrk="0" fontAlgn="base" hangingPunct="0">
                        <a:lnSpc>
                          <a:spcPct val="100000"/>
                        </a:lnSpc>
                        <a:spcBef>
                          <a:spcPct val="0"/>
                        </a:spcBef>
                        <a:spcAft>
                          <a:spcPct val="0"/>
                        </a:spcAft>
                        <a:buClr>
                          <a:schemeClr val="hlink"/>
                        </a:buClr>
                        <a:buSzTx/>
                        <a:buFontTx/>
                        <a:buNone/>
                      </a:pPr>
                      <a:r>
                        <a:rPr kumimoji="1" lang="zh-CN" altLang="en-US" sz="1500" b="0" i="0" u="none" strike="noStrike" cap="none" normalizeH="0" baseline="0" dirty="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科段长级会议时间</a:t>
                      </a:r>
                      <a:r>
                        <a:rPr kumimoji="1" lang="en-US" altLang="zh-CN" sz="1500" b="0" i="0" u="none" strike="noStrike" cap="none" normalizeH="0" baseline="0" dirty="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43%</a:t>
                      </a:r>
                      <a:r>
                        <a:rPr kumimoji="1" lang="zh-CN" altLang="en-US" sz="1500" b="0" i="0" u="none" strike="noStrike" cap="none" normalizeH="0" baseline="0" dirty="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 </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r>
              <a:tr h="320040">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3</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p>
                      <a:pPr marL="0" marR="0" lvl="0" indent="457200" algn="l" defTabSz="685800" rtl="0" eaLnBrk="0" fontAlgn="base" hangingPunct="0">
                        <a:lnSpc>
                          <a:spcPct val="100000"/>
                        </a:lnSpc>
                        <a:spcBef>
                          <a:spcPct val="0"/>
                        </a:spcBef>
                        <a:spcAft>
                          <a:spcPct val="0"/>
                        </a:spcAft>
                        <a:buClr>
                          <a:schemeClr val="hlink"/>
                        </a:buClr>
                        <a:buSzTx/>
                        <a:buFontTx/>
                        <a:buNone/>
                      </a:pP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好钢用在了刀刃上</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员工整体素质</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p>
                      <a:pPr marL="0" marR="0" lvl="0" indent="457200" algn="l" defTabSz="685800" rtl="0" eaLnBrk="0" fontAlgn="base" hangingPunct="0">
                        <a:lnSpc>
                          <a:spcPct val="100000"/>
                        </a:lnSpc>
                        <a:spcBef>
                          <a:spcPct val="0"/>
                        </a:spcBef>
                        <a:spcAft>
                          <a:spcPct val="0"/>
                        </a:spcAft>
                        <a:buClr>
                          <a:schemeClr val="hlink"/>
                        </a:buClr>
                        <a:buSzTx/>
                        <a:buFontTx/>
                        <a:buNone/>
                      </a:pP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好钢用在了刀背上</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干部素质培训</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r h="320040">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4</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p>
                      <a:pPr marL="0" marR="0" lvl="0" indent="457200" algn="l" defTabSz="685800" rtl="0" eaLnBrk="0" fontAlgn="base" hangingPunct="0">
                        <a:lnSpc>
                          <a:spcPct val="100000"/>
                        </a:lnSpc>
                        <a:spcBef>
                          <a:spcPct val="0"/>
                        </a:spcBef>
                        <a:spcAft>
                          <a:spcPct val="0"/>
                        </a:spcAft>
                        <a:buClr>
                          <a:schemeClr val="hlink"/>
                        </a:buClr>
                        <a:buSzTx/>
                        <a:buFontTx/>
                        <a:buNone/>
                      </a:pP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回归人的本性：自觉</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自愿</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动脑筋</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p>
                      <a:pPr marL="0" marR="0" lvl="0" indent="457200" algn="l" defTabSz="685800" rtl="0" eaLnBrk="0" fontAlgn="base" hangingPunct="0">
                        <a:lnSpc>
                          <a:spcPct val="100000"/>
                        </a:lnSpc>
                        <a:spcBef>
                          <a:spcPct val="0"/>
                        </a:spcBef>
                        <a:spcAft>
                          <a:spcPct val="0"/>
                        </a:spcAft>
                        <a:buClr>
                          <a:schemeClr val="hlink"/>
                        </a:buClr>
                        <a:buSzTx/>
                        <a:buFontTx/>
                        <a:buNone/>
                      </a:pP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管理驱动：  控制</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考核</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不信任</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r>
              <a:tr h="548640">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5</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p>
                      <a:pPr marL="0" marR="0" lvl="0" indent="457200" algn="l" defTabSz="685800" rtl="0" eaLnBrk="0" fontAlgn="base" hangingPunct="0">
                        <a:lnSpc>
                          <a:spcPct val="100000"/>
                        </a:lnSpc>
                        <a:spcBef>
                          <a:spcPct val="0"/>
                        </a:spcBef>
                        <a:spcAft>
                          <a:spcPct val="0"/>
                        </a:spcAft>
                        <a:buClr>
                          <a:schemeClr val="hlink"/>
                        </a:buClr>
                        <a:buSzTx/>
                        <a:buFontTx/>
                        <a:buNone/>
                      </a:pP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注重重复性活动：一次只做一件事</a:t>
                      </a:r>
                    </a:p>
                    <a:p>
                      <a:pPr marL="0" marR="0" lvl="0" indent="457200" algn="l" defTabSz="685800" rtl="0" eaLnBrk="0" fontAlgn="base" hangingPunct="0">
                        <a:lnSpc>
                          <a:spcPct val="100000"/>
                        </a:lnSpc>
                        <a:spcBef>
                          <a:spcPct val="0"/>
                        </a:spcBef>
                        <a:spcAft>
                          <a:spcPct val="0"/>
                        </a:spcAft>
                        <a:buClr>
                          <a:schemeClr val="hlink"/>
                        </a:buClr>
                        <a:buSzTx/>
                        <a:buFontTx/>
                        <a:buNone/>
                      </a:pP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把简单事情做到位</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鸭子曲线</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p>
                      <a:pPr marL="0" marR="0" lvl="0" indent="457200" algn="l" defTabSz="685800" rtl="0" eaLnBrk="0" fontAlgn="base" hangingPunct="0">
                        <a:lnSpc>
                          <a:spcPct val="100000"/>
                        </a:lnSpc>
                        <a:spcBef>
                          <a:spcPct val="0"/>
                        </a:spcBef>
                        <a:spcAft>
                          <a:spcPct val="0"/>
                        </a:spcAft>
                        <a:buClr>
                          <a:schemeClr val="hlink"/>
                        </a:buClr>
                        <a:buSzTx/>
                        <a:buFontTx/>
                        <a:buNone/>
                      </a:pP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热衷于一次性活动：追求轰轰烈烈</a:t>
                      </a:r>
                    </a:p>
                    <a:p>
                      <a:pPr marL="0" marR="0" lvl="0" indent="457200" algn="l" defTabSz="685800" rtl="0" eaLnBrk="0" fontAlgn="base" hangingPunct="0">
                        <a:lnSpc>
                          <a:spcPct val="100000"/>
                        </a:lnSpc>
                        <a:spcBef>
                          <a:spcPct val="0"/>
                        </a:spcBef>
                        <a:spcAft>
                          <a:spcPct val="0"/>
                        </a:spcAft>
                        <a:buClr>
                          <a:schemeClr val="hlink"/>
                        </a:buClr>
                        <a:buSzTx/>
                        <a:buFontTx/>
                        <a:buNone/>
                      </a:pP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大造声势</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响动在上面</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虚火</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r h="548640">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6</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p>
                      <a:pPr marL="0" marR="0" lvl="0" indent="457200" algn="l" defTabSz="685800" rtl="0" eaLnBrk="0" fontAlgn="base" hangingPunct="0">
                        <a:lnSpc>
                          <a:spcPct val="100000"/>
                        </a:lnSpc>
                        <a:spcBef>
                          <a:spcPct val="0"/>
                        </a:spcBef>
                        <a:spcAft>
                          <a:spcPct val="0"/>
                        </a:spcAft>
                        <a:buClr>
                          <a:schemeClr val="hlink"/>
                        </a:buClr>
                        <a:buSzTx/>
                        <a:buFontTx/>
                        <a:buNone/>
                      </a:pP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凡事皆可测量：简化</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量化</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可操作</a:t>
                      </a:r>
                    </a:p>
                    <a:p>
                      <a:pPr marL="0" marR="0" lvl="0" indent="457200" algn="l" defTabSz="685800" rtl="0" eaLnBrk="0" fontAlgn="base" hangingPunct="0">
                        <a:lnSpc>
                          <a:spcPct val="100000"/>
                        </a:lnSpc>
                        <a:spcBef>
                          <a:spcPct val="0"/>
                        </a:spcBef>
                        <a:spcAft>
                          <a:spcPct val="0"/>
                        </a:spcAft>
                        <a:buClr>
                          <a:schemeClr val="hlink"/>
                        </a:buClr>
                        <a:buSzTx/>
                        <a:buFontTx/>
                        <a:buNone/>
                      </a:pP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安全工作思路</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安全行动方案  </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p>
                      <a:pPr marL="0" marR="0" lvl="0" indent="457200" algn="l" defTabSz="685800" rtl="0" eaLnBrk="0" fontAlgn="base" hangingPunct="0">
                        <a:lnSpc>
                          <a:spcPct val="100000"/>
                        </a:lnSpc>
                        <a:spcBef>
                          <a:spcPct val="0"/>
                        </a:spcBef>
                        <a:spcAft>
                          <a:spcPct val="0"/>
                        </a:spcAft>
                        <a:buClr>
                          <a:schemeClr val="hlink"/>
                        </a:buClr>
                        <a:buSzTx/>
                        <a:buFontTx/>
                        <a:buNone/>
                      </a:pP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管理粗放：理念多行动少</a:t>
                      </a:r>
                    </a:p>
                    <a:p>
                      <a:pPr marL="0" marR="0" lvl="0" indent="457200" algn="l" defTabSz="685800" rtl="0" eaLnBrk="0" fontAlgn="base" hangingPunct="0">
                        <a:lnSpc>
                          <a:spcPct val="100000"/>
                        </a:lnSpc>
                        <a:spcBef>
                          <a:spcPct val="0"/>
                        </a:spcBef>
                        <a:spcAft>
                          <a:spcPct val="0"/>
                        </a:spcAft>
                        <a:buClr>
                          <a:schemeClr val="hlink"/>
                        </a:buClr>
                        <a:buSzTx/>
                        <a:buFontTx/>
                        <a:buNone/>
                      </a:pP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态度上重视</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思路上缺乏</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行动上      </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r>
              <a:tr h="548640">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7</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p>
                      <a:pPr marL="0" marR="0" lvl="0" indent="457200" algn="l" defTabSz="685800" rtl="0" eaLnBrk="0" fontAlgn="base" hangingPunct="0">
                        <a:lnSpc>
                          <a:spcPct val="100000"/>
                        </a:lnSpc>
                        <a:spcBef>
                          <a:spcPct val="0"/>
                        </a:spcBef>
                        <a:spcAft>
                          <a:spcPct val="0"/>
                        </a:spcAft>
                        <a:buClr>
                          <a:schemeClr val="hlink"/>
                        </a:buClr>
                        <a:buSzTx/>
                        <a:buFontTx/>
                        <a:buNone/>
                      </a:pP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细化</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深化</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固化已有措施</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 手册</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p>
                    <a:p>
                      <a:pPr marL="0" marR="0" lvl="0" indent="457200" algn="l" defTabSz="685800" rtl="0" eaLnBrk="0" fontAlgn="base" hangingPunct="0">
                        <a:lnSpc>
                          <a:spcPct val="100000"/>
                        </a:lnSpc>
                        <a:spcBef>
                          <a:spcPct val="0"/>
                        </a:spcBef>
                        <a:spcAft>
                          <a:spcPct val="0"/>
                        </a:spcAft>
                        <a:buClr>
                          <a:schemeClr val="hlink"/>
                        </a:buClr>
                        <a:buSzTx/>
                        <a:buFontTx/>
                        <a:buNone/>
                      </a:pP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安全风险岗前识别</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班前分享宣贯</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p>
                      <a:pPr marL="0" marR="0" lvl="0" indent="457200" algn="l" defTabSz="685800" rtl="0" eaLnBrk="0" fontAlgn="base" hangingPunct="0">
                        <a:lnSpc>
                          <a:spcPct val="100000"/>
                        </a:lnSpc>
                        <a:spcBef>
                          <a:spcPct val="0"/>
                        </a:spcBef>
                        <a:spcAft>
                          <a:spcPct val="0"/>
                        </a:spcAft>
                        <a:buClr>
                          <a:schemeClr val="hlink"/>
                        </a:buClr>
                        <a:buSzTx/>
                        <a:buFontTx/>
                        <a:buNone/>
                      </a:pP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三级安全教育</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现场安全检查</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p>
                    <a:p>
                      <a:pPr marL="0" marR="0" lvl="0" indent="457200" algn="l" defTabSz="685800" rtl="0" eaLnBrk="0" fontAlgn="base" hangingPunct="0">
                        <a:lnSpc>
                          <a:spcPct val="100000"/>
                        </a:lnSpc>
                        <a:spcBef>
                          <a:spcPct val="0"/>
                        </a:spcBef>
                        <a:spcAft>
                          <a:spcPct val="0"/>
                        </a:spcAft>
                        <a:buClr>
                          <a:schemeClr val="hlink"/>
                        </a:buClr>
                        <a:buSzTx/>
                        <a:buFontTx/>
                        <a:buNone/>
                      </a:pP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班前班后会</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查找不安全行为</a:t>
                      </a:r>
                      <a:r>
                        <a:rPr kumimoji="1" lang="en-US" altLang="zh-CN"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a:t>
                      </a:r>
                      <a:r>
                        <a:rPr kumimoji="1" lang="zh-CN" altLang="en-US" sz="1500" b="0" i="0" u="none" strike="noStrike" cap="none" normalizeH="0" baseline="0" smtClean="0">
                          <a:ln>
                            <a:noFill/>
                          </a:ln>
                          <a:solidFill>
                            <a:schemeClr val="tx1">
                              <a:lumMod val="85000"/>
                              <a:lumOff val="15000"/>
                            </a:schemeClr>
                          </a:solidFill>
                          <a:effectLst/>
                          <a:latin typeface="微软雅黑" panose="020B0503020204020204" pitchFamily="34" charset="-122"/>
                          <a:ea typeface="微软雅黑" panose="020B0503020204020204" pitchFamily="34" charset="-122"/>
                        </a:rPr>
                        <a:t> </a:t>
                      </a: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bl>
          </a:graphicData>
        </a:graphic>
      </p:graphicFrame>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96595" y="237649"/>
            <a:ext cx="41452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作业现场自主安全管理讲义</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02</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59460" y="753745"/>
            <a:ext cx="4036060" cy="398780"/>
            <a:chOff x="1443" y="1109"/>
            <a:chExt cx="6356" cy="628"/>
          </a:xfrm>
        </p:grpSpPr>
        <p:sp>
          <p:nvSpPr>
            <p:cNvPr id="3" name="AutoShape 11"/>
            <p:cNvSpPr/>
            <p:nvPr/>
          </p:nvSpPr>
          <p:spPr>
            <a:xfrm>
              <a:off x="1490" y="1139"/>
              <a:ext cx="6309"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43" y="1109"/>
              <a:ext cx="6265"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实施与开展自主安全管理的意义</a:t>
              </a:r>
            </a:p>
          </p:txBody>
        </p:sp>
      </p:grpSp>
      <p:grpSp>
        <p:nvGrpSpPr>
          <p:cNvPr id="13" name="组合 12"/>
          <p:cNvGrpSpPr/>
          <p:nvPr/>
        </p:nvGrpSpPr>
        <p:grpSpPr>
          <a:xfrm>
            <a:off x="2051050" y="1508760"/>
            <a:ext cx="5041900" cy="2976880"/>
            <a:chOff x="3230" y="2042"/>
            <a:chExt cx="7940" cy="4688"/>
          </a:xfrm>
        </p:grpSpPr>
        <p:grpSp>
          <p:nvGrpSpPr>
            <p:cNvPr id="10" name="组合 9"/>
            <p:cNvGrpSpPr/>
            <p:nvPr/>
          </p:nvGrpSpPr>
          <p:grpSpPr>
            <a:xfrm>
              <a:off x="5073" y="2042"/>
              <a:ext cx="4255" cy="3515"/>
              <a:chOff x="3370" y="2042"/>
              <a:chExt cx="4255" cy="3515"/>
            </a:xfrm>
          </p:grpSpPr>
          <p:sp>
            <p:nvSpPr>
              <p:cNvPr id="7" name="文本框 6"/>
              <p:cNvSpPr txBox="1"/>
              <p:nvPr/>
            </p:nvSpPr>
            <p:spPr>
              <a:xfrm>
                <a:off x="3577" y="2042"/>
                <a:ext cx="3676" cy="628"/>
              </a:xfrm>
              <a:prstGeom prst="rect">
                <a:avLst/>
              </a:prstGeom>
              <a:noFill/>
            </p:spPr>
            <p:txBody>
              <a:bodyPr wrap="square" rtlCol="0">
                <a:spAutoFit/>
              </a:bodyPr>
              <a:lstStyle/>
              <a:p>
                <a:pPr fontAlgn="auto"/>
                <a:r>
                  <a:rPr lang="zh-CN" altLang="en-US" sz="2000" spc="100">
                    <a:solidFill>
                      <a:schemeClr val="tx1">
                        <a:lumMod val="85000"/>
                        <a:lumOff val="15000"/>
                      </a:schemeClr>
                    </a:solidFill>
                    <a:uFillTx/>
                    <a:latin typeface="微软雅黑" panose="020B0503020204020204" pitchFamily="34" charset="-122"/>
                    <a:ea typeface="微软雅黑" panose="020B0503020204020204" pitchFamily="34" charset="-122"/>
                  </a:rPr>
                  <a:t>查找隐患杜绝事故</a:t>
                </a:r>
              </a:p>
            </p:txBody>
          </p:sp>
          <p:sp>
            <p:nvSpPr>
              <p:cNvPr id="8" name="文本框 7"/>
              <p:cNvSpPr txBox="1"/>
              <p:nvPr/>
            </p:nvSpPr>
            <p:spPr>
              <a:xfrm>
                <a:off x="3370" y="2505"/>
                <a:ext cx="4255" cy="3052"/>
              </a:xfrm>
              <a:prstGeom prst="rect">
                <a:avLst/>
              </a:prstGeom>
              <a:noFill/>
            </p:spPr>
            <p:txBody>
              <a:bodyPr wrap="square" rtlCol="0" anchor="t">
                <a:spAutoFit/>
              </a:bodyPr>
              <a:lstStyle/>
              <a:p>
                <a:pPr marL="342900" marR="0" indent="-342900" defTabSz="914400" fontAlgn="auto">
                  <a:lnSpc>
                    <a:spcPct val="150000"/>
                  </a:lnSpc>
                  <a:buClrTx/>
                  <a:buSzTx/>
                  <a:buFont typeface="Arial" panose="020B0604020202020204" pitchFamily="34" charset="0"/>
                  <a:buChar char="•"/>
                  <a:defRPr/>
                </a:pPr>
                <a:r>
                  <a:rPr lang="zh-CN" altLang="en-US" sz="2000" spc="100" noProof="0" dirty="0">
                    <a:solidFill>
                      <a:srgbClr val="0160AF"/>
                    </a:solidFill>
                    <a:effectLst/>
                    <a:uFillTx/>
                    <a:latin typeface="微软雅黑" panose="020B0503020204020204" pitchFamily="34" charset="-122"/>
                    <a:ea typeface="微软雅黑" panose="020B0503020204020204" pitchFamily="34" charset="-122"/>
                    <a:sym typeface="+mn-ea"/>
                  </a:rPr>
                  <a:t>提升安全绩效</a:t>
                </a:r>
                <a:endParaRPr kumimoji="0" lang="zh-CN" altLang="en-US" sz="2000" spc="100" baseline="0" noProof="0" dirty="0">
                  <a:solidFill>
                    <a:srgbClr val="0160AF"/>
                  </a:solidFill>
                  <a:effectLst/>
                  <a:uFillTx/>
                  <a:latin typeface="微软雅黑" panose="020B0503020204020204" pitchFamily="34" charset="-122"/>
                  <a:ea typeface="微软雅黑" panose="020B0503020204020204" pitchFamily="34" charset="-122"/>
                  <a:cs typeface="+mn-cs"/>
                  <a:sym typeface="+mn-ea"/>
                </a:endParaRPr>
              </a:p>
              <a:p>
                <a:pPr marL="342900" marR="0" indent="-342900" defTabSz="914400" fontAlgn="auto">
                  <a:lnSpc>
                    <a:spcPct val="150000"/>
                  </a:lnSpc>
                  <a:buClrTx/>
                  <a:buSzTx/>
                  <a:buFont typeface="Arial" panose="020B0604020202020204" pitchFamily="34" charset="0"/>
                  <a:buChar char="•"/>
                  <a:defRPr/>
                </a:pPr>
                <a:r>
                  <a:rPr lang="zh-CN" altLang="en-US" sz="2000" spc="100" noProof="0" dirty="0">
                    <a:solidFill>
                      <a:srgbClr val="0160AF"/>
                    </a:solidFill>
                    <a:effectLst/>
                    <a:uFillTx/>
                    <a:latin typeface="微软雅黑" panose="020B0503020204020204" pitchFamily="34" charset="-122"/>
                    <a:ea typeface="微软雅黑" panose="020B0503020204020204" pitchFamily="34" charset="-122"/>
                    <a:sym typeface="+mn-ea"/>
                  </a:rPr>
                  <a:t>形成关爱氛围</a:t>
                </a:r>
                <a:endParaRPr kumimoji="0" lang="zh-CN" altLang="en-US" sz="2000" spc="100" baseline="0" noProof="0" dirty="0">
                  <a:solidFill>
                    <a:srgbClr val="0160AF"/>
                  </a:solidFill>
                  <a:effectLst/>
                  <a:uFillTx/>
                  <a:latin typeface="微软雅黑" panose="020B0503020204020204" pitchFamily="34" charset="-122"/>
                  <a:ea typeface="微软雅黑" panose="020B0503020204020204" pitchFamily="34" charset="-122"/>
                  <a:cs typeface="+mn-cs"/>
                  <a:sym typeface="+mn-ea"/>
                </a:endParaRPr>
              </a:p>
              <a:p>
                <a:pPr marL="342900" marR="0" indent="-342900" defTabSz="914400" fontAlgn="auto">
                  <a:lnSpc>
                    <a:spcPct val="150000"/>
                  </a:lnSpc>
                  <a:buClrTx/>
                  <a:buSzTx/>
                  <a:buFont typeface="Arial" panose="020B0604020202020204" pitchFamily="34" charset="0"/>
                  <a:buChar char="•"/>
                  <a:defRPr/>
                </a:pPr>
                <a:r>
                  <a:rPr lang="zh-CN" altLang="en-US" sz="2000" spc="100" noProof="0" dirty="0">
                    <a:solidFill>
                      <a:srgbClr val="0160AF"/>
                    </a:solidFill>
                    <a:effectLst/>
                    <a:uFillTx/>
                    <a:latin typeface="微软雅黑" panose="020B0503020204020204" pitchFamily="34" charset="-122"/>
                    <a:ea typeface="微软雅黑" panose="020B0503020204020204" pitchFamily="34" charset="-122"/>
                    <a:sym typeface="+mn-ea"/>
                  </a:rPr>
                  <a:t>提高安全意识</a:t>
                </a:r>
                <a:endParaRPr kumimoji="0" lang="zh-CN" altLang="en-US" sz="2000" spc="100" baseline="0" noProof="0" dirty="0">
                  <a:solidFill>
                    <a:srgbClr val="0160AF"/>
                  </a:solidFill>
                  <a:effectLst/>
                  <a:uFillTx/>
                  <a:latin typeface="微软雅黑" panose="020B0503020204020204" pitchFamily="34" charset="-122"/>
                  <a:ea typeface="微软雅黑" panose="020B0503020204020204" pitchFamily="34" charset="-122"/>
                  <a:cs typeface="+mn-cs"/>
                  <a:sym typeface="+mn-ea"/>
                </a:endParaRPr>
              </a:p>
              <a:p>
                <a:pPr marL="342900" marR="0" indent="-342900" defTabSz="914400" fontAlgn="auto">
                  <a:lnSpc>
                    <a:spcPct val="150000"/>
                  </a:lnSpc>
                  <a:buClrTx/>
                  <a:buSzTx/>
                  <a:buFont typeface="Arial" panose="020B0604020202020204" pitchFamily="34" charset="0"/>
                  <a:buChar char="•"/>
                  <a:defRPr/>
                </a:pPr>
                <a:r>
                  <a:rPr lang="zh-CN" altLang="en-US" sz="2000" spc="100" noProof="0" dirty="0">
                    <a:solidFill>
                      <a:srgbClr val="0160AF"/>
                    </a:solidFill>
                    <a:effectLst/>
                    <a:uFillTx/>
                    <a:latin typeface="微软雅黑" panose="020B0503020204020204" pitchFamily="34" charset="-122"/>
                    <a:ea typeface="微软雅黑" panose="020B0503020204020204" pitchFamily="34" charset="-122"/>
                    <a:sym typeface="+mn-ea"/>
                  </a:rPr>
                  <a:t>建立持续改善机制</a:t>
                </a:r>
              </a:p>
            </p:txBody>
          </p:sp>
        </p:grpSp>
        <p:sp>
          <p:nvSpPr>
            <p:cNvPr id="9" name="文本框 8"/>
            <p:cNvSpPr txBox="1"/>
            <p:nvPr/>
          </p:nvSpPr>
          <p:spPr>
            <a:xfrm>
              <a:off x="3230" y="6005"/>
              <a:ext cx="7940" cy="725"/>
            </a:xfrm>
            <a:prstGeom prst="rect">
              <a:avLst/>
            </a:prstGeom>
            <a:noFill/>
          </p:spPr>
          <p:txBody>
            <a:bodyPr wrap="none" rtlCol="0" anchor="t">
              <a:spAutoFit/>
            </a:bodyPr>
            <a:lstStyle/>
            <a:p>
              <a:pPr marL="0" marR="0" lvl="0" indent="0" algn="ctr" defTabSz="914400" rtl="0" fontAlgn="base">
                <a:lnSpc>
                  <a:spcPct val="100000"/>
                </a:lnSpc>
                <a:spcBef>
                  <a:spcPct val="0"/>
                </a:spcBef>
                <a:spcAft>
                  <a:spcPct val="0"/>
                </a:spcAft>
                <a:buClrTx/>
                <a:buSzTx/>
                <a:buFontTx/>
                <a:buNone/>
                <a:defRPr/>
              </a:pPr>
              <a:r>
                <a:rPr lang="zh-CN" altLang="en-US" sz="2400" b="1" spc="100" noProof="0" dirty="0" smtClean="0">
                  <a:ln>
                    <a:noFill/>
                  </a:ln>
                  <a:solidFill>
                    <a:schemeClr val="tx1">
                      <a:lumMod val="65000"/>
                      <a:lumOff val="35000"/>
                    </a:schemeClr>
                  </a:solidFill>
                  <a:effectLst/>
                  <a:uLnTx/>
                  <a:uFillTx/>
                  <a:latin typeface="微软雅黑" panose="020B0503020204020204" pitchFamily="34" charset="-122"/>
                  <a:ea typeface="微软雅黑" panose="020B0503020204020204" pitchFamily="34" charset="-122"/>
                  <a:sym typeface="+mn-ea"/>
                </a:rPr>
                <a:t>自己</a:t>
              </a:r>
              <a:r>
                <a:rPr lang="zh-CN" altLang="en-US" sz="2400" b="1" spc="100" noProof="0" dirty="0">
                  <a:ln>
                    <a:noFill/>
                  </a:ln>
                  <a:solidFill>
                    <a:schemeClr val="tx1">
                      <a:lumMod val="65000"/>
                      <a:lumOff val="35000"/>
                    </a:schemeClr>
                  </a:solidFill>
                  <a:effectLst/>
                  <a:uLnTx/>
                  <a:uFillTx/>
                  <a:latin typeface="微软雅黑" panose="020B0503020204020204" pitchFamily="34" charset="-122"/>
                  <a:ea typeface="微软雅黑" panose="020B0503020204020204" pitchFamily="34" charset="-122"/>
                  <a:sym typeface="+mn-ea"/>
                </a:rPr>
                <a:t>安全自己管    交给别人不保险</a:t>
              </a:r>
            </a:p>
          </p:txBody>
        </p:sp>
        <p:sp>
          <p:nvSpPr>
            <p:cNvPr id="159" name="圆角矩形 158"/>
            <p:cNvSpPr/>
            <p:nvPr/>
          </p:nvSpPr>
          <p:spPr>
            <a:xfrm>
              <a:off x="4769" y="2042"/>
              <a:ext cx="4862" cy="3515"/>
            </a:xfrm>
            <a:prstGeom prst="roundRect">
              <a:avLst>
                <a:gd name="adj" fmla="val 3142"/>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 134"/>
          <p:cNvSpPr/>
          <p:nvPr/>
        </p:nvSpPr>
        <p:spPr>
          <a:xfrm>
            <a:off x="5509895" y="3282315"/>
            <a:ext cx="635635" cy="782320"/>
          </a:xfrm>
          <a:custGeom>
            <a:avLst/>
            <a:gdLst>
              <a:gd name="connsiteX0" fmla="*/ 1720704 w 1721074"/>
              <a:gd name="connsiteY0" fmla="*/ 0 h 1180530"/>
              <a:gd name="connsiteX1" fmla="*/ 1721074 w 1721074"/>
              <a:gd name="connsiteY1" fmla="*/ 328961 h 1180530"/>
              <a:gd name="connsiteX2" fmla="*/ 1609393 w 1721074"/>
              <a:gd name="connsiteY2" fmla="*/ 253106 h 1180530"/>
              <a:gd name="connsiteX3" fmla="*/ 1153934 w 1721074"/>
              <a:gd name="connsiteY3" fmla="*/ 933995 h 1180530"/>
              <a:gd name="connsiteX4" fmla="*/ 899597 w 1721074"/>
              <a:gd name="connsiteY4" fmla="*/ 519521 h 1180530"/>
              <a:gd name="connsiteX5" fmla="*/ 532223 w 1721074"/>
              <a:gd name="connsiteY5" fmla="*/ 1009354 h 1180530"/>
              <a:gd name="connsiteX6" fmla="*/ 292016 w 1721074"/>
              <a:gd name="connsiteY6" fmla="*/ 792697 h 1180530"/>
              <a:gd name="connsiteX7" fmla="*/ 0 w 1721074"/>
              <a:gd name="connsiteY7" fmla="*/ 1180530 h 1180530"/>
              <a:gd name="connsiteX8" fmla="*/ 0 w 1721074"/>
              <a:gd name="connsiteY8" fmla="*/ 996382 h 1180530"/>
              <a:gd name="connsiteX9" fmla="*/ 277886 w 1721074"/>
              <a:gd name="connsiteY9" fmla="*/ 613720 h 1180530"/>
              <a:gd name="connsiteX10" fmla="*/ 503963 w 1721074"/>
              <a:gd name="connsiteY10" fmla="*/ 839796 h 1180530"/>
              <a:gd name="connsiteX11" fmla="*/ 923147 w 1721074"/>
              <a:gd name="connsiteY11" fmla="*/ 316994 h 1180530"/>
              <a:gd name="connsiteX12" fmla="*/ 1158644 w 1721074"/>
              <a:gd name="connsiteY12" fmla="*/ 731468 h 1180530"/>
              <a:gd name="connsiteX13" fmla="*/ 1529274 w 1721074"/>
              <a:gd name="connsiteY13" fmla="*/ 198688 h 1180530"/>
              <a:gd name="connsiteX14" fmla="*/ 1414772 w 1721074"/>
              <a:gd name="connsiteY14" fmla="*/ 120917 h 11805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21074" h="1180530">
                <a:moveTo>
                  <a:pt x="1720704" y="0"/>
                </a:moveTo>
                <a:lnTo>
                  <a:pt x="1721074" y="328961"/>
                </a:lnTo>
                <a:lnTo>
                  <a:pt x="1609393" y="253106"/>
                </a:lnTo>
                <a:lnTo>
                  <a:pt x="1153934" y="933995"/>
                </a:lnTo>
                <a:lnTo>
                  <a:pt x="899597" y="519521"/>
                </a:lnTo>
                <a:lnTo>
                  <a:pt x="532223" y="1009354"/>
                </a:lnTo>
                <a:lnTo>
                  <a:pt x="292016" y="792697"/>
                </a:lnTo>
                <a:lnTo>
                  <a:pt x="0" y="1180530"/>
                </a:lnTo>
                <a:lnTo>
                  <a:pt x="0" y="996382"/>
                </a:lnTo>
                <a:lnTo>
                  <a:pt x="277886" y="613720"/>
                </a:lnTo>
                <a:lnTo>
                  <a:pt x="503963" y="839796"/>
                </a:lnTo>
                <a:lnTo>
                  <a:pt x="923147" y="316994"/>
                </a:lnTo>
                <a:lnTo>
                  <a:pt x="1158644" y="731468"/>
                </a:lnTo>
                <a:lnTo>
                  <a:pt x="1529274" y="198688"/>
                </a:lnTo>
                <a:lnTo>
                  <a:pt x="1414772" y="12091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endParaRPr>
          </a:p>
        </p:txBody>
      </p:sp>
      <p:sp>
        <p:nvSpPr>
          <p:cNvPr id="4" name="矩形 37"/>
          <p:cNvSpPr/>
          <p:nvPr/>
        </p:nvSpPr>
        <p:spPr>
          <a:xfrm>
            <a:off x="696595" y="237649"/>
            <a:ext cx="41452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作业现场自主安全管理讲义</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02</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759460" y="753745"/>
            <a:ext cx="4036060" cy="398780"/>
            <a:chOff x="1443" y="1109"/>
            <a:chExt cx="6356" cy="628"/>
          </a:xfrm>
        </p:grpSpPr>
        <p:sp>
          <p:nvSpPr>
            <p:cNvPr id="8" name="AutoShape 11"/>
            <p:cNvSpPr/>
            <p:nvPr/>
          </p:nvSpPr>
          <p:spPr>
            <a:xfrm>
              <a:off x="1490" y="1139"/>
              <a:ext cx="6309"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9" name="文本框 8"/>
            <p:cNvSpPr txBox="1"/>
            <p:nvPr/>
          </p:nvSpPr>
          <p:spPr>
            <a:xfrm>
              <a:off x="1443" y="1109"/>
              <a:ext cx="6265"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实施与开展自主安全管理的意义</a:t>
              </a:r>
            </a:p>
          </p:txBody>
        </p:sp>
      </p:grpSp>
      <p:sp>
        <p:nvSpPr>
          <p:cNvPr id="11" name="文本框 10"/>
          <p:cNvSpPr txBox="1"/>
          <p:nvPr/>
        </p:nvSpPr>
        <p:spPr>
          <a:xfrm>
            <a:off x="886249" y="1147445"/>
            <a:ext cx="7200053" cy="706755"/>
          </a:xfrm>
          <a:prstGeom prst="rect">
            <a:avLst/>
          </a:prstGeom>
          <a:noFill/>
        </p:spPr>
        <p:txBody>
          <a:bodyPr wrap="square" rtlCol="0" anchor="t">
            <a:spAutoFit/>
          </a:bodyPr>
          <a:lstStyle/>
          <a:p>
            <a:pPr algn="just" fontAlgn="base">
              <a:buClrTx/>
              <a:buSzTx/>
              <a:buFontTx/>
              <a:defRPr/>
            </a:pPr>
            <a:r>
              <a:rPr lang="zh-CN" altLang="en-US" sz="2000" spc="100" noProof="0" dirty="0" smtClean="0">
                <a:ln>
                  <a:noFill/>
                </a:ln>
                <a:solidFill>
                  <a:schemeClr val="tx1">
                    <a:lumMod val="85000"/>
                    <a:lumOff val="15000"/>
                  </a:schemeClr>
                </a:solidFill>
                <a:uLnTx/>
                <a:uFillTx/>
                <a:latin typeface="微软雅黑" panose="020B0503020204020204" pitchFamily="34" charset="-122"/>
                <a:ea typeface="微软雅黑" panose="020B0503020204020204" pitchFamily="34" charset="-122"/>
                <a:sym typeface="+mn-ea"/>
              </a:rPr>
              <a:t>落实主体责任、提升安全条件和提高科技支持贡献率，产生综合、系统合力作用。</a:t>
            </a:r>
          </a:p>
        </p:txBody>
      </p:sp>
      <p:grpSp>
        <p:nvGrpSpPr>
          <p:cNvPr id="16" name="组合 15"/>
          <p:cNvGrpSpPr/>
          <p:nvPr/>
        </p:nvGrpSpPr>
        <p:grpSpPr>
          <a:xfrm>
            <a:off x="507365" y="1838960"/>
            <a:ext cx="4587875" cy="1205230"/>
            <a:chOff x="2317" y="3346"/>
            <a:chExt cx="7225" cy="1898"/>
          </a:xfrm>
        </p:grpSpPr>
        <p:sp>
          <p:nvSpPr>
            <p:cNvPr id="10" name="圆角矩形 9"/>
            <p:cNvSpPr/>
            <p:nvPr/>
          </p:nvSpPr>
          <p:spPr>
            <a:xfrm>
              <a:off x="2317" y="3956"/>
              <a:ext cx="2692" cy="883"/>
            </a:xfrm>
            <a:prstGeom prst="roundRect">
              <a:avLst/>
            </a:prstGeom>
            <a:solidFill>
              <a:srgbClr val="0160AF">
                <a:alpha val="80000"/>
              </a:srgbClr>
            </a:solidFill>
            <a:ln w="3175">
              <a:noFill/>
              <a:prstDash val="sysDot"/>
            </a:ln>
          </p:spPr>
          <p:txBody>
            <a:bodyPr/>
            <a:lstStyle/>
            <a:p>
              <a:pPr algn="l"/>
              <a:endParaRPr lang="zh-CN" altLang="en-US" dirty="0">
                <a:solidFill>
                  <a:schemeClr val="tx1">
                    <a:lumMod val="65000"/>
                    <a:lumOff val="35000"/>
                  </a:schemeClr>
                </a:solidFill>
                <a:latin typeface="方正清刻本悦宋简体" panose="02000000000000000000" pitchFamily="2" charset="-122"/>
                <a:ea typeface="方正清刻本悦宋简体" panose="02000000000000000000" pitchFamily="2" charset="-122"/>
                <a:sym typeface="方正清刻本悦宋简体" panose="02000000000000000000" pitchFamily="2" charset="-122"/>
              </a:endParaRPr>
            </a:p>
          </p:txBody>
        </p:sp>
        <p:sp>
          <p:nvSpPr>
            <p:cNvPr id="12" name="文本框 11"/>
            <p:cNvSpPr txBox="1"/>
            <p:nvPr/>
          </p:nvSpPr>
          <p:spPr>
            <a:xfrm>
              <a:off x="2479" y="4084"/>
              <a:ext cx="2369" cy="628"/>
            </a:xfrm>
            <a:prstGeom prst="rect">
              <a:avLst/>
            </a:prstGeom>
            <a:noFill/>
          </p:spPr>
          <p:txBody>
            <a:bodyPr wrap="none" rtlCol="0" anchor="t">
              <a:spAutoFit/>
            </a:bodyPr>
            <a:lstStyle/>
            <a:p>
              <a:pPr fontAlgn="auto"/>
              <a:r>
                <a:rPr lang="en-US" altLang="zh-CN" sz="2000" b="1" spc="100" noProof="0">
                  <a:ln>
                    <a:noFill/>
                  </a:ln>
                  <a:solidFill>
                    <a:schemeClr val="bg1">
                      <a:lumMod val="95000"/>
                    </a:schemeClr>
                  </a:solidFill>
                  <a:effectLst/>
                  <a:uLnTx/>
                  <a:uFillTx/>
                  <a:latin typeface="微软雅黑" panose="020B0503020204020204" pitchFamily="34" charset="-122"/>
                  <a:ea typeface="微软雅黑" panose="020B0503020204020204" pitchFamily="34" charset="-122"/>
                  <a:sym typeface="+mn-ea"/>
                </a:rPr>
                <a:t>1.</a:t>
              </a:r>
              <a:r>
                <a:rPr lang="zh-CN" altLang="en-US" sz="2000" b="1" spc="100" noProof="0">
                  <a:ln>
                    <a:noFill/>
                  </a:ln>
                  <a:solidFill>
                    <a:schemeClr val="bg1">
                      <a:lumMod val="95000"/>
                    </a:schemeClr>
                  </a:solidFill>
                  <a:effectLst/>
                  <a:uLnTx/>
                  <a:uFillTx/>
                  <a:latin typeface="微软雅黑" panose="020B0503020204020204" pitchFamily="34" charset="-122"/>
                  <a:ea typeface="微软雅黑" panose="020B0503020204020204" pitchFamily="34" charset="-122"/>
                  <a:sym typeface="+mn-ea"/>
                </a:rPr>
                <a:t>安全绩效</a:t>
              </a:r>
            </a:p>
          </p:txBody>
        </p:sp>
        <p:grpSp>
          <p:nvGrpSpPr>
            <p:cNvPr id="15" name="组合 14"/>
            <p:cNvGrpSpPr/>
            <p:nvPr/>
          </p:nvGrpSpPr>
          <p:grpSpPr>
            <a:xfrm>
              <a:off x="6035" y="3346"/>
              <a:ext cx="3507" cy="1898"/>
              <a:chOff x="7565" y="3361"/>
              <a:chExt cx="3507" cy="1898"/>
            </a:xfrm>
          </p:grpSpPr>
          <p:sp>
            <p:nvSpPr>
              <p:cNvPr id="13" name="矩形 12"/>
              <p:cNvSpPr/>
              <p:nvPr/>
            </p:nvSpPr>
            <p:spPr>
              <a:xfrm>
                <a:off x="7653" y="3361"/>
                <a:ext cx="3373" cy="1898"/>
              </a:xfrm>
              <a:prstGeom prst="rect">
                <a:avLst/>
              </a:prstGeom>
              <a:solidFill>
                <a:srgbClr val="0160AF">
                  <a:alpha val="8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3600" b="1" i="0" u="none" strike="noStrike" kern="1200" cap="none" spc="0" normalizeH="0" baseline="0" noProof="1">
                  <a:ln>
                    <a:noFill/>
                  </a:ln>
                  <a:solidFill>
                    <a:prstClr val="white"/>
                  </a:solidFill>
                  <a:effectLst>
                    <a:outerShdw blurRad="38100" dist="38100" dir="2700000" algn="tl">
                      <a:srgbClr val="000000">
                        <a:alpha val="43137"/>
                      </a:srgbClr>
                    </a:outerShdw>
                  </a:effectLst>
                  <a:uLnTx/>
                  <a:uFillTx/>
                  <a:latin typeface="+mn-lt"/>
                  <a:ea typeface="+mn-ea"/>
                  <a:cs typeface="+mn-cs"/>
                </a:endParaRPr>
              </a:p>
            </p:txBody>
          </p:sp>
          <p:sp>
            <p:nvSpPr>
              <p:cNvPr id="14" name="文本框 13"/>
              <p:cNvSpPr txBox="1"/>
              <p:nvPr/>
            </p:nvSpPr>
            <p:spPr>
              <a:xfrm>
                <a:off x="7565" y="3511"/>
                <a:ext cx="3507" cy="1598"/>
              </a:xfrm>
              <a:prstGeom prst="rect">
                <a:avLst/>
              </a:prstGeom>
              <a:noFill/>
            </p:spPr>
            <p:txBody>
              <a:bodyPr wrap="square" rtlCol="0" anchor="t">
                <a:spAutoFit/>
              </a:bodyPr>
              <a:lstStyle/>
              <a:p>
                <a:pPr marL="342900" marR="0" indent="-342900" defTabSz="914400" fontAlgn="auto">
                  <a:lnSpc>
                    <a:spcPct val="100000"/>
                  </a:lnSpc>
                  <a:buClrTx/>
                  <a:buSzTx/>
                  <a:buFont typeface="Arial" panose="020B0604020202020204" pitchFamily="34" charset="0"/>
                  <a:buChar char="•"/>
                  <a:defRPr/>
                </a:pPr>
                <a:r>
                  <a:rPr lang="zh-CN" altLang="en-US" sz="2000" b="1" spc="100" noProof="0">
                    <a:solidFill>
                      <a:srgbClr val="FFFFFF"/>
                    </a:solidFill>
                    <a:effectLst/>
                    <a:uFillTx/>
                    <a:latin typeface="微软雅黑" panose="020B0503020204020204" pitchFamily="34" charset="-122"/>
                    <a:ea typeface="微软雅黑" panose="020B0503020204020204" pitchFamily="34" charset="-122"/>
                    <a:sym typeface="+mn-ea"/>
                  </a:rPr>
                  <a:t>减少事故损失</a:t>
                </a:r>
                <a:endParaRPr kumimoji="0" lang="zh-CN" altLang="en-US" sz="2000" b="1" spc="100" baseline="0" noProof="0">
                  <a:solidFill>
                    <a:srgbClr val="FFFFFF"/>
                  </a:solidFill>
                  <a:effectLst/>
                  <a:uFillTx/>
                  <a:latin typeface="微软雅黑" panose="020B0503020204020204" pitchFamily="34" charset="-122"/>
                  <a:ea typeface="微软雅黑" panose="020B0503020204020204" pitchFamily="34" charset="-122"/>
                  <a:cs typeface="+mn-cs"/>
                  <a:sym typeface="+mn-ea"/>
                </a:endParaRPr>
              </a:p>
              <a:p>
                <a:pPr marL="342900" marR="0" indent="-342900" defTabSz="914400" fontAlgn="auto">
                  <a:lnSpc>
                    <a:spcPct val="100000"/>
                  </a:lnSpc>
                  <a:buClrTx/>
                  <a:buSzTx/>
                  <a:buFont typeface="Arial" panose="020B0604020202020204" pitchFamily="34" charset="0"/>
                  <a:buChar char="•"/>
                  <a:defRPr/>
                </a:pPr>
                <a:r>
                  <a:rPr lang="zh-CN" altLang="en-US" sz="2000" b="1" spc="100" noProof="0">
                    <a:solidFill>
                      <a:srgbClr val="FFFFFF"/>
                    </a:solidFill>
                    <a:effectLst/>
                    <a:uFillTx/>
                    <a:latin typeface="微软雅黑" panose="020B0503020204020204" pitchFamily="34" charset="-122"/>
                    <a:ea typeface="微软雅黑" panose="020B0503020204020204" pitchFamily="34" charset="-122"/>
                    <a:sym typeface="+mn-ea"/>
                  </a:rPr>
                  <a:t>增加管理收益</a:t>
                </a:r>
                <a:endParaRPr kumimoji="0" lang="zh-CN" altLang="en-US" sz="2000" b="1" spc="100" baseline="0" noProof="0">
                  <a:solidFill>
                    <a:srgbClr val="FFFFFF"/>
                  </a:solidFill>
                  <a:effectLst/>
                  <a:uFillTx/>
                  <a:latin typeface="微软雅黑" panose="020B0503020204020204" pitchFamily="34" charset="-122"/>
                  <a:ea typeface="微软雅黑" panose="020B0503020204020204" pitchFamily="34" charset="-122"/>
                  <a:cs typeface="+mn-cs"/>
                  <a:sym typeface="+mn-ea"/>
                </a:endParaRPr>
              </a:p>
              <a:p>
                <a:pPr marL="342900" marR="0" indent="-342900" defTabSz="914400" fontAlgn="auto">
                  <a:lnSpc>
                    <a:spcPct val="100000"/>
                  </a:lnSpc>
                  <a:buClrTx/>
                  <a:buSzTx/>
                  <a:buFont typeface="Arial" panose="020B0604020202020204" pitchFamily="34" charset="0"/>
                  <a:buChar char="•"/>
                  <a:defRPr/>
                </a:pPr>
                <a:r>
                  <a:rPr lang="zh-CN" altLang="en-US" sz="2000" b="1" spc="100" noProof="0">
                    <a:solidFill>
                      <a:srgbClr val="FFFFFF"/>
                    </a:solidFill>
                    <a:effectLst/>
                    <a:uFillTx/>
                    <a:latin typeface="微软雅黑" panose="020B0503020204020204" pitchFamily="34" charset="-122"/>
                    <a:ea typeface="微软雅黑" panose="020B0503020204020204" pitchFamily="34" charset="-122"/>
                    <a:sym typeface="+mn-ea"/>
                  </a:rPr>
                  <a:t>提升综合效益</a:t>
                </a:r>
              </a:p>
            </p:txBody>
          </p:sp>
        </p:grpSp>
        <p:sp>
          <p:nvSpPr>
            <p:cNvPr id="141" name=" 141"/>
            <p:cNvSpPr/>
            <p:nvPr/>
          </p:nvSpPr>
          <p:spPr>
            <a:xfrm>
              <a:off x="5002" y="3956"/>
              <a:ext cx="1095" cy="915"/>
            </a:xfrm>
            <a:custGeom>
              <a:avLst/>
              <a:gdLst>
                <a:gd name="connsiteX0" fmla="*/ 4710315 w 7544313"/>
                <a:gd name="connsiteY0" fmla="*/ 0 h 5784389"/>
                <a:gd name="connsiteX1" fmla="*/ 5164538 w 7544313"/>
                <a:gd name="connsiteY1" fmla="*/ 188144 h 5784389"/>
                <a:gd name="connsiteX2" fmla="*/ 7343753 w 7544313"/>
                <a:gd name="connsiteY2" fmla="*/ 2367358 h 5784389"/>
                <a:gd name="connsiteX3" fmla="*/ 7428050 w 7544313"/>
                <a:gd name="connsiteY3" fmla="*/ 2469120 h 5784389"/>
                <a:gd name="connsiteX4" fmla="*/ 7438311 w 7544313"/>
                <a:gd name="connsiteY4" fmla="*/ 2487626 h 5784389"/>
                <a:gd name="connsiteX5" fmla="*/ 7479289 w 7544313"/>
                <a:gd name="connsiteY5" fmla="*/ 2563973 h 5784389"/>
                <a:gd name="connsiteX6" fmla="*/ 7544313 w 7544313"/>
                <a:gd name="connsiteY6" fmla="*/ 2891210 h 5784389"/>
                <a:gd name="connsiteX7" fmla="*/ 7479289 w 7544313"/>
                <a:gd name="connsiteY7" fmla="*/ 3218447 h 5784389"/>
                <a:gd name="connsiteX8" fmla="*/ 7454433 w 7544313"/>
                <a:gd name="connsiteY8" fmla="*/ 3276193 h 5784389"/>
                <a:gd name="connsiteX9" fmla="*/ 7421357 w 7544313"/>
                <a:gd name="connsiteY9" fmla="*/ 3318247 h 5784389"/>
                <a:gd name="connsiteX10" fmla="*/ 7325947 w 7544313"/>
                <a:gd name="connsiteY10" fmla="*/ 3417030 h 5784389"/>
                <a:gd name="connsiteX11" fmla="*/ 5146732 w 7544313"/>
                <a:gd name="connsiteY11" fmla="*/ 5596244 h 5784389"/>
                <a:gd name="connsiteX12" fmla="*/ 4238287 w 7544313"/>
                <a:gd name="connsiteY12" fmla="*/ 5596244 h 5784389"/>
                <a:gd name="connsiteX13" fmla="*/ 4238287 w 7544313"/>
                <a:gd name="connsiteY13" fmla="*/ 4687801 h 5784389"/>
                <a:gd name="connsiteX14" fmla="*/ 5378425 w 7544313"/>
                <a:gd name="connsiteY14" fmla="*/ 3547663 h 5784389"/>
                <a:gd name="connsiteX15" fmla="*/ 642367 w 7544313"/>
                <a:gd name="connsiteY15" fmla="*/ 3547663 h 5784389"/>
                <a:gd name="connsiteX16" fmla="*/ 0 w 7544313"/>
                <a:gd name="connsiteY16" fmla="*/ 2905296 h 5784389"/>
                <a:gd name="connsiteX17" fmla="*/ 642367 w 7544313"/>
                <a:gd name="connsiteY17" fmla="*/ 2262930 h 5784389"/>
                <a:gd name="connsiteX18" fmla="*/ 5422435 w 7544313"/>
                <a:gd name="connsiteY18" fmla="*/ 2262930 h 5784389"/>
                <a:gd name="connsiteX19" fmla="*/ 4256093 w 7544313"/>
                <a:gd name="connsiteY19" fmla="*/ 1096587 h 5784389"/>
                <a:gd name="connsiteX20" fmla="*/ 4256093 w 7544313"/>
                <a:gd name="connsiteY20" fmla="*/ 188144 h 5784389"/>
                <a:gd name="connsiteX21" fmla="*/ 4710315 w 7544313"/>
                <a:gd name="connsiteY21" fmla="*/ 0 h 5784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7544313" h="5784389">
                  <a:moveTo>
                    <a:pt x="4710315" y="0"/>
                  </a:moveTo>
                  <a:cubicBezTo>
                    <a:pt x="4874713" y="0"/>
                    <a:pt x="5039107" y="62713"/>
                    <a:pt x="5164538" y="188144"/>
                  </a:cubicBezTo>
                  <a:lnTo>
                    <a:pt x="7343753" y="2367358"/>
                  </a:lnTo>
                  <a:cubicBezTo>
                    <a:pt x="7375110" y="2398716"/>
                    <a:pt x="7403341" y="2432905"/>
                    <a:pt x="7428050" y="2469120"/>
                  </a:cubicBezTo>
                  <a:lnTo>
                    <a:pt x="7438311" y="2487626"/>
                  </a:lnTo>
                  <a:lnTo>
                    <a:pt x="7479289" y="2563973"/>
                  </a:lnTo>
                  <a:cubicBezTo>
                    <a:pt x="7520342" y="2657385"/>
                    <a:pt x="7544313" y="2769994"/>
                    <a:pt x="7544313" y="2891210"/>
                  </a:cubicBezTo>
                  <a:cubicBezTo>
                    <a:pt x="7544313" y="3012426"/>
                    <a:pt x="7520342" y="3125035"/>
                    <a:pt x="7479289" y="3218447"/>
                  </a:cubicBezTo>
                  <a:lnTo>
                    <a:pt x="7454433" y="3276193"/>
                  </a:lnTo>
                  <a:lnTo>
                    <a:pt x="7421357" y="3318247"/>
                  </a:lnTo>
                  <a:cubicBezTo>
                    <a:pt x="7391886" y="3351882"/>
                    <a:pt x="7357304" y="3385674"/>
                    <a:pt x="7325947" y="3417030"/>
                  </a:cubicBezTo>
                  <a:lnTo>
                    <a:pt x="5146732" y="5596244"/>
                  </a:lnTo>
                  <a:cubicBezTo>
                    <a:pt x="4895873" y="5847104"/>
                    <a:pt x="4489147" y="5847104"/>
                    <a:pt x="4238287" y="5596244"/>
                  </a:cubicBezTo>
                  <a:cubicBezTo>
                    <a:pt x="3987430" y="5345384"/>
                    <a:pt x="3987430" y="4938661"/>
                    <a:pt x="4238287" y="4687801"/>
                  </a:cubicBezTo>
                  <a:lnTo>
                    <a:pt x="5378425" y="3547663"/>
                  </a:lnTo>
                  <a:lnTo>
                    <a:pt x="642367" y="3547663"/>
                  </a:lnTo>
                  <a:cubicBezTo>
                    <a:pt x="287598" y="3547663"/>
                    <a:pt x="0" y="3260065"/>
                    <a:pt x="0" y="2905296"/>
                  </a:cubicBezTo>
                  <a:cubicBezTo>
                    <a:pt x="0" y="2550527"/>
                    <a:pt x="287598" y="2262930"/>
                    <a:pt x="642367" y="2262930"/>
                  </a:cubicBezTo>
                  <a:lnTo>
                    <a:pt x="5422435" y="2262930"/>
                  </a:lnTo>
                  <a:lnTo>
                    <a:pt x="4256093" y="1096587"/>
                  </a:lnTo>
                  <a:cubicBezTo>
                    <a:pt x="4005235" y="845727"/>
                    <a:pt x="4005235" y="439004"/>
                    <a:pt x="4256093" y="188144"/>
                  </a:cubicBezTo>
                  <a:cubicBezTo>
                    <a:pt x="4381524" y="62713"/>
                    <a:pt x="4545918" y="0"/>
                    <a:pt x="4710315" y="0"/>
                  </a:cubicBezTo>
                  <a:close/>
                </a:path>
              </a:pathLst>
            </a:custGeom>
            <a:solidFill>
              <a:srgbClr val="0160A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endParaRPr>
            </a:p>
          </p:txBody>
        </p:sp>
      </p:grpSp>
      <p:grpSp>
        <p:nvGrpSpPr>
          <p:cNvPr id="26" name="组合 25"/>
          <p:cNvGrpSpPr/>
          <p:nvPr/>
        </p:nvGrpSpPr>
        <p:grpSpPr>
          <a:xfrm>
            <a:off x="544195" y="3213735"/>
            <a:ext cx="4969510" cy="1205230"/>
            <a:chOff x="1301" y="5016"/>
            <a:chExt cx="7826" cy="1898"/>
          </a:xfrm>
        </p:grpSpPr>
        <p:grpSp>
          <p:nvGrpSpPr>
            <p:cNvPr id="25" name="组合 24"/>
            <p:cNvGrpSpPr/>
            <p:nvPr/>
          </p:nvGrpSpPr>
          <p:grpSpPr>
            <a:xfrm>
              <a:off x="1301" y="5147"/>
              <a:ext cx="2685" cy="1636"/>
              <a:chOff x="1301" y="5507"/>
              <a:chExt cx="2685" cy="1636"/>
            </a:xfrm>
          </p:grpSpPr>
          <p:sp>
            <p:nvSpPr>
              <p:cNvPr id="19" name="圆角矩形 18"/>
              <p:cNvSpPr/>
              <p:nvPr/>
            </p:nvSpPr>
            <p:spPr>
              <a:xfrm>
                <a:off x="1301" y="5507"/>
                <a:ext cx="2685" cy="1636"/>
              </a:xfrm>
              <a:prstGeom prst="roundRect">
                <a:avLst/>
              </a:prstGeom>
              <a:solidFill>
                <a:srgbClr val="0160AF">
                  <a:alpha val="80000"/>
                </a:srgbClr>
              </a:solidFill>
              <a:ln w="3175">
                <a:noFill/>
                <a:prstDash val="sysDot"/>
              </a:ln>
            </p:spPr>
            <p:txBody>
              <a:bodyPr/>
              <a:lstStyle/>
              <a:p>
                <a:pPr algn="l"/>
                <a:endParaRPr lang="zh-CN" altLang="en-US" dirty="0">
                  <a:solidFill>
                    <a:schemeClr val="tx1">
                      <a:lumMod val="65000"/>
                      <a:lumOff val="35000"/>
                    </a:schemeClr>
                  </a:solidFill>
                  <a:latin typeface="方正清刻本悦宋简体" panose="02000000000000000000" pitchFamily="2" charset="-122"/>
                  <a:ea typeface="方正清刻本悦宋简体" panose="02000000000000000000" pitchFamily="2" charset="-122"/>
                  <a:sym typeface="方正清刻本悦宋简体" panose="02000000000000000000" pitchFamily="2" charset="-122"/>
                </a:endParaRPr>
              </a:p>
            </p:txBody>
          </p:sp>
          <p:sp>
            <p:nvSpPr>
              <p:cNvPr id="20" name="文本框 19"/>
              <p:cNvSpPr txBox="1"/>
              <p:nvPr/>
            </p:nvSpPr>
            <p:spPr>
              <a:xfrm>
                <a:off x="1378" y="5526"/>
                <a:ext cx="2531" cy="1598"/>
              </a:xfrm>
              <a:prstGeom prst="rect">
                <a:avLst/>
              </a:prstGeom>
              <a:noFill/>
            </p:spPr>
            <p:txBody>
              <a:bodyPr wrap="square" rtlCol="0" anchor="t">
                <a:spAutoFit/>
              </a:bodyPr>
              <a:lstStyle/>
              <a:p>
                <a:pPr algn="just" fontAlgn="auto"/>
                <a:r>
                  <a:rPr sz="2000" b="1" spc="100" noProof="0">
                    <a:ln>
                      <a:noFill/>
                    </a:ln>
                    <a:solidFill>
                      <a:schemeClr val="bg1">
                        <a:lumMod val="95000"/>
                      </a:schemeClr>
                    </a:solidFill>
                    <a:effectLst/>
                    <a:uLnTx/>
                    <a:uFillTx/>
                    <a:latin typeface="微软雅黑" panose="020B0503020204020204" pitchFamily="34" charset="-122"/>
                    <a:ea typeface="微软雅黑" panose="020B0503020204020204" pitchFamily="34" charset="-122"/>
                    <a:sym typeface="+mn-ea"/>
                  </a:rPr>
                  <a:t>2.形成“主动关爱”的安全氛围</a:t>
                </a:r>
              </a:p>
            </p:txBody>
          </p:sp>
        </p:grpSp>
        <p:grpSp>
          <p:nvGrpSpPr>
            <p:cNvPr id="21" name="组合 20"/>
            <p:cNvGrpSpPr/>
            <p:nvPr/>
          </p:nvGrpSpPr>
          <p:grpSpPr>
            <a:xfrm>
              <a:off x="4931" y="5016"/>
              <a:ext cx="4196" cy="1898"/>
              <a:chOff x="7563" y="3361"/>
              <a:chExt cx="4196" cy="1898"/>
            </a:xfrm>
          </p:grpSpPr>
          <p:sp>
            <p:nvSpPr>
              <p:cNvPr id="22" name="矩形 21"/>
              <p:cNvSpPr/>
              <p:nvPr/>
            </p:nvSpPr>
            <p:spPr>
              <a:xfrm>
                <a:off x="7638" y="3361"/>
                <a:ext cx="4107" cy="1898"/>
              </a:xfrm>
              <a:prstGeom prst="rect">
                <a:avLst/>
              </a:prstGeom>
              <a:solidFill>
                <a:srgbClr val="0160AF">
                  <a:alpha val="8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3600" b="1" i="0" u="none" strike="noStrike" kern="1200" cap="none" spc="0" normalizeH="0" baseline="0" noProof="1">
                  <a:ln>
                    <a:noFill/>
                  </a:ln>
                  <a:solidFill>
                    <a:prstClr val="white"/>
                  </a:solidFill>
                  <a:effectLst>
                    <a:outerShdw blurRad="38100" dist="38100" dir="2700000" algn="tl">
                      <a:srgbClr val="000000">
                        <a:alpha val="43137"/>
                      </a:srgbClr>
                    </a:outerShdw>
                  </a:effectLst>
                  <a:uLnTx/>
                  <a:uFillTx/>
                  <a:latin typeface="+mn-lt"/>
                  <a:ea typeface="+mn-ea"/>
                  <a:cs typeface="+mn-cs"/>
                </a:endParaRPr>
              </a:p>
            </p:txBody>
          </p:sp>
          <p:sp>
            <p:nvSpPr>
              <p:cNvPr id="23" name="文本框 22"/>
              <p:cNvSpPr txBox="1"/>
              <p:nvPr/>
            </p:nvSpPr>
            <p:spPr>
              <a:xfrm>
                <a:off x="7563" y="3511"/>
                <a:ext cx="4196" cy="1598"/>
              </a:xfrm>
              <a:prstGeom prst="rect">
                <a:avLst/>
              </a:prstGeom>
              <a:noFill/>
            </p:spPr>
            <p:txBody>
              <a:bodyPr wrap="square" rtlCol="0" anchor="t">
                <a:spAutoFit/>
              </a:bodyPr>
              <a:lstStyle/>
              <a:p>
                <a:pPr marL="342900" marR="0" indent="-342900" defTabSz="914400" fontAlgn="auto">
                  <a:lnSpc>
                    <a:spcPct val="100000"/>
                  </a:lnSpc>
                  <a:buClrTx/>
                  <a:buSzTx/>
                  <a:buFont typeface="Arial" panose="020B0604020202020204" pitchFamily="34" charset="0"/>
                  <a:buChar char="•"/>
                  <a:defRPr/>
                </a:pPr>
                <a:r>
                  <a:rPr lang="zh-CN" altLang="en-US" sz="2000" b="1" spc="100" noProof="0">
                    <a:solidFill>
                      <a:srgbClr val="FFFFFF"/>
                    </a:solidFill>
                    <a:effectLst/>
                    <a:uFillTx/>
                    <a:latin typeface="微软雅黑" panose="020B0503020204020204" pitchFamily="34" charset="-122"/>
                    <a:ea typeface="微软雅黑" panose="020B0503020204020204" pitchFamily="34" charset="-122"/>
                    <a:sym typeface="+mn-ea"/>
                  </a:rPr>
                  <a:t>组织对员工关爱</a:t>
                </a:r>
              </a:p>
              <a:p>
                <a:pPr marL="342900" marR="0" indent="-342900" defTabSz="914400" fontAlgn="auto">
                  <a:lnSpc>
                    <a:spcPct val="100000"/>
                  </a:lnSpc>
                  <a:buClrTx/>
                  <a:buSzTx/>
                  <a:buFont typeface="Arial" panose="020B0604020202020204" pitchFamily="34" charset="0"/>
                  <a:buChar char="•"/>
                  <a:defRPr/>
                </a:pPr>
                <a:r>
                  <a:rPr lang="zh-CN" altLang="en-US" sz="2000" b="1" spc="100" noProof="0">
                    <a:solidFill>
                      <a:srgbClr val="FFFFFF"/>
                    </a:solidFill>
                    <a:effectLst/>
                    <a:uFillTx/>
                    <a:latin typeface="微软雅黑" panose="020B0503020204020204" pitchFamily="34" charset="-122"/>
                    <a:ea typeface="微软雅黑" panose="020B0503020204020204" pitchFamily="34" charset="-122"/>
                    <a:sym typeface="+mn-ea"/>
                  </a:rPr>
                  <a:t>上级对下属关爱</a:t>
                </a:r>
              </a:p>
              <a:p>
                <a:pPr marL="342900" marR="0" indent="-342900" defTabSz="914400" fontAlgn="auto">
                  <a:lnSpc>
                    <a:spcPct val="100000"/>
                  </a:lnSpc>
                  <a:buClrTx/>
                  <a:buSzTx/>
                  <a:buFont typeface="Arial" panose="020B0604020202020204" pitchFamily="34" charset="0"/>
                  <a:buChar char="•"/>
                  <a:defRPr/>
                </a:pPr>
                <a:r>
                  <a:rPr lang="zh-CN" altLang="en-US" sz="2000" b="1" spc="100" noProof="0">
                    <a:solidFill>
                      <a:srgbClr val="FFFFFF"/>
                    </a:solidFill>
                    <a:effectLst/>
                    <a:uFillTx/>
                    <a:latin typeface="微软雅黑" panose="020B0503020204020204" pitchFamily="34" charset="-122"/>
                    <a:ea typeface="微软雅黑" panose="020B0503020204020204" pitchFamily="34" charset="-122"/>
                    <a:sym typeface="+mn-ea"/>
                  </a:rPr>
                  <a:t>员工之间相互关爱</a:t>
                </a:r>
              </a:p>
            </p:txBody>
          </p:sp>
        </p:grpSp>
        <p:sp>
          <p:nvSpPr>
            <p:cNvPr id="24" name=" 141"/>
            <p:cNvSpPr/>
            <p:nvPr/>
          </p:nvSpPr>
          <p:spPr>
            <a:xfrm>
              <a:off x="3987" y="5446"/>
              <a:ext cx="1034" cy="915"/>
            </a:xfrm>
            <a:custGeom>
              <a:avLst/>
              <a:gdLst>
                <a:gd name="connsiteX0" fmla="*/ 4710315 w 7544313"/>
                <a:gd name="connsiteY0" fmla="*/ 0 h 5784389"/>
                <a:gd name="connsiteX1" fmla="*/ 5164538 w 7544313"/>
                <a:gd name="connsiteY1" fmla="*/ 188144 h 5784389"/>
                <a:gd name="connsiteX2" fmla="*/ 7343753 w 7544313"/>
                <a:gd name="connsiteY2" fmla="*/ 2367358 h 5784389"/>
                <a:gd name="connsiteX3" fmla="*/ 7428050 w 7544313"/>
                <a:gd name="connsiteY3" fmla="*/ 2469120 h 5784389"/>
                <a:gd name="connsiteX4" fmla="*/ 7438311 w 7544313"/>
                <a:gd name="connsiteY4" fmla="*/ 2487626 h 5784389"/>
                <a:gd name="connsiteX5" fmla="*/ 7479289 w 7544313"/>
                <a:gd name="connsiteY5" fmla="*/ 2563973 h 5784389"/>
                <a:gd name="connsiteX6" fmla="*/ 7544313 w 7544313"/>
                <a:gd name="connsiteY6" fmla="*/ 2891210 h 5784389"/>
                <a:gd name="connsiteX7" fmla="*/ 7479289 w 7544313"/>
                <a:gd name="connsiteY7" fmla="*/ 3218447 h 5784389"/>
                <a:gd name="connsiteX8" fmla="*/ 7454433 w 7544313"/>
                <a:gd name="connsiteY8" fmla="*/ 3276193 h 5784389"/>
                <a:gd name="connsiteX9" fmla="*/ 7421357 w 7544313"/>
                <a:gd name="connsiteY9" fmla="*/ 3318247 h 5784389"/>
                <a:gd name="connsiteX10" fmla="*/ 7325947 w 7544313"/>
                <a:gd name="connsiteY10" fmla="*/ 3417030 h 5784389"/>
                <a:gd name="connsiteX11" fmla="*/ 5146732 w 7544313"/>
                <a:gd name="connsiteY11" fmla="*/ 5596244 h 5784389"/>
                <a:gd name="connsiteX12" fmla="*/ 4238287 w 7544313"/>
                <a:gd name="connsiteY12" fmla="*/ 5596244 h 5784389"/>
                <a:gd name="connsiteX13" fmla="*/ 4238287 w 7544313"/>
                <a:gd name="connsiteY13" fmla="*/ 4687801 h 5784389"/>
                <a:gd name="connsiteX14" fmla="*/ 5378425 w 7544313"/>
                <a:gd name="connsiteY14" fmla="*/ 3547663 h 5784389"/>
                <a:gd name="connsiteX15" fmla="*/ 642367 w 7544313"/>
                <a:gd name="connsiteY15" fmla="*/ 3547663 h 5784389"/>
                <a:gd name="connsiteX16" fmla="*/ 0 w 7544313"/>
                <a:gd name="connsiteY16" fmla="*/ 2905296 h 5784389"/>
                <a:gd name="connsiteX17" fmla="*/ 642367 w 7544313"/>
                <a:gd name="connsiteY17" fmla="*/ 2262930 h 5784389"/>
                <a:gd name="connsiteX18" fmla="*/ 5422435 w 7544313"/>
                <a:gd name="connsiteY18" fmla="*/ 2262930 h 5784389"/>
                <a:gd name="connsiteX19" fmla="*/ 4256093 w 7544313"/>
                <a:gd name="connsiteY19" fmla="*/ 1096587 h 5784389"/>
                <a:gd name="connsiteX20" fmla="*/ 4256093 w 7544313"/>
                <a:gd name="connsiteY20" fmla="*/ 188144 h 5784389"/>
                <a:gd name="connsiteX21" fmla="*/ 4710315 w 7544313"/>
                <a:gd name="connsiteY21" fmla="*/ 0 h 5784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7544313" h="5784389">
                  <a:moveTo>
                    <a:pt x="4710315" y="0"/>
                  </a:moveTo>
                  <a:cubicBezTo>
                    <a:pt x="4874713" y="0"/>
                    <a:pt x="5039107" y="62713"/>
                    <a:pt x="5164538" y="188144"/>
                  </a:cubicBezTo>
                  <a:lnTo>
                    <a:pt x="7343753" y="2367358"/>
                  </a:lnTo>
                  <a:cubicBezTo>
                    <a:pt x="7375110" y="2398716"/>
                    <a:pt x="7403341" y="2432905"/>
                    <a:pt x="7428050" y="2469120"/>
                  </a:cubicBezTo>
                  <a:lnTo>
                    <a:pt x="7438311" y="2487626"/>
                  </a:lnTo>
                  <a:lnTo>
                    <a:pt x="7479289" y="2563973"/>
                  </a:lnTo>
                  <a:cubicBezTo>
                    <a:pt x="7520342" y="2657385"/>
                    <a:pt x="7544313" y="2769994"/>
                    <a:pt x="7544313" y="2891210"/>
                  </a:cubicBezTo>
                  <a:cubicBezTo>
                    <a:pt x="7544313" y="3012426"/>
                    <a:pt x="7520342" y="3125035"/>
                    <a:pt x="7479289" y="3218447"/>
                  </a:cubicBezTo>
                  <a:lnTo>
                    <a:pt x="7454433" y="3276193"/>
                  </a:lnTo>
                  <a:lnTo>
                    <a:pt x="7421357" y="3318247"/>
                  </a:lnTo>
                  <a:cubicBezTo>
                    <a:pt x="7391886" y="3351882"/>
                    <a:pt x="7357304" y="3385674"/>
                    <a:pt x="7325947" y="3417030"/>
                  </a:cubicBezTo>
                  <a:lnTo>
                    <a:pt x="5146732" y="5596244"/>
                  </a:lnTo>
                  <a:cubicBezTo>
                    <a:pt x="4895873" y="5847104"/>
                    <a:pt x="4489147" y="5847104"/>
                    <a:pt x="4238287" y="5596244"/>
                  </a:cubicBezTo>
                  <a:cubicBezTo>
                    <a:pt x="3987430" y="5345384"/>
                    <a:pt x="3987430" y="4938661"/>
                    <a:pt x="4238287" y="4687801"/>
                  </a:cubicBezTo>
                  <a:lnTo>
                    <a:pt x="5378425" y="3547663"/>
                  </a:lnTo>
                  <a:lnTo>
                    <a:pt x="642367" y="3547663"/>
                  </a:lnTo>
                  <a:cubicBezTo>
                    <a:pt x="287598" y="3547663"/>
                    <a:pt x="0" y="3260065"/>
                    <a:pt x="0" y="2905296"/>
                  </a:cubicBezTo>
                  <a:cubicBezTo>
                    <a:pt x="0" y="2550527"/>
                    <a:pt x="287598" y="2262930"/>
                    <a:pt x="642367" y="2262930"/>
                  </a:cubicBezTo>
                  <a:lnTo>
                    <a:pt x="5422435" y="2262930"/>
                  </a:lnTo>
                  <a:lnTo>
                    <a:pt x="4256093" y="1096587"/>
                  </a:lnTo>
                  <a:cubicBezTo>
                    <a:pt x="4005235" y="845727"/>
                    <a:pt x="4005235" y="439004"/>
                    <a:pt x="4256093" y="188144"/>
                  </a:cubicBezTo>
                  <a:cubicBezTo>
                    <a:pt x="4381524" y="62713"/>
                    <a:pt x="4545918" y="0"/>
                    <a:pt x="4710315" y="0"/>
                  </a:cubicBezTo>
                  <a:close/>
                </a:path>
              </a:pathLst>
            </a:custGeom>
            <a:solidFill>
              <a:srgbClr val="0160A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endParaRPr>
            </a:p>
          </p:txBody>
        </p:sp>
      </p:grpSp>
      <p:sp>
        <p:nvSpPr>
          <p:cNvPr id="30" name="文本框 29"/>
          <p:cNvSpPr txBox="1"/>
          <p:nvPr/>
        </p:nvSpPr>
        <p:spPr>
          <a:xfrm>
            <a:off x="6146165" y="1720850"/>
            <a:ext cx="2426335" cy="2635885"/>
          </a:xfrm>
          <a:prstGeom prst="rect">
            <a:avLst/>
          </a:prstGeom>
          <a:noFill/>
        </p:spPr>
        <p:txBody>
          <a:bodyPr wrap="square" rtlCol="0" anchor="t">
            <a:spAutoFit/>
          </a:bodyPr>
          <a:lstStyle/>
          <a:p>
            <a:pPr marL="0" marR="0" lvl="0" indent="457200" algn="just" defTabSz="914400" rtl="0" fontAlgn="base">
              <a:lnSpc>
                <a:spcPct val="115000"/>
              </a:lnSpc>
              <a:spcBef>
                <a:spcPct val="0"/>
              </a:spcBef>
              <a:spcAft>
                <a:spcPct val="0"/>
              </a:spcAft>
              <a:buClrTx/>
              <a:buSzTx/>
              <a:buFontTx/>
              <a:buNone/>
              <a:defRPr/>
            </a:pPr>
            <a:r>
              <a:rPr lang="zh-CN" altLang="en-US" sz="16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mn-ea"/>
              </a:rPr>
              <a:t>员工在生产作业过程中，当发现自己身边的工友或其他人员有不安全的行为时，能立即给于纠正并有效制止。这种积极主动地关注自己和他人安全和健康的行为，就叫做“主动关爱”</a:t>
            </a:r>
          </a:p>
        </p:txBody>
      </p:sp>
      <p:sp>
        <p:nvSpPr>
          <p:cNvPr id="159" name="圆角矩形 158"/>
          <p:cNvSpPr/>
          <p:nvPr/>
        </p:nvSpPr>
        <p:spPr>
          <a:xfrm>
            <a:off x="6145530" y="1769110"/>
            <a:ext cx="2426335" cy="2553970"/>
          </a:xfrm>
          <a:prstGeom prst="roundRect">
            <a:avLst>
              <a:gd name="adj" fmla="val 3142"/>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96595" y="237649"/>
            <a:ext cx="41452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作业现场自主安全管理讲义</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02</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759460" y="753745"/>
            <a:ext cx="4036060" cy="398780"/>
            <a:chOff x="1443" y="1109"/>
            <a:chExt cx="6356" cy="628"/>
          </a:xfrm>
        </p:grpSpPr>
        <p:sp>
          <p:nvSpPr>
            <p:cNvPr id="8" name="AutoShape 11"/>
            <p:cNvSpPr/>
            <p:nvPr/>
          </p:nvSpPr>
          <p:spPr>
            <a:xfrm>
              <a:off x="1490" y="1139"/>
              <a:ext cx="6309"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9" name="文本框 8"/>
            <p:cNvSpPr txBox="1"/>
            <p:nvPr/>
          </p:nvSpPr>
          <p:spPr>
            <a:xfrm>
              <a:off x="1443" y="1109"/>
              <a:ext cx="6265"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实施与开展自主安全管理的意义</a:t>
              </a:r>
            </a:p>
          </p:txBody>
        </p:sp>
      </p:grpSp>
      <p:sp>
        <p:nvSpPr>
          <p:cNvPr id="10" name="文本框 9"/>
          <p:cNvSpPr txBox="1"/>
          <p:nvPr/>
        </p:nvSpPr>
        <p:spPr>
          <a:xfrm>
            <a:off x="971974" y="1254125"/>
            <a:ext cx="7200053" cy="398780"/>
          </a:xfrm>
          <a:prstGeom prst="rect">
            <a:avLst/>
          </a:prstGeom>
          <a:noFill/>
        </p:spPr>
        <p:txBody>
          <a:bodyPr wrap="square" rtlCol="0" anchor="t">
            <a:spAutoFit/>
          </a:bodyPr>
          <a:lstStyle/>
          <a:p>
            <a:pPr marR="0" lvl="0" defTabSz="914400" rtl="0" eaLnBrk="0" fontAlgn="base" hangingPunct="0">
              <a:lnSpc>
                <a:spcPct val="100000"/>
              </a:lnSpc>
              <a:spcBef>
                <a:spcPct val="0"/>
              </a:spcBef>
              <a:spcAft>
                <a:spcPct val="0"/>
              </a:spcAft>
              <a:buClrTx/>
              <a:buSzTx/>
              <a:defRPr/>
            </a:pPr>
            <a:r>
              <a:rPr kumimoji="1" lang="en-US" altLang="zh-CN" sz="2000" kern="0" spc="10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3.</a:t>
            </a:r>
            <a:r>
              <a:rPr kumimoji="1" lang="zh-CN" altLang="en-US" sz="2000" kern="0" spc="100" noProof="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实现员工行为“自我管控”，提高自身安全意识减少伤害</a:t>
            </a:r>
          </a:p>
        </p:txBody>
      </p:sp>
      <p:grpSp>
        <p:nvGrpSpPr>
          <p:cNvPr id="12" name="组合 11"/>
          <p:cNvGrpSpPr/>
          <p:nvPr/>
        </p:nvGrpSpPr>
        <p:grpSpPr>
          <a:xfrm>
            <a:off x="1692910" y="1891665"/>
            <a:ext cx="5759450" cy="2676525"/>
            <a:chOff x="2667" y="3097"/>
            <a:chExt cx="9070" cy="4215"/>
          </a:xfrm>
        </p:grpSpPr>
        <p:sp>
          <p:nvSpPr>
            <p:cNvPr id="11" name="文本框 10"/>
            <p:cNvSpPr txBox="1"/>
            <p:nvPr/>
          </p:nvSpPr>
          <p:spPr>
            <a:xfrm>
              <a:off x="2949" y="3097"/>
              <a:ext cx="8504" cy="4215"/>
            </a:xfrm>
            <a:prstGeom prst="rect">
              <a:avLst/>
            </a:prstGeom>
            <a:noFill/>
          </p:spPr>
          <p:txBody>
            <a:bodyPr wrap="square" rtlCol="0" anchor="t">
              <a:spAutoFit/>
            </a:bodyPr>
            <a:lstStyle/>
            <a:p>
              <a:pPr marL="0" marR="0" lvl="0" indent="457200" algn="just" defTabSz="914400" rtl="0" fontAlgn="base">
                <a:lnSpc>
                  <a:spcPct val="120000"/>
                </a:lnSpc>
                <a:spcBef>
                  <a:spcPct val="0"/>
                </a:spcBef>
                <a:spcAft>
                  <a:spcPct val="0"/>
                </a:spcAft>
                <a:buClrTx/>
                <a:buSzTx/>
                <a:buFontTx/>
                <a:buNone/>
                <a:defRPr/>
              </a:pPr>
              <a:r>
                <a:rPr lang="zh-CN" altLang="en-US"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mn-ea"/>
                </a:rPr>
                <a:t>员工“自我行为管控”，是企业安全自主管理的主要组成部分。</a:t>
              </a:r>
              <a:endParaRPr kumimoji="0" lang="zh-CN" altLang="en-US" sz="2000" i="0" spc="100" baseline="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mn-cs"/>
                <a:sym typeface="+mn-ea"/>
              </a:endParaRPr>
            </a:p>
            <a:p>
              <a:pPr marL="0" marR="0" lvl="0" indent="457200" algn="just" defTabSz="914400" rtl="0" fontAlgn="base">
                <a:lnSpc>
                  <a:spcPct val="120000"/>
                </a:lnSpc>
                <a:spcBef>
                  <a:spcPct val="0"/>
                </a:spcBef>
                <a:spcAft>
                  <a:spcPct val="0"/>
                </a:spcAft>
                <a:buClrTx/>
                <a:buSzTx/>
                <a:buFontTx/>
                <a:buNone/>
                <a:defRPr/>
              </a:pPr>
              <a:r>
                <a:rPr lang="zh-CN" altLang="en-US"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mn-ea"/>
                </a:rPr>
                <a:t>一方面是靠员工的诚信与自律来支撑，另一方面要靠组织的行为管控机制来保障。</a:t>
              </a:r>
              <a:endParaRPr kumimoji="0" lang="zh-CN" altLang="en-US" sz="2000" i="0" spc="100" baseline="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mn-cs"/>
                <a:sym typeface="+mn-ea"/>
              </a:endParaRPr>
            </a:p>
            <a:p>
              <a:pPr marL="0" marR="0" lvl="0" indent="457200" algn="just" defTabSz="914400" rtl="0" fontAlgn="base">
                <a:lnSpc>
                  <a:spcPct val="120000"/>
                </a:lnSpc>
                <a:spcBef>
                  <a:spcPct val="0"/>
                </a:spcBef>
                <a:spcAft>
                  <a:spcPct val="0"/>
                </a:spcAft>
                <a:buClrTx/>
                <a:buSzTx/>
                <a:buFontTx/>
                <a:buNone/>
                <a:defRPr/>
              </a:pPr>
              <a:r>
                <a:rPr lang="zh-CN" altLang="en-US"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mn-ea"/>
                </a:rPr>
                <a:t>机制的组成部分包括：在有效的</a:t>
              </a:r>
              <a:r>
                <a:rPr lang="zh-CN" altLang="en-US" sz="2000" spc="100" noProof="0">
                  <a:ln>
                    <a:noFill/>
                  </a:ln>
                  <a:solidFill>
                    <a:schemeClr val="tx1">
                      <a:lumMod val="85000"/>
                      <a:lumOff val="15000"/>
                    </a:schemeClr>
                  </a:solidFill>
                  <a:effectLst>
                    <a:outerShdw blurRad="38100" dist="38100" dir="2700000" algn="tl">
                      <a:srgbClr val="C0C0C0"/>
                    </a:outerShdw>
                  </a:effectLst>
                  <a:uLnTx/>
                  <a:uFillTx/>
                  <a:latin typeface="微软雅黑" panose="020B0503020204020204" pitchFamily="34" charset="-122"/>
                  <a:ea typeface="微软雅黑" panose="020B0503020204020204" pitchFamily="34" charset="-122"/>
                  <a:sym typeface="+mn-ea"/>
                </a:rPr>
                <a:t>活动</a:t>
              </a:r>
              <a:r>
                <a:rPr lang="zh-CN" altLang="en-US"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mn-ea"/>
                </a:rPr>
                <a:t>记录基础上，通过定期评价，及时给员工反馈，并给以有效激励。</a:t>
              </a:r>
            </a:p>
          </p:txBody>
        </p:sp>
        <p:sp>
          <p:nvSpPr>
            <p:cNvPr id="159" name="圆角矩形 158"/>
            <p:cNvSpPr/>
            <p:nvPr/>
          </p:nvSpPr>
          <p:spPr>
            <a:xfrm>
              <a:off x="2667" y="3097"/>
              <a:ext cx="9070" cy="4215"/>
            </a:xfrm>
            <a:prstGeom prst="roundRect">
              <a:avLst>
                <a:gd name="adj" fmla="val 3142"/>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96595" y="237649"/>
            <a:ext cx="41452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作业现场自主安全管理讲义</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02</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759460" y="753745"/>
            <a:ext cx="4036060" cy="398780"/>
            <a:chOff x="1443" y="1109"/>
            <a:chExt cx="6356" cy="628"/>
          </a:xfrm>
        </p:grpSpPr>
        <p:sp>
          <p:nvSpPr>
            <p:cNvPr id="8" name="AutoShape 11"/>
            <p:cNvSpPr/>
            <p:nvPr/>
          </p:nvSpPr>
          <p:spPr>
            <a:xfrm>
              <a:off x="1490" y="1139"/>
              <a:ext cx="6309"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9" name="文本框 8"/>
            <p:cNvSpPr txBox="1"/>
            <p:nvPr/>
          </p:nvSpPr>
          <p:spPr>
            <a:xfrm>
              <a:off x="1443" y="1109"/>
              <a:ext cx="6265"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实施与开展自主安全管理的意义</a:t>
              </a:r>
            </a:p>
          </p:txBody>
        </p:sp>
      </p:grpSp>
      <p:sp>
        <p:nvSpPr>
          <p:cNvPr id="10" name="文本框 9"/>
          <p:cNvSpPr txBox="1"/>
          <p:nvPr/>
        </p:nvSpPr>
        <p:spPr>
          <a:xfrm>
            <a:off x="2095818" y="1158875"/>
            <a:ext cx="4952365" cy="398780"/>
          </a:xfrm>
          <a:prstGeom prst="rect">
            <a:avLst/>
          </a:prstGeom>
          <a:noFill/>
        </p:spPr>
        <p:txBody>
          <a:bodyPr wrap="none" rtlCol="0" anchor="t">
            <a:spAutoFit/>
          </a:bodyPr>
          <a:lstStyle/>
          <a:p>
            <a:pPr marR="0" lvl="0" algn="l" defTabSz="914400" rtl="0" eaLnBrk="0" fontAlgn="base" hangingPunct="0">
              <a:lnSpc>
                <a:spcPct val="100000"/>
              </a:lnSpc>
              <a:buClrTx/>
              <a:buSzTx/>
              <a:defRPr/>
            </a:pPr>
            <a:r>
              <a:rPr kumimoji="1" lang="en-US" altLang="zh-CN" sz="2000" kern="0" spc="100" noProof="0" smtClean="0">
                <a:ln>
                  <a:noFill/>
                </a:ln>
                <a:solidFill>
                  <a:schemeClr val="tx1">
                    <a:lumMod val="85000"/>
                    <a:lumOff val="15000"/>
                  </a:schemeClr>
                </a:solidFill>
                <a:uLnTx/>
                <a:uFillTx/>
                <a:latin typeface="微软雅黑" panose="020B0503020204020204" pitchFamily="34" charset="-122"/>
                <a:ea typeface="微软雅黑" panose="020B0503020204020204" pitchFamily="34" charset="-122"/>
                <a:cs typeface="宋体" panose="02010600030101010101" pitchFamily="2" charset="-122"/>
                <a:sym typeface="+mn-ea"/>
              </a:rPr>
              <a:t>4.形成安全自主管理持续改善的长效机制</a:t>
            </a:r>
          </a:p>
        </p:txBody>
      </p:sp>
      <p:grpSp>
        <p:nvGrpSpPr>
          <p:cNvPr id="30" name="组合 29"/>
          <p:cNvGrpSpPr/>
          <p:nvPr/>
        </p:nvGrpSpPr>
        <p:grpSpPr>
          <a:xfrm>
            <a:off x="1036320" y="1751330"/>
            <a:ext cx="7071360" cy="2911475"/>
            <a:chOff x="1627" y="2758"/>
            <a:chExt cx="11136" cy="4585"/>
          </a:xfrm>
        </p:grpSpPr>
        <p:sp>
          <p:nvSpPr>
            <p:cNvPr id="25615" name="Freeform 52"/>
            <p:cNvSpPr/>
            <p:nvPr/>
          </p:nvSpPr>
          <p:spPr>
            <a:xfrm>
              <a:off x="7122" y="5381"/>
              <a:ext cx="2393" cy="1931"/>
            </a:xfrm>
            <a:custGeom>
              <a:avLst/>
              <a:gdLst/>
              <a:ahLst/>
              <a:cxnLst>
                <a:cxn ang="0">
                  <a:pos x="0" y="0"/>
                </a:cxn>
                <a:cxn ang="0">
                  <a:pos x="2147483647" y="2147483647"/>
                </a:cxn>
                <a:cxn ang="0">
                  <a:pos x="2147483647" y="2147483647"/>
                </a:cxn>
                <a:cxn ang="0">
                  <a:pos x="2147483647" y="2147483647"/>
                </a:cxn>
                <a:cxn ang="0">
                  <a:pos x="2147483647" y="2147483647"/>
                </a:cxn>
                <a:cxn ang="0">
                  <a:pos x="0" y="0"/>
                </a:cxn>
              </a:cxnLst>
              <a:rect l="0" t="0" r="0" b="0"/>
              <a:pathLst>
                <a:path w="2891" h="936">
                  <a:moveTo>
                    <a:pt x="0" y="0"/>
                  </a:moveTo>
                  <a:lnTo>
                    <a:pt x="1530" y="624"/>
                  </a:lnTo>
                  <a:lnTo>
                    <a:pt x="2891" y="624"/>
                  </a:lnTo>
                  <a:lnTo>
                    <a:pt x="2891" y="936"/>
                  </a:lnTo>
                  <a:lnTo>
                    <a:pt x="1530" y="936"/>
                  </a:lnTo>
                  <a:lnTo>
                    <a:pt x="0" y="0"/>
                  </a:lnTo>
                  <a:close/>
                </a:path>
              </a:pathLst>
            </a:custGeom>
            <a:solidFill>
              <a:srgbClr val="D9D9D9"/>
            </a:solidFill>
            <a:ln w="3175" cap="flat" cmpd="sng">
              <a:solidFill>
                <a:schemeClr val="bg1"/>
              </a:solidFill>
              <a:prstDash val="solid"/>
              <a:miter/>
              <a:headEnd type="none" w="med" len="med"/>
              <a:tailEnd type="none" w="med" len="med"/>
            </a:ln>
          </p:spPr>
          <p:txBody>
            <a:bodyPr/>
            <a:lstStyle/>
            <a:p>
              <a:endParaRPr lang="zh-CN" altLang="en-US"/>
            </a:p>
          </p:txBody>
        </p:sp>
        <p:sp>
          <p:nvSpPr>
            <p:cNvPr id="25614" name="Freeform 51"/>
            <p:cNvSpPr/>
            <p:nvPr/>
          </p:nvSpPr>
          <p:spPr>
            <a:xfrm>
              <a:off x="7095" y="5171"/>
              <a:ext cx="2406" cy="1138"/>
            </a:xfrm>
            <a:custGeom>
              <a:avLst/>
              <a:gdLst/>
              <a:ahLst/>
              <a:cxnLst>
                <a:cxn ang="0">
                  <a:pos x="0" y="0"/>
                </a:cxn>
                <a:cxn ang="0">
                  <a:pos x="2147483647" y="2147483647"/>
                </a:cxn>
                <a:cxn ang="0">
                  <a:pos x="2147483647" y="2147483647"/>
                </a:cxn>
                <a:cxn ang="0">
                  <a:pos x="2147483647" y="2147483647"/>
                </a:cxn>
                <a:cxn ang="0">
                  <a:pos x="2147483647" y="2147483647"/>
                </a:cxn>
                <a:cxn ang="0">
                  <a:pos x="0" y="0"/>
                </a:cxn>
              </a:cxnLst>
              <a:rect l="0" t="0" r="0" b="0"/>
              <a:pathLst>
                <a:path w="10000" h="10000">
                  <a:moveTo>
                    <a:pt x="0" y="0"/>
                  </a:moveTo>
                  <a:lnTo>
                    <a:pt x="5339" y="4212"/>
                  </a:lnTo>
                  <a:lnTo>
                    <a:pt x="10000" y="4212"/>
                  </a:lnTo>
                  <a:lnTo>
                    <a:pt x="10000" y="10000"/>
                  </a:lnTo>
                  <a:lnTo>
                    <a:pt x="5339" y="10000"/>
                  </a:lnTo>
                  <a:lnTo>
                    <a:pt x="0" y="0"/>
                  </a:lnTo>
                  <a:close/>
                </a:path>
              </a:pathLst>
            </a:custGeom>
            <a:solidFill>
              <a:srgbClr val="D9D9D9"/>
            </a:solidFill>
            <a:ln w="3175" cap="flat" cmpd="sng">
              <a:solidFill>
                <a:schemeClr val="bg1"/>
              </a:solidFill>
              <a:prstDash val="solid"/>
              <a:miter/>
              <a:headEnd type="none" w="med" len="med"/>
              <a:tailEnd type="none" w="med" len="med"/>
            </a:ln>
          </p:spPr>
          <p:txBody>
            <a:bodyPr/>
            <a:lstStyle/>
            <a:p>
              <a:endParaRPr lang="zh-CN" altLang="en-US"/>
            </a:p>
          </p:txBody>
        </p:sp>
        <p:sp>
          <p:nvSpPr>
            <p:cNvPr id="25613" name="Freeform 50"/>
            <p:cNvSpPr/>
            <p:nvPr/>
          </p:nvSpPr>
          <p:spPr>
            <a:xfrm rot="-10800000" flipV="1">
              <a:off x="7059" y="4648"/>
              <a:ext cx="2472" cy="683"/>
            </a:xfrm>
            <a:custGeom>
              <a:avLst/>
              <a:gdLst/>
              <a:ahLst/>
              <a:cxnLst>
                <a:cxn ang="0">
                  <a:pos x="2147483647" y="2147483647"/>
                </a:cxn>
                <a:cxn ang="0">
                  <a:pos x="2147483647" y="0"/>
                </a:cxn>
                <a:cxn ang="0">
                  <a:pos x="0" y="0"/>
                </a:cxn>
                <a:cxn ang="0">
                  <a:pos x="0" y="2147483647"/>
                </a:cxn>
                <a:cxn ang="0">
                  <a:pos x="2147483647" y="2147483647"/>
                </a:cxn>
                <a:cxn ang="0">
                  <a:pos x="2147483647" y="2147483647"/>
                </a:cxn>
              </a:cxnLst>
              <a:rect l="0" t="0" r="0" b="0"/>
              <a:pathLst>
                <a:path w="2222" h="439">
                  <a:moveTo>
                    <a:pt x="2222" y="202"/>
                  </a:moveTo>
                  <a:lnTo>
                    <a:pt x="1036" y="0"/>
                  </a:lnTo>
                  <a:lnTo>
                    <a:pt x="0" y="0"/>
                  </a:lnTo>
                  <a:lnTo>
                    <a:pt x="0" y="439"/>
                  </a:lnTo>
                  <a:lnTo>
                    <a:pt x="1056" y="433"/>
                  </a:lnTo>
                  <a:lnTo>
                    <a:pt x="2222" y="202"/>
                  </a:lnTo>
                  <a:close/>
                </a:path>
              </a:pathLst>
            </a:custGeom>
            <a:solidFill>
              <a:srgbClr val="D9D9D9"/>
            </a:solidFill>
            <a:ln w="3175" cap="flat" cmpd="sng">
              <a:solidFill>
                <a:schemeClr val="bg1"/>
              </a:solidFill>
              <a:prstDash val="solid"/>
              <a:miter/>
              <a:headEnd type="none" w="med" len="med"/>
              <a:tailEnd type="none" w="med" len="med"/>
            </a:ln>
          </p:spPr>
          <p:txBody>
            <a:bodyPr/>
            <a:lstStyle/>
            <a:p>
              <a:endParaRPr lang="zh-CN" altLang="en-US"/>
            </a:p>
          </p:txBody>
        </p:sp>
        <p:sp>
          <p:nvSpPr>
            <p:cNvPr id="25612" name="Freeform 49"/>
            <p:cNvSpPr/>
            <p:nvPr/>
          </p:nvSpPr>
          <p:spPr>
            <a:xfrm>
              <a:off x="7624" y="3654"/>
              <a:ext cx="1937" cy="1146"/>
            </a:xfrm>
            <a:custGeom>
              <a:avLst/>
              <a:gdLst/>
              <a:ahLst/>
              <a:cxnLst>
                <a:cxn ang="0">
                  <a:pos x="0" y="2147483647"/>
                </a:cxn>
                <a:cxn ang="0">
                  <a:pos x="2147483647" y="0"/>
                </a:cxn>
                <a:cxn ang="0">
                  <a:pos x="2147483647" y="0"/>
                </a:cxn>
                <a:cxn ang="0">
                  <a:pos x="2147483647" y="2147483647"/>
                </a:cxn>
                <a:cxn ang="0">
                  <a:pos x="2147483647" y="2147483647"/>
                </a:cxn>
                <a:cxn ang="0">
                  <a:pos x="0" y="2147483647"/>
                </a:cxn>
              </a:cxnLst>
              <a:rect l="0" t="0" r="0" b="0"/>
              <a:pathLst>
                <a:path w="2920" h="539">
                  <a:moveTo>
                    <a:pt x="0" y="539"/>
                  </a:moveTo>
                  <a:lnTo>
                    <a:pt x="1559" y="0"/>
                  </a:lnTo>
                  <a:lnTo>
                    <a:pt x="2920" y="0"/>
                  </a:lnTo>
                  <a:lnTo>
                    <a:pt x="2920" y="312"/>
                  </a:lnTo>
                  <a:lnTo>
                    <a:pt x="1531" y="312"/>
                  </a:lnTo>
                  <a:lnTo>
                    <a:pt x="0" y="539"/>
                  </a:lnTo>
                  <a:close/>
                </a:path>
              </a:pathLst>
            </a:custGeom>
            <a:solidFill>
              <a:srgbClr val="D9D9D9"/>
            </a:solidFill>
            <a:ln w="3175" cap="flat" cmpd="sng">
              <a:solidFill>
                <a:schemeClr val="bg1"/>
              </a:solidFill>
              <a:prstDash val="solid"/>
              <a:miter/>
              <a:headEnd type="none" w="med" len="med"/>
              <a:tailEnd type="none" w="med" len="med"/>
            </a:ln>
          </p:spPr>
          <p:txBody>
            <a:bodyPr/>
            <a:lstStyle/>
            <a:p>
              <a:endParaRPr lang="zh-CN" altLang="en-US"/>
            </a:p>
          </p:txBody>
        </p:sp>
        <p:sp>
          <p:nvSpPr>
            <p:cNvPr id="25611" name="Freeform 48"/>
            <p:cNvSpPr/>
            <p:nvPr/>
          </p:nvSpPr>
          <p:spPr>
            <a:xfrm>
              <a:off x="7275" y="2759"/>
              <a:ext cx="2286" cy="1945"/>
            </a:xfrm>
            <a:custGeom>
              <a:avLst/>
              <a:gdLst/>
              <a:ahLst/>
              <a:cxnLst>
                <a:cxn ang="0">
                  <a:pos x="0" y="2147483647"/>
                </a:cxn>
                <a:cxn ang="0">
                  <a:pos x="2147483647" y="0"/>
                </a:cxn>
                <a:cxn ang="0">
                  <a:pos x="2147483647" y="0"/>
                </a:cxn>
                <a:cxn ang="0">
                  <a:pos x="2147483647" y="2147483647"/>
                </a:cxn>
                <a:cxn ang="0">
                  <a:pos x="2147483647" y="2147483647"/>
                </a:cxn>
                <a:cxn ang="0">
                  <a:pos x="0" y="2147483647"/>
                </a:cxn>
              </a:cxnLst>
              <a:rect l="0" t="0" r="0" b="0"/>
              <a:pathLst>
                <a:path w="2920" h="936">
                  <a:moveTo>
                    <a:pt x="0" y="936"/>
                  </a:moveTo>
                  <a:lnTo>
                    <a:pt x="1559" y="0"/>
                  </a:lnTo>
                  <a:lnTo>
                    <a:pt x="2920" y="0"/>
                  </a:lnTo>
                  <a:lnTo>
                    <a:pt x="2920" y="312"/>
                  </a:lnTo>
                  <a:lnTo>
                    <a:pt x="1559" y="312"/>
                  </a:lnTo>
                  <a:lnTo>
                    <a:pt x="0" y="936"/>
                  </a:lnTo>
                  <a:close/>
                </a:path>
              </a:pathLst>
            </a:custGeom>
            <a:solidFill>
              <a:srgbClr val="D9D9D9"/>
            </a:solidFill>
            <a:ln w="3175" cap="flat" cmpd="sng">
              <a:solidFill>
                <a:schemeClr val="bg1"/>
              </a:solidFill>
              <a:prstDash val="solid"/>
              <a:miter/>
              <a:headEnd type="none" w="med" len="med"/>
              <a:tailEnd type="none" w="med" len="med"/>
            </a:ln>
          </p:spPr>
          <p:txBody>
            <a:bodyPr/>
            <a:lstStyle/>
            <a:p>
              <a:endParaRPr lang="zh-CN" altLang="en-US"/>
            </a:p>
          </p:txBody>
        </p:sp>
        <p:sp>
          <p:nvSpPr>
            <p:cNvPr id="25605" name="Freeform 52"/>
            <p:cNvSpPr/>
            <p:nvPr/>
          </p:nvSpPr>
          <p:spPr>
            <a:xfrm flipH="1">
              <a:off x="4820" y="5330"/>
              <a:ext cx="2287" cy="2013"/>
            </a:xfrm>
            <a:custGeom>
              <a:avLst/>
              <a:gdLst/>
              <a:ahLst/>
              <a:cxnLst>
                <a:cxn ang="0">
                  <a:pos x="0" y="0"/>
                </a:cxn>
                <a:cxn ang="0">
                  <a:pos x="2147483647" y="2147483647"/>
                </a:cxn>
                <a:cxn ang="0">
                  <a:pos x="2147483647" y="2147483647"/>
                </a:cxn>
                <a:cxn ang="0">
                  <a:pos x="2147483647" y="2147483647"/>
                </a:cxn>
                <a:cxn ang="0">
                  <a:pos x="2147483647" y="2147483647"/>
                </a:cxn>
                <a:cxn ang="0">
                  <a:pos x="0" y="0"/>
                </a:cxn>
              </a:cxnLst>
              <a:rect l="0" t="0" r="0" b="0"/>
              <a:pathLst>
                <a:path w="2891" h="936">
                  <a:moveTo>
                    <a:pt x="0" y="0"/>
                  </a:moveTo>
                  <a:lnTo>
                    <a:pt x="1530" y="624"/>
                  </a:lnTo>
                  <a:lnTo>
                    <a:pt x="2891" y="624"/>
                  </a:lnTo>
                  <a:lnTo>
                    <a:pt x="2891" y="936"/>
                  </a:lnTo>
                  <a:lnTo>
                    <a:pt x="1530" y="936"/>
                  </a:lnTo>
                  <a:lnTo>
                    <a:pt x="0" y="0"/>
                  </a:lnTo>
                  <a:close/>
                </a:path>
              </a:pathLst>
            </a:custGeom>
            <a:solidFill>
              <a:srgbClr val="D9D9D9"/>
            </a:solidFill>
            <a:ln w="3175" cap="flat" cmpd="sng">
              <a:solidFill>
                <a:schemeClr val="bg1"/>
              </a:solidFill>
              <a:prstDash val="solid"/>
              <a:miter/>
              <a:headEnd type="none" w="med" len="med"/>
              <a:tailEnd type="none" w="med" len="med"/>
            </a:ln>
          </p:spPr>
          <p:txBody>
            <a:bodyPr/>
            <a:lstStyle/>
            <a:p>
              <a:endParaRPr lang="zh-CN" altLang="en-US"/>
            </a:p>
          </p:txBody>
        </p:sp>
        <p:sp>
          <p:nvSpPr>
            <p:cNvPr id="25604" name="Freeform 51"/>
            <p:cNvSpPr/>
            <p:nvPr/>
          </p:nvSpPr>
          <p:spPr>
            <a:xfrm flipH="1">
              <a:off x="4827" y="5171"/>
              <a:ext cx="2329" cy="1170"/>
            </a:xfrm>
            <a:custGeom>
              <a:avLst/>
              <a:gdLst/>
              <a:ahLst/>
              <a:cxnLst>
                <a:cxn ang="0">
                  <a:pos x="0" y="0"/>
                </a:cxn>
                <a:cxn ang="0">
                  <a:pos x="2147483647" y="2147483647"/>
                </a:cxn>
                <a:cxn ang="0">
                  <a:pos x="2147483647" y="2147483647"/>
                </a:cxn>
                <a:cxn ang="0">
                  <a:pos x="2147483647" y="2147483647"/>
                </a:cxn>
                <a:cxn ang="0">
                  <a:pos x="2147483647" y="2147483647"/>
                </a:cxn>
                <a:cxn ang="0">
                  <a:pos x="0" y="0"/>
                </a:cxn>
              </a:cxnLst>
              <a:rect l="0" t="0" r="0" b="0"/>
              <a:pathLst>
                <a:path w="10000" h="10000">
                  <a:moveTo>
                    <a:pt x="0" y="0"/>
                  </a:moveTo>
                  <a:lnTo>
                    <a:pt x="5339" y="4212"/>
                  </a:lnTo>
                  <a:lnTo>
                    <a:pt x="10000" y="4212"/>
                  </a:lnTo>
                  <a:lnTo>
                    <a:pt x="10000" y="10000"/>
                  </a:lnTo>
                  <a:lnTo>
                    <a:pt x="5339" y="10000"/>
                  </a:lnTo>
                  <a:lnTo>
                    <a:pt x="0" y="0"/>
                  </a:lnTo>
                  <a:close/>
                </a:path>
              </a:pathLst>
            </a:custGeom>
            <a:solidFill>
              <a:srgbClr val="D9D9D9"/>
            </a:solidFill>
            <a:ln w="3175" cap="flat" cmpd="sng">
              <a:solidFill>
                <a:schemeClr val="bg1"/>
              </a:solidFill>
              <a:prstDash val="solid"/>
              <a:miter/>
              <a:headEnd type="none" w="med" len="med"/>
              <a:tailEnd type="none" w="med" len="med"/>
            </a:ln>
          </p:spPr>
          <p:txBody>
            <a:bodyPr/>
            <a:lstStyle/>
            <a:p>
              <a:endParaRPr lang="zh-CN" altLang="en-US"/>
            </a:p>
          </p:txBody>
        </p:sp>
        <p:sp>
          <p:nvSpPr>
            <p:cNvPr id="25603" name="Freeform 50"/>
            <p:cNvSpPr/>
            <p:nvPr/>
          </p:nvSpPr>
          <p:spPr>
            <a:xfrm rot="10800000" flipH="1" flipV="1">
              <a:off x="4827" y="4646"/>
              <a:ext cx="2329" cy="638"/>
            </a:xfrm>
            <a:custGeom>
              <a:avLst/>
              <a:gdLst/>
              <a:ahLst/>
              <a:cxnLst>
                <a:cxn ang="0">
                  <a:pos x="2147483647" y="2147483647"/>
                </a:cxn>
                <a:cxn ang="0">
                  <a:pos x="2147483647" y="0"/>
                </a:cxn>
                <a:cxn ang="0">
                  <a:pos x="0" y="0"/>
                </a:cxn>
                <a:cxn ang="0">
                  <a:pos x="0" y="2147483647"/>
                </a:cxn>
                <a:cxn ang="0">
                  <a:pos x="2147483647" y="2147483647"/>
                </a:cxn>
                <a:cxn ang="0">
                  <a:pos x="2147483647" y="2147483647"/>
                </a:cxn>
              </a:cxnLst>
              <a:rect l="0" t="0" r="0" b="0"/>
              <a:pathLst>
                <a:path w="2222" h="439">
                  <a:moveTo>
                    <a:pt x="2222" y="202"/>
                  </a:moveTo>
                  <a:lnTo>
                    <a:pt x="1036" y="0"/>
                  </a:lnTo>
                  <a:lnTo>
                    <a:pt x="0" y="0"/>
                  </a:lnTo>
                  <a:lnTo>
                    <a:pt x="0" y="439"/>
                  </a:lnTo>
                  <a:lnTo>
                    <a:pt x="1056" y="433"/>
                  </a:lnTo>
                  <a:lnTo>
                    <a:pt x="2222" y="202"/>
                  </a:lnTo>
                  <a:close/>
                </a:path>
              </a:pathLst>
            </a:custGeom>
            <a:solidFill>
              <a:srgbClr val="D9D9D9"/>
            </a:solidFill>
            <a:ln w="3175" cap="flat" cmpd="sng">
              <a:solidFill>
                <a:schemeClr val="bg1"/>
              </a:solidFill>
              <a:prstDash val="solid"/>
              <a:miter/>
              <a:headEnd type="none" w="med" len="med"/>
              <a:tailEnd type="none" w="med" len="med"/>
            </a:ln>
          </p:spPr>
          <p:txBody>
            <a:bodyPr/>
            <a:lstStyle/>
            <a:p>
              <a:endParaRPr lang="zh-CN" altLang="en-US"/>
            </a:p>
          </p:txBody>
        </p:sp>
        <p:sp>
          <p:nvSpPr>
            <p:cNvPr id="25602" name="Freeform 49"/>
            <p:cNvSpPr/>
            <p:nvPr/>
          </p:nvSpPr>
          <p:spPr>
            <a:xfrm flipH="1">
              <a:off x="4827" y="3654"/>
              <a:ext cx="1985" cy="1094"/>
            </a:xfrm>
            <a:custGeom>
              <a:avLst/>
              <a:gdLst/>
              <a:ahLst/>
              <a:cxnLst>
                <a:cxn ang="0">
                  <a:pos x="0" y="2147483647"/>
                </a:cxn>
                <a:cxn ang="0">
                  <a:pos x="2147483647" y="0"/>
                </a:cxn>
                <a:cxn ang="0">
                  <a:pos x="2147483647" y="0"/>
                </a:cxn>
                <a:cxn ang="0">
                  <a:pos x="2147483647" y="2147483647"/>
                </a:cxn>
                <a:cxn ang="0">
                  <a:pos x="2147483647" y="2147483647"/>
                </a:cxn>
                <a:cxn ang="0">
                  <a:pos x="0" y="2147483647"/>
                </a:cxn>
              </a:cxnLst>
              <a:rect l="0" t="0" r="0" b="0"/>
              <a:pathLst>
                <a:path w="2920" h="539">
                  <a:moveTo>
                    <a:pt x="0" y="539"/>
                  </a:moveTo>
                  <a:lnTo>
                    <a:pt x="1559" y="0"/>
                  </a:lnTo>
                  <a:lnTo>
                    <a:pt x="2920" y="0"/>
                  </a:lnTo>
                  <a:lnTo>
                    <a:pt x="2920" y="312"/>
                  </a:lnTo>
                  <a:lnTo>
                    <a:pt x="1531" y="312"/>
                  </a:lnTo>
                  <a:lnTo>
                    <a:pt x="0" y="539"/>
                  </a:lnTo>
                  <a:close/>
                </a:path>
              </a:pathLst>
            </a:custGeom>
            <a:solidFill>
              <a:srgbClr val="D9D9D9"/>
            </a:solidFill>
            <a:ln w="3175" cap="flat" cmpd="sng">
              <a:solidFill>
                <a:schemeClr val="bg1"/>
              </a:solidFill>
              <a:prstDash val="solid"/>
              <a:miter/>
              <a:headEnd type="none" w="med" len="med"/>
              <a:tailEnd type="none" w="med" len="med"/>
            </a:ln>
          </p:spPr>
          <p:txBody>
            <a:bodyPr/>
            <a:lstStyle/>
            <a:p>
              <a:endParaRPr lang="zh-CN" altLang="en-US"/>
            </a:p>
          </p:txBody>
        </p:sp>
        <p:sp>
          <p:nvSpPr>
            <p:cNvPr id="16" name="Freeform 48"/>
            <p:cNvSpPr/>
            <p:nvPr/>
          </p:nvSpPr>
          <p:spPr>
            <a:xfrm flipH="1">
              <a:off x="4827" y="2758"/>
              <a:ext cx="2120" cy="1947"/>
            </a:xfrm>
            <a:custGeom>
              <a:avLst/>
              <a:gdLst/>
              <a:ahLst/>
              <a:cxnLst>
                <a:cxn ang="0">
                  <a:pos x="0" y="2147483647"/>
                </a:cxn>
                <a:cxn ang="0">
                  <a:pos x="2147483647" y="0"/>
                </a:cxn>
                <a:cxn ang="0">
                  <a:pos x="2147483647" y="0"/>
                </a:cxn>
                <a:cxn ang="0">
                  <a:pos x="2147483647" y="2147483647"/>
                </a:cxn>
                <a:cxn ang="0">
                  <a:pos x="2147483647" y="2147483647"/>
                </a:cxn>
                <a:cxn ang="0">
                  <a:pos x="0" y="2147483647"/>
                </a:cxn>
              </a:cxnLst>
              <a:rect l="0" t="0" r="0" b="0"/>
              <a:pathLst>
                <a:path w="2920" h="936">
                  <a:moveTo>
                    <a:pt x="0" y="936"/>
                  </a:moveTo>
                  <a:lnTo>
                    <a:pt x="1559" y="0"/>
                  </a:lnTo>
                  <a:lnTo>
                    <a:pt x="2920" y="0"/>
                  </a:lnTo>
                  <a:lnTo>
                    <a:pt x="2920" y="312"/>
                  </a:lnTo>
                  <a:lnTo>
                    <a:pt x="1559" y="312"/>
                  </a:lnTo>
                  <a:lnTo>
                    <a:pt x="0" y="936"/>
                  </a:lnTo>
                  <a:close/>
                </a:path>
              </a:pathLst>
            </a:custGeom>
            <a:solidFill>
              <a:srgbClr val="D9D9D9"/>
            </a:solidFill>
            <a:ln w="3175" cap="flat" cmpd="sng">
              <a:solidFill>
                <a:schemeClr val="bg1"/>
              </a:solidFill>
              <a:prstDash val="solid"/>
              <a:miter/>
              <a:headEnd type="none" w="med" len="med"/>
              <a:tailEnd type="none" w="med" len="med"/>
            </a:ln>
          </p:spPr>
          <p:txBody>
            <a:bodyPr/>
            <a:lstStyle/>
            <a:p>
              <a:endParaRPr lang="zh-CN" altLang="en-US"/>
            </a:p>
          </p:txBody>
        </p:sp>
        <p:grpSp>
          <p:nvGrpSpPr>
            <p:cNvPr id="13" name="组合 12"/>
            <p:cNvGrpSpPr/>
            <p:nvPr/>
          </p:nvGrpSpPr>
          <p:grpSpPr>
            <a:xfrm>
              <a:off x="6350" y="4281"/>
              <a:ext cx="1700" cy="1700"/>
              <a:chOff x="5287" y="3146"/>
              <a:chExt cx="1700" cy="1700"/>
            </a:xfrm>
          </p:grpSpPr>
          <p:sp>
            <p:nvSpPr>
              <p:cNvPr id="11" name="椭圆 10"/>
              <p:cNvSpPr/>
              <p:nvPr/>
            </p:nvSpPr>
            <p:spPr>
              <a:xfrm>
                <a:off x="5287" y="3146"/>
                <a:ext cx="1701" cy="1701"/>
              </a:xfrm>
              <a:prstGeom prst="ellipse">
                <a:avLst/>
              </a:prstGeom>
              <a:solidFill>
                <a:schemeClr val="accent1"/>
              </a:solidFill>
              <a:ln w="3175">
                <a:noFill/>
                <a:prstDash val="sysDot"/>
              </a:ln>
            </p:spPr>
            <p:txBody>
              <a:bodyPr/>
              <a:lstStyle/>
              <a:p>
                <a:pPr algn="l"/>
                <a:endParaRPr lang="zh-CN" altLang="en-US" dirty="0">
                  <a:solidFill>
                    <a:schemeClr val="tx1">
                      <a:lumMod val="65000"/>
                      <a:lumOff val="35000"/>
                    </a:schemeClr>
                  </a:solidFill>
                  <a:latin typeface="方正清刻本悦宋简体" panose="02000000000000000000" pitchFamily="2" charset="-122"/>
                  <a:ea typeface="方正清刻本悦宋简体" panose="02000000000000000000" pitchFamily="2" charset="-122"/>
                  <a:sym typeface="方正清刻本悦宋简体" panose="02000000000000000000" pitchFamily="2" charset="-122"/>
                </a:endParaRPr>
              </a:p>
            </p:txBody>
          </p:sp>
          <p:sp>
            <p:nvSpPr>
              <p:cNvPr id="12" name="文本框 11"/>
              <p:cNvSpPr txBox="1"/>
              <p:nvPr/>
            </p:nvSpPr>
            <p:spPr>
              <a:xfrm>
                <a:off x="5576" y="3434"/>
                <a:ext cx="1187" cy="1113"/>
              </a:xfrm>
              <a:prstGeom prst="rect">
                <a:avLst/>
              </a:prstGeom>
              <a:noFill/>
            </p:spPr>
            <p:txBody>
              <a:bodyPr wrap="square" rtlCol="0">
                <a:spAutoFit/>
              </a:bodyPr>
              <a:lstStyle/>
              <a:p>
                <a:pPr fontAlgn="auto"/>
                <a:r>
                  <a:rPr lang="zh-CN" altLang="en-US" sz="2000" b="1" spc="100">
                    <a:solidFill>
                      <a:schemeClr val="bg1"/>
                    </a:solidFill>
                    <a:uFillTx/>
                    <a:latin typeface="微软雅黑" panose="020B0503020204020204" pitchFamily="34" charset="-122"/>
                    <a:ea typeface="微软雅黑" panose="020B0503020204020204" pitchFamily="34" charset="-122"/>
                  </a:rPr>
                  <a:t>改善十律</a:t>
                </a:r>
              </a:p>
            </p:txBody>
          </p:sp>
        </p:grpSp>
        <p:sp>
          <p:nvSpPr>
            <p:cNvPr id="18" name="文本框 17"/>
            <p:cNvSpPr txBox="1"/>
            <p:nvPr/>
          </p:nvSpPr>
          <p:spPr>
            <a:xfrm>
              <a:off x="1628" y="2774"/>
              <a:ext cx="3229" cy="628"/>
            </a:xfrm>
            <a:prstGeom prst="rect">
              <a:avLst/>
            </a:prstGeom>
            <a:solidFill>
              <a:srgbClr val="1770C0"/>
            </a:solidFill>
            <a:ln>
              <a:noFill/>
            </a:ln>
          </p:spPr>
          <p:txBody>
            <a:bodyPr wrap="square" rtlCol="0" anchor="t">
              <a:spAutoFit/>
            </a:bodyPr>
            <a:lstStyle/>
            <a:p>
              <a:pPr algn="ctr"/>
              <a:r>
                <a:rPr lang="zh-CN" altLang="en-US" sz="2000" b="1" spc="100" dirty="0">
                  <a:solidFill>
                    <a:schemeClr val="bg1">
                      <a:lumMod val="95000"/>
                    </a:schemeClr>
                  </a:solidFill>
                  <a:uFillTx/>
                  <a:latin typeface="微软雅黑" panose="020B0503020204020204" pitchFamily="34" charset="-122"/>
                  <a:ea typeface="微软雅黑" panose="020B0503020204020204" pitchFamily="34" charset="-122"/>
                  <a:sym typeface="+mn-ea"/>
                </a:rPr>
                <a:t>抛开固有观念</a:t>
              </a:r>
            </a:p>
          </p:txBody>
        </p:sp>
        <p:sp>
          <p:nvSpPr>
            <p:cNvPr id="19" name="文本框 18"/>
            <p:cNvSpPr txBox="1"/>
            <p:nvPr/>
          </p:nvSpPr>
          <p:spPr>
            <a:xfrm>
              <a:off x="1628" y="3654"/>
              <a:ext cx="3212" cy="628"/>
            </a:xfrm>
            <a:prstGeom prst="rect">
              <a:avLst/>
            </a:prstGeom>
            <a:solidFill>
              <a:srgbClr val="1770C0"/>
            </a:solidFill>
          </p:spPr>
          <p:txBody>
            <a:bodyPr wrap="square" rtlCol="0" anchor="t">
              <a:spAutoFit/>
            </a:bodyPr>
            <a:lstStyle/>
            <a:p>
              <a:pPr algn="ctr"/>
              <a:r>
                <a:rPr lang="zh-CN" altLang="en-US" sz="2000" b="1" spc="100" dirty="0">
                  <a:solidFill>
                    <a:schemeClr val="bg1">
                      <a:lumMod val="95000"/>
                    </a:schemeClr>
                  </a:solidFill>
                  <a:uFillTx/>
                  <a:latin typeface="微软雅黑" panose="020B0503020204020204" pitchFamily="34" charset="-122"/>
                  <a:ea typeface="微软雅黑" panose="020B0503020204020204" pitchFamily="34" charset="-122"/>
                  <a:sym typeface="+mn-ea"/>
                </a:rPr>
                <a:t>培养问题意识</a:t>
              </a:r>
              <a:endParaRPr lang="zh-CN" altLang="en-US"/>
            </a:p>
          </p:txBody>
        </p:sp>
        <p:sp>
          <p:nvSpPr>
            <p:cNvPr id="20" name="文本框 19"/>
            <p:cNvSpPr txBox="1"/>
            <p:nvPr/>
          </p:nvSpPr>
          <p:spPr>
            <a:xfrm>
              <a:off x="1627" y="4648"/>
              <a:ext cx="3228" cy="628"/>
            </a:xfrm>
            <a:prstGeom prst="rect">
              <a:avLst/>
            </a:prstGeom>
            <a:solidFill>
              <a:srgbClr val="1770C0"/>
            </a:solidFill>
          </p:spPr>
          <p:txBody>
            <a:bodyPr wrap="none" rtlCol="0" anchor="t">
              <a:spAutoFit/>
            </a:bodyPr>
            <a:lstStyle/>
            <a:p>
              <a:pPr algn="ctr"/>
              <a:r>
                <a:rPr lang="zh-CN" altLang="en-US" sz="2000" b="1" spc="100" dirty="0">
                  <a:solidFill>
                    <a:schemeClr val="bg1">
                      <a:lumMod val="95000"/>
                    </a:schemeClr>
                  </a:solidFill>
                  <a:uFillTx/>
                  <a:latin typeface="微软雅黑" panose="020B0503020204020204" pitchFamily="34" charset="-122"/>
                  <a:ea typeface="微软雅黑" panose="020B0503020204020204" pitchFamily="34" charset="-122"/>
                  <a:sym typeface="+mn-ea"/>
                </a:rPr>
                <a:t>找理由与想办法</a:t>
              </a:r>
              <a:endParaRPr lang="zh-CN" altLang="en-US" sz="2000" b="1" spc="100" dirty="0">
                <a:solidFill>
                  <a:schemeClr val="bg1">
                    <a:lumMod val="95000"/>
                  </a:schemeClr>
                </a:solidFill>
                <a:uFillTx/>
                <a:latin typeface="微软雅黑" panose="020B0503020204020204" pitchFamily="34" charset="-122"/>
                <a:ea typeface="微软雅黑" panose="020B0503020204020204" pitchFamily="34" charset="-122"/>
              </a:endParaRPr>
            </a:p>
          </p:txBody>
        </p:sp>
        <p:sp>
          <p:nvSpPr>
            <p:cNvPr id="22" name="文本框 21"/>
            <p:cNvSpPr txBox="1"/>
            <p:nvPr/>
          </p:nvSpPr>
          <p:spPr>
            <a:xfrm>
              <a:off x="1627" y="5682"/>
              <a:ext cx="3228" cy="628"/>
            </a:xfrm>
            <a:prstGeom prst="rect">
              <a:avLst/>
            </a:prstGeom>
            <a:solidFill>
              <a:srgbClr val="1770C0"/>
            </a:solidFill>
          </p:spPr>
          <p:txBody>
            <a:bodyPr wrap="none" rtlCol="0" anchor="t">
              <a:spAutoFit/>
            </a:bodyPr>
            <a:lstStyle/>
            <a:p>
              <a:pPr algn="ctr"/>
              <a:r>
                <a:rPr lang="zh-CN" altLang="en-US" sz="2000" b="1" spc="100" dirty="0">
                  <a:solidFill>
                    <a:schemeClr val="bg1">
                      <a:lumMod val="95000"/>
                    </a:schemeClr>
                  </a:solidFill>
                  <a:uFillTx/>
                  <a:latin typeface="微软雅黑" panose="020B0503020204020204" pitchFamily="34" charset="-122"/>
                  <a:ea typeface="微软雅黑" panose="020B0503020204020204" pitchFamily="34" charset="-122"/>
                  <a:sym typeface="+mn-ea"/>
                </a:rPr>
                <a:t>有问题立即改正</a:t>
              </a:r>
              <a:endParaRPr lang="zh-CN" altLang="en-US" sz="2000" b="1" spc="100" dirty="0">
                <a:solidFill>
                  <a:schemeClr val="bg1">
                    <a:lumMod val="95000"/>
                  </a:schemeClr>
                </a:solidFill>
                <a:uFillTx/>
                <a:latin typeface="微软雅黑" panose="020B0503020204020204" pitchFamily="34" charset="-122"/>
                <a:ea typeface="微软雅黑" panose="020B0503020204020204" pitchFamily="34" charset="-122"/>
              </a:endParaRPr>
            </a:p>
          </p:txBody>
        </p:sp>
        <p:sp>
          <p:nvSpPr>
            <p:cNvPr id="23" name="文本框 22"/>
            <p:cNvSpPr txBox="1"/>
            <p:nvPr/>
          </p:nvSpPr>
          <p:spPr>
            <a:xfrm>
              <a:off x="1629" y="6685"/>
              <a:ext cx="3228" cy="628"/>
            </a:xfrm>
            <a:prstGeom prst="rect">
              <a:avLst/>
            </a:prstGeom>
            <a:solidFill>
              <a:srgbClr val="1770C0"/>
            </a:solidFill>
          </p:spPr>
          <p:txBody>
            <a:bodyPr wrap="none" rtlCol="0" anchor="t">
              <a:spAutoFit/>
            </a:bodyPr>
            <a:lstStyle/>
            <a:p>
              <a:pPr algn="ctr"/>
              <a:r>
                <a:rPr lang="zh-CN" altLang="en-US" sz="2000" b="1" spc="100" dirty="0">
                  <a:solidFill>
                    <a:schemeClr val="bg1">
                      <a:lumMod val="95000"/>
                    </a:schemeClr>
                  </a:solidFill>
                  <a:uFillTx/>
                  <a:latin typeface="微软雅黑" panose="020B0503020204020204" pitchFamily="34" charset="-122"/>
                  <a:ea typeface="微软雅黑" panose="020B0503020204020204" pitchFamily="34" charset="-122"/>
                  <a:sym typeface="+mn-ea"/>
                </a:rPr>
                <a:t>有困难才有智慧</a:t>
              </a:r>
              <a:endParaRPr lang="zh-CN" altLang="en-US" sz="2000" b="1" spc="100" dirty="0">
                <a:solidFill>
                  <a:schemeClr val="bg1">
                    <a:lumMod val="95000"/>
                  </a:schemeClr>
                </a:solidFill>
                <a:uFillTx/>
                <a:latin typeface="微软雅黑" panose="020B0503020204020204" pitchFamily="34" charset="-122"/>
                <a:ea typeface="微软雅黑" panose="020B0503020204020204" pitchFamily="34" charset="-122"/>
              </a:endParaRPr>
            </a:p>
          </p:txBody>
        </p:sp>
        <p:sp>
          <p:nvSpPr>
            <p:cNvPr id="24" name="文本框 23"/>
            <p:cNvSpPr txBox="1"/>
            <p:nvPr/>
          </p:nvSpPr>
          <p:spPr>
            <a:xfrm>
              <a:off x="9531" y="2773"/>
              <a:ext cx="3232" cy="628"/>
            </a:xfrm>
            <a:prstGeom prst="rect">
              <a:avLst/>
            </a:prstGeom>
            <a:solidFill>
              <a:srgbClr val="1770C0"/>
            </a:solidFill>
          </p:spPr>
          <p:txBody>
            <a:bodyPr wrap="square" rtlCol="0" anchor="t">
              <a:spAutoFit/>
            </a:bodyPr>
            <a:lstStyle/>
            <a:p>
              <a:pPr algn="ctr"/>
              <a:r>
                <a:rPr lang="zh-CN" altLang="en-US" sz="2000" b="1" spc="100" dirty="0">
                  <a:solidFill>
                    <a:schemeClr val="bg1">
                      <a:lumMod val="95000"/>
                    </a:schemeClr>
                  </a:solidFill>
                  <a:uFillTx/>
                  <a:latin typeface="微软雅黑" panose="020B0503020204020204" pitchFamily="34" charset="-122"/>
                  <a:ea typeface="微软雅黑" panose="020B0503020204020204" pitchFamily="34" charset="-122"/>
                  <a:sym typeface="+mn-ea"/>
                </a:rPr>
                <a:t>“五个为什么”</a:t>
              </a:r>
              <a:endParaRPr lang="zh-CN" altLang="en-US" sz="2000" b="1" spc="100" dirty="0">
                <a:solidFill>
                  <a:schemeClr val="bg1">
                    <a:lumMod val="95000"/>
                  </a:schemeClr>
                </a:solidFill>
                <a:uFillTx/>
                <a:latin typeface="微软雅黑" panose="020B0503020204020204" pitchFamily="34" charset="-122"/>
                <a:ea typeface="微软雅黑" panose="020B0503020204020204" pitchFamily="34" charset="-122"/>
              </a:endParaRPr>
            </a:p>
          </p:txBody>
        </p:sp>
        <p:sp>
          <p:nvSpPr>
            <p:cNvPr id="25" name="文本框 24"/>
            <p:cNvSpPr txBox="1"/>
            <p:nvPr/>
          </p:nvSpPr>
          <p:spPr>
            <a:xfrm>
              <a:off x="9531" y="3653"/>
              <a:ext cx="3232" cy="628"/>
            </a:xfrm>
            <a:prstGeom prst="rect">
              <a:avLst/>
            </a:prstGeom>
            <a:solidFill>
              <a:srgbClr val="1770C0"/>
            </a:solidFill>
          </p:spPr>
          <p:txBody>
            <a:bodyPr wrap="none" rtlCol="0" anchor="t">
              <a:spAutoFit/>
            </a:bodyPr>
            <a:lstStyle/>
            <a:p>
              <a:pPr algn="ctr"/>
              <a:r>
                <a:rPr lang="zh-CN" altLang="en-US" sz="2000" b="1" spc="100" dirty="0">
                  <a:solidFill>
                    <a:schemeClr val="bg1">
                      <a:lumMod val="95000"/>
                    </a:schemeClr>
                  </a:solidFill>
                  <a:uFillTx/>
                  <a:latin typeface="微软雅黑" panose="020B0503020204020204" pitchFamily="34" charset="-122"/>
                  <a:ea typeface="微软雅黑" panose="020B0503020204020204" pitchFamily="34" charset="-122"/>
                  <a:sym typeface="+mn-ea"/>
                </a:rPr>
                <a:t>少花钱多办事</a:t>
              </a:r>
              <a:endParaRPr lang="zh-CN" altLang="en-US" sz="2000" b="1" spc="100" dirty="0">
                <a:solidFill>
                  <a:schemeClr val="bg1">
                    <a:lumMod val="95000"/>
                  </a:schemeClr>
                </a:solidFill>
                <a:uFillTx/>
                <a:latin typeface="微软雅黑" panose="020B0503020204020204" pitchFamily="34" charset="-122"/>
                <a:ea typeface="微软雅黑" panose="020B0503020204020204" pitchFamily="34" charset="-122"/>
              </a:endParaRPr>
            </a:p>
          </p:txBody>
        </p:sp>
        <p:sp>
          <p:nvSpPr>
            <p:cNvPr id="26" name="文本框 25"/>
            <p:cNvSpPr txBox="1"/>
            <p:nvPr/>
          </p:nvSpPr>
          <p:spPr>
            <a:xfrm>
              <a:off x="9486" y="4661"/>
              <a:ext cx="3232" cy="628"/>
            </a:xfrm>
            <a:prstGeom prst="rect">
              <a:avLst/>
            </a:prstGeom>
            <a:solidFill>
              <a:srgbClr val="1770C0"/>
            </a:solidFill>
          </p:spPr>
          <p:txBody>
            <a:bodyPr wrap="none" rtlCol="0" anchor="t">
              <a:spAutoFit/>
            </a:bodyPr>
            <a:lstStyle/>
            <a:p>
              <a:pPr algn="ctr"/>
              <a:r>
                <a:rPr lang="zh-CN" altLang="en-US" sz="2000" b="1" spc="100" dirty="0">
                  <a:solidFill>
                    <a:schemeClr val="bg1">
                      <a:lumMod val="95000"/>
                    </a:schemeClr>
                  </a:solidFill>
                  <a:uFillTx/>
                  <a:latin typeface="微软雅黑" panose="020B0503020204020204" pitchFamily="34" charset="-122"/>
                  <a:ea typeface="微软雅黑" panose="020B0503020204020204" pitchFamily="34" charset="-122"/>
                  <a:sym typeface="+mn-ea"/>
                </a:rPr>
                <a:t>人人开动脑筋</a:t>
              </a:r>
              <a:endParaRPr lang="zh-CN" altLang="en-US" sz="2000" b="1" spc="100" dirty="0">
                <a:solidFill>
                  <a:schemeClr val="bg1">
                    <a:lumMod val="95000"/>
                  </a:schemeClr>
                </a:solidFill>
                <a:uFillTx/>
                <a:latin typeface="微软雅黑" panose="020B0503020204020204" pitchFamily="34" charset="-122"/>
                <a:ea typeface="微软雅黑" panose="020B0503020204020204" pitchFamily="34" charset="-122"/>
              </a:endParaRPr>
            </a:p>
          </p:txBody>
        </p:sp>
        <p:sp>
          <p:nvSpPr>
            <p:cNvPr id="27" name="文本框 26"/>
            <p:cNvSpPr txBox="1"/>
            <p:nvPr/>
          </p:nvSpPr>
          <p:spPr>
            <a:xfrm>
              <a:off x="9486" y="5652"/>
              <a:ext cx="3232" cy="628"/>
            </a:xfrm>
            <a:prstGeom prst="rect">
              <a:avLst/>
            </a:prstGeom>
            <a:solidFill>
              <a:srgbClr val="1770C0"/>
            </a:solidFill>
          </p:spPr>
          <p:txBody>
            <a:bodyPr wrap="none" rtlCol="0" anchor="t">
              <a:spAutoFit/>
            </a:bodyPr>
            <a:lstStyle/>
            <a:p>
              <a:pPr algn="ctr"/>
              <a:r>
                <a:rPr lang="zh-CN" altLang="en-US" sz="2000" b="1" spc="100" dirty="0">
                  <a:solidFill>
                    <a:schemeClr val="bg1">
                      <a:lumMod val="95000"/>
                    </a:schemeClr>
                  </a:solidFill>
                  <a:uFillTx/>
                  <a:latin typeface="微软雅黑" panose="020B0503020204020204" pitchFamily="34" charset="-122"/>
                  <a:ea typeface="微软雅黑" panose="020B0503020204020204" pitchFamily="34" charset="-122"/>
                  <a:sym typeface="+mn-ea"/>
                </a:rPr>
                <a:t>数量胜于质量</a:t>
              </a:r>
              <a:endParaRPr lang="zh-CN" altLang="en-US" sz="2000" b="1" spc="100" dirty="0">
                <a:solidFill>
                  <a:schemeClr val="bg1">
                    <a:lumMod val="95000"/>
                  </a:schemeClr>
                </a:solidFill>
                <a:uFillTx/>
                <a:latin typeface="微软雅黑" panose="020B0503020204020204" pitchFamily="34" charset="-122"/>
                <a:ea typeface="微软雅黑" panose="020B0503020204020204" pitchFamily="34" charset="-122"/>
              </a:endParaRPr>
            </a:p>
          </p:txBody>
        </p:sp>
        <p:sp>
          <p:nvSpPr>
            <p:cNvPr id="29" name="文本框 28"/>
            <p:cNvSpPr txBox="1"/>
            <p:nvPr/>
          </p:nvSpPr>
          <p:spPr>
            <a:xfrm>
              <a:off x="9501" y="6685"/>
              <a:ext cx="3232" cy="628"/>
            </a:xfrm>
            <a:prstGeom prst="rect">
              <a:avLst/>
            </a:prstGeom>
            <a:solidFill>
              <a:srgbClr val="1770C0"/>
            </a:solidFill>
          </p:spPr>
          <p:txBody>
            <a:bodyPr wrap="none" rtlCol="0" anchor="t">
              <a:spAutoFit/>
            </a:bodyPr>
            <a:lstStyle/>
            <a:p>
              <a:pPr algn="ctr"/>
              <a:r>
                <a:rPr lang="zh-CN" altLang="en-US" sz="2000" b="1" spc="100" dirty="0">
                  <a:solidFill>
                    <a:schemeClr val="bg1">
                      <a:lumMod val="95000"/>
                    </a:schemeClr>
                  </a:solidFill>
                  <a:uFillTx/>
                  <a:latin typeface="微软雅黑" panose="020B0503020204020204" pitchFamily="34" charset="-122"/>
                  <a:ea typeface="微软雅黑" panose="020B0503020204020204" pitchFamily="34" charset="-122"/>
                  <a:sym typeface="+mn-ea"/>
                </a:rPr>
                <a:t>改善无止境</a:t>
              </a:r>
              <a:endParaRPr lang="zh-CN" altLang="en-US" sz="2000" b="1" spc="100" dirty="0">
                <a:solidFill>
                  <a:schemeClr val="bg1">
                    <a:lumMod val="95000"/>
                  </a:schemeClr>
                </a:solidFill>
                <a:uFillTx/>
                <a:latin typeface="微软雅黑" panose="020B0503020204020204" pitchFamily="34" charset="-122"/>
                <a:ea typeface="微软雅黑" panose="020B0503020204020204" pitchFamily="34" charset="-122"/>
              </a:endParaRP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96595" y="237649"/>
            <a:ext cx="41452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作业现场自主安全管理讲义</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02</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68350" y="753745"/>
            <a:ext cx="3172460" cy="398780"/>
            <a:chOff x="1457" y="1109"/>
            <a:chExt cx="4996" cy="628"/>
          </a:xfrm>
        </p:grpSpPr>
        <p:sp>
          <p:nvSpPr>
            <p:cNvPr id="3" name="AutoShape 11"/>
            <p:cNvSpPr/>
            <p:nvPr/>
          </p:nvSpPr>
          <p:spPr>
            <a:xfrm>
              <a:off x="1518" y="1139"/>
              <a:ext cx="4935"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57" y="1109"/>
              <a:ext cx="4996"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现场自主安全管理的理念</a:t>
              </a:r>
            </a:p>
          </p:txBody>
        </p:sp>
      </p:grpSp>
      <p:grpSp>
        <p:nvGrpSpPr>
          <p:cNvPr id="11" name="组合 10"/>
          <p:cNvGrpSpPr/>
          <p:nvPr/>
        </p:nvGrpSpPr>
        <p:grpSpPr>
          <a:xfrm>
            <a:off x="2305050" y="1281430"/>
            <a:ext cx="4533900" cy="3541395"/>
            <a:chOff x="3909" y="2018"/>
            <a:chExt cx="7140" cy="5577"/>
          </a:xfrm>
        </p:grpSpPr>
        <p:sp>
          <p:nvSpPr>
            <p:cNvPr id="7" name="文本框 6"/>
            <p:cNvSpPr txBox="1"/>
            <p:nvPr/>
          </p:nvSpPr>
          <p:spPr>
            <a:xfrm>
              <a:off x="4816" y="2018"/>
              <a:ext cx="5328" cy="628"/>
            </a:xfrm>
            <a:prstGeom prst="rect">
              <a:avLst/>
            </a:prstGeom>
            <a:noFill/>
          </p:spPr>
          <p:txBody>
            <a:bodyPr wrap="none" rtlCol="0" anchor="t">
              <a:spAutoFit/>
            </a:bodyPr>
            <a:lstStyle/>
            <a:p>
              <a:pPr algn="ctr" fontAlgn="auto"/>
              <a:r>
                <a:rPr lang="zh-CN" altLang="en-US" sz="2000" spc="100" dirty="0">
                  <a:solidFill>
                    <a:schemeClr val="tx1">
                      <a:lumMod val="85000"/>
                      <a:lumOff val="15000"/>
                    </a:schemeClr>
                  </a:solidFill>
                  <a:uFillTx/>
                  <a:latin typeface="微软雅黑" panose="020B0503020204020204" pitchFamily="34" charset="-122"/>
                  <a:ea typeface="微软雅黑" panose="020B0503020204020204" pitchFamily="34" charset="-122"/>
                  <a:sym typeface="宋体" panose="02010600030101010101" pitchFamily="2" charset="-122"/>
                </a:rPr>
                <a:t>现场自主安全管理十大理念</a:t>
              </a:r>
            </a:p>
          </p:txBody>
        </p:sp>
        <p:sp>
          <p:nvSpPr>
            <p:cNvPr id="8" name="文本框 7"/>
            <p:cNvSpPr txBox="1"/>
            <p:nvPr/>
          </p:nvSpPr>
          <p:spPr>
            <a:xfrm>
              <a:off x="4188" y="2605"/>
              <a:ext cx="6583" cy="4991"/>
            </a:xfrm>
            <a:prstGeom prst="rect">
              <a:avLst/>
            </a:prstGeom>
            <a:noFill/>
          </p:spPr>
          <p:txBody>
            <a:bodyPr wrap="square" rtlCol="0" anchor="t">
              <a:spAutoFit/>
            </a:bodyPr>
            <a:lstStyle/>
            <a:p>
              <a:pPr marL="0" marR="0" lvl="0" indent="0" algn="l" defTabSz="914400" rtl="0" fontAlgn="base">
                <a:lnSpc>
                  <a:spcPct val="100000"/>
                </a:lnSpc>
                <a:spcBef>
                  <a:spcPct val="0"/>
                </a:spcBef>
                <a:spcAft>
                  <a:spcPct val="0"/>
                </a:spcAft>
                <a:buClrTx/>
                <a:buSzTx/>
                <a:buNone/>
                <a:defRPr/>
              </a:pPr>
              <a:r>
                <a:rPr lang="en-US" altLang="zh-CN"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Arial" panose="020B0604020202020204" pitchFamily="34" charset="0"/>
                </a:rPr>
                <a:t>1</a:t>
              </a:r>
              <a:r>
                <a:rPr lang="zh-CN" altLang="en-US"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Arial" panose="020B0604020202020204" pitchFamily="34" charset="0"/>
                </a:rPr>
                <a:t>、突破惯性思维</a:t>
              </a:r>
              <a:endParaRPr kumimoji="0" lang="zh-CN" altLang="en-US" sz="2000" i="0" spc="100" baseline="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mn-cs"/>
                <a:sym typeface="Arial" panose="020B0604020202020204" pitchFamily="34" charset="0"/>
              </a:endParaRPr>
            </a:p>
            <a:p>
              <a:pPr marL="0" marR="0" lvl="0" indent="0" algn="l" defTabSz="914400" rtl="0" fontAlgn="base">
                <a:lnSpc>
                  <a:spcPct val="100000"/>
                </a:lnSpc>
                <a:spcBef>
                  <a:spcPct val="0"/>
                </a:spcBef>
                <a:spcAft>
                  <a:spcPct val="0"/>
                </a:spcAft>
                <a:buClrTx/>
                <a:buSzTx/>
                <a:buNone/>
                <a:defRPr/>
              </a:pPr>
              <a:r>
                <a:rPr lang="en-US" altLang="zh-CN"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Arial" panose="020B0604020202020204" pitchFamily="34" charset="0"/>
                </a:rPr>
                <a:t>2</a:t>
              </a:r>
              <a:r>
                <a:rPr lang="zh-CN" altLang="en-US"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Arial" panose="020B0604020202020204" pitchFamily="34" charset="0"/>
                </a:rPr>
                <a:t>、主动关爱理念</a:t>
              </a:r>
              <a:endParaRPr kumimoji="0" lang="zh-CN" altLang="en-US" sz="2000" i="0" spc="100" baseline="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mn-cs"/>
                <a:sym typeface="Arial" panose="020B0604020202020204" pitchFamily="34" charset="0"/>
              </a:endParaRPr>
            </a:p>
            <a:p>
              <a:pPr marL="0" marR="0" lvl="0" indent="0" algn="l" defTabSz="914400" rtl="0" fontAlgn="base">
                <a:lnSpc>
                  <a:spcPct val="100000"/>
                </a:lnSpc>
                <a:spcBef>
                  <a:spcPct val="0"/>
                </a:spcBef>
                <a:spcAft>
                  <a:spcPct val="0"/>
                </a:spcAft>
                <a:buClrTx/>
                <a:buSzTx/>
                <a:buNone/>
                <a:defRPr/>
              </a:pPr>
              <a:r>
                <a:rPr lang="en-US" altLang="zh-CN"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Arial" panose="020B0604020202020204" pitchFamily="34" charset="0"/>
                </a:rPr>
                <a:t>3</a:t>
              </a:r>
              <a:r>
                <a:rPr lang="zh-CN" altLang="en-US"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Arial" panose="020B0604020202020204" pitchFamily="34" charset="0"/>
                </a:rPr>
                <a:t>、自觉自愿理念</a:t>
              </a:r>
              <a:endParaRPr kumimoji="0" lang="zh-CN" altLang="en-US" sz="2000" i="0" spc="100" baseline="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mn-cs"/>
                <a:sym typeface="Arial" panose="020B0604020202020204" pitchFamily="34" charset="0"/>
              </a:endParaRPr>
            </a:p>
            <a:p>
              <a:pPr marL="0" marR="0" lvl="0" indent="0" algn="l" defTabSz="914400" rtl="0" fontAlgn="base">
                <a:lnSpc>
                  <a:spcPct val="100000"/>
                </a:lnSpc>
                <a:spcBef>
                  <a:spcPct val="0"/>
                </a:spcBef>
                <a:spcAft>
                  <a:spcPct val="0"/>
                </a:spcAft>
                <a:buClrTx/>
                <a:buSzTx/>
                <a:buNone/>
                <a:defRPr/>
              </a:pPr>
              <a:r>
                <a:rPr lang="en-US" altLang="zh-CN"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Arial" panose="020B0604020202020204" pitchFamily="34" charset="0"/>
                </a:rPr>
                <a:t>4</a:t>
              </a:r>
              <a:r>
                <a:rPr lang="zh-CN" altLang="en-US"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Arial" panose="020B0604020202020204" pitchFamily="34" charset="0"/>
                </a:rPr>
                <a:t>、改善优先理念</a:t>
              </a:r>
              <a:endParaRPr kumimoji="0" lang="zh-CN" altLang="en-US" sz="2000" i="0" spc="100" baseline="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mn-cs"/>
                <a:sym typeface="Arial" panose="020B0604020202020204" pitchFamily="34" charset="0"/>
              </a:endParaRPr>
            </a:p>
            <a:p>
              <a:pPr marL="0" marR="0" lvl="0" indent="0" algn="l" defTabSz="914400" rtl="0" fontAlgn="base">
                <a:lnSpc>
                  <a:spcPct val="100000"/>
                </a:lnSpc>
                <a:spcBef>
                  <a:spcPct val="0"/>
                </a:spcBef>
                <a:spcAft>
                  <a:spcPct val="0"/>
                </a:spcAft>
                <a:buClrTx/>
                <a:buSzTx/>
                <a:buNone/>
                <a:defRPr/>
              </a:pPr>
              <a:r>
                <a:rPr lang="en-US" altLang="zh-CN"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Arial" panose="020B0604020202020204" pitchFamily="34" charset="0"/>
                </a:rPr>
                <a:t>5</a:t>
              </a:r>
              <a:r>
                <a:rPr lang="zh-CN" altLang="en-US"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Arial" panose="020B0604020202020204" pitchFamily="34" charset="0"/>
                </a:rPr>
                <a:t>、安全时间理念（</a:t>
              </a:r>
              <a:r>
                <a:rPr lang="zh-CN" altLang="en-US"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mn-ea"/>
                </a:rPr>
                <a:t>让参与可度量</a:t>
              </a:r>
              <a:r>
                <a:rPr lang="zh-CN" altLang="en-US"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Arial" panose="020B0604020202020204" pitchFamily="34" charset="0"/>
                </a:rPr>
                <a:t>）</a:t>
              </a:r>
              <a:endParaRPr kumimoji="0" lang="zh-CN" altLang="en-US" sz="2000" i="0" spc="100" baseline="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mn-cs"/>
                <a:sym typeface="Arial" panose="020B0604020202020204" pitchFamily="34" charset="0"/>
              </a:endParaRPr>
            </a:p>
            <a:p>
              <a:pPr marL="0" marR="0" lvl="0" indent="0" algn="l" defTabSz="914400" rtl="0" fontAlgn="base">
                <a:lnSpc>
                  <a:spcPct val="100000"/>
                </a:lnSpc>
                <a:spcBef>
                  <a:spcPct val="0"/>
                </a:spcBef>
                <a:spcAft>
                  <a:spcPct val="0"/>
                </a:spcAft>
                <a:buClrTx/>
                <a:buSzTx/>
                <a:buNone/>
                <a:defRPr/>
              </a:pPr>
              <a:r>
                <a:rPr lang="en-US" altLang="zh-CN"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Arial" panose="020B0604020202020204" pitchFamily="34" charset="0"/>
                </a:rPr>
                <a:t>6</a:t>
              </a:r>
              <a:r>
                <a:rPr lang="zh-CN" altLang="en-US"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Arial" panose="020B0604020202020204" pitchFamily="34" charset="0"/>
                </a:rPr>
                <a:t>、意识共鸣理念</a:t>
              </a:r>
              <a:endParaRPr kumimoji="0" lang="zh-CN" altLang="en-US" sz="2000" i="0" spc="100" baseline="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mn-cs"/>
                <a:sym typeface="Arial" panose="020B0604020202020204" pitchFamily="34" charset="0"/>
              </a:endParaRPr>
            </a:p>
            <a:p>
              <a:pPr marL="0" marR="0" lvl="0" indent="0" algn="l" defTabSz="914400" rtl="0" fontAlgn="base">
                <a:lnSpc>
                  <a:spcPct val="100000"/>
                </a:lnSpc>
                <a:spcBef>
                  <a:spcPct val="0"/>
                </a:spcBef>
                <a:spcAft>
                  <a:spcPct val="0"/>
                </a:spcAft>
                <a:buClrTx/>
                <a:buSzTx/>
                <a:buNone/>
                <a:defRPr/>
              </a:pPr>
              <a:r>
                <a:rPr lang="en-US" altLang="zh-CN"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Arial" panose="020B0604020202020204" pitchFamily="34" charset="0"/>
                </a:rPr>
                <a:t>7</a:t>
              </a:r>
              <a:r>
                <a:rPr lang="zh-CN" altLang="en-US"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Arial" panose="020B0604020202020204" pitchFamily="34" charset="0"/>
                </a:rPr>
                <a:t>、素质低，不是员工的错</a:t>
              </a:r>
              <a:endParaRPr kumimoji="0" lang="zh-CN" altLang="en-US" sz="2000" i="0" spc="100" baseline="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mn-cs"/>
                <a:sym typeface="Arial" panose="020B0604020202020204" pitchFamily="34" charset="0"/>
              </a:endParaRPr>
            </a:p>
            <a:p>
              <a:pPr marL="0" marR="0" lvl="0" indent="0" algn="l" defTabSz="914400" rtl="0" fontAlgn="base">
                <a:lnSpc>
                  <a:spcPct val="100000"/>
                </a:lnSpc>
                <a:spcBef>
                  <a:spcPct val="0"/>
                </a:spcBef>
                <a:spcAft>
                  <a:spcPct val="0"/>
                </a:spcAft>
                <a:buClrTx/>
                <a:buSzTx/>
                <a:buNone/>
                <a:defRPr/>
              </a:pPr>
              <a:r>
                <a:rPr lang="en-US" altLang="zh-CN"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Arial" panose="020B0604020202020204" pitchFamily="34" charset="0"/>
                </a:rPr>
                <a:t>8</a:t>
              </a:r>
              <a:r>
                <a:rPr lang="zh-CN" altLang="en-US"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Arial" panose="020B0604020202020204" pitchFamily="34" charset="0"/>
                </a:rPr>
                <a:t>、管理者，首先是培训师</a:t>
              </a:r>
              <a:endParaRPr kumimoji="0" lang="zh-CN" altLang="en-US" sz="2000" i="0" spc="100" baseline="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mn-cs"/>
                <a:sym typeface="Arial" panose="020B0604020202020204" pitchFamily="34" charset="0"/>
              </a:endParaRPr>
            </a:p>
            <a:p>
              <a:pPr marL="0" marR="0" lvl="0" indent="0" algn="l" defTabSz="914400" rtl="0" fontAlgn="base">
                <a:lnSpc>
                  <a:spcPct val="100000"/>
                </a:lnSpc>
                <a:spcBef>
                  <a:spcPct val="0"/>
                </a:spcBef>
                <a:spcAft>
                  <a:spcPct val="0"/>
                </a:spcAft>
                <a:buClrTx/>
                <a:buSzTx/>
                <a:buNone/>
                <a:defRPr/>
              </a:pPr>
              <a:r>
                <a:rPr lang="en-US" altLang="zh-CN"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Arial" panose="020B0604020202020204" pitchFamily="34" charset="0"/>
                </a:rPr>
                <a:t>9</a:t>
              </a:r>
              <a:r>
                <a:rPr lang="zh-CN" altLang="en-US"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Arial" panose="020B0604020202020204" pitchFamily="34" charset="0"/>
                </a:rPr>
                <a:t>、让员工学会动脑筋</a:t>
              </a:r>
              <a:endParaRPr kumimoji="0" lang="zh-CN" altLang="en-US" sz="2000" i="0" spc="100" baseline="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mn-cs"/>
                <a:sym typeface="Arial" panose="020B0604020202020204" pitchFamily="34" charset="0"/>
              </a:endParaRPr>
            </a:p>
            <a:p>
              <a:pPr marL="0" marR="0" lvl="0" indent="0" algn="l" defTabSz="914400" rtl="0" fontAlgn="base">
                <a:lnSpc>
                  <a:spcPct val="100000"/>
                </a:lnSpc>
                <a:spcBef>
                  <a:spcPct val="0"/>
                </a:spcBef>
                <a:spcAft>
                  <a:spcPct val="0"/>
                </a:spcAft>
                <a:buClrTx/>
                <a:buSzTx/>
                <a:buNone/>
                <a:defRPr/>
              </a:pPr>
              <a:r>
                <a:rPr lang="en-US" altLang="zh-CN"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Arial" panose="020B0604020202020204" pitchFamily="34" charset="0"/>
                </a:rPr>
                <a:t>10</a:t>
              </a:r>
              <a:r>
                <a:rPr lang="zh-CN" altLang="en-US"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Arial" panose="020B0604020202020204" pitchFamily="34" charset="0"/>
                </a:rPr>
                <a:t>、安全，用行动说话</a:t>
              </a:r>
            </a:p>
          </p:txBody>
        </p:sp>
        <p:sp>
          <p:nvSpPr>
            <p:cNvPr id="159" name="圆角矩形 158"/>
            <p:cNvSpPr/>
            <p:nvPr/>
          </p:nvSpPr>
          <p:spPr>
            <a:xfrm>
              <a:off x="3909" y="2018"/>
              <a:ext cx="7141" cy="5577"/>
            </a:xfrm>
            <a:prstGeom prst="roundRect">
              <a:avLst>
                <a:gd name="adj" fmla="val 3142"/>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96595" y="237649"/>
            <a:ext cx="41452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作业现场自主安全管理讲义</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02</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32155" y="744220"/>
            <a:ext cx="2259330" cy="408305"/>
            <a:chOff x="1400" y="1094"/>
            <a:chExt cx="3558" cy="643"/>
          </a:xfrm>
        </p:grpSpPr>
        <p:sp>
          <p:nvSpPr>
            <p:cNvPr id="3" name="AutoShape 11"/>
            <p:cNvSpPr/>
            <p:nvPr/>
          </p:nvSpPr>
          <p:spPr>
            <a:xfrm>
              <a:off x="1490" y="1139"/>
              <a:ext cx="3468"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00" y="1094"/>
              <a:ext cx="3557" cy="628"/>
            </a:xfrm>
            <a:prstGeom prst="rect">
              <a:avLst/>
            </a:prstGeom>
            <a:noFill/>
          </p:spPr>
          <p:txBody>
            <a:bodyPr wrap="square" rtlCol="0" anchor="t">
              <a:spAutoFit/>
            </a:bodyPr>
            <a:lstStyle/>
            <a:p>
              <a:pPr lvl="0" indent="0" algn="l" defTabSz="914400" fontAlgn="auto">
                <a:lnSpc>
                  <a:spcPct val="100000"/>
                </a:lnSpc>
              </a:pPr>
              <a:r>
                <a:rPr lang="en-US" sz="2000" b="1" spc="100" dirty="0" smtClean="0">
                  <a:solidFill>
                    <a:schemeClr val="bg1"/>
                  </a:solidFill>
                  <a:uFillTx/>
                  <a:latin typeface="微软雅黑" panose="020B0503020204020204" pitchFamily="34" charset="-122"/>
                  <a:ea typeface="微软雅黑" panose="020B0503020204020204" pitchFamily="34" charset="-122"/>
                  <a:sym typeface="+mn-ea"/>
                </a:rPr>
                <a:t>1</a:t>
              </a:r>
              <a:r>
                <a:rPr lang="zh-CN" altLang="en-US" sz="2000" b="1" spc="100" dirty="0" smtClean="0">
                  <a:solidFill>
                    <a:schemeClr val="bg1"/>
                  </a:solidFill>
                  <a:uFillTx/>
                  <a:latin typeface="微软雅黑" panose="020B0503020204020204" pitchFamily="34" charset="-122"/>
                  <a:ea typeface="微软雅黑" panose="020B0503020204020204" pitchFamily="34" charset="-122"/>
                  <a:sym typeface="+mn-ea"/>
                </a:rPr>
                <a:t>、</a:t>
              </a:r>
              <a:r>
                <a:rPr sz="2000" b="1" spc="100" dirty="0" smtClean="0">
                  <a:solidFill>
                    <a:schemeClr val="bg1"/>
                  </a:solidFill>
                  <a:uFillTx/>
                  <a:latin typeface="微软雅黑" panose="020B0503020204020204" pitchFamily="34" charset="-122"/>
                  <a:ea typeface="微软雅黑" panose="020B0503020204020204" pitchFamily="34" charset="-122"/>
                  <a:sym typeface="+mn-ea"/>
                </a:rPr>
                <a:t>突破惯性思维</a:t>
              </a:r>
            </a:p>
          </p:txBody>
        </p:sp>
      </p:grpSp>
      <p:sp>
        <p:nvSpPr>
          <p:cNvPr id="7" name="文本框 6"/>
          <p:cNvSpPr txBox="1"/>
          <p:nvPr/>
        </p:nvSpPr>
        <p:spPr>
          <a:xfrm>
            <a:off x="2925763" y="918210"/>
            <a:ext cx="4149725" cy="1322070"/>
          </a:xfrm>
          <a:prstGeom prst="rect">
            <a:avLst/>
          </a:prstGeom>
          <a:noFill/>
        </p:spPr>
        <p:txBody>
          <a:bodyPr wrap="square" rtlCol="0" anchor="t">
            <a:spAutoFit/>
          </a:bodyPr>
          <a:lstStyle/>
          <a:p>
            <a:pPr marR="0" defTabSz="914400" fontAlgn="auto">
              <a:lnSpc>
                <a:spcPct val="100000"/>
              </a:lnSpc>
              <a:spcBef>
                <a:spcPts val="0"/>
              </a:spcBef>
              <a:spcAft>
                <a:spcPts val="0"/>
              </a:spcAft>
              <a:buClrTx/>
              <a:buSzTx/>
              <a:buFont typeface="Wingdings" panose="05000000000000000000" pitchFamily="2" charset="2"/>
              <a:buChar char="Ø"/>
              <a:defRPr/>
            </a:pPr>
            <a:r>
              <a:rPr lang="zh-CN" altLang="en-US" sz="2000" spc="100" noProof="0" dirty="0">
                <a:solidFill>
                  <a:schemeClr val="tx1">
                    <a:lumMod val="85000"/>
                    <a:lumOff val="15000"/>
                  </a:schemeClr>
                </a:solidFill>
                <a:effectLst/>
                <a:uFillTx/>
                <a:latin typeface="微软雅黑" panose="020B0503020204020204" pitchFamily="34" charset="-122"/>
                <a:ea typeface="微软雅黑" panose="020B0503020204020204" pitchFamily="34" charset="-122"/>
                <a:sym typeface="+mn-ea"/>
              </a:rPr>
              <a:t>人的行为受到什么左右？</a:t>
            </a:r>
            <a:endParaRPr kumimoji="0" lang="zh-CN" altLang="en-US" sz="2000" spc="100" baseline="0" noProof="0" dirty="0">
              <a:solidFill>
                <a:schemeClr val="tx1">
                  <a:lumMod val="85000"/>
                  <a:lumOff val="15000"/>
                </a:schemeClr>
              </a:solidFill>
              <a:effectLst/>
              <a:uFillTx/>
              <a:latin typeface="微软雅黑" panose="020B0503020204020204" pitchFamily="34" charset="-122"/>
              <a:ea typeface="微软雅黑" panose="020B0503020204020204" pitchFamily="34" charset="-122"/>
              <a:cs typeface="+mn-cs"/>
              <a:sym typeface="+mn-ea"/>
            </a:endParaRPr>
          </a:p>
          <a:p>
            <a:pPr marR="0" defTabSz="914400" fontAlgn="auto">
              <a:lnSpc>
                <a:spcPct val="100000"/>
              </a:lnSpc>
              <a:spcBef>
                <a:spcPts val="0"/>
              </a:spcBef>
              <a:spcAft>
                <a:spcPts val="0"/>
              </a:spcAft>
              <a:buClrTx/>
              <a:buSzTx/>
              <a:buFont typeface="Wingdings" panose="05000000000000000000" pitchFamily="2" charset="2"/>
              <a:buChar char="Ø"/>
              <a:defRPr/>
            </a:pPr>
            <a:r>
              <a:rPr lang="zh-CN" altLang="en-US" sz="2000" spc="100" noProof="0" dirty="0">
                <a:solidFill>
                  <a:schemeClr val="tx1">
                    <a:lumMod val="85000"/>
                    <a:lumOff val="15000"/>
                  </a:schemeClr>
                </a:solidFill>
                <a:effectLst/>
                <a:uFillTx/>
                <a:latin typeface="微软雅黑" panose="020B0503020204020204" pitchFamily="34" charset="-122"/>
                <a:ea typeface="微软雅黑" panose="020B0503020204020204" pitchFamily="34" charset="-122"/>
                <a:sym typeface="+mn-ea"/>
              </a:rPr>
              <a:t>为什么重复事故会频繁发生？</a:t>
            </a:r>
            <a:endParaRPr kumimoji="0" lang="zh-CN" altLang="en-US" sz="2000" spc="100" baseline="0" noProof="0" dirty="0">
              <a:solidFill>
                <a:schemeClr val="tx1">
                  <a:lumMod val="85000"/>
                  <a:lumOff val="15000"/>
                </a:schemeClr>
              </a:solidFill>
              <a:effectLst/>
              <a:uFillTx/>
              <a:latin typeface="微软雅黑" panose="020B0503020204020204" pitchFamily="34" charset="-122"/>
              <a:ea typeface="微软雅黑" panose="020B0503020204020204" pitchFamily="34" charset="-122"/>
              <a:cs typeface="+mn-cs"/>
              <a:sym typeface="+mn-ea"/>
            </a:endParaRPr>
          </a:p>
          <a:p>
            <a:pPr marR="0" defTabSz="914400" fontAlgn="auto">
              <a:lnSpc>
                <a:spcPct val="100000"/>
              </a:lnSpc>
              <a:spcBef>
                <a:spcPts val="0"/>
              </a:spcBef>
              <a:spcAft>
                <a:spcPts val="0"/>
              </a:spcAft>
              <a:buClrTx/>
              <a:buSzTx/>
              <a:buFont typeface="Wingdings" panose="05000000000000000000" pitchFamily="2" charset="2"/>
              <a:buChar char="Ø"/>
              <a:defRPr/>
            </a:pPr>
            <a:r>
              <a:rPr lang="zh-CN" altLang="en-US" sz="2000" spc="100" noProof="0" dirty="0">
                <a:solidFill>
                  <a:schemeClr val="tx1">
                    <a:lumMod val="85000"/>
                    <a:lumOff val="15000"/>
                  </a:schemeClr>
                </a:solidFill>
                <a:effectLst/>
                <a:uFillTx/>
                <a:latin typeface="微软雅黑" panose="020B0503020204020204" pitchFamily="34" charset="-122"/>
                <a:ea typeface="微软雅黑" panose="020B0503020204020204" pitchFamily="34" charset="-122"/>
                <a:sym typeface="+mn-ea"/>
              </a:rPr>
              <a:t>为什么一些难题长期得不到解决？</a:t>
            </a:r>
            <a:endParaRPr kumimoji="0" lang="zh-CN" altLang="en-US" sz="2000" spc="100" baseline="0" noProof="0" dirty="0">
              <a:solidFill>
                <a:schemeClr val="tx1">
                  <a:lumMod val="85000"/>
                  <a:lumOff val="15000"/>
                </a:schemeClr>
              </a:solidFill>
              <a:effectLst/>
              <a:uFillTx/>
              <a:latin typeface="微软雅黑" panose="020B0503020204020204" pitchFamily="34" charset="-122"/>
              <a:ea typeface="微软雅黑" panose="020B0503020204020204" pitchFamily="34" charset="-122"/>
              <a:cs typeface="+mn-cs"/>
              <a:sym typeface="+mn-ea"/>
            </a:endParaRPr>
          </a:p>
          <a:p>
            <a:pPr marR="0" defTabSz="914400" fontAlgn="auto">
              <a:lnSpc>
                <a:spcPct val="100000"/>
              </a:lnSpc>
              <a:spcBef>
                <a:spcPts val="0"/>
              </a:spcBef>
              <a:spcAft>
                <a:spcPts val="0"/>
              </a:spcAft>
              <a:buClrTx/>
              <a:buSzTx/>
              <a:buFont typeface="Wingdings" panose="05000000000000000000" pitchFamily="2" charset="2"/>
              <a:buChar char="Ø"/>
              <a:defRPr/>
            </a:pPr>
            <a:r>
              <a:rPr lang="zh-CN" altLang="en-US" sz="2000" spc="100" noProof="0" dirty="0">
                <a:solidFill>
                  <a:schemeClr val="tx1">
                    <a:lumMod val="85000"/>
                    <a:lumOff val="15000"/>
                  </a:schemeClr>
                </a:solidFill>
                <a:effectLst/>
                <a:uFillTx/>
                <a:latin typeface="微软雅黑" panose="020B0503020204020204" pitchFamily="34" charset="-122"/>
                <a:ea typeface="微软雅黑" panose="020B0503020204020204" pitchFamily="34" charset="-122"/>
                <a:sym typeface="+mn-ea"/>
              </a:rPr>
              <a:t>我们受到哪些惯性思维的影响？ </a:t>
            </a:r>
          </a:p>
        </p:txBody>
      </p:sp>
      <p:grpSp>
        <p:nvGrpSpPr>
          <p:cNvPr id="9" name="组合 8"/>
          <p:cNvGrpSpPr/>
          <p:nvPr/>
        </p:nvGrpSpPr>
        <p:grpSpPr>
          <a:xfrm>
            <a:off x="789305" y="2273300"/>
            <a:ext cx="2211705" cy="398780"/>
            <a:chOff x="1415" y="1109"/>
            <a:chExt cx="3483" cy="628"/>
          </a:xfrm>
        </p:grpSpPr>
        <p:sp>
          <p:nvSpPr>
            <p:cNvPr id="10" name="AutoShape 11"/>
            <p:cNvSpPr/>
            <p:nvPr/>
          </p:nvSpPr>
          <p:spPr>
            <a:xfrm>
              <a:off x="1490" y="1139"/>
              <a:ext cx="3408"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1" name="文本框 10"/>
            <p:cNvSpPr txBox="1"/>
            <p:nvPr/>
          </p:nvSpPr>
          <p:spPr>
            <a:xfrm>
              <a:off x="1415" y="1109"/>
              <a:ext cx="3409"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什么是惯性思维？ </a:t>
              </a:r>
            </a:p>
          </p:txBody>
        </p:sp>
      </p:grpSp>
      <p:sp>
        <p:nvSpPr>
          <p:cNvPr id="12" name="文本框 11"/>
          <p:cNvSpPr txBox="1"/>
          <p:nvPr/>
        </p:nvSpPr>
        <p:spPr>
          <a:xfrm>
            <a:off x="1061720" y="2642235"/>
            <a:ext cx="7200053" cy="2245360"/>
          </a:xfrm>
          <a:prstGeom prst="rect">
            <a:avLst/>
          </a:prstGeom>
          <a:noFill/>
        </p:spPr>
        <p:txBody>
          <a:bodyPr wrap="square" rtlCol="0" anchor="t">
            <a:spAutoFit/>
          </a:bodyPr>
          <a:lstStyle/>
          <a:p>
            <a:pPr marL="0" marR="0" lvl="0" indent="533400" algn="l" defTabSz="914400" rtl="0" fontAlgn="base">
              <a:lnSpc>
                <a:spcPct val="100000"/>
              </a:lnSpc>
              <a:spcBef>
                <a:spcPct val="0"/>
              </a:spcBef>
              <a:spcAft>
                <a:spcPct val="0"/>
              </a:spcAft>
              <a:buClrTx/>
              <a:buSzTx/>
              <a:buFontTx/>
              <a:buNone/>
              <a:defRPr/>
              <a:extLst>
                <a:ext uri="{35155182-B16C-46BC-9424-99874614C6A1}">
                  <wpsdc:indentchars xmlns="" xmlns:wpsdc="http://www.wps.cn/officeDocument/2017/drawingmlCustomData" val="200" checksum="171596010"/>
                </a:ext>
              </a:extLst>
            </a:pPr>
            <a:r>
              <a:rPr lang="zh-CN" altLang="en-US" sz="2000" spc="100" dirty="0">
                <a:solidFill>
                  <a:schemeClr val="tx1">
                    <a:lumMod val="85000"/>
                    <a:lumOff val="15000"/>
                  </a:schemeClr>
                </a:solidFill>
                <a:effectLst/>
                <a:uFillTx/>
                <a:latin typeface="微软雅黑" panose="020B0503020204020204" pitchFamily="34" charset="-122"/>
                <a:ea typeface="微软雅黑" panose="020B0503020204020204" pitchFamily="34" charset="-122"/>
                <a:sym typeface="+mn-ea"/>
              </a:rPr>
              <a:t>惯性思维是指人们根据已有的知识和经验，按过去的方案和程序去思考问题和解决问题。</a:t>
            </a:r>
          </a:p>
          <a:p>
            <a:pPr marL="0" marR="0" lvl="0" indent="533400" algn="l" defTabSz="914400" rtl="0" fontAlgn="base">
              <a:lnSpc>
                <a:spcPct val="100000"/>
              </a:lnSpc>
              <a:spcBef>
                <a:spcPct val="0"/>
              </a:spcBef>
              <a:spcAft>
                <a:spcPct val="0"/>
              </a:spcAft>
              <a:buClrTx/>
              <a:buSzTx/>
              <a:buFontTx/>
              <a:buNone/>
              <a:defRPr/>
              <a:extLst>
                <a:ext uri="{35155182-B16C-46BC-9424-99874614C6A1}">
                  <wpsdc:indentchars xmlns="" xmlns:wpsdc="http://www.wps.cn/officeDocument/2017/drawingmlCustomData" val="200" checksum="171596010"/>
                </a:ext>
              </a:extLst>
            </a:pPr>
            <a:r>
              <a:rPr lang="zh-CN" altLang="en-US" sz="2000" spc="100" dirty="0">
                <a:solidFill>
                  <a:schemeClr val="tx1">
                    <a:lumMod val="85000"/>
                    <a:lumOff val="15000"/>
                  </a:schemeClr>
                </a:solidFill>
                <a:effectLst/>
                <a:uFillTx/>
                <a:latin typeface="微软雅黑" panose="020B0503020204020204" pitchFamily="34" charset="-122"/>
                <a:ea typeface="微软雅黑" panose="020B0503020204020204" pitchFamily="34" charset="-122"/>
                <a:sym typeface="+mn-ea"/>
              </a:rPr>
              <a:t>惯性思维也叫常规思维。人们习惯于常用的思维方式思考、习惯于常用的行为方式处事。久之，就养成了根深蒂固的惯性思维。</a:t>
            </a:r>
            <a:endParaRPr lang="zh-CN" altLang="en-US" sz="2000" spc="100" dirty="0">
              <a:solidFill>
                <a:schemeClr val="tx1">
                  <a:lumMod val="85000"/>
                  <a:lumOff val="15000"/>
                </a:schemeClr>
              </a:solidFill>
              <a:effectLst/>
              <a:uFillTx/>
              <a:latin typeface="微软雅黑" panose="020B0503020204020204" pitchFamily="34" charset="-122"/>
              <a:ea typeface="微软雅黑" panose="020B0503020204020204" pitchFamily="34" charset="-122"/>
              <a:cs typeface="+mn-cs"/>
              <a:sym typeface="+mn-ea"/>
            </a:endParaRPr>
          </a:p>
          <a:p>
            <a:pPr marL="0" marR="0" lvl="0" indent="533400" algn="l" defTabSz="914400" rtl="0" fontAlgn="base">
              <a:lnSpc>
                <a:spcPct val="100000"/>
              </a:lnSpc>
              <a:spcBef>
                <a:spcPct val="0"/>
              </a:spcBef>
              <a:spcAft>
                <a:spcPct val="0"/>
              </a:spcAft>
              <a:buClrTx/>
              <a:buSzTx/>
              <a:buFontTx/>
              <a:buNone/>
              <a:defRPr/>
              <a:extLst>
                <a:ext uri="{35155182-B16C-46BC-9424-99874614C6A1}">
                  <wpsdc:indentchars xmlns="" xmlns:wpsdc="http://www.wps.cn/officeDocument/2017/drawingmlCustomData" val="200" checksum="171596010"/>
                </a:ext>
              </a:extLst>
            </a:pPr>
            <a:r>
              <a:rPr lang="zh-CN" altLang="en-US" sz="2000" spc="100" dirty="0">
                <a:solidFill>
                  <a:schemeClr val="tx1">
                    <a:lumMod val="85000"/>
                    <a:lumOff val="15000"/>
                  </a:schemeClr>
                </a:solidFill>
                <a:effectLst/>
                <a:uFillTx/>
                <a:latin typeface="微软雅黑" panose="020B0503020204020204" pitchFamily="34" charset="-122"/>
                <a:ea typeface="微软雅黑" panose="020B0503020204020204" pitchFamily="34" charset="-122"/>
                <a:sym typeface="+mn-ea"/>
              </a:rPr>
              <a:t>很多时候，我们对事物的看法主要是基于或仍停留在以往的经验里。</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形状 8"/>
          <p:cNvSpPr/>
          <p:nvPr/>
        </p:nvSpPr>
        <p:spPr>
          <a:xfrm rot="20039436">
            <a:off x="89297" y="28893"/>
            <a:ext cx="772716" cy="1303735"/>
          </a:xfrm>
          <a:custGeom>
            <a:avLst/>
            <a:gdLst>
              <a:gd name="connsiteX0" fmla="*/ 1239121 w 1504459"/>
              <a:gd name="connsiteY0" fmla="*/ 0 h 2537186"/>
              <a:gd name="connsiteX1" fmla="*/ 1504459 w 1504459"/>
              <a:gd name="connsiteY1" fmla="*/ 129468 h 2537186"/>
              <a:gd name="connsiteX2" fmla="*/ 328568 w 1504459"/>
              <a:gd name="connsiteY2" fmla="*/ 2537186 h 2537186"/>
              <a:gd name="connsiteX3" fmla="*/ 0 w 1504459"/>
              <a:gd name="connsiteY3" fmla="*/ 2537186 h 2537186"/>
              <a:gd name="connsiteX4" fmla="*/ 1239121 w 1504459"/>
              <a:gd name="connsiteY4" fmla="*/ 0 h 2537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4459" h="2537186">
                <a:moveTo>
                  <a:pt x="1239121" y="0"/>
                </a:moveTo>
                <a:lnTo>
                  <a:pt x="1504459" y="129468"/>
                </a:lnTo>
                <a:lnTo>
                  <a:pt x="328568" y="2537186"/>
                </a:lnTo>
                <a:lnTo>
                  <a:pt x="0" y="2537186"/>
                </a:lnTo>
                <a:lnTo>
                  <a:pt x="1239121" y="0"/>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4" name="Text Box 2"/>
          <p:cNvSpPr txBox="1">
            <a:spLocks noChangeArrowheads="1"/>
          </p:cNvSpPr>
          <p:nvPr/>
        </p:nvSpPr>
        <p:spPr bwMode="auto">
          <a:xfrm>
            <a:off x="1045210" y="404178"/>
            <a:ext cx="7299960" cy="461645"/>
          </a:xfrm>
          <a:prstGeom prst="rect">
            <a:avLst/>
          </a:prstGeom>
          <a:noFill/>
          <a:ln w="9525" cap="flat">
            <a:noFill/>
            <a:round/>
          </a:ln>
          <a:effectLst/>
        </p:spPr>
        <p:txBody>
          <a:bodyPr wrap="square" lIns="90000" tIns="46800" rIns="90000" bIns="46800">
            <a:spAutoFit/>
          </a:bodyPr>
          <a:lstStyle/>
          <a:p>
            <a:pPr algn="l" eaLnBrk="1" fontAlgn="auto" latinLnBrk="0"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altLang="en-US" sz="2400" b="1" spc="140" dirty="0" smtClean="0">
                <a:solidFill>
                  <a:schemeClr val="tx1"/>
                </a:solidFill>
                <a:latin typeface="微软雅黑" panose="020B0503020204020204" pitchFamily="34" charset="-122"/>
                <a:ea typeface="微软雅黑" panose="020B0503020204020204" pitchFamily="34" charset="-122"/>
              </a:rPr>
              <a:t>作业现场安全管理--</a:t>
            </a:r>
            <a:r>
              <a:rPr lang="zh-CN" sz="2400" b="1" spc="140" dirty="0">
                <a:solidFill>
                  <a:srgbClr val="0160AF"/>
                </a:solidFill>
                <a:latin typeface="微软雅黑" panose="020B0503020204020204" pitchFamily="34" charset="-122"/>
                <a:ea typeface="微软雅黑" panose="020B0503020204020204" pitchFamily="34" charset="-122"/>
              </a:rPr>
              <a:t>赢得安全</a:t>
            </a:r>
            <a:r>
              <a:rPr lang="zh-CN" sz="2400" b="1" spc="140" dirty="0" smtClean="0">
                <a:solidFill>
                  <a:srgbClr val="0160AF"/>
                </a:solidFill>
                <a:latin typeface="微软雅黑" panose="020B0503020204020204" pitchFamily="34" charset="-122"/>
                <a:ea typeface="微软雅黑" panose="020B0503020204020204" pitchFamily="34" charset="-122"/>
              </a:rPr>
              <a:t>最佳</a:t>
            </a:r>
            <a:r>
              <a:rPr lang="zh-CN" altLang="en-US" sz="2400" b="1" spc="140" dirty="0" smtClean="0">
                <a:solidFill>
                  <a:srgbClr val="0160AF"/>
                </a:solidFill>
                <a:latin typeface="微软雅黑" panose="020B0503020204020204" pitchFamily="34" charset="-122"/>
                <a:ea typeface="微软雅黑" panose="020B0503020204020204" pitchFamily="34" charset="-122"/>
              </a:rPr>
              <a:t>方法与</a:t>
            </a:r>
            <a:r>
              <a:rPr lang="zh-CN" sz="2400" b="1" spc="140" dirty="0" smtClean="0">
                <a:solidFill>
                  <a:srgbClr val="0160AF"/>
                </a:solidFill>
                <a:latin typeface="微软雅黑" panose="020B0503020204020204" pitchFamily="34" charset="-122"/>
                <a:ea typeface="微软雅黑" panose="020B0503020204020204" pitchFamily="34" charset="-122"/>
              </a:rPr>
              <a:t>实践</a:t>
            </a:r>
            <a:r>
              <a:rPr lang="zh-CN" sz="2400" b="1" spc="140" dirty="0">
                <a:solidFill>
                  <a:srgbClr val="0160AF"/>
                </a:solidFill>
                <a:latin typeface="微软雅黑" panose="020B0503020204020204" pitchFamily="34" charset="-122"/>
                <a:ea typeface="微软雅黑" panose="020B0503020204020204" pitchFamily="34" charset="-122"/>
              </a:rPr>
              <a:t>培训</a:t>
            </a:r>
          </a:p>
        </p:txBody>
      </p:sp>
      <p:sp>
        <p:nvSpPr>
          <p:cNvPr id="3" name="Rectangle 3"/>
          <p:cNvSpPr/>
          <p:nvPr/>
        </p:nvSpPr>
        <p:spPr>
          <a:xfrm>
            <a:off x="-6985" y="3323273"/>
            <a:ext cx="9157970" cy="1821180"/>
          </a:xfrm>
          <a:prstGeom prst="rect">
            <a:avLst/>
          </a:prstGeom>
          <a:solidFill>
            <a:schemeClr val="bg1">
              <a:lumMod val="50000"/>
            </a:schemeClr>
          </a:solidFill>
          <a:ln w="76200">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8800">
              <a:solidFill>
                <a:prstClr val="white"/>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4" name="Oval 4"/>
          <p:cNvSpPr/>
          <p:nvPr/>
        </p:nvSpPr>
        <p:spPr>
          <a:xfrm>
            <a:off x="1136015" y="2817813"/>
            <a:ext cx="885190" cy="890270"/>
          </a:xfrm>
          <a:prstGeom prst="ellipse">
            <a:avLst/>
          </a:prstGeom>
          <a:solidFill>
            <a:srgbClr val="0160AF"/>
          </a:solidFill>
          <a:ln w="76200">
            <a:solidFill>
              <a:schemeClr val="bg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8800">
              <a:solidFill>
                <a:prstClr val="white"/>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5" name="Oval 5"/>
          <p:cNvSpPr/>
          <p:nvPr/>
        </p:nvSpPr>
        <p:spPr>
          <a:xfrm>
            <a:off x="2797175" y="2836863"/>
            <a:ext cx="885190" cy="890270"/>
          </a:xfrm>
          <a:prstGeom prst="ellipse">
            <a:avLst/>
          </a:prstGeom>
          <a:solidFill>
            <a:srgbClr val="0160AF"/>
          </a:solidFill>
          <a:ln w="76200">
            <a:solidFill>
              <a:schemeClr val="bg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8800">
              <a:solidFill>
                <a:prstClr val="white"/>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6" name="Oval 6"/>
          <p:cNvSpPr/>
          <p:nvPr/>
        </p:nvSpPr>
        <p:spPr>
          <a:xfrm>
            <a:off x="5769610" y="2836863"/>
            <a:ext cx="885190" cy="890270"/>
          </a:xfrm>
          <a:prstGeom prst="ellipse">
            <a:avLst/>
          </a:prstGeom>
          <a:solidFill>
            <a:srgbClr val="0160AF"/>
          </a:solidFill>
          <a:ln w="76200">
            <a:solidFill>
              <a:schemeClr val="bg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8800">
              <a:solidFill>
                <a:prstClr val="white"/>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7" name="Oval 7"/>
          <p:cNvSpPr/>
          <p:nvPr/>
        </p:nvSpPr>
        <p:spPr>
          <a:xfrm>
            <a:off x="7369810" y="2855913"/>
            <a:ext cx="885190" cy="890270"/>
          </a:xfrm>
          <a:prstGeom prst="ellipse">
            <a:avLst/>
          </a:prstGeom>
          <a:solidFill>
            <a:srgbClr val="0160AF"/>
          </a:solidFill>
          <a:ln w="76200">
            <a:solidFill>
              <a:schemeClr val="bg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8800">
              <a:solidFill>
                <a:prstClr val="white"/>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20" name="Arc 17"/>
          <p:cNvSpPr/>
          <p:nvPr/>
        </p:nvSpPr>
        <p:spPr>
          <a:xfrm flipH="1">
            <a:off x="1592580" y="1777048"/>
            <a:ext cx="2211705" cy="985520"/>
          </a:xfrm>
          <a:custGeom>
            <a:avLst/>
            <a:gdLst>
              <a:gd name="connsiteX0" fmla="*/ 2187150 w 4374300"/>
              <a:gd name="connsiteY0" fmla="*/ 0 h 2276013"/>
              <a:gd name="connsiteX1" fmla="*/ 3222673 w 4374300"/>
              <a:gd name="connsiteY1" fmla="*/ 135632 h 2276013"/>
              <a:gd name="connsiteX2" fmla="*/ 4370035 w 4374300"/>
              <a:gd name="connsiteY2" fmla="*/ 1209038 h 2276013"/>
              <a:gd name="connsiteX3" fmla="*/ 2187150 w 4374300"/>
              <a:gd name="connsiteY3" fmla="*/ 1138007 h 2276013"/>
              <a:gd name="connsiteX4" fmla="*/ 2187150 w 4374300"/>
              <a:gd name="connsiteY4" fmla="*/ 0 h 2276013"/>
              <a:gd name="connsiteX0-1" fmla="*/ 2187150 w 4374300"/>
              <a:gd name="connsiteY0-2" fmla="*/ 0 h 2276013"/>
              <a:gd name="connsiteX1-3" fmla="*/ 3222673 w 4374300"/>
              <a:gd name="connsiteY1-4" fmla="*/ 135632 h 2276013"/>
              <a:gd name="connsiteX2-5" fmla="*/ 4370035 w 4374300"/>
              <a:gd name="connsiteY2-6" fmla="*/ 1209038 h 2276013"/>
              <a:gd name="connsiteX0-7" fmla="*/ 0 w 2187168"/>
              <a:gd name="connsiteY0-8" fmla="*/ 0 h 1247138"/>
              <a:gd name="connsiteX1-9" fmla="*/ 1035523 w 2187168"/>
              <a:gd name="connsiteY1-10" fmla="*/ 135632 h 1247138"/>
              <a:gd name="connsiteX2-11" fmla="*/ 2182885 w 2187168"/>
              <a:gd name="connsiteY2-12" fmla="*/ 1209038 h 1247138"/>
              <a:gd name="connsiteX3-13" fmla="*/ 0 w 2187168"/>
              <a:gd name="connsiteY3-14" fmla="*/ 1138007 h 1247138"/>
              <a:gd name="connsiteX4-15" fmla="*/ 0 w 2187168"/>
              <a:gd name="connsiteY4-16" fmla="*/ 0 h 1247138"/>
              <a:gd name="connsiteX0-17" fmla="*/ 0 w 2187168"/>
              <a:gd name="connsiteY0-18" fmla="*/ 0 h 1247138"/>
              <a:gd name="connsiteX1-19" fmla="*/ 1035523 w 2187168"/>
              <a:gd name="connsiteY1-20" fmla="*/ 135632 h 1247138"/>
              <a:gd name="connsiteX2-21" fmla="*/ 2182885 w 2187168"/>
              <a:gd name="connsiteY2-22" fmla="*/ 1247138 h 1247138"/>
            </a:gdLst>
            <a:ahLst/>
            <a:cxnLst>
              <a:cxn ang="0">
                <a:pos x="connsiteX0-1" y="connsiteY0-2"/>
              </a:cxn>
              <a:cxn ang="0">
                <a:pos x="connsiteX1-3" y="connsiteY1-4"/>
              </a:cxn>
              <a:cxn ang="0">
                <a:pos x="connsiteX2-5" y="connsiteY2-6"/>
              </a:cxn>
            </a:cxnLst>
            <a:rect l="l" t="t" r="r" b="b"/>
            <a:pathLst>
              <a:path w="2187168" h="1247138" stroke="0" extrusionOk="0">
                <a:moveTo>
                  <a:pt x="0" y="0"/>
                </a:moveTo>
                <a:cubicBezTo>
                  <a:pt x="361410" y="0"/>
                  <a:pt x="717187" y="46599"/>
                  <a:pt x="1035523" y="135632"/>
                </a:cubicBezTo>
                <a:cubicBezTo>
                  <a:pt x="1788100" y="346113"/>
                  <a:pt x="2236215" y="765343"/>
                  <a:pt x="2182885" y="1209038"/>
                </a:cubicBezTo>
                <a:lnTo>
                  <a:pt x="0" y="1138007"/>
                </a:lnTo>
                <a:lnTo>
                  <a:pt x="0" y="0"/>
                </a:lnTo>
                <a:close/>
              </a:path>
              <a:path w="2187168" h="1247138" fill="none">
                <a:moveTo>
                  <a:pt x="0" y="0"/>
                </a:moveTo>
                <a:cubicBezTo>
                  <a:pt x="361410" y="0"/>
                  <a:pt x="717187" y="46599"/>
                  <a:pt x="1035523" y="135632"/>
                </a:cubicBezTo>
                <a:cubicBezTo>
                  <a:pt x="1788100" y="346113"/>
                  <a:pt x="2236215" y="803443"/>
                  <a:pt x="2182885" y="1247138"/>
                </a:cubicBezTo>
              </a:path>
            </a:pathLst>
          </a:custGeom>
          <a:ln w="12700">
            <a:solidFill>
              <a:srgbClr val="ADBACA"/>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22" name="Arc 19"/>
          <p:cNvSpPr/>
          <p:nvPr/>
        </p:nvSpPr>
        <p:spPr>
          <a:xfrm flipH="1">
            <a:off x="3227070" y="2348548"/>
            <a:ext cx="1313180" cy="860425"/>
          </a:xfrm>
          <a:prstGeom prst="arc">
            <a:avLst/>
          </a:prstGeom>
          <a:ln w="12700">
            <a:solidFill>
              <a:srgbClr val="ADBACA"/>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latin typeface="Arial" panose="020B0604020202020204" pitchFamily="34" charset="0"/>
              <a:ea typeface="微软雅黑" panose="020B0503020204020204" pitchFamily="34" charset="-122"/>
              <a:cs typeface="+mn-ea"/>
              <a:sym typeface="Arial" panose="020B0604020202020204" pitchFamily="34" charset="0"/>
            </a:endParaRPr>
          </a:p>
        </p:txBody>
      </p:sp>
      <p:grpSp>
        <p:nvGrpSpPr>
          <p:cNvPr id="23" name="Group 20"/>
          <p:cNvGrpSpPr/>
          <p:nvPr/>
        </p:nvGrpSpPr>
        <p:grpSpPr>
          <a:xfrm>
            <a:off x="1355090" y="3023553"/>
            <a:ext cx="433070" cy="441960"/>
            <a:chOff x="7160655" y="2178006"/>
            <a:chExt cx="379359" cy="386846"/>
          </a:xfrm>
          <a:solidFill>
            <a:schemeClr val="bg1"/>
          </a:solidFill>
        </p:grpSpPr>
        <p:sp>
          <p:nvSpPr>
            <p:cNvPr id="5" name="Freeform 36@|5FFC:0|FBC:0|LFC:0|LBC:16777215"/>
            <p:cNvSpPr>
              <a:spLocks noEditPoints="1"/>
            </p:cNvSpPr>
            <p:nvPr/>
          </p:nvSpPr>
          <p:spPr bwMode="auto">
            <a:xfrm>
              <a:off x="7277956" y="2178006"/>
              <a:ext cx="262058" cy="262058"/>
            </a:xfrm>
            <a:custGeom>
              <a:avLst/>
              <a:gdLst>
                <a:gd name="T0" fmla="*/ 65 w 79"/>
                <a:gd name="T1" fmla="*/ 14 h 79"/>
                <a:gd name="T2" fmla="*/ 14 w 79"/>
                <a:gd name="T3" fmla="*/ 14 h 79"/>
                <a:gd name="T4" fmla="*/ 11 w 79"/>
                <a:gd name="T5" fmla="*/ 63 h 79"/>
                <a:gd name="T6" fmla="*/ 11 w 79"/>
                <a:gd name="T7" fmla="*/ 63 h 79"/>
                <a:gd name="T8" fmla="*/ 17 w 79"/>
                <a:gd name="T9" fmla="*/ 68 h 79"/>
                <a:gd name="T10" fmla="*/ 64 w 79"/>
                <a:gd name="T11" fmla="*/ 65 h 79"/>
                <a:gd name="T12" fmla="*/ 65 w 79"/>
                <a:gd name="T13" fmla="*/ 14 h 79"/>
                <a:gd name="T14" fmla="*/ 58 w 79"/>
                <a:gd name="T15" fmla="*/ 59 h 79"/>
                <a:gd name="T16" fmla="*/ 20 w 79"/>
                <a:gd name="T17" fmla="*/ 59 h 79"/>
                <a:gd name="T18" fmla="*/ 20 w 79"/>
                <a:gd name="T19" fmla="*/ 21 h 79"/>
                <a:gd name="T20" fmla="*/ 58 w 79"/>
                <a:gd name="T21" fmla="*/ 21 h 79"/>
                <a:gd name="T22" fmla="*/ 58 w 79"/>
                <a:gd name="T23" fmla="*/ 59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 h="79">
                  <a:moveTo>
                    <a:pt x="65" y="14"/>
                  </a:moveTo>
                  <a:cubicBezTo>
                    <a:pt x="51" y="0"/>
                    <a:pt x="28" y="0"/>
                    <a:pt x="14" y="14"/>
                  </a:cubicBezTo>
                  <a:cubicBezTo>
                    <a:pt x="0" y="28"/>
                    <a:pt x="0" y="49"/>
                    <a:pt x="11" y="63"/>
                  </a:cubicBezTo>
                  <a:cubicBezTo>
                    <a:pt x="11" y="63"/>
                    <a:pt x="11" y="63"/>
                    <a:pt x="11" y="63"/>
                  </a:cubicBezTo>
                  <a:cubicBezTo>
                    <a:pt x="14" y="66"/>
                    <a:pt x="15" y="67"/>
                    <a:pt x="17" y="68"/>
                  </a:cubicBezTo>
                  <a:cubicBezTo>
                    <a:pt x="31" y="79"/>
                    <a:pt x="51" y="78"/>
                    <a:pt x="64" y="65"/>
                  </a:cubicBezTo>
                  <a:cubicBezTo>
                    <a:pt x="78" y="51"/>
                    <a:pt x="79" y="29"/>
                    <a:pt x="65" y="14"/>
                  </a:cubicBezTo>
                  <a:close/>
                  <a:moveTo>
                    <a:pt x="58" y="59"/>
                  </a:moveTo>
                  <a:cubicBezTo>
                    <a:pt x="47" y="69"/>
                    <a:pt x="30" y="69"/>
                    <a:pt x="20" y="59"/>
                  </a:cubicBezTo>
                  <a:cubicBezTo>
                    <a:pt x="9" y="48"/>
                    <a:pt x="9" y="31"/>
                    <a:pt x="20" y="21"/>
                  </a:cubicBezTo>
                  <a:cubicBezTo>
                    <a:pt x="31" y="10"/>
                    <a:pt x="48" y="10"/>
                    <a:pt x="58" y="21"/>
                  </a:cubicBezTo>
                  <a:cubicBezTo>
                    <a:pt x="69" y="31"/>
                    <a:pt x="69" y="48"/>
                    <a:pt x="58" y="59"/>
                  </a:cubicBezTo>
                  <a:close/>
                </a:path>
              </a:pathLst>
            </a:custGeom>
            <a:grpFill/>
            <a:ln>
              <a:noFill/>
            </a:ln>
            <a:extLst>
              <a:ext uri="{91240B29-F687-4F45-9708-019B960494DF}">
                <a14:hiddenLine xmlns=""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solidFill>
                  <a:prstClr val="black"/>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6" name="Freeform 37@|5FFC:0|FBC:0|LFC:0|LBC:16777215"/>
            <p:cNvSpPr/>
            <p:nvPr/>
          </p:nvSpPr>
          <p:spPr bwMode="auto">
            <a:xfrm>
              <a:off x="7160655" y="2400130"/>
              <a:ext cx="159730" cy="164722"/>
            </a:xfrm>
            <a:custGeom>
              <a:avLst/>
              <a:gdLst>
                <a:gd name="T0" fmla="*/ 0 w 64"/>
                <a:gd name="T1" fmla="*/ 52 h 66"/>
                <a:gd name="T2" fmla="*/ 12 w 64"/>
                <a:gd name="T3" fmla="*/ 66 h 66"/>
                <a:gd name="T4" fmla="*/ 64 w 64"/>
                <a:gd name="T5" fmla="*/ 8 h 66"/>
                <a:gd name="T6" fmla="*/ 55 w 64"/>
                <a:gd name="T7" fmla="*/ 0 h 66"/>
                <a:gd name="T8" fmla="*/ 0 w 64"/>
                <a:gd name="T9" fmla="*/ 52 h 66"/>
              </a:gdLst>
              <a:ahLst/>
              <a:cxnLst>
                <a:cxn ang="0">
                  <a:pos x="T0" y="T1"/>
                </a:cxn>
                <a:cxn ang="0">
                  <a:pos x="T2" y="T3"/>
                </a:cxn>
                <a:cxn ang="0">
                  <a:pos x="T4" y="T5"/>
                </a:cxn>
                <a:cxn ang="0">
                  <a:pos x="T6" y="T7"/>
                </a:cxn>
                <a:cxn ang="0">
                  <a:pos x="T8" y="T9"/>
                </a:cxn>
              </a:cxnLst>
              <a:rect l="0" t="0" r="r" b="b"/>
              <a:pathLst>
                <a:path w="64" h="66">
                  <a:moveTo>
                    <a:pt x="0" y="52"/>
                  </a:moveTo>
                  <a:lnTo>
                    <a:pt x="12" y="66"/>
                  </a:lnTo>
                  <a:lnTo>
                    <a:pt x="64" y="8"/>
                  </a:lnTo>
                  <a:lnTo>
                    <a:pt x="55" y="0"/>
                  </a:lnTo>
                  <a:lnTo>
                    <a:pt x="0" y="52"/>
                  </a:lnTo>
                  <a:close/>
                </a:path>
              </a:pathLst>
            </a:custGeom>
            <a:grpFill/>
            <a:ln>
              <a:noFill/>
            </a:ln>
            <a:extLst>
              <a:ext uri="{91240B29-F687-4F45-9708-019B960494DF}">
                <a14:hiddenLine xmlns=""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solidFill>
                  <a:prstClr val="black"/>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26" name="Freeform 38@|5FFC:0|FBC:0|LFC:0|LBC:16777215"/>
            <p:cNvSpPr/>
            <p:nvPr/>
          </p:nvSpPr>
          <p:spPr bwMode="auto">
            <a:xfrm>
              <a:off x="7412728" y="2265358"/>
              <a:ext cx="99831" cy="119797"/>
            </a:xfrm>
            <a:custGeom>
              <a:avLst/>
              <a:gdLst>
                <a:gd name="T0" fmla="*/ 16 w 30"/>
                <a:gd name="T1" fmla="*/ 0 h 36"/>
                <a:gd name="T2" fmla="*/ 0 w 30"/>
                <a:gd name="T3" fmla="*/ 34 h 36"/>
                <a:gd name="T4" fmla="*/ 6 w 30"/>
                <a:gd name="T5" fmla="*/ 36 h 36"/>
                <a:gd name="T6" fmla="*/ 16 w 30"/>
                <a:gd name="T7" fmla="*/ 0 h 36"/>
              </a:gdLst>
              <a:ahLst/>
              <a:cxnLst>
                <a:cxn ang="0">
                  <a:pos x="T0" y="T1"/>
                </a:cxn>
                <a:cxn ang="0">
                  <a:pos x="T2" y="T3"/>
                </a:cxn>
                <a:cxn ang="0">
                  <a:pos x="T4" y="T5"/>
                </a:cxn>
                <a:cxn ang="0">
                  <a:pos x="T6" y="T7"/>
                </a:cxn>
              </a:cxnLst>
              <a:rect l="0" t="0" r="r" b="b"/>
              <a:pathLst>
                <a:path w="30" h="36">
                  <a:moveTo>
                    <a:pt x="16" y="0"/>
                  </a:moveTo>
                  <a:cubicBezTo>
                    <a:pt x="20" y="26"/>
                    <a:pt x="0" y="34"/>
                    <a:pt x="0" y="34"/>
                  </a:cubicBezTo>
                  <a:cubicBezTo>
                    <a:pt x="6" y="36"/>
                    <a:pt x="6" y="36"/>
                    <a:pt x="6" y="36"/>
                  </a:cubicBezTo>
                  <a:cubicBezTo>
                    <a:pt x="30" y="21"/>
                    <a:pt x="16" y="0"/>
                    <a:pt x="16" y="0"/>
                  </a:cubicBezTo>
                  <a:close/>
                </a:path>
              </a:pathLst>
            </a:custGeom>
            <a:grpFill/>
            <a:ln>
              <a:noFill/>
            </a:ln>
            <a:extLst>
              <a:ext uri="{91240B29-F687-4F45-9708-019B960494DF}">
                <a14:hiddenLine xmlns=""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solidFill>
                  <a:prstClr val="black"/>
                </a:solidFill>
                <a:latin typeface="Arial" panose="020B0604020202020204" pitchFamily="34" charset="0"/>
                <a:ea typeface="微软雅黑" panose="020B0503020204020204" pitchFamily="34" charset="-122"/>
                <a:cs typeface="+mn-ea"/>
                <a:sym typeface="Arial" panose="020B0604020202020204" pitchFamily="34" charset="0"/>
              </a:endParaRPr>
            </a:p>
          </p:txBody>
        </p:sp>
      </p:grpSp>
      <p:sp>
        <p:nvSpPr>
          <p:cNvPr id="7" name="Freeform 62"/>
          <p:cNvSpPr>
            <a:spLocks noEditPoints="1"/>
          </p:cNvSpPr>
          <p:nvPr/>
        </p:nvSpPr>
        <p:spPr bwMode="auto">
          <a:xfrm>
            <a:off x="7654608" y="3069908"/>
            <a:ext cx="315595" cy="425450"/>
          </a:xfrm>
          <a:custGeom>
            <a:avLst/>
            <a:gdLst>
              <a:gd name="T0" fmla="*/ 108 w 108"/>
              <a:gd name="T1" fmla="*/ 145 h 145"/>
              <a:gd name="T2" fmla="*/ 0 w 108"/>
              <a:gd name="T3" fmla="*/ 145 h 145"/>
              <a:gd name="T4" fmla="*/ 0 w 108"/>
              <a:gd name="T5" fmla="*/ 136 h 145"/>
              <a:gd name="T6" fmla="*/ 13 w 108"/>
              <a:gd name="T7" fmla="*/ 125 h 145"/>
              <a:gd name="T8" fmla="*/ 96 w 108"/>
              <a:gd name="T9" fmla="*/ 125 h 145"/>
              <a:gd name="T10" fmla="*/ 108 w 108"/>
              <a:gd name="T11" fmla="*/ 135 h 145"/>
              <a:gd name="T12" fmla="*/ 108 w 108"/>
              <a:gd name="T13" fmla="*/ 145 h 145"/>
              <a:gd name="T14" fmla="*/ 16 w 108"/>
              <a:gd name="T15" fmla="*/ 116 h 145"/>
              <a:gd name="T16" fmla="*/ 24 w 108"/>
              <a:gd name="T17" fmla="*/ 91 h 145"/>
              <a:gd name="T18" fmla="*/ 85 w 108"/>
              <a:gd name="T19" fmla="*/ 91 h 145"/>
              <a:gd name="T20" fmla="*/ 92 w 108"/>
              <a:gd name="T21" fmla="*/ 116 h 145"/>
              <a:gd name="T22" fmla="*/ 16 w 108"/>
              <a:gd name="T23" fmla="*/ 116 h 145"/>
              <a:gd name="T24" fmla="*/ 28 w 108"/>
              <a:gd name="T25" fmla="*/ 76 h 145"/>
              <a:gd name="T26" fmla="*/ 36 w 108"/>
              <a:gd name="T27" fmla="*/ 51 h 145"/>
              <a:gd name="T28" fmla="*/ 72 w 108"/>
              <a:gd name="T29" fmla="*/ 51 h 145"/>
              <a:gd name="T30" fmla="*/ 80 w 108"/>
              <a:gd name="T31" fmla="*/ 76 h 145"/>
              <a:gd name="T32" fmla="*/ 28 w 108"/>
              <a:gd name="T33" fmla="*/ 76 h 145"/>
              <a:gd name="T34" fmla="*/ 48 w 108"/>
              <a:gd name="T35" fmla="*/ 12 h 145"/>
              <a:gd name="T36" fmla="*/ 60 w 108"/>
              <a:gd name="T37" fmla="*/ 12 h 145"/>
              <a:gd name="T38" fmla="*/ 67 w 108"/>
              <a:gd name="T39" fmla="*/ 37 h 145"/>
              <a:gd name="T40" fmla="*/ 41 w 108"/>
              <a:gd name="T41" fmla="*/ 37 h 145"/>
              <a:gd name="T42" fmla="*/ 48 w 108"/>
              <a:gd name="T43" fmla="*/ 12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8" h="145">
                <a:moveTo>
                  <a:pt x="108" y="145"/>
                </a:moveTo>
                <a:cubicBezTo>
                  <a:pt x="0" y="145"/>
                  <a:pt x="0" y="145"/>
                  <a:pt x="0" y="145"/>
                </a:cubicBezTo>
                <a:cubicBezTo>
                  <a:pt x="0" y="136"/>
                  <a:pt x="0" y="136"/>
                  <a:pt x="0" y="136"/>
                </a:cubicBezTo>
                <a:cubicBezTo>
                  <a:pt x="13" y="125"/>
                  <a:pt x="13" y="125"/>
                  <a:pt x="13" y="125"/>
                </a:cubicBezTo>
                <a:cubicBezTo>
                  <a:pt x="96" y="125"/>
                  <a:pt x="96" y="125"/>
                  <a:pt x="96" y="125"/>
                </a:cubicBezTo>
                <a:cubicBezTo>
                  <a:pt x="108" y="135"/>
                  <a:pt x="108" y="135"/>
                  <a:pt x="108" y="135"/>
                </a:cubicBezTo>
                <a:lnTo>
                  <a:pt x="108" y="145"/>
                </a:lnTo>
                <a:close/>
                <a:moveTo>
                  <a:pt x="16" y="116"/>
                </a:moveTo>
                <a:cubicBezTo>
                  <a:pt x="24" y="91"/>
                  <a:pt x="24" y="91"/>
                  <a:pt x="24" y="91"/>
                </a:cubicBezTo>
                <a:cubicBezTo>
                  <a:pt x="85" y="91"/>
                  <a:pt x="85" y="91"/>
                  <a:pt x="85" y="91"/>
                </a:cubicBezTo>
                <a:cubicBezTo>
                  <a:pt x="92" y="116"/>
                  <a:pt x="92" y="116"/>
                  <a:pt x="92" y="116"/>
                </a:cubicBezTo>
                <a:lnTo>
                  <a:pt x="16" y="116"/>
                </a:lnTo>
                <a:close/>
                <a:moveTo>
                  <a:pt x="28" y="76"/>
                </a:moveTo>
                <a:cubicBezTo>
                  <a:pt x="36" y="51"/>
                  <a:pt x="36" y="51"/>
                  <a:pt x="36" y="51"/>
                </a:cubicBezTo>
                <a:cubicBezTo>
                  <a:pt x="72" y="51"/>
                  <a:pt x="72" y="51"/>
                  <a:pt x="72" y="51"/>
                </a:cubicBezTo>
                <a:cubicBezTo>
                  <a:pt x="80" y="76"/>
                  <a:pt x="80" y="76"/>
                  <a:pt x="80" y="76"/>
                </a:cubicBezTo>
                <a:lnTo>
                  <a:pt x="28" y="76"/>
                </a:lnTo>
                <a:close/>
                <a:moveTo>
                  <a:pt x="48" y="12"/>
                </a:moveTo>
                <a:cubicBezTo>
                  <a:pt x="48" y="12"/>
                  <a:pt x="54" y="0"/>
                  <a:pt x="60" y="12"/>
                </a:cubicBezTo>
                <a:cubicBezTo>
                  <a:pt x="67" y="37"/>
                  <a:pt x="67" y="37"/>
                  <a:pt x="67" y="37"/>
                </a:cubicBezTo>
                <a:cubicBezTo>
                  <a:pt x="41" y="37"/>
                  <a:pt x="41" y="37"/>
                  <a:pt x="41" y="37"/>
                </a:cubicBezTo>
                <a:lnTo>
                  <a:pt x="48" y="12"/>
                </a:lnTo>
                <a:close/>
              </a:path>
            </a:pathLst>
          </a:custGeom>
          <a:solidFill>
            <a:schemeClr val="bg1"/>
          </a:solidFill>
          <a:ln>
            <a:noFill/>
          </a:ln>
        </p:spPr>
        <p:txBody>
          <a:bodyPr vert="horz" wrap="square" lIns="91440" tIns="45720" rIns="91440" bIns="45720" numCol="1" anchor="t" anchorCtr="0" compatLnSpc="1"/>
          <a:lstStyle/>
          <a:p>
            <a:endParaRPr lang="en-US">
              <a:solidFill>
                <a:prstClr val="black"/>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20" name="Oval 5"/>
          <p:cNvSpPr/>
          <p:nvPr/>
        </p:nvSpPr>
        <p:spPr>
          <a:xfrm>
            <a:off x="4281170" y="2855913"/>
            <a:ext cx="885190" cy="890270"/>
          </a:xfrm>
          <a:prstGeom prst="ellipse">
            <a:avLst/>
          </a:prstGeom>
          <a:solidFill>
            <a:srgbClr val="0160AF"/>
          </a:solidFill>
          <a:ln w="76200">
            <a:solidFill>
              <a:schemeClr val="bg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8800">
              <a:solidFill>
                <a:prstClr val="white"/>
              </a:solidFill>
              <a:latin typeface="Arial" panose="020B0604020202020204" pitchFamily="34" charset="0"/>
              <a:ea typeface="微软雅黑" panose="020B0503020204020204" pitchFamily="34" charset="-122"/>
              <a:cs typeface="+mn-ea"/>
              <a:sym typeface="Arial" panose="020B0604020202020204" pitchFamily="34" charset="0"/>
            </a:endParaRPr>
          </a:p>
        </p:txBody>
      </p:sp>
      <p:cxnSp>
        <p:nvCxnSpPr>
          <p:cNvPr id="122" name="直接连接符 121"/>
          <p:cNvCxnSpPr/>
          <p:nvPr/>
        </p:nvCxnSpPr>
        <p:spPr>
          <a:xfrm>
            <a:off x="4723765" y="2579688"/>
            <a:ext cx="0" cy="216002"/>
          </a:xfrm>
          <a:prstGeom prst="line">
            <a:avLst/>
          </a:prstGeom>
          <a:ln w="12700">
            <a:solidFill>
              <a:srgbClr val="B3BFCE"/>
            </a:solidFill>
          </a:ln>
        </p:spPr>
        <p:style>
          <a:lnRef idx="1">
            <a:schemeClr val="accent1"/>
          </a:lnRef>
          <a:fillRef idx="0">
            <a:schemeClr val="accent1"/>
          </a:fillRef>
          <a:effectRef idx="0">
            <a:schemeClr val="accent1"/>
          </a:effectRef>
          <a:fontRef idx="minor">
            <a:schemeClr val="tx1"/>
          </a:fontRef>
        </p:style>
      </p:cxnSp>
      <p:sp>
        <p:nvSpPr>
          <p:cNvPr id="123" name="Arc 17"/>
          <p:cNvSpPr/>
          <p:nvPr/>
        </p:nvSpPr>
        <p:spPr>
          <a:xfrm>
            <a:off x="5560695" y="1777048"/>
            <a:ext cx="2211705" cy="985520"/>
          </a:xfrm>
          <a:custGeom>
            <a:avLst/>
            <a:gdLst>
              <a:gd name="connsiteX0" fmla="*/ 2187150 w 4374300"/>
              <a:gd name="connsiteY0" fmla="*/ 0 h 2276013"/>
              <a:gd name="connsiteX1" fmla="*/ 3222673 w 4374300"/>
              <a:gd name="connsiteY1" fmla="*/ 135632 h 2276013"/>
              <a:gd name="connsiteX2" fmla="*/ 4370035 w 4374300"/>
              <a:gd name="connsiteY2" fmla="*/ 1209038 h 2276013"/>
              <a:gd name="connsiteX3" fmla="*/ 2187150 w 4374300"/>
              <a:gd name="connsiteY3" fmla="*/ 1138007 h 2276013"/>
              <a:gd name="connsiteX4" fmla="*/ 2187150 w 4374300"/>
              <a:gd name="connsiteY4" fmla="*/ 0 h 2276013"/>
              <a:gd name="connsiteX0-1" fmla="*/ 2187150 w 4374300"/>
              <a:gd name="connsiteY0-2" fmla="*/ 0 h 2276013"/>
              <a:gd name="connsiteX1-3" fmla="*/ 3222673 w 4374300"/>
              <a:gd name="connsiteY1-4" fmla="*/ 135632 h 2276013"/>
              <a:gd name="connsiteX2-5" fmla="*/ 4370035 w 4374300"/>
              <a:gd name="connsiteY2-6" fmla="*/ 1209038 h 2276013"/>
              <a:gd name="connsiteX0-7" fmla="*/ 0 w 2187168"/>
              <a:gd name="connsiteY0-8" fmla="*/ 0 h 1247138"/>
              <a:gd name="connsiteX1-9" fmla="*/ 1035523 w 2187168"/>
              <a:gd name="connsiteY1-10" fmla="*/ 135632 h 1247138"/>
              <a:gd name="connsiteX2-11" fmla="*/ 2182885 w 2187168"/>
              <a:gd name="connsiteY2-12" fmla="*/ 1209038 h 1247138"/>
              <a:gd name="connsiteX3-13" fmla="*/ 0 w 2187168"/>
              <a:gd name="connsiteY3-14" fmla="*/ 1138007 h 1247138"/>
              <a:gd name="connsiteX4-15" fmla="*/ 0 w 2187168"/>
              <a:gd name="connsiteY4-16" fmla="*/ 0 h 1247138"/>
              <a:gd name="connsiteX0-17" fmla="*/ 0 w 2187168"/>
              <a:gd name="connsiteY0-18" fmla="*/ 0 h 1247138"/>
              <a:gd name="connsiteX1-19" fmla="*/ 1035523 w 2187168"/>
              <a:gd name="connsiteY1-20" fmla="*/ 135632 h 1247138"/>
              <a:gd name="connsiteX2-21" fmla="*/ 2182885 w 2187168"/>
              <a:gd name="connsiteY2-22" fmla="*/ 1247138 h 1247138"/>
            </a:gdLst>
            <a:ahLst/>
            <a:cxnLst>
              <a:cxn ang="0">
                <a:pos x="connsiteX0-1" y="connsiteY0-2"/>
              </a:cxn>
              <a:cxn ang="0">
                <a:pos x="connsiteX1-3" y="connsiteY1-4"/>
              </a:cxn>
              <a:cxn ang="0">
                <a:pos x="connsiteX2-5" y="connsiteY2-6"/>
              </a:cxn>
            </a:cxnLst>
            <a:rect l="l" t="t" r="r" b="b"/>
            <a:pathLst>
              <a:path w="2187168" h="1247138" stroke="0" extrusionOk="0">
                <a:moveTo>
                  <a:pt x="0" y="0"/>
                </a:moveTo>
                <a:cubicBezTo>
                  <a:pt x="361410" y="0"/>
                  <a:pt x="717187" y="46599"/>
                  <a:pt x="1035523" y="135632"/>
                </a:cubicBezTo>
                <a:cubicBezTo>
                  <a:pt x="1788100" y="346113"/>
                  <a:pt x="2236215" y="765343"/>
                  <a:pt x="2182885" y="1209038"/>
                </a:cubicBezTo>
                <a:lnTo>
                  <a:pt x="0" y="1138007"/>
                </a:lnTo>
                <a:lnTo>
                  <a:pt x="0" y="0"/>
                </a:lnTo>
                <a:close/>
              </a:path>
              <a:path w="2187168" h="1247138" fill="none">
                <a:moveTo>
                  <a:pt x="0" y="0"/>
                </a:moveTo>
                <a:cubicBezTo>
                  <a:pt x="361410" y="0"/>
                  <a:pt x="717187" y="46599"/>
                  <a:pt x="1035523" y="135632"/>
                </a:cubicBezTo>
                <a:cubicBezTo>
                  <a:pt x="1788100" y="346113"/>
                  <a:pt x="2236215" y="803443"/>
                  <a:pt x="2182885" y="1247138"/>
                </a:cubicBezTo>
              </a:path>
            </a:pathLst>
          </a:custGeom>
          <a:ln w="12700">
            <a:solidFill>
              <a:srgbClr val="ADBACA"/>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24" name="Arc 19"/>
          <p:cNvSpPr/>
          <p:nvPr/>
        </p:nvSpPr>
        <p:spPr>
          <a:xfrm>
            <a:off x="4779010" y="2348548"/>
            <a:ext cx="1313180" cy="860425"/>
          </a:xfrm>
          <a:prstGeom prst="arc">
            <a:avLst/>
          </a:prstGeom>
          <a:ln w="12700">
            <a:solidFill>
              <a:srgbClr val="ADBACA"/>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8" name="文本框 7"/>
          <p:cNvSpPr txBox="1"/>
          <p:nvPr/>
        </p:nvSpPr>
        <p:spPr>
          <a:xfrm>
            <a:off x="4088765" y="4052888"/>
            <a:ext cx="1148080" cy="368300"/>
          </a:xfrm>
          <a:prstGeom prst="rect">
            <a:avLst/>
          </a:prstGeom>
          <a:noFill/>
        </p:spPr>
        <p:txBody>
          <a:bodyPr wrap="none" rtlCol="0" anchor="t">
            <a:spAutoFit/>
          </a:bodyPr>
          <a:lstStyle/>
          <a:p>
            <a:pPr algn="l"/>
            <a:r>
              <a:rPr lang="zh-CN" altLang="en-US" b="1" spc="100" dirty="0" smtClean="0">
                <a:solidFill>
                  <a:schemeClr val="bg1"/>
                </a:solidFill>
                <a:uFillTx/>
                <a:latin typeface="微软雅黑" panose="020B0503020204020204" pitchFamily="34" charset="-122"/>
                <a:ea typeface="微软雅黑" panose="020B0503020204020204" pitchFamily="34" charset="-122"/>
                <a:sym typeface="+mn-ea"/>
              </a:rPr>
              <a:t>掌握方法</a:t>
            </a:r>
          </a:p>
        </p:txBody>
      </p:sp>
      <p:sp>
        <p:nvSpPr>
          <p:cNvPr id="9" name="文本框 8"/>
          <p:cNvSpPr txBox="1"/>
          <p:nvPr/>
        </p:nvSpPr>
        <p:spPr>
          <a:xfrm>
            <a:off x="2609850" y="4052888"/>
            <a:ext cx="1148080" cy="368300"/>
          </a:xfrm>
          <a:prstGeom prst="rect">
            <a:avLst/>
          </a:prstGeom>
          <a:noFill/>
        </p:spPr>
        <p:txBody>
          <a:bodyPr wrap="none" rtlCol="0" anchor="t">
            <a:spAutoFit/>
          </a:bodyPr>
          <a:lstStyle/>
          <a:p>
            <a:pPr algn="l"/>
            <a:r>
              <a:rPr lang="zh-CN" altLang="en-US" b="1" spc="100" dirty="0" smtClean="0">
                <a:solidFill>
                  <a:schemeClr val="bg1"/>
                </a:solidFill>
                <a:uFillTx/>
                <a:latin typeface="微软雅黑" panose="020B0503020204020204" pitchFamily="34" charset="-122"/>
                <a:ea typeface="微软雅黑" panose="020B0503020204020204" pitchFamily="34" charset="-122"/>
              </a:rPr>
              <a:t>厘清关系</a:t>
            </a:r>
          </a:p>
        </p:txBody>
      </p:sp>
      <p:sp>
        <p:nvSpPr>
          <p:cNvPr id="18" name="文本框 17"/>
          <p:cNvSpPr txBox="1"/>
          <p:nvPr/>
        </p:nvSpPr>
        <p:spPr>
          <a:xfrm>
            <a:off x="932815" y="4052888"/>
            <a:ext cx="1148080" cy="368300"/>
          </a:xfrm>
          <a:prstGeom prst="rect">
            <a:avLst/>
          </a:prstGeom>
          <a:noFill/>
        </p:spPr>
        <p:txBody>
          <a:bodyPr wrap="none" rtlCol="0" anchor="t">
            <a:spAutoFit/>
          </a:bodyPr>
          <a:lstStyle/>
          <a:p>
            <a:r>
              <a:rPr lang="zh-CN" altLang="en-US" b="1" spc="100" dirty="0" smtClean="0">
                <a:solidFill>
                  <a:schemeClr val="bg1"/>
                </a:solidFill>
                <a:uFillTx/>
                <a:latin typeface="微软雅黑" panose="020B0503020204020204" pitchFamily="34" charset="-122"/>
                <a:ea typeface="微软雅黑" panose="020B0503020204020204" pitchFamily="34" charset="-122"/>
                <a:sym typeface="+mn-ea"/>
              </a:rPr>
              <a:t>弄清概念</a:t>
            </a:r>
          </a:p>
        </p:txBody>
      </p:sp>
      <p:sp>
        <p:nvSpPr>
          <p:cNvPr id="19" name="文本框 18"/>
          <p:cNvSpPr txBox="1"/>
          <p:nvPr/>
        </p:nvSpPr>
        <p:spPr>
          <a:xfrm>
            <a:off x="5701030" y="4052888"/>
            <a:ext cx="1148080" cy="368300"/>
          </a:xfrm>
          <a:prstGeom prst="rect">
            <a:avLst/>
          </a:prstGeom>
          <a:noFill/>
        </p:spPr>
        <p:txBody>
          <a:bodyPr wrap="none" rtlCol="0" anchor="t">
            <a:spAutoFit/>
          </a:bodyPr>
          <a:lstStyle/>
          <a:p>
            <a:pPr algn="l"/>
            <a:r>
              <a:rPr lang="zh-CN" altLang="en-US" b="1" spc="100" dirty="0" smtClean="0">
                <a:solidFill>
                  <a:schemeClr val="bg1"/>
                </a:solidFill>
                <a:uFillTx/>
                <a:latin typeface="微软雅黑" panose="020B0503020204020204" pitchFamily="34" charset="-122"/>
                <a:ea typeface="微软雅黑" panose="020B0503020204020204" pitchFamily="34" charset="-122"/>
                <a:sym typeface="+mn-ea"/>
              </a:rPr>
              <a:t>制定指南</a:t>
            </a:r>
          </a:p>
        </p:txBody>
      </p:sp>
      <p:sp>
        <p:nvSpPr>
          <p:cNvPr id="21" name="文本框 20"/>
          <p:cNvSpPr txBox="1"/>
          <p:nvPr/>
        </p:nvSpPr>
        <p:spPr>
          <a:xfrm>
            <a:off x="7263765" y="4052888"/>
            <a:ext cx="1148080" cy="368300"/>
          </a:xfrm>
          <a:prstGeom prst="rect">
            <a:avLst/>
          </a:prstGeom>
          <a:noFill/>
        </p:spPr>
        <p:txBody>
          <a:bodyPr wrap="none" rtlCol="0" anchor="t">
            <a:spAutoFit/>
          </a:bodyPr>
          <a:lstStyle/>
          <a:p>
            <a:pPr algn="l"/>
            <a:r>
              <a:rPr lang="zh-CN" altLang="en-US" b="1" spc="100" dirty="0" smtClean="0">
                <a:solidFill>
                  <a:schemeClr val="bg1"/>
                </a:solidFill>
                <a:uFillTx/>
                <a:latin typeface="微软雅黑" panose="020B0503020204020204" pitchFamily="34" charset="-122"/>
                <a:ea typeface="微软雅黑" panose="020B0503020204020204" pitchFamily="34" charset="-122"/>
                <a:sym typeface="+mn-ea"/>
              </a:rPr>
              <a:t>严格实施</a:t>
            </a:r>
          </a:p>
        </p:txBody>
      </p:sp>
      <p:grpSp>
        <p:nvGrpSpPr>
          <p:cNvPr id="126" name="Group 8出自【趣你的PPT】(微信:qunideppt)：最优质的PPT资源库"/>
          <p:cNvGrpSpPr/>
          <p:nvPr/>
        </p:nvGrpSpPr>
        <p:grpSpPr>
          <a:xfrm>
            <a:off x="4457065" y="3026728"/>
            <a:ext cx="532765" cy="525780"/>
            <a:chOff x="9786938" y="3573463"/>
            <a:chExt cx="482600" cy="476250"/>
          </a:xfrm>
          <a:solidFill>
            <a:schemeClr val="bg1"/>
          </a:solidFill>
        </p:grpSpPr>
        <p:sp>
          <p:nvSpPr>
            <p:cNvPr id="127" name="出自【趣你的PPT】(微信:qunideppt)：最优质的PPT资源库"/>
            <p:cNvSpPr>
              <a:spLocks noEditPoints="1"/>
            </p:cNvSpPr>
            <p:nvPr/>
          </p:nvSpPr>
          <p:spPr bwMode="auto">
            <a:xfrm>
              <a:off x="9786938" y="3573463"/>
              <a:ext cx="325437" cy="319087"/>
            </a:xfrm>
            <a:custGeom>
              <a:avLst/>
              <a:gdLst>
                <a:gd name="T0" fmla="*/ 99 w 129"/>
                <a:gd name="T1" fmla="*/ 118 h 129"/>
                <a:gd name="T2" fmla="*/ 95 w 129"/>
                <a:gd name="T3" fmla="*/ 102 h 129"/>
                <a:gd name="T4" fmla="*/ 101 w 129"/>
                <a:gd name="T5" fmla="*/ 96 h 129"/>
                <a:gd name="T6" fmla="*/ 117 w 129"/>
                <a:gd name="T7" fmla="*/ 100 h 129"/>
                <a:gd name="T8" fmla="*/ 122 w 129"/>
                <a:gd name="T9" fmla="*/ 98 h 129"/>
                <a:gd name="T10" fmla="*/ 128 w 129"/>
                <a:gd name="T11" fmla="*/ 83 h 129"/>
                <a:gd name="T12" fmla="*/ 126 w 129"/>
                <a:gd name="T13" fmla="*/ 78 h 129"/>
                <a:gd name="T14" fmla="*/ 112 w 129"/>
                <a:gd name="T15" fmla="*/ 70 h 129"/>
                <a:gd name="T16" fmla="*/ 113 w 129"/>
                <a:gd name="T17" fmla="*/ 65 h 129"/>
                <a:gd name="T18" fmla="*/ 112 w 129"/>
                <a:gd name="T19" fmla="*/ 61 h 129"/>
                <a:gd name="T20" fmla="*/ 126 w 129"/>
                <a:gd name="T21" fmla="*/ 52 h 129"/>
                <a:gd name="T22" fmla="*/ 128 w 129"/>
                <a:gd name="T23" fmla="*/ 47 h 129"/>
                <a:gd name="T24" fmla="*/ 122 w 129"/>
                <a:gd name="T25" fmla="*/ 33 h 129"/>
                <a:gd name="T26" fmla="*/ 117 w 129"/>
                <a:gd name="T27" fmla="*/ 30 h 129"/>
                <a:gd name="T28" fmla="*/ 102 w 129"/>
                <a:gd name="T29" fmla="*/ 34 h 129"/>
                <a:gd name="T30" fmla="*/ 95 w 129"/>
                <a:gd name="T31" fmla="*/ 28 h 129"/>
                <a:gd name="T32" fmla="*/ 99 w 129"/>
                <a:gd name="T33" fmla="*/ 12 h 129"/>
                <a:gd name="T34" fmla="*/ 97 w 129"/>
                <a:gd name="T35" fmla="*/ 8 h 129"/>
                <a:gd name="T36" fmla="*/ 82 w 129"/>
                <a:gd name="T37" fmla="*/ 1 h 129"/>
                <a:gd name="T38" fmla="*/ 77 w 129"/>
                <a:gd name="T39" fmla="*/ 3 h 129"/>
                <a:gd name="T40" fmla="*/ 69 w 129"/>
                <a:gd name="T41" fmla="*/ 17 h 129"/>
                <a:gd name="T42" fmla="*/ 60 w 129"/>
                <a:gd name="T43" fmla="*/ 17 h 129"/>
                <a:gd name="T44" fmla="*/ 52 w 129"/>
                <a:gd name="T45" fmla="*/ 3 h 129"/>
                <a:gd name="T46" fmla="*/ 47 w 129"/>
                <a:gd name="T47" fmla="*/ 1 h 129"/>
                <a:gd name="T48" fmla="*/ 32 w 129"/>
                <a:gd name="T49" fmla="*/ 7 h 129"/>
                <a:gd name="T50" fmla="*/ 30 w 129"/>
                <a:gd name="T51" fmla="*/ 12 h 129"/>
                <a:gd name="T52" fmla="*/ 34 w 129"/>
                <a:gd name="T53" fmla="*/ 27 h 129"/>
                <a:gd name="T54" fmla="*/ 27 w 129"/>
                <a:gd name="T55" fmla="*/ 34 h 129"/>
                <a:gd name="T56" fmla="*/ 12 w 129"/>
                <a:gd name="T57" fmla="*/ 30 h 129"/>
                <a:gd name="T58" fmla="*/ 7 w 129"/>
                <a:gd name="T59" fmla="*/ 32 h 129"/>
                <a:gd name="T60" fmla="*/ 1 w 129"/>
                <a:gd name="T61" fmla="*/ 47 h 129"/>
                <a:gd name="T62" fmla="*/ 2 w 129"/>
                <a:gd name="T63" fmla="*/ 52 h 129"/>
                <a:gd name="T64" fmla="*/ 16 w 129"/>
                <a:gd name="T65" fmla="*/ 60 h 129"/>
                <a:gd name="T66" fmla="*/ 16 w 129"/>
                <a:gd name="T67" fmla="*/ 65 h 129"/>
                <a:gd name="T68" fmla="*/ 16 w 129"/>
                <a:gd name="T69" fmla="*/ 69 h 129"/>
                <a:gd name="T70" fmla="*/ 2 w 129"/>
                <a:gd name="T71" fmla="*/ 77 h 129"/>
                <a:gd name="T72" fmla="*/ 0 w 129"/>
                <a:gd name="T73" fmla="*/ 82 h 129"/>
                <a:gd name="T74" fmla="*/ 7 w 129"/>
                <a:gd name="T75" fmla="*/ 97 h 129"/>
                <a:gd name="T76" fmla="*/ 11 w 129"/>
                <a:gd name="T77" fmla="*/ 99 h 129"/>
                <a:gd name="T78" fmla="*/ 27 w 129"/>
                <a:gd name="T79" fmla="*/ 95 h 129"/>
                <a:gd name="T80" fmla="*/ 33 w 129"/>
                <a:gd name="T81" fmla="*/ 102 h 129"/>
                <a:gd name="T82" fmla="*/ 29 w 129"/>
                <a:gd name="T83" fmla="*/ 118 h 129"/>
                <a:gd name="T84" fmla="*/ 31 w 129"/>
                <a:gd name="T85" fmla="*/ 122 h 129"/>
                <a:gd name="T86" fmla="*/ 46 w 129"/>
                <a:gd name="T87" fmla="*/ 128 h 129"/>
                <a:gd name="T88" fmla="*/ 51 w 129"/>
                <a:gd name="T89" fmla="*/ 127 h 129"/>
                <a:gd name="T90" fmla="*/ 59 w 129"/>
                <a:gd name="T91" fmla="*/ 113 h 129"/>
                <a:gd name="T92" fmla="*/ 68 w 129"/>
                <a:gd name="T93" fmla="*/ 113 h 129"/>
                <a:gd name="T94" fmla="*/ 77 w 129"/>
                <a:gd name="T95" fmla="*/ 127 h 129"/>
                <a:gd name="T96" fmla="*/ 80 w 129"/>
                <a:gd name="T97" fmla="*/ 129 h 129"/>
                <a:gd name="T98" fmla="*/ 82 w 129"/>
                <a:gd name="T99" fmla="*/ 129 h 129"/>
                <a:gd name="T100" fmla="*/ 96 w 129"/>
                <a:gd name="T101" fmla="*/ 123 h 129"/>
                <a:gd name="T102" fmla="*/ 99 w 129"/>
                <a:gd name="T103" fmla="*/ 118 h 129"/>
                <a:gd name="T104" fmla="*/ 75 w 129"/>
                <a:gd name="T105" fmla="*/ 76 h 129"/>
                <a:gd name="T106" fmla="*/ 53 w 129"/>
                <a:gd name="T107" fmla="*/ 76 h 129"/>
                <a:gd name="T108" fmla="*/ 48 w 129"/>
                <a:gd name="T109" fmla="*/ 65 h 129"/>
                <a:gd name="T110" fmla="*/ 53 w 129"/>
                <a:gd name="T111" fmla="*/ 54 h 129"/>
                <a:gd name="T112" fmla="*/ 64 w 129"/>
                <a:gd name="T113" fmla="*/ 49 h 129"/>
                <a:gd name="T114" fmla="*/ 75 w 129"/>
                <a:gd name="T115" fmla="*/ 54 h 129"/>
                <a:gd name="T116" fmla="*/ 80 w 129"/>
                <a:gd name="T117" fmla="*/ 65 h 129"/>
                <a:gd name="T118" fmla="*/ 75 w 129"/>
                <a:gd name="T119" fmla="*/ 76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29" h="129">
                  <a:moveTo>
                    <a:pt x="99" y="118"/>
                  </a:moveTo>
                  <a:cubicBezTo>
                    <a:pt x="95" y="102"/>
                    <a:pt x="95" y="102"/>
                    <a:pt x="95" y="102"/>
                  </a:cubicBezTo>
                  <a:cubicBezTo>
                    <a:pt x="97" y="100"/>
                    <a:pt x="99" y="98"/>
                    <a:pt x="101" y="96"/>
                  </a:cubicBezTo>
                  <a:cubicBezTo>
                    <a:pt x="117" y="100"/>
                    <a:pt x="117" y="100"/>
                    <a:pt x="117" y="100"/>
                  </a:cubicBezTo>
                  <a:cubicBezTo>
                    <a:pt x="119" y="100"/>
                    <a:pt x="121" y="99"/>
                    <a:pt x="122" y="98"/>
                  </a:cubicBezTo>
                  <a:cubicBezTo>
                    <a:pt x="128" y="83"/>
                    <a:pt x="128" y="83"/>
                    <a:pt x="128" y="83"/>
                  </a:cubicBezTo>
                  <a:cubicBezTo>
                    <a:pt x="128" y="81"/>
                    <a:pt x="128" y="79"/>
                    <a:pt x="126" y="78"/>
                  </a:cubicBezTo>
                  <a:cubicBezTo>
                    <a:pt x="112" y="70"/>
                    <a:pt x="112" y="70"/>
                    <a:pt x="112" y="70"/>
                  </a:cubicBezTo>
                  <a:cubicBezTo>
                    <a:pt x="112" y="68"/>
                    <a:pt x="113" y="66"/>
                    <a:pt x="113" y="65"/>
                  </a:cubicBezTo>
                  <a:cubicBezTo>
                    <a:pt x="113" y="64"/>
                    <a:pt x="112" y="62"/>
                    <a:pt x="112" y="61"/>
                  </a:cubicBezTo>
                  <a:cubicBezTo>
                    <a:pt x="126" y="52"/>
                    <a:pt x="126" y="52"/>
                    <a:pt x="126" y="52"/>
                  </a:cubicBezTo>
                  <a:cubicBezTo>
                    <a:pt x="128" y="51"/>
                    <a:pt x="129" y="49"/>
                    <a:pt x="128" y="47"/>
                  </a:cubicBezTo>
                  <a:cubicBezTo>
                    <a:pt x="122" y="33"/>
                    <a:pt x="122" y="33"/>
                    <a:pt x="122" y="33"/>
                  </a:cubicBezTo>
                  <a:cubicBezTo>
                    <a:pt x="121" y="31"/>
                    <a:pt x="119" y="30"/>
                    <a:pt x="117" y="30"/>
                  </a:cubicBezTo>
                  <a:cubicBezTo>
                    <a:pt x="102" y="34"/>
                    <a:pt x="102" y="34"/>
                    <a:pt x="102" y="34"/>
                  </a:cubicBezTo>
                  <a:cubicBezTo>
                    <a:pt x="100" y="32"/>
                    <a:pt x="97" y="30"/>
                    <a:pt x="95" y="28"/>
                  </a:cubicBezTo>
                  <a:cubicBezTo>
                    <a:pt x="99" y="12"/>
                    <a:pt x="99" y="12"/>
                    <a:pt x="99" y="12"/>
                  </a:cubicBezTo>
                  <a:cubicBezTo>
                    <a:pt x="100" y="10"/>
                    <a:pt x="99" y="8"/>
                    <a:pt x="97" y="8"/>
                  </a:cubicBezTo>
                  <a:cubicBezTo>
                    <a:pt x="82" y="1"/>
                    <a:pt x="82" y="1"/>
                    <a:pt x="82" y="1"/>
                  </a:cubicBezTo>
                  <a:cubicBezTo>
                    <a:pt x="80" y="1"/>
                    <a:pt x="78" y="1"/>
                    <a:pt x="77" y="3"/>
                  </a:cubicBezTo>
                  <a:cubicBezTo>
                    <a:pt x="69" y="17"/>
                    <a:pt x="69" y="17"/>
                    <a:pt x="69" y="17"/>
                  </a:cubicBezTo>
                  <a:cubicBezTo>
                    <a:pt x="66" y="16"/>
                    <a:pt x="63" y="16"/>
                    <a:pt x="60" y="17"/>
                  </a:cubicBezTo>
                  <a:cubicBezTo>
                    <a:pt x="52" y="3"/>
                    <a:pt x="52" y="3"/>
                    <a:pt x="52" y="3"/>
                  </a:cubicBezTo>
                  <a:cubicBezTo>
                    <a:pt x="51" y="1"/>
                    <a:pt x="49" y="0"/>
                    <a:pt x="47" y="1"/>
                  </a:cubicBezTo>
                  <a:cubicBezTo>
                    <a:pt x="32" y="7"/>
                    <a:pt x="32" y="7"/>
                    <a:pt x="32" y="7"/>
                  </a:cubicBezTo>
                  <a:cubicBezTo>
                    <a:pt x="30" y="8"/>
                    <a:pt x="29" y="10"/>
                    <a:pt x="30" y="12"/>
                  </a:cubicBezTo>
                  <a:cubicBezTo>
                    <a:pt x="34" y="27"/>
                    <a:pt x="34" y="27"/>
                    <a:pt x="34" y="27"/>
                  </a:cubicBezTo>
                  <a:cubicBezTo>
                    <a:pt x="31" y="29"/>
                    <a:pt x="29" y="32"/>
                    <a:pt x="27" y="34"/>
                  </a:cubicBezTo>
                  <a:cubicBezTo>
                    <a:pt x="12" y="30"/>
                    <a:pt x="12" y="30"/>
                    <a:pt x="12" y="30"/>
                  </a:cubicBezTo>
                  <a:cubicBezTo>
                    <a:pt x="10" y="29"/>
                    <a:pt x="8" y="30"/>
                    <a:pt x="7" y="32"/>
                  </a:cubicBezTo>
                  <a:cubicBezTo>
                    <a:pt x="1" y="47"/>
                    <a:pt x="1" y="47"/>
                    <a:pt x="1" y="47"/>
                  </a:cubicBezTo>
                  <a:cubicBezTo>
                    <a:pt x="0" y="49"/>
                    <a:pt x="1" y="51"/>
                    <a:pt x="2" y="52"/>
                  </a:cubicBezTo>
                  <a:cubicBezTo>
                    <a:pt x="16" y="60"/>
                    <a:pt x="16" y="60"/>
                    <a:pt x="16" y="60"/>
                  </a:cubicBezTo>
                  <a:cubicBezTo>
                    <a:pt x="16" y="62"/>
                    <a:pt x="16" y="63"/>
                    <a:pt x="16" y="65"/>
                  </a:cubicBezTo>
                  <a:cubicBezTo>
                    <a:pt x="16" y="66"/>
                    <a:pt x="16" y="68"/>
                    <a:pt x="16" y="69"/>
                  </a:cubicBezTo>
                  <a:cubicBezTo>
                    <a:pt x="2" y="77"/>
                    <a:pt x="2" y="77"/>
                    <a:pt x="2" y="77"/>
                  </a:cubicBezTo>
                  <a:cubicBezTo>
                    <a:pt x="0" y="78"/>
                    <a:pt x="0" y="80"/>
                    <a:pt x="0" y="82"/>
                  </a:cubicBezTo>
                  <a:cubicBezTo>
                    <a:pt x="7" y="97"/>
                    <a:pt x="7" y="97"/>
                    <a:pt x="7" y="97"/>
                  </a:cubicBezTo>
                  <a:cubicBezTo>
                    <a:pt x="7" y="99"/>
                    <a:pt x="9" y="100"/>
                    <a:pt x="11" y="99"/>
                  </a:cubicBezTo>
                  <a:cubicBezTo>
                    <a:pt x="27" y="95"/>
                    <a:pt x="27" y="95"/>
                    <a:pt x="27" y="95"/>
                  </a:cubicBezTo>
                  <a:cubicBezTo>
                    <a:pt x="29" y="98"/>
                    <a:pt x="31" y="100"/>
                    <a:pt x="33" y="102"/>
                  </a:cubicBezTo>
                  <a:cubicBezTo>
                    <a:pt x="29" y="118"/>
                    <a:pt x="29" y="118"/>
                    <a:pt x="29" y="118"/>
                  </a:cubicBezTo>
                  <a:cubicBezTo>
                    <a:pt x="29" y="119"/>
                    <a:pt x="30" y="121"/>
                    <a:pt x="31" y="122"/>
                  </a:cubicBezTo>
                  <a:cubicBezTo>
                    <a:pt x="46" y="128"/>
                    <a:pt x="46" y="128"/>
                    <a:pt x="46" y="128"/>
                  </a:cubicBezTo>
                  <a:cubicBezTo>
                    <a:pt x="48" y="129"/>
                    <a:pt x="50" y="129"/>
                    <a:pt x="51" y="127"/>
                  </a:cubicBezTo>
                  <a:cubicBezTo>
                    <a:pt x="59" y="113"/>
                    <a:pt x="59" y="113"/>
                    <a:pt x="59" y="113"/>
                  </a:cubicBezTo>
                  <a:cubicBezTo>
                    <a:pt x="62" y="113"/>
                    <a:pt x="65" y="113"/>
                    <a:pt x="68" y="113"/>
                  </a:cubicBezTo>
                  <a:cubicBezTo>
                    <a:pt x="77" y="127"/>
                    <a:pt x="77" y="127"/>
                    <a:pt x="77" y="127"/>
                  </a:cubicBezTo>
                  <a:cubicBezTo>
                    <a:pt x="77" y="128"/>
                    <a:pt x="79" y="129"/>
                    <a:pt x="80" y="129"/>
                  </a:cubicBezTo>
                  <a:cubicBezTo>
                    <a:pt x="81" y="129"/>
                    <a:pt x="81" y="129"/>
                    <a:pt x="82" y="129"/>
                  </a:cubicBezTo>
                  <a:cubicBezTo>
                    <a:pt x="96" y="123"/>
                    <a:pt x="96" y="123"/>
                    <a:pt x="96" y="123"/>
                  </a:cubicBezTo>
                  <a:cubicBezTo>
                    <a:pt x="98" y="122"/>
                    <a:pt x="99" y="120"/>
                    <a:pt x="99" y="118"/>
                  </a:cubicBezTo>
                  <a:close/>
                  <a:moveTo>
                    <a:pt x="75" y="76"/>
                  </a:moveTo>
                  <a:cubicBezTo>
                    <a:pt x="69" y="82"/>
                    <a:pt x="59" y="82"/>
                    <a:pt x="53" y="76"/>
                  </a:cubicBezTo>
                  <a:cubicBezTo>
                    <a:pt x="50" y="73"/>
                    <a:pt x="48" y="69"/>
                    <a:pt x="48" y="65"/>
                  </a:cubicBezTo>
                  <a:cubicBezTo>
                    <a:pt x="48" y="61"/>
                    <a:pt x="50" y="57"/>
                    <a:pt x="53" y="54"/>
                  </a:cubicBezTo>
                  <a:cubicBezTo>
                    <a:pt x="56" y="51"/>
                    <a:pt x="60" y="49"/>
                    <a:pt x="64" y="49"/>
                  </a:cubicBezTo>
                  <a:cubicBezTo>
                    <a:pt x="68" y="49"/>
                    <a:pt x="72" y="51"/>
                    <a:pt x="75" y="54"/>
                  </a:cubicBezTo>
                  <a:cubicBezTo>
                    <a:pt x="78" y="57"/>
                    <a:pt x="80" y="61"/>
                    <a:pt x="80" y="65"/>
                  </a:cubicBezTo>
                  <a:cubicBezTo>
                    <a:pt x="80" y="69"/>
                    <a:pt x="78" y="73"/>
                    <a:pt x="75" y="76"/>
                  </a:cubicBezTo>
                  <a:close/>
                </a:path>
              </a:pathLst>
            </a:custGeom>
            <a:grpFill/>
            <a:ln>
              <a:noFill/>
            </a:ln>
          </p:spPr>
          <p:txBody>
            <a:bodyPr lIns="80296" tIns="40148" rIns="80296" bIns="40148"/>
            <a:lstStyle/>
            <a:p>
              <a:pPr>
                <a:defRPr/>
              </a:pPr>
              <a:endParaRPr lang="zh-CN" altLang="en-US" sz="1580">
                <a:solidFill>
                  <a:prstClr val="black"/>
                </a:solidFill>
              </a:endParaRPr>
            </a:p>
          </p:txBody>
        </p:sp>
        <p:sp>
          <p:nvSpPr>
            <p:cNvPr id="128" name="出自【趣你的PPT】(微信:qunideppt)：最优质的PPT资源库"/>
            <p:cNvSpPr>
              <a:spLocks noEditPoints="1"/>
            </p:cNvSpPr>
            <p:nvPr/>
          </p:nvSpPr>
          <p:spPr bwMode="auto">
            <a:xfrm>
              <a:off x="10028238" y="3813175"/>
              <a:ext cx="241300" cy="236538"/>
            </a:xfrm>
            <a:custGeom>
              <a:avLst/>
              <a:gdLst>
                <a:gd name="T0" fmla="*/ 96 w 96"/>
                <a:gd name="T1" fmla="*/ 42 h 96"/>
                <a:gd name="T2" fmla="*/ 93 w 96"/>
                <a:gd name="T3" fmla="*/ 38 h 96"/>
                <a:gd name="T4" fmla="*/ 82 w 96"/>
                <a:gd name="T5" fmla="*/ 36 h 96"/>
                <a:gd name="T6" fmla="*/ 81 w 96"/>
                <a:gd name="T7" fmla="*/ 34 h 96"/>
                <a:gd name="T8" fmla="*/ 80 w 96"/>
                <a:gd name="T9" fmla="*/ 32 h 96"/>
                <a:gd name="T10" fmla="*/ 86 w 96"/>
                <a:gd name="T11" fmla="*/ 23 h 96"/>
                <a:gd name="T12" fmla="*/ 86 w 96"/>
                <a:gd name="T13" fmla="*/ 18 h 96"/>
                <a:gd name="T14" fmla="*/ 78 w 96"/>
                <a:gd name="T15" fmla="*/ 10 h 96"/>
                <a:gd name="T16" fmla="*/ 73 w 96"/>
                <a:gd name="T17" fmla="*/ 9 h 96"/>
                <a:gd name="T18" fmla="*/ 64 w 96"/>
                <a:gd name="T19" fmla="*/ 16 h 96"/>
                <a:gd name="T20" fmla="*/ 59 w 96"/>
                <a:gd name="T21" fmla="*/ 14 h 96"/>
                <a:gd name="T22" fmla="*/ 58 w 96"/>
                <a:gd name="T23" fmla="*/ 3 h 96"/>
                <a:gd name="T24" fmla="*/ 54 w 96"/>
                <a:gd name="T25" fmla="*/ 0 h 96"/>
                <a:gd name="T26" fmla="*/ 42 w 96"/>
                <a:gd name="T27" fmla="*/ 0 h 96"/>
                <a:gd name="T28" fmla="*/ 38 w 96"/>
                <a:gd name="T29" fmla="*/ 3 h 96"/>
                <a:gd name="T30" fmla="*/ 37 w 96"/>
                <a:gd name="T31" fmla="*/ 14 h 96"/>
                <a:gd name="T32" fmla="*/ 34 w 96"/>
                <a:gd name="T33" fmla="*/ 15 h 96"/>
                <a:gd name="T34" fmla="*/ 32 w 96"/>
                <a:gd name="T35" fmla="*/ 16 h 96"/>
                <a:gd name="T36" fmla="*/ 23 w 96"/>
                <a:gd name="T37" fmla="*/ 10 h 96"/>
                <a:gd name="T38" fmla="*/ 18 w 96"/>
                <a:gd name="T39" fmla="*/ 10 h 96"/>
                <a:gd name="T40" fmla="*/ 10 w 96"/>
                <a:gd name="T41" fmla="*/ 18 h 96"/>
                <a:gd name="T42" fmla="*/ 10 w 96"/>
                <a:gd name="T43" fmla="*/ 24 h 96"/>
                <a:gd name="T44" fmla="*/ 16 w 96"/>
                <a:gd name="T45" fmla="*/ 32 h 96"/>
                <a:gd name="T46" fmla="*/ 14 w 96"/>
                <a:gd name="T47" fmla="*/ 37 h 96"/>
                <a:gd name="T48" fmla="*/ 4 w 96"/>
                <a:gd name="T49" fmla="*/ 38 h 96"/>
                <a:gd name="T50" fmla="*/ 0 w 96"/>
                <a:gd name="T51" fmla="*/ 42 h 96"/>
                <a:gd name="T52" fmla="*/ 0 w 96"/>
                <a:gd name="T53" fmla="*/ 54 h 96"/>
                <a:gd name="T54" fmla="*/ 4 w 96"/>
                <a:gd name="T55" fmla="*/ 58 h 96"/>
                <a:gd name="T56" fmla="*/ 14 w 96"/>
                <a:gd name="T57" fmla="*/ 59 h 96"/>
                <a:gd name="T58" fmla="*/ 15 w 96"/>
                <a:gd name="T59" fmla="*/ 62 h 96"/>
                <a:gd name="T60" fmla="*/ 16 w 96"/>
                <a:gd name="T61" fmla="*/ 64 h 96"/>
                <a:gd name="T62" fmla="*/ 10 w 96"/>
                <a:gd name="T63" fmla="*/ 73 h 96"/>
                <a:gd name="T64" fmla="*/ 10 w 96"/>
                <a:gd name="T65" fmla="*/ 78 h 96"/>
                <a:gd name="T66" fmla="*/ 19 w 96"/>
                <a:gd name="T67" fmla="*/ 86 h 96"/>
                <a:gd name="T68" fmla="*/ 24 w 96"/>
                <a:gd name="T69" fmla="*/ 86 h 96"/>
                <a:gd name="T70" fmla="*/ 32 w 96"/>
                <a:gd name="T71" fmla="*/ 80 h 96"/>
                <a:gd name="T72" fmla="*/ 37 w 96"/>
                <a:gd name="T73" fmla="*/ 82 h 96"/>
                <a:gd name="T74" fmla="*/ 39 w 96"/>
                <a:gd name="T75" fmla="*/ 93 h 96"/>
                <a:gd name="T76" fmla="*/ 43 w 96"/>
                <a:gd name="T77" fmla="*/ 96 h 96"/>
                <a:gd name="T78" fmla="*/ 43 w 96"/>
                <a:gd name="T79" fmla="*/ 96 h 96"/>
                <a:gd name="T80" fmla="*/ 54 w 96"/>
                <a:gd name="T81" fmla="*/ 96 h 96"/>
                <a:gd name="T82" fmla="*/ 58 w 96"/>
                <a:gd name="T83" fmla="*/ 92 h 96"/>
                <a:gd name="T84" fmla="*/ 60 w 96"/>
                <a:gd name="T85" fmla="*/ 82 h 96"/>
                <a:gd name="T86" fmla="*/ 62 w 96"/>
                <a:gd name="T87" fmla="*/ 81 h 96"/>
                <a:gd name="T88" fmla="*/ 64 w 96"/>
                <a:gd name="T89" fmla="*/ 80 h 96"/>
                <a:gd name="T90" fmla="*/ 73 w 96"/>
                <a:gd name="T91" fmla="*/ 86 h 96"/>
                <a:gd name="T92" fmla="*/ 78 w 96"/>
                <a:gd name="T93" fmla="*/ 86 h 96"/>
                <a:gd name="T94" fmla="*/ 86 w 96"/>
                <a:gd name="T95" fmla="*/ 77 h 96"/>
                <a:gd name="T96" fmla="*/ 87 w 96"/>
                <a:gd name="T97" fmla="*/ 72 h 96"/>
                <a:gd name="T98" fmla="*/ 80 w 96"/>
                <a:gd name="T99" fmla="*/ 64 h 96"/>
                <a:gd name="T100" fmla="*/ 82 w 96"/>
                <a:gd name="T101" fmla="*/ 59 h 96"/>
                <a:gd name="T102" fmla="*/ 93 w 96"/>
                <a:gd name="T103" fmla="*/ 57 h 96"/>
                <a:gd name="T104" fmla="*/ 96 w 96"/>
                <a:gd name="T105" fmla="*/ 53 h 96"/>
                <a:gd name="T106" fmla="*/ 96 w 96"/>
                <a:gd name="T107" fmla="*/ 42 h 96"/>
                <a:gd name="T108" fmla="*/ 56 w 96"/>
                <a:gd name="T109" fmla="*/ 51 h 96"/>
                <a:gd name="T110" fmla="*/ 45 w 96"/>
                <a:gd name="T111" fmla="*/ 55 h 96"/>
                <a:gd name="T112" fmla="*/ 41 w 96"/>
                <a:gd name="T113" fmla="*/ 45 h 96"/>
                <a:gd name="T114" fmla="*/ 48 w 96"/>
                <a:gd name="T115" fmla="*/ 40 h 96"/>
                <a:gd name="T116" fmla="*/ 51 w 96"/>
                <a:gd name="T117" fmla="*/ 40 h 96"/>
                <a:gd name="T118" fmla="*/ 56 w 96"/>
                <a:gd name="T119" fmla="*/ 45 h 96"/>
                <a:gd name="T120" fmla="*/ 56 w 96"/>
                <a:gd name="T121" fmla="*/ 51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6" h="96">
                  <a:moveTo>
                    <a:pt x="96" y="42"/>
                  </a:moveTo>
                  <a:cubicBezTo>
                    <a:pt x="96" y="40"/>
                    <a:pt x="95" y="38"/>
                    <a:pt x="93" y="38"/>
                  </a:cubicBezTo>
                  <a:cubicBezTo>
                    <a:pt x="82" y="36"/>
                    <a:pt x="82" y="36"/>
                    <a:pt x="82" y="36"/>
                  </a:cubicBezTo>
                  <a:cubicBezTo>
                    <a:pt x="82" y="36"/>
                    <a:pt x="81" y="35"/>
                    <a:pt x="81" y="34"/>
                  </a:cubicBezTo>
                  <a:cubicBezTo>
                    <a:pt x="81" y="33"/>
                    <a:pt x="80" y="32"/>
                    <a:pt x="80" y="32"/>
                  </a:cubicBezTo>
                  <a:cubicBezTo>
                    <a:pt x="86" y="23"/>
                    <a:pt x="86" y="23"/>
                    <a:pt x="86" y="23"/>
                  </a:cubicBezTo>
                  <a:cubicBezTo>
                    <a:pt x="88" y="21"/>
                    <a:pt x="87" y="19"/>
                    <a:pt x="86" y="18"/>
                  </a:cubicBezTo>
                  <a:cubicBezTo>
                    <a:pt x="78" y="10"/>
                    <a:pt x="78" y="10"/>
                    <a:pt x="78" y="10"/>
                  </a:cubicBezTo>
                  <a:cubicBezTo>
                    <a:pt x="76" y="8"/>
                    <a:pt x="74" y="8"/>
                    <a:pt x="73" y="9"/>
                  </a:cubicBezTo>
                  <a:cubicBezTo>
                    <a:pt x="64" y="16"/>
                    <a:pt x="64" y="16"/>
                    <a:pt x="64" y="16"/>
                  </a:cubicBezTo>
                  <a:cubicBezTo>
                    <a:pt x="62" y="15"/>
                    <a:pt x="61" y="14"/>
                    <a:pt x="59" y="14"/>
                  </a:cubicBezTo>
                  <a:cubicBezTo>
                    <a:pt x="58" y="3"/>
                    <a:pt x="58" y="3"/>
                    <a:pt x="58" y="3"/>
                  </a:cubicBezTo>
                  <a:cubicBezTo>
                    <a:pt x="57" y="1"/>
                    <a:pt x="55" y="0"/>
                    <a:pt x="54" y="0"/>
                  </a:cubicBezTo>
                  <a:cubicBezTo>
                    <a:pt x="42" y="0"/>
                    <a:pt x="42" y="0"/>
                    <a:pt x="42" y="0"/>
                  </a:cubicBezTo>
                  <a:cubicBezTo>
                    <a:pt x="40" y="0"/>
                    <a:pt x="38" y="1"/>
                    <a:pt x="38" y="3"/>
                  </a:cubicBezTo>
                  <a:cubicBezTo>
                    <a:pt x="37" y="14"/>
                    <a:pt x="37" y="14"/>
                    <a:pt x="37" y="14"/>
                  </a:cubicBezTo>
                  <a:cubicBezTo>
                    <a:pt x="36" y="14"/>
                    <a:pt x="35" y="15"/>
                    <a:pt x="34" y="15"/>
                  </a:cubicBezTo>
                  <a:cubicBezTo>
                    <a:pt x="33" y="15"/>
                    <a:pt x="33" y="16"/>
                    <a:pt x="32" y="16"/>
                  </a:cubicBezTo>
                  <a:cubicBezTo>
                    <a:pt x="23" y="10"/>
                    <a:pt x="23" y="10"/>
                    <a:pt x="23" y="10"/>
                  </a:cubicBezTo>
                  <a:cubicBezTo>
                    <a:pt x="22" y="9"/>
                    <a:pt x="19" y="9"/>
                    <a:pt x="18" y="10"/>
                  </a:cubicBezTo>
                  <a:cubicBezTo>
                    <a:pt x="10" y="18"/>
                    <a:pt x="10" y="18"/>
                    <a:pt x="10" y="18"/>
                  </a:cubicBezTo>
                  <a:cubicBezTo>
                    <a:pt x="9" y="20"/>
                    <a:pt x="8" y="22"/>
                    <a:pt x="10" y="24"/>
                  </a:cubicBezTo>
                  <a:cubicBezTo>
                    <a:pt x="16" y="32"/>
                    <a:pt x="16" y="32"/>
                    <a:pt x="16" y="32"/>
                  </a:cubicBezTo>
                  <a:cubicBezTo>
                    <a:pt x="15" y="34"/>
                    <a:pt x="15" y="35"/>
                    <a:pt x="14" y="37"/>
                  </a:cubicBezTo>
                  <a:cubicBezTo>
                    <a:pt x="4" y="38"/>
                    <a:pt x="4" y="38"/>
                    <a:pt x="4" y="38"/>
                  </a:cubicBezTo>
                  <a:cubicBezTo>
                    <a:pt x="2" y="39"/>
                    <a:pt x="0" y="40"/>
                    <a:pt x="0" y="42"/>
                  </a:cubicBezTo>
                  <a:cubicBezTo>
                    <a:pt x="0" y="54"/>
                    <a:pt x="0" y="54"/>
                    <a:pt x="0" y="54"/>
                  </a:cubicBezTo>
                  <a:cubicBezTo>
                    <a:pt x="0" y="56"/>
                    <a:pt x="2" y="58"/>
                    <a:pt x="4" y="58"/>
                  </a:cubicBezTo>
                  <a:cubicBezTo>
                    <a:pt x="14" y="59"/>
                    <a:pt x="14" y="59"/>
                    <a:pt x="14" y="59"/>
                  </a:cubicBezTo>
                  <a:cubicBezTo>
                    <a:pt x="15" y="60"/>
                    <a:pt x="15" y="61"/>
                    <a:pt x="15" y="62"/>
                  </a:cubicBezTo>
                  <a:cubicBezTo>
                    <a:pt x="16" y="63"/>
                    <a:pt x="16" y="63"/>
                    <a:pt x="16" y="64"/>
                  </a:cubicBezTo>
                  <a:cubicBezTo>
                    <a:pt x="10" y="73"/>
                    <a:pt x="10" y="73"/>
                    <a:pt x="10" y="73"/>
                  </a:cubicBezTo>
                  <a:cubicBezTo>
                    <a:pt x="9" y="74"/>
                    <a:pt x="9" y="77"/>
                    <a:pt x="10" y="78"/>
                  </a:cubicBezTo>
                  <a:cubicBezTo>
                    <a:pt x="19" y="86"/>
                    <a:pt x="19" y="86"/>
                    <a:pt x="19" y="86"/>
                  </a:cubicBezTo>
                  <a:cubicBezTo>
                    <a:pt x="20" y="87"/>
                    <a:pt x="22" y="88"/>
                    <a:pt x="24" y="86"/>
                  </a:cubicBezTo>
                  <a:cubicBezTo>
                    <a:pt x="32" y="80"/>
                    <a:pt x="32" y="80"/>
                    <a:pt x="32" y="80"/>
                  </a:cubicBezTo>
                  <a:cubicBezTo>
                    <a:pt x="34" y="81"/>
                    <a:pt x="35" y="81"/>
                    <a:pt x="37" y="82"/>
                  </a:cubicBezTo>
                  <a:cubicBezTo>
                    <a:pt x="39" y="93"/>
                    <a:pt x="39" y="93"/>
                    <a:pt x="39" y="93"/>
                  </a:cubicBezTo>
                  <a:cubicBezTo>
                    <a:pt x="39" y="94"/>
                    <a:pt x="41" y="96"/>
                    <a:pt x="43" y="96"/>
                  </a:cubicBezTo>
                  <a:cubicBezTo>
                    <a:pt x="43" y="96"/>
                    <a:pt x="43" y="96"/>
                    <a:pt x="43" y="96"/>
                  </a:cubicBezTo>
                  <a:cubicBezTo>
                    <a:pt x="54" y="96"/>
                    <a:pt x="54" y="96"/>
                    <a:pt x="54" y="96"/>
                  </a:cubicBezTo>
                  <a:cubicBezTo>
                    <a:pt x="56" y="96"/>
                    <a:pt x="58" y="94"/>
                    <a:pt x="58" y="92"/>
                  </a:cubicBezTo>
                  <a:cubicBezTo>
                    <a:pt x="60" y="82"/>
                    <a:pt x="60" y="82"/>
                    <a:pt x="60" y="82"/>
                  </a:cubicBezTo>
                  <a:cubicBezTo>
                    <a:pt x="60" y="81"/>
                    <a:pt x="61" y="81"/>
                    <a:pt x="62" y="81"/>
                  </a:cubicBezTo>
                  <a:cubicBezTo>
                    <a:pt x="63" y="80"/>
                    <a:pt x="64" y="80"/>
                    <a:pt x="64" y="80"/>
                  </a:cubicBezTo>
                  <a:cubicBezTo>
                    <a:pt x="73" y="86"/>
                    <a:pt x="73" y="86"/>
                    <a:pt x="73" y="86"/>
                  </a:cubicBezTo>
                  <a:cubicBezTo>
                    <a:pt x="75" y="87"/>
                    <a:pt x="77" y="87"/>
                    <a:pt x="78" y="86"/>
                  </a:cubicBezTo>
                  <a:cubicBezTo>
                    <a:pt x="86" y="77"/>
                    <a:pt x="86" y="77"/>
                    <a:pt x="86" y="77"/>
                  </a:cubicBezTo>
                  <a:cubicBezTo>
                    <a:pt x="88" y="76"/>
                    <a:pt x="88" y="74"/>
                    <a:pt x="87" y="72"/>
                  </a:cubicBezTo>
                  <a:cubicBezTo>
                    <a:pt x="80" y="64"/>
                    <a:pt x="80" y="64"/>
                    <a:pt x="80" y="64"/>
                  </a:cubicBezTo>
                  <a:cubicBezTo>
                    <a:pt x="81" y="62"/>
                    <a:pt x="82" y="61"/>
                    <a:pt x="82" y="59"/>
                  </a:cubicBezTo>
                  <a:cubicBezTo>
                    <a:pt x="93" y="57"/>
                    <a:pt x="93" y="57"/>
                    <a:pt x="93" y="57"/>
                  </a:cubicBezTo>
                  <a:cubicBezTo>
                    <a:pt x="95" y="57"/>
                    <a:pt x="96" y="55"/>
                    <a:pt x="96" y="53"/>
                  </a:cubicBezTo>
                  <a:lnTo>
                    <a:pt x="96" y="42"/>
                  </a:lnTo>
                  <a:close/>
                  <a:moveTo>
                    <a:pt x="56" y="51"/>
                  </a:moveTo>
                  <a:cubicBezTo>
                    <a:pt x="54" y="55"/>
                    <a:pt x="49" y="57"/>
                    <a:pt x="45" y="55"/>
                  </a:cubicBezTo>
                  <a:cubicBezTo>
                    <a:pt x="41" y="54"/>
                    <a:pt x="39" y="49"/>
                    <a:pt x="41" y="45"/>
                  </a:cubicBezTo>
                  <a:cubicBezTo>
                    <a:pt x="42" y="42"/>
                    <a:pt x="45" y="40"/>
                    <a:pt x="48" y="40"/>
                  </a:cubicBezTo>
                  <a:cubicBezTo>
                    <a:pt x="49" y="40"/>
                    <a:pt x="50" y="40"/>
                    <a:pt x="51" y="40"/>
                  </a:cubicBezTo>
                  <a:cubicBezTo>
                    <a:pt x="53" y="41"/>
                    <a:pt x="55" y="43"/>
                    <a:pt x="56" y="45"/>
                  </a:cubicBezTo>
                  <a:cubicBezTo>
                    <a:pt x="56" y="47"/>
                    <a:pt x="56" y="49"/>
                    <a:pt x="56" y="51"/>
                  </a:cubicBezTo>
                  <a:close/>
                </a:path>
              </a:pathLst>
            </a:custGeom>
            <a:grpFill/>
            <a:ln>
              <a:noFill/>
            </a:ln>
          </p:spPr>
          <p:txBody>
            <a:bodyPr lIns="80296" tIns="40148" rIns="80296" bIns="40148"/>
            <a:lstStyle/>
            <a:p>
              <a:pPr>
                <a:defRPr/>
              </a:pPr>
              <a:endParaRPr lang="zh-CN" altLang="en-US" sz="1580">
                <a:solidFill>
                  <a:prstClr val="black"/>
                </a:solidFill>
              </a:endParaRPr>
            </a:p>
          </p:txBody>
        </p:sp>
      </p:grpSp>
      <p:sp>
        <p:nvSpPr>
          <p:cNvPr id="212" name="AutoShape 103"/>
          <p:cNvSpPr/>
          <p:nvPr/>
        </p:nvSpPr>
        <p:spPr bwMode="auto">
          <a:xfrm>
            <a:off x="3071495" y="3096578"/>
            <a:ext cx="335915" cy="327660"/>
          </a:xfrm>
          <a:custGeom>
            <a:avLst/>
            <a:gdLst>
              <a:gd name="T0" fmla="*/ 10795 w 21591"/>
              <a:gd name="T1" fmla="+- 0 10799 50"/>
              <a:gd name="T2" fmla="*/ 10799 h 21498"/>
              <a:gd name="T3" fmla="*/ 10795 w 21591"/>
              <a:gd name="T4" fmla="+- 0 10799 50"/>
              <a:gd name="T5" fmla="*/ 10799 h 21498"/>
              <a:gd name="T6" fmla="*/ 10795 w 21591"/>
              <a:gd name="T7" fmla="+- 0 10799 50"/>
              <a:gd name="T8" fmla="*/ 10799 h 21498"/>
              <a:gd name="T9" fmla="*/ 10795 w 21591"/>
              <a:gd name="T10" fmla="+- 0 10799 50"/>
              <a:gd name="T11" fmla="*/ 10799 h 21498"/>
            </a:gdLst>
            <a:ahLst/>
            <a:cxnLst>
              <a:cxn ang="0">
                <a:pos x="T0" y="T2"/>
              </a:cxn>
              <a:cxn ang="0">
                <a:pos x="T3" y="T5"/>
              </a:cxn>
              <a:cxn ang="0">
                <a:pos x="T6" y="T8"/>
              </a:cxn>
              <a:cxn ang="0">
                <a:pos x="T9" y="T11"/>
              </a:cxn>
            </a:cxnLst>
            <a:rect l="0" t="0" r="r" b="b"/>
            <a:pathLst>
              <a:path w="21591" h="21498">
                <a:moveTo>
                  <a:pt x="14059" y="6524"/>
                </a:moveTo>
                <a:cubicBezTo>
                  <a:pt x="13645" y="6524"/>
                  <a:pt x="13256" y="6670"/>
                  <a:pt x="12887" y="6962"/>
                </a:cubicBezTo>
                <a:cubicBezTo>
                  <a:pt x="12520" y="7257"/>
                  <a:pt x="12155" y="7651"/>
                  <a:pt x="11798" y="8138"/>
                </a:cubicBezTo>
                <a:cubicBezTo>
                  <a:pt x="11441" y="8626"/>
                  <a:pt x="11081" y="9183"/>
                  <a:pt x="10726" y="9814"/>
                </a:cubicBezTo>
                <a:cubicBezTo>
                  <a:pt x="10371" y="10445"/>
                  <a:pt x="10017" y="11093"/>
                  <a:pt x="9664" y="11764"/>
                </a:cubicBezTo>
                <a:cubicBezTo>
                  <a:pt x="9234" y="12584"/>
                  <a:pt x="8793" y="13393"/>
                  <a:pt x="8336" y="14196"/>
                </a:cubicBezTo>
                <a:cubicBezTo>
                  <a:pt x="7876" y="14996"/>
                  <a:pt x="7384" y="15717"/>
                  <a:pt x="6858" y="16356"/>
                </a:cubicBezTo>
                <a:cubicBezTo>
                  <a:pt x="6329" y="16995"/>
                  <a:pt x="5752" y="17509"/>
                  <a:pt x="5118" y="17898"/>
                </a:cubicBezTo>
                <a:cubicBezTo>
                  <a:pt x="4484" y="18289"/>
                  <a:pt x="3787" y="18487"/>
                  <a:pt x="3021" y="18487"/>
                </a:cubicBezTo>
                <a:lnTo>
                  <a:pt x="457" y="18487"/>
                </a:lnTo>
                <a:cubicBezTo>
                  <a:pt x="332" y="18487"/>
                  <a:pt x="225" y="18432"/>
                  <a:pt x="134" y="18324"/>
                </a:cubicBezTo>
                <a:cubicBezTo>
                  <a:pt x="44" y="18219"/>
                  <a:pt x="0" y="18090"/>
                  <a:pt x="0" y="17941"/>
                </a:cubicBezTo>
                <a:lnTo>
                  <a:pt x="0" y="15790"/>
                </a:lnTo>
                <a:cubicBezTo>
                  <a:pt x="0" y="15638"/>
                  <a:pt x="44" y="15512"/>
                  <a:pt x="134" y="15410"/>
                </a:cubicBezTo>
                <a:cubicBezTo>
                  <a:pt x="225" y="15311"/>
                  <a:pt x="332" y="15255"/>
                  <a:pt x="457" y="15255"/>
                </a:cubicBezTo>
                <a:lnTo>
                  <a:pt x="3021" y="15255"/>
                </a:lnTo>
                <a:cubicBezTo>
                  <a:pt x="3420" y="15255"/>
                  <a:pt x="3809" y="15112"/>
                  <a:pt x="4188" y="14823"/>
                </a:cubicBezTo>
                <a:cubicBezTo>
                  <a:pt x="4568" y="14537"/>
                  <a:pt x="4932" y="14149"/>
                  <a:pt x="5285" y="13664"/>
                </a:cubicBezTo>
                <a:cubicBezTo>
                  <a:pt x="5637" y="13180"/>
                  <a:pt x="5984" y="12622"/>
                  <a:pt x="6339" y="11995"/>
                </a:cubicBezTo>
                <a:cubicBezTo>
                  <a:pt x="6691" y="11367"/>
                  <a:pt x="7041" y="10716"/>
                  <a:pt x="7394" y="10044"/>
                </a:cubicBezTo>
                <a:cubicBezTo>
                  <a:pt x="7822" y="9224"/>
                  <a:pt x="8270" y="8407"/>
                  <a:pt x="8734" y="7598"/>
                </a:cubicBezTo>
                <a:cubicBezTo>
                  <a:pt x="9199" y="6789"/>
                  <a:pt x="9696" y="6063"/>
                  <a:pt x="10222" y="5420"/>
                </a:cubicBezTo>
                <a:cubicBezTo>
                  <a:pt x="10748" y="4775"/>
                  <a:pt x="11323" y="4261"/>
                  <a:pt x="11949" y="3876"/>
                </a:cubicBezTo>
                <a:cubicBezTo>
                  <a:pt x="12573" y="3488"/>
                  <a:pt x="13276" y="3292"/>
                  <a:pt x="14056" y="3292"/>
                </a:cubicBezTo>
                <a:lnTo>
                  <a:pt x="16434" y="3292"/>
                </a:lnTo>
                <a:lnTo>
                  <a:pt x="16434" y="711"/>
                </a:lnTo>
                <a:cubicBezTo>
                  <a:pt x="16434" y="329"/>
                  <a:pt x="16530" y="101"/>
                  <a:pt x="16721" y="22"/>
                </a:cubicBezTo>
                <a:cubicBezTo>
                  <a:pt x="16914" y="-50"/>
                  <a:pt x="17146" y="49"/>
                  <a:pt x="17418" y="317"/>
                </a:cubicBezTo>
                <a:lnTo>
                  <a:pt x="21330" y="4203"/>
                </a:lnTo>
                <a:cubicBezTo>
                  <a:pt x="21511" y="4372"/>
                  <a:pt x="21597" y="4582"/>
                  <a:pt x="21587" y="4834"/>
                </a:cubicBezTo>
                <a:cubicBezTo>
                  <a:pt x="21587" y="5102"/>
                  <a:pt x="21502" y="5321"/>
                  <a:pt x="21330" y="5487"/>
                </a:cubicBezTo>
                <a:lnTo>
                  <a:pt x="17418" y="9361"/>
                </a:lnTo>
                <a:cubicBezTo>
                  <a:pt x="17146" y="9630"/>
                  <a:pt x="16914" y="9726"/>
                  <a:pt x="16721" y="9644"/>
                </a:cubicBezTo>
                <a:cubicBezTo>
                  <a:pt x="16530" y="9569"/>
                  <a:pt x="16434" y="9338"/>
                  <a:pt x="16434" y="8956"/>
                </a:cubicBezTo>
                <a:lnTo>
                  <a:pt x="16434" y="6524"/>
                </a:lnTo>
                <a:lnTo>
                  <a:pt x="14059" y="6524"/>
                </a:lnTo>
                <a:close/>
                <a:moveTo>
                  <a:pt x="462" y="6495"/>
                </a:moveTo>
                <a:cubicBezTo>
                  <a:pt x="337" y="6495"/>
                  <a:pt x="229" y="6448"/>
                  <a:pt x="139" y="6349"/>
                </a:cubicBezTo>
                <a:cubicBezTo>
                  <a:pt x="48" y="6250"/>
                  <a:pt x="4" y="6127"/>
                  <a:pt x="4" y="5978"/>
                </a:cubicBezTo>
                <a:lnTo>
                  <a:pt x="4" y="3823"/>
                </a:lnTo>
                <a:cubicBezTo>
                  <a:pt x="4" y="3462"/>
                  <a:pt x="156" y="3286"/>
                  <a:pt x="462" y="3292"/>
                </a:cubicBezTo>
                <a:lnTo>
                  <a:pt x="3026" y="3292"/>
                </a:lnTo>
                <a:cubicBezTo>
                  <a:pt x="3560" y="3292"/>
                  <a:pt x="4054" y="3388"/>
                  <a:pt x="4514" y="3572"/>
                </a:cubicBezTo>
                <a:cubicBezTo>
                  <a:pt x="4974" y="3762"/>
                  <a:pt x="5409" y="4022"/>
                  <a:pt x="5820" y="4358"/>
                </a:cubicBezTo>
                <a:cubicBezTo>
                  <a:pt x="6229" y="4691"/>
                  <a:pt x="6608" y="5085"/>
                  <a:pt x="6963" y="5531"/>
                </a:cubicBezTo>
                <a:cubicBezTo>
                  <a:pt x="7318" y="5978"/>
                  <a:pt x="7655" y="6463"/>
                  <a:pt x="7993" y="6982"/>
                </a:cubicBezTo>
                <a:cubicBezTo>
                  <a:pt x="7518" y="7823"/>
                  <a:pt x="7058" y="8652"/>
                  <a:pt x="6620" y="9472"/>
                </a:cubicBezTo>
                <a:cubicBezTo>
                  <a:pt x="6589" y="9548"/>
                  <a:pt x="6557" y="9610"/>
                  <a:pt x="6515" y="9668"/>
                </a:cubicBezTo>
                <a:cubicBezTo>
                  <a:pt x="6476" y="9726"/>
                  <a:pt x="6442" y="9794"/>
                  <a:pt x="6410" y="9875"/>
                </a:cubicBezTo>
                <a:cubicBezTo>
                  <a:pt x="5862" y="8926"/>
                  <a:pt x="5319" y="8127"/>
                  <a:pt x="4776" y="7473"/>
                </a:cubicBezTo>
                <a:cubicBezTo>
                  <a:pt x="4232" y="6822"/>
                  <a:pt x="3650" y="6495"/>
                  <a:pt x="3024" y="6495"/>
                </a:cubicBezTo>
                <a:lnTo>
                  <a:pt x="462" y="6495"/>
                </a:lnTo>
                <a:close/>
                <a:moveTo>
                  <a:pt x="21333" y="15997"/>
                </a:moveTo>
                <a:cubicBezTo>
                  <a:pt x="21514" y="16166"/>
                  <a:pt x="21599" y="16385"/>
                  <a:pt x="21590" y="16657"/>
                </a:cubicBezTo>
                <a:cubicBezTo>
                  <a:pt x="21590" y="16908"/>
                  <a:pt x="21504" y="17115"/>
                  <a:pt x="21333" y="17284"/>
                </a:cubicBezTo>
                <a:lnTo>
                  <a:pt x="17420" y="21182"/>
                </a:lnTo>
                <a:cubicBezTo>
                  <a:pt x="17149" y="21453"/>
                  <a:pt x="16916" y="21550"/>
                  <a:pt x="16723" y="21471"/>
                </a:cubicBezTo>
                <a:cubicBezTo>
                  <a:pt x="16532" y="21392"/>
                  <a:pt x="16437" y="21161"/>
                  <a:pt x="16437" y="20779"/>
                </a:cubicBezTo>
                <a:lnTo>
                  <a:pt x="16437" y="18432"/>
                </a:lnTo>
                <a:lnTo>
                  <a:pt x="14059" y="18432"/>
                </a:lnTo>
                <a:cubicBezTo>
                  <a:pt x="13528" y="18432"/>
                  <a:pt x="13031" y="18335"/>
                  <a:pt x="12573" y="18143"/>
                </a:cubicBezTo>
                <a:cubicBezTo>
                  <a:pt x="12113" y="17953"/>
                  <a:pt x="11680" y="17690"/>
                  <a:pt x="11279" y="17354"/>
                </a:cubicBezTo>
                <a:cubicBezTo>
                  <a:pt x="10878" y="17019"/>
                  <a:pt x="10496" y="16628"/>
                  <a:pt x="10136" y="16181"/>
                </a:cubicBezTo>
                <a:cubicBezTo>
                  <a:pt x="9779" y="15731"/>
                  <a:pt x="9439" y="15253"/>
                  <a:pt x="9119" y="14739"/>
                </a:cubicBezTo>
                <a:cubicBezTo>
                  <a:pt x="9344" y="14359"/>
                  <a:pt x="9566" y="13962"/>
                  <a:pt x="9779" y="13551"/>
                </a:cubicBezTo>
                <a:cubicBezTo>
                  <a:pt x="9994" y="13142"/>
                  <a:pt x="10217" y="12739"/>
                  <a:pt x="10442" y="12336"/>
                </a:cubicBezTo>
                <a:cubicBezTo>
                  <a:pt x="10474" y="12246"/>
                  <a:pt x="10513" y="12164"/>
                  <a:pt x="10560" y="12091"/>
                </a:cubicBezTo>
                <a:cubicBezTo>
                  <a:pt x="10609" y="12024"/>
                  <a:pt x="10645" y="11939"/>
                  <a:pt x="10680" y="11846"/>
                </a:cubicBezTo>
                <a:cubicBezTo>
                  <a:pt x="11225" y="12797"/>
                  <a:pt x="11768" y="13591"/>
                  <a:pt x="12314" y="14231"/>
                </a:cubicBezTo>
                <a:cubicBezTo>
                  <a:pt x="12855" y="14867"/>
                  <a:pt x="13440" y="15188"/>
                  <a:pt x="14063" y="15188"/>
                </a:cubicBezTo>
                <a:lnTo>
                  <a:pt x="16442" y="15188"/>
                </a:lnTo>
                <a:lnTo>
                  <a:pt x="16442" y="12532"/>
                </a:lnTo>
                <a:cubicBezTo>
                  <a:pt x="16442" y="12152"/>
                  <a:pt x="16537" y="11922"/>
                  <a:pt x="16728" y="11846"/>
                </a:cubicBezTo>
                <a:cubicBezTo>
                  <a:pt x="16921" y="11773"/>
                  <a:pt x="17154" y="11866"/>
                  <a:pt x="17425" y="12126"/>
                </a:cubicBezTo>
                <a:lnTo>
                  <a:pt x="21333" y="15997"/>
                </a:lnTo>
                <a:close/>
              </a:path>
            </a:pathLst>
          </a:custGeom>
          <a:solidFill>
            <a:schemeClr val="bg1"/>
          </a:solidFill>
          <a:ln>
            <a:noFill/>
          </a:ln>
          <a:effectLst/>
        </p:spPr>
        <p:txBody>
          <a:bodyPr lIns="19048" tIns="19048" rIns="19048" bIns="19048" anchor="ctr"/>
          <a:lstStyle/>
          <a:p>
            <a:pPr defTabSz="170815" fontAlgn="auto">
              <a:spcBef>
                <a:spcPts val="0"/>
              </a:spcBef>
              <a:spcAft>
                <a:spcPts val="0"/>
              </a:spcAft>
              <a:defRPr/>
            </a:pPr>
            <a:endParaRPr lang="es-ES" sz="1050">
              <a:solidFill>
                <a:srgbClr val="44CEB9"/>
              </a:solidFill>
              <a:effectLst>
                <a:outerShdw blurRad="38100" dist="38100" dir="2700000" algn="tl">
                  <a:srgbClr val="000000"/>
                </a:outerShdw>
              </a:effectLst>
              <a:latin typeface="Gill Sans" charset="0"/>
              <a:ea typeface="+mn-ea"/>
              <a:cs typeface="Gill Sans" charset="0"/>
              <a:sym typeface="Gill Sans" charset="0"/>
            </a:endParaRPr>
          </a:p>
        </p:txBody>
      </p:sp>
      <p:grpSp>
        <p:nvGrpSpPr>
          <p:cNvPr id="297" name="Group 296"/>
          <p:cNvGrpSpPr/>
          <p:nvPr/>
        </p:nvGrpSpPr>
        <p:grpSpPr>
          <a:xfrm>
            <a:off x="5961380" y="3052128"/>
            <a:ext cx="487680" cy="427355"/>
            <a:chOff x="3175" y="-3175"/>
            <a:chExt cx="4964113" cy="4343400"/>
          </a:xfrm>
          <a:solidFill>
            <a:srgbClr val="FFFFFF"/>
          </a:solidFill>
        </p:grpSpPr>
        <p:sp>
          <p:nvSpPr>
            <p:cNvPr id="298" name="Freeform 14"/>
            <p:cNvSpPr>
              <a:spLocks noEditPoints="1"/>
            </p:cNvSpPr>
            <p:nvPr/>
          </p:nvSpPr>
          <p:spPr bwMode="auto">
            <a:xfrm>
              <a:off x="3175" y="-3175"/>
              <a:ext cx="4964113" cy="4275138"/>
            </a:xfrm>
            <a:custGeom>
              <a:avLst/>
              <a:gdLst>
                <a:gd name="T0" fmla="*/ 369 w 1321"/>
                <a:gd name="T1" fmla="*/ 1136 h 1137"/>
                <a:gd name="T2" fmla="*/ 460 w 1321"/>
                <a:gd name="T3" fmla="*/ 1046 h 1137"/>
                <a:gd name="T4" fmla="*/ 496 w 1321"/>
                <a:gd name="T5" fmla="*/ 1083 h 1137"/>
                <a:gd name="T6" fmla="*/ 522 w 1321"/>
                <a:gd name="T7" fmla="*/ 1065 h 1137"/>
                <a:gd name="T8" fmla="*/ 844 w 1321"/>
                <a:gd name="T9" fmla="*/ 969 h 1137"/>
                <a:gd name="T10" fmla="*/ 861 w 1321"/>
                <a:gd name="T11" fmla="*/ 968 h 1137"/>
                <a:gd name="T12" fmla="*/ 1321 w 1321"/>
                <a:gd name="T13" fmla="*/ 338 h 1137"/>
                <a:gd name="T14" fmla="*/ 983 w 1321"/>
                <a:gd name="T15" fmla="*/ 0 h 1137"/>
                <a:gd name="T16" fmla="*/ 353 w 1321"/>
                <a:gd name="T17" fmla="*/ 460 h 1137"/>
                <a:gd name="T18" fmla="*/ 352 w 1321"/>
                <a:gd name="T19" fmla="*/ 477 h 1137"/>
                <a:gd name="T20" fmla="*/ 256 w 1321"/>
                <a:gd name="T21" fmla="*/ 799 h 1137"/>
                <a:gd name="T22" fmla="*/ 238 w 1321"/>
                <a:gd name="T23" fmla="*/ 825 h 1137"/>
                <a:gd name="T24" fmla="*/ 275 w 1321"/>
                <a:gd name="T25" fmla="*/ 862 h 1137"/>
                <a:gd name="T26" fmla="*/ 0 w 1321"/>
                <a:gd name="T27" fmla="*/ 1137 h 1137"/>
                <a:gd name="T28" fmla="*/ 369 w 1321"/>
                <a:gd name="T29" fmla="*/ 1136 h 1137"/>
                <a:gd name="T30" fmla="*/ 1223 w 1321"/>
                <a:gd name="T31" fmla="*/ 345 h 1137"/>
                <a:gd name="T32" fmla="*/ 826 w 1321"/>
                <a:gd name="T33" fmla="*/ 890 h 1137"/>
                <a:gd name="T34" fmla="*/ 431 w 1321"/>
                <a:gd name="T35" fmla="*/ 495 h 1137"/>
                <a:gd name="T36" fmla="*/ 976 w 1321"/>
                <a:gd name="T37" fmla="*/ 98 h 1137"/>
                <a:gd name="T38" fmla="*/ 1223 w 1321"/>
                <a:gd name="T39" fmla="*/ 345 h 1137"/>
                <a:gd name="T40" fmla="*/ 422 w 1321"/>
                <a:gd name="T41" fmla="*/ 539 h 1137"/>
                <a:gd name="T42" fmla="*/ 782 w 1321"/>
                <a:gd name="T43" fmla="*/ 899 h 1137"/>
                <a:gd name="T44" fmla="*/ 505 w 1321"/>
                <a:gd name="T45" fmla="*/ 986 h 1137"/>
                <a:gd name="T46" fmla="*/ 335 w 1321"/>
                <a:gd name="T47" fmla="*/ 816 h 1137"/>
                <a:gd name="T48" fmla="*/ 422 w 1321"/>
                <a:gd name="T49" fmla="*/ 539 h 1137"/>
                <a:gd name="T50" fmla="*/ 339 w 1321"/>
                <a:gd name="T51" fmla="*/ 1061 h 1137"/>
                <a:gd name="T52" fmla="*/ 180 w 1321"/>
                <a:gd name="T53" fmla="*/ 1062 h 1137"/>
                <a:gd name="T54" fmla="*/ 327 w 1321"/>
                <a:gd name="T55" fmla="*/ 916 h 1137"/>
                <a:gd name="T56" fmla="*/ 406 w 1321"/>
                <a:gd name="T57" fmla="*/ 995 h 1137"/>
                <a:gd name="T58" fmla="*/ 339 w 1321"/>
                <a:gd name="T59" fmla="*/ 1061 h 1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321" h="1137">
                  <a:moveTo>
                    <a:pt x="369" y="1136"/>
                  </a:moveTo>
                  <a:cubicBezTo>
                    <a:pt x="460" y="1046"/>
                    <a:pt x="460" y="1046"/>
                    <a:pt x="460" y="1046"/>
                  </a:cubicBezTo>
                  <a:cubicBezTo>
                    <a:pt x="496" y="1083"/>
                    <a:pt x="496" y="1083"/>
                    <a:pt x="496" y="1083"/>
                  </a:cubicBezTo>
                  <a:cubicBezTo>
                    <a:pt x="522" y="1065"/>
                    <a:pt x="522" y="1065"/>
                    <a:pt x="522" y="1065"/>
                  </a:cubicBezTo>
                  <a:cubicBezTo>
                    <a:pt x="635" y="985"/>
                    <a:pt x="714" y="977"/>
                    <a:pt x="844" y="969"/>
                  </a:cubicBezTo>
                  <a:cubicBezTo>
                    <a:pt x="861" y="968"/>
                    <a:pt x="861" y="968"/>
                    <a:pt x="861" y="968"/>
                  </a:cubicBezTo>
                  <a:cubicBezTo>
                    <a:pt x="1321" y="338"/>
                    <a:pt x="1321" y="338"/>
                    <a:pt x="1321" y="338"/>
                  </a:cubicBezTo>
                  <a:cubicBezTo>
                    <a:pt x="983" y="0"/>
                    <a:pt x="983" y="0"/>
                    <a:pt x="983" y="0"/>
                  </a:cubicBezTo>
                  <a:cubicBezTo>
                    <a:pt x="353" y="460"/>
                    <a:pt x="353" y="460"/>
                    <a:pt x="353" y="460"/>
                  </a:cubicBezTo>
                  <a:cubicBezTo>
                    <a:pt x="352" y="477"/>
                    <a:pt x="352" y="477"/>
                    <a:pt x="352" y="477"/>
                  </a:cubicBezTo>
                  <a:cubicBezTo>
                    <a:pt x="344" y="607"/>
                    <a:pt x="336" y="686"/>
                    <a:pt x="256" y="799"/>
                  </a:cubicBezTo>
                  <a:cubicBezTo>
                    <a:pt x="238" y="825"/>
                    <a:pt x="238" y="825"/>
                    <a:pt x="238" y="825"/>
                  </a:cubicBezTo>
                  <a:cubicBezTo>
                    <a:pt x="275" y="862"/>
                    <a:pt x="275" y="862"/>
                    <a:pt x="275" y="862"/>
                  </a:cubicBezTo>
                  <a:cubicBezTo>
                    <a:pt x="0" y="1137"/>
                    <a:pt x="0" y="1137"/>
                    <a:pt x="0" y="1137"/>
                  </a:cubicBezTo>
                  <a:lnTo>
                    <a:pt x="369" y="1136"/>
                  </a:lnTo>
                  <a:close/>
                  <a:moveTo>
                    <a:pt x="1223" y="345"/>
                  </a:moveTo>
                  <a:cubicBezTo>
                    <a:pt x="826" y="890"/>
                    <a:pt x="826" y="890"/>
                    <a:pt x="826" y="890"/>
                  </a:cubicBezTo>
                  <a:cubicBezTo>
                    <a:pt x="431" y="495"/>
                    <a:pt x="431" y="495"/>
                    <a:pt x="431" y="495"/>
                  </a:cubicBezTo>
                  <a:cubicBezTo>
                    <a:pt x="976" y="98"/>
                    <a:pt x="976" y="98"/>
                    <a:pt x="976" y="98"/>
                  </a:cubicBezTo>
                  <a:lnTo>
                    <a:pt x="1223" y="345"/>
                  </a:lnTo>
                  <a:close/>
                  <a:moveTo>
                    <a:pt x="422" y="539"/>
                  </a:moveTo>
                  <a:cubicBezTo>
                    <a:pt x="782" y="899"/>
                    <a:pt x="782" y="899"/>
                    <a:pt x="782" y="899"/>
                  </a:cubicBezTo>
                  <a:cubicBezTo>
                    <a:pt x="682" y="907"/>
                    <a:pt x="603" y="923"/>
                    <a:pt x="505" y="986"/>
                  </a:cubicBezTo>
                  <a:cubicBezTo>
                    <a:pt x="335" y="816"/>
                    <a:pt x="335" y="816"/>
                    <a:pt x="335" y="816"/>
                  </a:cubicBezTo>
                  <a:cubicBezTo>
                    <a:pt x="398" y="718"/>
                    <a:pt x="414" y="639"/>
                    <a:pt x="422" y="539"/>
                  </a:cubicBezTo>
                  <a:close/>
                  <a:moveTo>
                    <a:pt x="339" y="1061"/>
                  </a:moveTo>
                  <a:cubicBezTo>
                    <a:pt x="180" y="1062"/>
                    <a:pt x="180" y="1062"/>
                    <a:pt x="180" y="1062"/>
                  </a:cubicBezTo>
                  <a:cubicBezTo>
                    <a:pt x="327" y="916"/>
                    <a:pt x="327" y="916"/>
                    <a:pt x="327" y="916"/>
                  </a:cubicBezTo>
                  <a:cubicBezTo>
                    <a:pt x="406" y="995"/>
                    <a:pt x="406" y="995"/>
                    <a:pt x="406" y="995"/>
                  </a:cubicBezTo>
                  <a:lnTo>
                    <a:pt x="339" y="1061"/>
                  </a:lnTo>
                  <a:close/>
                </a:path>
              </a:pathLst>
            </a:custGeom>
            <a:grpFill/>
            <a:ln w="12700">
              <a:solidFill>
                <a:srgbClr val="FFFFFF"/>
              </a:solidFill>
            </a:ln>
          </p:spPr>
          <p:txBody>
            <a:bodyPr/>
            <a:lstStyle/>
            <a:p>
              <a:pPr defTabSz="543560" fontAlgn="auto">
                <a:spcBef>
                  <a:spcPts val="0"/>
                </a:spcBef>
                <a:spcAft>
                  <a:spcPts val="0"/>
                </a:spcAft>
                <a:defRPr/>
              </a:pPr>
              <a:endParaRPr lang="id-ID" sz="1075" dirty="0">
                <a:latin typeface="Open Sans Light"/>
                <a:ea typeface="+mn-ea"/>
              </a:endParaRPr>
            </a:p>
          </p:txBody>
        </p:sp>
        <p:sp>
          <p:nvSpPr>
            <p:cNvPr id="299" name="Rectangle 15"/>
            <p:cNvSpPr>
              <a:spLocks noChangeArrowheads="1"/>
            </p:cNvSpPr>
            <p:nvPr/>
          </p:nvSpPr>
          <p:spPr bwMode="auto">
            <a:xfrm>
              <a:off x="1731963" y="4200525"/>
              <a:ext cx="3232150" cy="139700"/>
            </a:xfrm>
            <a:prstGeom prst="rect">
              <a:avLst/>
            </a:prstGeom>
            <a:grpFill/>
            <a:ln w="12700">
              <a:solidFill>
                <a:srgbClr val="FFFFFF"/>
              </a:solidFill>
            </a:ln>
          </p:spPr>
          <p:txBody>
            <a:bodyPr/>
            <a:lstStyle/>
            <a:p>
              <a:pPr defTabSz="543560" fontAlgn="auto">
                <a:spcBef>
                  <a:spcPts val="0"/>
                </a:spcBef>
                <a:spcAft>
                  <a:spcPts val="0"/>
                </a:spcAft>
                <a:defRPr/>
              </a:pPr>
              <a:endParaRPr lang="id-ID" sz="1075" dirty="0">
                <a:latin typeface="Open Sans Light"/>
                <a:ea typeface="+mn-ea"/>
              </a:endParaRPr>
            </a:p>
          </p:txBody>
        </p:sp>
      </p:grpSp>
      <p:grpSp>
        <p:nvGrpSpPr>
          <p:cNvPr id="129" name="组合 128"/>
          <p:cNvGrpSpPr/>
          <p:nvPr/>
        </p:nvGrpSpPr>
        <p:grpSpPr>
          <a:xfrm>
            <a:off x="4346575" y="1128713"/>
            <a:ext cx="933450" cy="1469817"/>
            <a:chOff x="5051023" y="3588710"/>
            <a:chExt cx="1679950" cy="2644008"/>
          </a:xfrm>
        </p:grpSpPr>
        <p:grpSp>
          <p:nvGrpSpPr>
            <p:cNvPr id="130" name="Group 4"/>
            <p:cNvGrpSpPr>
              <a:grpSpLocks noChangeAspect="1"/>
            </p:cNvGrpSpPr>
            <p:nvPr/>
          </p:nvGrpSpPr>
          <p:grpSpPr bwMode="auto">
            <a:xfrm>
              <a:off x="5051023" y="3588710"/>
              <a:ext cx="1679950" cy="2644008"/>
              <a:chOff x="2310" y="-864"/>
              <a:chExt cx="3053" cy="4805"/>
            </a:xfrm>
          </p:grpSpPr>
          <p:sp>
            <p:nvSpPr>
              <p:cNvPr id="131" name="Freeform 5"/>
              <p:cNvSpPr/>
              <p:nvPr/>
            </p:nvSpPr>
            <p:spPr bwMode="auto">
              <a:xfrm>
                <a:off x="2671" y="2680"/>
                <a:ext cx="1437" cy="745"/>
              </a:xfrm>
              <a:custGeom>
                <a:avLst/>
                <a:gdLst>
                  <a:gd name="T0" fmla="*/ 607 w 607"/>
                  <a:gd name="T1" fmla="*/ 748 h 760"/>
                  <a:gd name="T2" fmla="*/ 595 w 607"/>
                  <a:gd name="T3" fmla="*/ 760 h 760"/>
                  <a:gd name="T4" fmla="*/ 13 w 607"/>
                  <a:gd name="T5" fmla="*/ 760 h 760"/>
                  <a:gd name="T6" fmla="*/ 0 w 607"/>
                  <a:gd name="T7" fmla="*/ 748 h 760"/>
                  <a:gd name="T8" fmla="*/ 0 w 607"/>
                  <a:gd name="T9" fmla="*/ 11 h 760"/>
                  <a:gd name="T10" fmla="*/ 13 w 607"/>
                  <a:gd name="T11" fmla="*/ 0 h 760"/>
                  <a:gd name="T12" fmla="*/ 595 w 607"/>
                  <a:gd name="T13" fmla="*/ 0 h 760"/>
                  <a:gd name="T14" fmla="*/ 607 w 607"/>
                  <a:gd name="T15" fmla="*/ 11 h 760"/>
                  <a:gd name="T16" fmla="*/ 607 w 607"/>
                  <a:gd name="T17" fmla="*/ 748 h 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7" h="760">
                    <a:moveTo>
                      <a:pt x="607" y="748"/>
                    </a:moveTo>
                    <a:cubicBezTo>
                      <a:pt x="607" y="755"/>
                      <a:pt x="602" y="760"/>
                      <a:pt x="595" y="760"/>
                    </a:cubicBezTo>
                    <a:cubicBezTo>
                      <a:pt x="13" y="760"/>
                      <a:pt x="13" y="760"/>
                      <a:pt x="13" y="760"/>
                    </a:cubicBezTo>
                    <a:cubicBezTo>
                      <a:pt x="6" y="760"/>
                      <a:pt x="0" y="755"/>
                      <a:pt x="0" y="748"/>
                    </a:cubicBezTo>
                    <a:cubicBezTo>
                      <a:pt x="0" y="11"/>
                      <a:pt x="0" y="11"/>
                      <a:pt x="0" y="11"/>
                    </a:cubicBezTo>
                    <a:cubicBezTo>
                      <a:pt x="0" y="5"/>
                      <a:pt x="6" y="0"/>
                      <a:pt x="13" y="0"/>
                    </a:cubicBezTo>
                    <a:cubicBezTo>
                      <a:pt x="595" y="0"/>
                      <a:pt x="595" y="0"/>
                      <a:pt x="595" y="0"/>
                    </a:cubicBezTo>
                    <a:cubicBezTo>
                      <a:pt x="602" y="0"/>
                      <a:pt x="607" y="5"/>
                      <a:pt x="607" y="11"/>
                    </a:cubicBezTo>
                    <a:lnTo>
                      <a:pt x="607" y="748"/>
                    </a:lnTo>
                    <a:close/>
                  </a:path>
                </a:pathLst>
              </a:custGeom>
              <a:solidFill>
                <a:srgbClr val="F4C092"/>
              </a:solidFill>
              <a:ln>
                <a:noFill/>
              </a:ln>
              <a:extLst>
                <a:ext uri="{91240B29-F687-4F45-9708-019B960494DF}">
                  <a14:hiddenLine xmlns="" xmlns:a14="http://schemas.microsoft.com/office/drawing/2010/main" w="9525">
                    <a:solidFill>
                      <a:srgbClr val="000000"/>
                    </a:solidFill>
                    <a:round/>
                  </a14:hiddenLine>
                </a:ext>
              </a:extLst>
            </p:spPr>
            <p:txBody>
              <a:bodyPr vert="horz" wrap="square" lIns="115203" tIns="57602" rIns="115203" bIns="57602" numCol="1" anchor="t" anchorCtr="0" compatLnSpc="1"/>
              <a:lstStyle/>
              <a:p>
                <a:endParaRPr lang="zh-CN" altLang="en-US" sz="2270"/>
              </a:p>
            </p:txBody>
          </p:sp>
          <p:sp>
            <p:nvSpPr>
              <p:cNvPr id="132" name="Freeform 6"/>
              <p:cNvSpPr/>
              <p:nvPr/>
            </p:nvSpPr>
            <p:spPr bwMode="auto">
              <a:xfrm>
                <a:off x="2310" y="1437"/>
                <a:ext cx="2166" cy="2164"/>
              </a:xfrm>
              <a:custGeom>
                <a:avLst/>
                <a:gdLst>
                  <a:gd name="T0" fmla="*/ 359 w 915"/>
                  <a:gd name="T1" fmla="*/ 0 h 915"/>
                  <a:gd name="T2" fmla="*/ 54 w 915"/>
                  <a:gd name="T3" fmla="*/ 305 h 915"/>
                  <a:gd name="T4" fmla="*/ 54 w 915"/>
                  <a:gd name="T5" fmla="*/ 502 h 915"/>
                  <a:gd name="T6" fmla="*/ 413 w 915"/>
                  <a:gd name="T7" fmla="*/ 860 h 915"/>
                  <a:gd name="T8" fmla="*/ 610 w 915"/>
                  <a:gd name="T9" fmla="*/ 861 h 915"/>
                  <a:gd name="T10" fmla="*/ 915 w 915"/>
                  <a:gd name="T11" fmla="*/ 556 h 915"/>
                  <a:gd name="T12" fmla="*/ 359 w 915"/>
                  <a:gd name="T13" fmla="*/ 0 h 915"/>
                </a:gdLst>
                <a:ahLst/>
                <a:cxnLst>
                  <a:cxn ang="0">
                    <a:pos x="T0" y="T1"/>
                  </a:cxn>
                  <a:cxn ang="0">
                    <a:pos x="T2" y="T3"/>
                  </a:cxn>
                  <a:cxn ang="0">
                    <a:pos x="T4" y="T5"/>
                  </a:cxn>
                  <a:cxn ang="0">
                    <a:pos x="T6" y="T7"/>
                  </a:cxn>
                  <a:cxn ang="0">
                    <a:pos x="T8" y="T9"/>
                  </a:cxn>
                  <a:cxn ang="0">
                    <a:pos x="T10" y="T11"/>
                  </a:cxn>
                  <a:cxn ang="0">
                    <a:pos x="T12" y="T13"/>
                  </a:cxn>
                </a:cxnLst>
                <a:rect l="0" t="0" r="r" b="b"/>
                <a:pathLst>
                  <a:path w="915" h="915">
                    <a:moveTo>
                      <a:pt x="359" y="0"/>
                    </a:moveTo>
                    <a:cubicBezTo>
                      <a:pt x="54" y="305"/>
                      <a:pt x="54" y="305"/>
                      <a:pt x="54" y="305"/>
                    </a:cubicBezTo>
                    <a:cubicBezTo>
                      <a:pt x="0" y="359"/>
                      <a:pt x="0" y="448"/>
                      <a:pt x="54" y="502"/>
                    </a:cubicBezTo>
                    <a:cubicBezTo>
                      <a:pt x="413" y="860"/>
                      <a:pt x="413" y="860"/>
                      <a:pt x="413" y="860"/>
                    </a:cubicBezTo>
                    <a:cubicBezTo>
                      <a:pt x="467" y="915"/>
                      <a:pt x="555" y="915"/>
                      <a:pt x="610" y="861"/>
                    </a:cubicBezTo>
                    <a:cubicBezTo>
                      <a:pt x="915" y="556"/>
                      <a:pt x="915" y="556"/>
                      <a:pt x="915" y="556"/>
                    </a:cubicBezTo>
                    <a:lnTo>
                      <a:pt x="359" y="0"/>
                    </a:lnTo>
                    <a:close/>
                  </a:path>
                </a:pathLst>
              </a:custGeom>
              <a:solidFill>
                <a:srgbClr val="F4C092"/>
              </a:solidFill>
              <a:ln>
                <a:noFill/>
              </a:ln>
              <a:extLst>
                <a:ext uri="{91240B29-F687-4F45-9708-019B960494DF}">
                  <a14:hiddenLine xmlns="" xmlns:a14="http://schemas.microsoft.com/office/drawing/2010/main" w="9525">
                    <a:solidFill>
                      <a:srgbClr val="000000"/>
                    </a:solidFill>
                    <a:round/>
                  </a14:hiddenLine>
                </a:ext>
              </a:extLst>
            </p:spPr>
            <p:txBody>
              <a:bodyPr vert="horz" wrap="square" lIns="115203" tIns="57602" rIns="115203" bIns="57602" numCol="1" anchor="t" anchorCtr="0" compatLnSpc="1"/>
              <a:lstStyle/>
              <a:p>
                <a:endParaRPr lang="zh-CN" altLang="en-US" sz="2270"/>
              </a:p>
            </p:txBody>
          </p:sp>
          <p:sp>
            <p:nvSpPr>
              <p:cNvPr id="133" name="Freeform 7"/>
              <p:cNvSpPr/>
              <p:nvPr/>
            </p:nvSpPr>
            <p:spPr bwMode="auto">
              <a:xfrm>
                <a:off x="3796" y="-107"/>
                <a:ext cx="1567" cy="1566"/>
              </a:xfrm>
              <a:custGeom>
                <a:avLst/>
                <a:gdLst>
                  <a:gd name="T0" fmla="*/ 171 w 662"/>
                  <a:gd name="T1" fmla="*/ 630 h 662"/>
                  <a:gd name="T2" fmla="*/ 55 w 662"/>
                  <a:gd name="T3" fmla="*/ 630 h 662"/>
                  <a:gd name="T4" fmla="*/ 32 w 662"/>
                  <a:gd name="T5" fmla="*/ 607 h 662"/>
                  <a:gd name="T6" fmla="*/ 32 w 662"/>
                  <a:gd name="T7" fmla="*/ 491 h 662"/>
                  <a:gd name="T8" fmla="*/ 491 w 662"/>
                  <a:gd name="T9" fmla="*/ 31 h 662"/>
                  <a:gd name="T10" fmla="*/ 607 w 662"/>
                  <a:gd name="T11" fmla="*/ 32 h 662"/>
                  <a:gd name="T12" fmla="*/ 630 w 662"/>
                  <a:gd name="T13" fmla="*/ 55 h 662"/>
                  <a:gd name="T14" fmla="*/ 631 w 662"/>
                  <a:gd name="T15" fmla="*/ 171 h 662"/>
                  <a:gd name="T16" fmla="*/ 171 w 662"/>
                  <a:gd name="T17" fmla="*/ 630 h 6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62" h="662">
                    <a:moveTo>
                      <a:pt x="171" y="630"/>
                    </a:moveTo>
                    <a:cubicBezTo>
                      <a:pt x="140" y="662"/>
                      <a:pt x="88" y="662"/>
                      <a:pt x="55" y="630"/>
                    </a:cubicBezTo>
                    <a:cubicBezTo>
                      <a:pt x="32" y="607"/>
                      <a:pt x="32" y="607"/>
                      <a:pt x="32" y="607"/>
                    </a:cubicBezTo>
                    <a:cubicBezTo>
                      <a:pt x="0" y="574"/>
                      <a:pt x="0" y="522"/>
                      <a:pt x="32" y="491"/>
                    </a:cubicBezTo>
                    <a:cubicBezTo>
                      <a:pt x="491" y="31"/>
                      <a:pt x="491" y="31"/>
                      <a:pt x="491" y="31"/>
                    </a:cubicBezTo>
                    <a:cubicBezTo>
                      <a:pt x="523" y="0"/>
                      <a:pt x="575" y="0"/>
                      <a:pt x="607" y="32"/>
                    </a:cubicBezTo>
                    <a:cubicBezTo>
                      <a:pt x="630" y="55"/>
                      <a:pt x="630" y="55"/>
                      <a:pt x="630" y="55"/>
                    </a:cubicBezTo>
                    <a:cubicBezTo>
                      <a:pt x="662" y="87"/>
                      <a:pt x="662" y="139"/>
                      <a:pt x="631" y="171"/>
                    </a:cubicBezTo>
                    <a:lnTo>
                      <a:pt x="171" y="630"/>
                    </a:lnTo>
                    <a:close/>
                  </a:path>
                </a:pathLst>
              </a:custGeom>
              <a:solidFill>
                <a:srgbClr val="F4C092"/>
              </a:solidFill>
              <a:ln>
                <a:noFill/>
              </a:ln>
              <a:extLst>
                <a:ext uri="{91240B29-F687-4F45-9708-019B960494DF}">
                  <a14:hiddenLine xmlns="" xmlns:a14="http://schemas.microsoft.com/office/drawing/2010/main" w="9525">
                    <a:solidFill>
                      <a:srgbClr val="000000"/>
                    </a:solidFill>
                    <a:round/>
                  </a14:hiddenLine>
                </a:ext>
              </a:extLst>
            </p:spPr>
            <p:txBody>
              <a:bodyPr vert="horz" wrap="square" lIns="115203" tIns="57602" rIns="115203" bIns="57602" numCol="1" anchor="t" anchorCtr="0" compatLnSpc="1"/>
              <a:lstStyle/>
              <a:p>
                <a:endParaRPr lang="zh-CN" altLang="en-US" sz="2270"/>
              </a:p>
            </p:txBody>
          </p:sp>
          <p:sp>
            <p:nvSpPr>
              <p:cNvPr id="134" name="Freeform 8"/>
              <p:cNvSpPr/>
              <p:nvPr/>
            </p:nvSpPr>
            <p:spPr bwMode="auto">
              <a:xfrm>
                <a:off x="2729" y="-864"/>
                <a:ext cx="2038" cy="3645"/>
              </a:xfrm>
              <a:custGeom>
                <a:avLst/>
                <a:gdLst>
                  <a:gd name="T0" fmla="*/ 861 w 861"/>
                  <a:gd name="T1" fmla="*/ 1503 h 1541"/>
                  <a:gd name="T2" fmla="*/ 823 w 861"/>
                  <a:gd name="T3" fmla="*/ 1541 h 1541"/>
                  <a:gd name="T4" fmla="*/ 38 w 861"/>
                  <a:gd name="T5" fmla="*/ 1541 h 1541"/>
                  <a:gd name="T6" fmla="*/ 0 w 861"/>
                  <a:gd name="T7" fmla="*/ 1503 h 1541"/>
                  <a:gd name="T8" fmla="*/ 0 w 861"/>
                  <a:gd name="T9" fmla="*/ 39 h 1541"/>
                  <a:gd name="T10" fmla="*/ 38 w 861"/>
                  <a:gd name="T11" fmla="*/ 0 h 1541"/>
                  <a:gd name="T12" fmla="*/ 823 w 861"/>
                  <a:gd name="T13" fmla="*/ 0 h 1541"/>
                  <a:gd name="T14" fmla="*/ 861 w 861"/>
                  <a:gd name="T15" fmla="*/ 39 h 1541"/>
                  <a:gd name="T16" fmla="*/ 861 w 861"/>
                  <a:gd name="T17" fmla="*/ 1503 h 15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61" h="1541">
                    <a:moveTo>
                      <a:pt x="861" y="1503"/>
                    </a:moveTo>
                    <a:cubicBezTo>
                      <a:pt x="861" y="1524"/>
                      <a:pt x="844" y="1541"/>
                      <a:pt x="823" y="1541"/>
                    </a:cubicBezTo>
                    <a:cubicBezTo>
                      <a:pt x="38" y="1541"/>
                      <a:pt x="38" y="1541"/>
                      <a:pt x="38" y="1541"/>
                    </a:cubicBezTo>
                    <a:cubicBezTo>
                      <a:pt x="17" y="1541"/>
                      <a:pt x="0" y="1524"/>
                      <a:pt x="0" y="1503"/>
                    </a:cubicBezTo>
                    <a:cubicBezTo>
                      <a:pt x="0" y="39"/>
                      <a:pt x="0" y="39"/>
                      <a:pt x="0" y="39"/>
                    </a:cubicBezTo>
                    <a:cubicBezTo>
                      <a:pt x="0" y="17"/>
                      <a:pt x="17" y="0"/>
                      <a:pt x="38" y="0"/>
                    </a:cubicBezTo>
                    <a:cubicBezTo>
                      <a:pt x="823" y="0"/>
                      <a:pt x="823" y="0"/>
                      <a:pt x="823" y="0"/>
                    </a:cubicBezTo>
                    <a:cubicBezTo>
                      <a:pt x="844" y="0"/>
                      <a:pt x="861" y="17"/>
                      <a:pt x="861" y="39"/>
                    </a:cubicBezTo>
                    <a:lnTo>
                      <a:pt x="861" y="1503"/>
                    </a:lnTo>
                    <a:close/>
                  </a:path>
                </a:pathLst>
              </a:custGeom>
              <a:solidFill>
                <a:schemeClr val="accent5">
                  <a:lumMod val="50000"/>
                </a:schemeClr>
              </a:solidFill>
              <a:ln>
                <a:noFill/>
              </a:ln>
              <a:extLst>
                <a:ext uri="{91240B29-F687-4F45-9708-019B960494DF}">
                  <a14:hiddenLine xmlns="" xmlns:a14="http://schemas.microsoft.com/office/drawing/2010/main" w="9525">
                    <a:solidFill>
                      <a:srgbClr val="000000"/>
                    </a:solidFill>
                    <a:round/>
                  </a14:hiddenLine>
                </a:ext>
              </a:extLst>
            </p:spPr>
            <p:txBody>
              <a:bodyPr vert="horz" wrap="square" lIns="115203" tIns="57602" rIns="115203" bIns="57602" numCol="1" anchor="t" anchorCtr="0" compatLnSpc="1"/>
              <a:lstStyle/>
              <a:p>
                <a:endParaRPr lang="zh-CN" altLang="en-US" sz="2270"/>
              </a:p>
            </p:txBody>
          </p:sp>
          <p:sp>
            <p:nvSpPr>
              <p:cNvPr id="135" name="Rectangle 9"/>
              <p:cNvSpPr>
                <a:spLocks noChangeArrowheads="1"/>
              </p:cNvSpPr>
              <p:nvPr/>
            </p:nvSpPr>
            <p:spPr bwMode="auto">
              <a:xfrm>
                <a:off x="2892" y="-601"/>
                <a:ext cx="1711" cy="2857"/>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115203" tIns="57602" rIns="115203" bIns="57602" numCol="1" anchor="t" anchorCtr="0" compatLnSpc="1"/>
              <a:lstStyle/>
              <a:p>
                <a:endParaRPr lang="zh-CN" altLang="en-US" sz="2270"/>
              </a:p>
            </p:txBody>
          </p:sp>
          <p:sp>
            <p:nvSpPr>
              <p:cNvPr id="136" name="Freeform 10"/>
              <p:cNvSpPr/>
              <p:nvPr/>
            </p:nvSpPr>
            <p:spPr bwMode="auto">
              <a:xfrm>
                <a:off x="4490" y="681"/>
                <a:ext cx="708" cy="707"/>
              </a:xfrm>
              <a:custGeom>
                <a:avLst/>
                <a:gdLst>
                  <a:gd name="T0" fmla="*/ 172 w 299"/>
                  <a:gd name="T1" fmla="*/ 267 h 299"/>
                  <a:gd name="T2" fmla="*/ 56 w 299"/>
                  <a:gd name="T3" fmla="*/ 266 h 299"/>
                  <a:gd name="T4" fmla="*/ 33 w 299"/>
                  <a:gd name="T5" fmla="*/ 243 h 299"/>
                  <a:gd name="T6" fmla="*/ 32 w 299"/>
                  <a:gd name="T7" fmla="*/ 127 h 299"/>
                  <a:gd name="T8" fmla="*/ 127 w 299"/>
                  <a:gd name="T9" fmla="*/ 31 h 299"/>
                  <a:gd name="T10" fmla="*/ 244 w 299"/>
                  <a:gd name="T11" fmla="*/ 32 h 299"/>
                  <a:gd name="T12" fmla="*/ 267 w 299"/>
                  <a:gd name="T13" fmla="*/ 55 h 299"/>
                  <a:gd name="T14" fmla="*/ 267 w 299"/>
                  <a:gd name="T15" fmla="*/ 171 h 299"/>
                  <a:gd name="T16" fmla="*/ 172 w 299"/>
                  <a:gd name="T17" fmla="*/ 267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9" h="299">
                    <a:moveTo>
                      <a:pt x="172" y="267"/>
                    </a:moveTo>
                    <a:cubicBezTo>
                      <a:pt x="140" y="299"/>
                      <a:pt x="88" y="298"/>
                      <a:pt x="56" y="266"/>
                    </a:cubicBezTo>
                    <a:cubicBezTo>
                      <a:pt x="33" y="243"/>
                      <a:pt x="33" y="243"/>
                      <a:pt x="33" y="243"/>
                    </a:cubicBezTo>
                    <a:cubicBezTo>
                      <a:pt x="0" y="211"/>
                      <a:pt x="0" y="159"/>
                      <a:pt x="32" y="127"/>
                    </a:cubicBezTo>
                    <a:cubicBezTo>
                      <a:pt x="127" y="31"/>
                      <a:pt x="127" y="31"/>
                      <a:pt x="127" y="31"/>
                    </a:cubicBezTo>
                    <a:cubicBezTo>
                      <a:pt x="159" y="0"/>
                      <a:pt x="211" y="0"/>
                      <a:pt x="244" y="32"/>
                    </a:cubicBezTo>
                    <a:cubicBezTo>
                      <a:pt x="267" y="55"/>
                      <a:pt x="267" y="55"/>
                      <a:pt x="267" y="55"/>
                    </a:cubicBezTo>
                    <a:cubicBezTo>
                      <a:pt x="299" y="87"/>
                      <a:pt x="299" y="139"/>
                      <a:pt x="267" y="171"/>
                    </a:cubicBezTo>
                    <a:lnTo>
                      <a:pt x="172" y="267"/>
                    </a:lnTo>
                    <a:close/>
                  </a:path>
                </a:pathLst>
              </a:custGeom>
              <a:solidFill>
                <a:srgbClr val="F4C092"/>
              </a:solidFill>
              <a:ln>
                <a:noFill/>
              </a:ln>
              <a:extLst>
                <a:ext uri="{91240B29-F687-4F45-9708-019B960494DF}">
                  <a14:hiddenLine xmlns="" xmlns:a14="http://schemas.microsoft.com/office/drawing/2010/main" w="9525">
                    <a:solidFill>
                      <a:srgbClr val="000000"/>
                    </a:solidFill>
                    <a:round/>
                  </a14:hiddenLine>
                </a:ext>
              </a:extLst>
            </p:spPr>
            <p:txBody>
              <a:bodyPr vert="horz" wrap="square" lIns="115203" tIns="57602" rIns="115203" bIns="57602" numCol="1" anchor="t" anchorCtr="0" compatLnSpc="1"/>
              <a:lstStyle/>
              <a:p>
                <a:endParaRPr lang="zh-CN" altLang="en-US" sz="2270"/>
              </a:p>
            </p:txBody>
          </p:sp>
          <p:sp>
            <p:nvSpPr>
              <p:cNvPr id="137" name="Freeform 11"/>
              <p:cNvSpPr/>
              <p:nvPr/>
            </p:nvSpPr>
            <p:spPr bwMode="auto">
              <a:xfrm>
                <a:off x="4568" y="983"/>
                <a:ext cx="331" cy="334"/>
              </a:xfrm>
              <a:custGeom>
                <a:avLst/>
                <a:gdLst>
                  <a:gd name="T0" fmla="*/ 40 w 140"/>
                  <a:gd name="T1" fmla="*/ 0 h 141"/>
                  <a:gd name="T2" fmla="*/ 25 w 140"/>
                  <a:gd name="T3" fmla="*/ 16 h 141"/>
                  <a:gd name="T4" fmla="*/ 23 w 140"/>
                  <a:gd name="T5" fmla="*/ 102 h 141"/>
                  <a:gd name="T6" fmla="*/ 39 w 140"/>
                  <a:gd name="T7" fmla="*/ 118 h 141"/>
                  <a:gd name="T8" fmla="*/ 125 w 140"/>
                  <a:gd name="T9" fmla="*/ 116 h 141"/>
                  <a:gd name="T10" fmla="*/ 140 w 140"/>
                  <a:gd name="T11" fmla="*/ 101 h 141"/>
                  <a:gd name="T12" fmla="*/ 40 w 140"/>
                  <a:gd name="T13" fmla="*/ 0 h 141"/>
                </a:gdLst>
                <a:ahLst/>
                <a:cxnLst>
                  <a:cxn ang="0">
                    <a:pos x="T0" y="T1"/>
                  </a:cxn>
                  <a:cxn ang="0">
                    <a:pos x="T2" y="T3"/>
                  </a:cxn>
                  <a:cxn ang="0">
                    <a:pos x="T4" y="T5"/>
                  </a:cxn>
                  <a:cxn ang="0">
                    <a:pos x="T6" y="T7"/>
                  </a:cxn>
                  <a:cxn ang="0">
                    <a:pos x="T8" y="T9"/>
                  </a:cxn>
                  <a:cxn ang="0">
                    <a:pos x="T10" y="T11"/>
                  </a:cxn>
                  <a:cxn ang="0">
                    <a:pos x="T12" y="T13"/>
                  </a:cxn>
                </a:cxnLst>
                <a:rect l="0" t="0" r="r" b="b"/>
                <a:pathLst>
                  <a:path w="140" h="141">
                    <a:moveTo>
                      <a:pt x="40" y="0"/>
                    </a:moveTo>
                    <a:cubicBezTo>
                      <a:pt x="25" y="16"/>
                      <a:pt x="25" y="16"/>
                      <a:pt x="25" y="16"/>
                    </a:cubicBezTo>
                    <a:cubicBezTo>
                      <a:pt x="0" y="40"/>
                      <a:pt x="0" y="79"/>
                      <a:pt x="23" y="102"/>
                    </a:cubicBezTo>
                    <a:cubicBezTo>
                      <a:pt x="39" y="118"/>
                      <a:pt x="39" y="118"/>
                      <a:pt x="39" y="118"/>
                    </a:cubicBezTo>
                    <a:cubicBezTo>
                      <a:pt x="62" y="141"/>
                      <a:pt x="101" y="140"/>
                      <a:pt x="125" y="116"/>
                    </a:cubicBezTo>
                    <a:cubicBezTo>
                      <a:pt x="140" y="101"/>
                      <a:pt x="140" y="101"/>
                      <a:pt x="140" y="101"/>
                    </a:cubicBezTo>
                    <a:lnTo>
                      <a:pt x="40" y="0"/>
                    </a:lnTo>
                    <a:close/>
                  </a:path>
                </a:pathLst>
              </a:custGeom>
              <a:solidFill>
                <a:srgbClr val="F4D9C3"/>
              </a:solidFill>
              <a:ln>
                <a:noFill/>
              </a:ln>
              <a:extLst>
                <a:ext uri="{91240B29-F687-4F45-9708-019B960494DF}">
                  <a14:hiddenLine xmlns="" xmlns:a14="http://schemas.microsoft.com/office/drawing/2010/main" w="9525">
                    <a:solidFill>
                      <a:srgbClr val="000000"/>
                    </a:solidFill>
                    <a:round/>
                  </a14:hiddenLine>
                </a:ext>
              </a:extLst>
            </p:spPr>
            <p:txBody>
              <a:bodyPr vert="horz" wrap="square" lIns="115203" tIns="57602" rIns="115203" bIns="57602" numCol="1" anchor="t" anchorCtr="0" compatLnSpc="1"/>
              <a:lstStyle/>
              <a:p>
                <a:endParaRPr lang="zh-CN" altLang="en-US" sz="2270"/>
              </a:p>
            </p:txBody>
          </p:sp>
          <p:sp>
            <p:nvSpPr>
              <p:cNvPr id="138" name="Freeform 12"/>
              <p:cNvSpPr/>
              <p:nvPr/>
            </p:nvSpPr>
            <p:spPr bwMode="auto">
              <a:xfrm>
                <a:off x="4490" y="1272"/>
                <a:ext cx="708" cy="707"/>
              </a:xfrm>
              <a:custGeom>
                <a:avLst/>
                <a:gdLst>
                  <a:gd name="T0" fmla="*/ 172 w 299"/>
                  <a:gd name="T1" fmla="*/ 267 h 299"/>
                  <a:gd name="T2" fmla="*/ 56 w 299"/>
                  <a:gd name="T3" fmla="*/ 266 h 299"/>
                  <a:gd name="T4" fmla="*/ 33 w 299"/>
                  <a:gd name="T5" fmla="*/ 243 h 299"/>
                  <a:gd name="T6" fmla="*/ 32 w 299"/>
                  <a:gd name="T7" fmla="*/ 127 h 299"/>
                  <a:gd name="T8" fmla="*/ 127 w 299"/>
                  <a:gd name="T9" fmla="*/ 32 h 299"/>
                  <a:gd name="T10" fmla="*/ 244 w 299"/>
                  <a:gd name="T11" fmla="*/ 32 h 299"/>
                  <a:gd name="T12" fmla="*/ 267 w 299"/>
                  <a:gd name="T13" fmla="*/ 55 h 299"/>
                  <a:gd name="T14" fmla="*/ 267 w 299"/>
                  <a:gd name="T15" fmla="*/ 171 h 299"/>
                  <a:gd name="T16" fmla="*/ 172 w 299"/>
                  <a:gd name="T17" fmla="*/ 267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9" h="299">
                    <a:moveTo>
                      <a:pt x="172" y="267"/>
                    </a:moveTo>
                    <a:cubicBezTo>
                      <a:pt x="140" y="299"/>
                      <a:pt x="88" y="299"/>
                      <a:pt x="56" y="266"/>
                    </a:cubicBezTo>
                    <a:cubicBezTo>
                      <a:pt x="33" y="243"/>
                      <a:pt x="33" y="243"/>
                      <a:pt x="33" y="243"/>
                    </a:cubicBezTo>
                    <a:cubicBezTo>
                      <a:pt x="0" y="211"/>
                      <a:pt x="0" y="159"/>
                      <a:pt x="32" y="127"/>
                    </a:cubicBezTo>
                    <a:cubicBezTo>
                      <a:pt x="127" y="32"/>
                      <a:pt x="127" y="32"/>
                      <a:pt x="127" y="32"/>
                    </a:cubicBezTo>
                    <a:cubicBezTo>
                      <a:pt x="159" y="0"/>
                      <a:pt x="211" y="0"/>
                      <a:pt x="244" y="32"/>
                    </a:cubicBezTo>
                    <a:cubicBezTo>
                      <a:pt x="267" y="55"/>
                      <a:pt x="267" y="55"/>
                      <a:pt x="267" y="55"/>
                    </a:cubicBezTo>
                    <a:cubicBezTo>
                      <a:pt x="299" y="88"/>
                      <a:pt x="299" y="140"/>
                      <a:pt x="267" y="171"/>
                    </a:cubicBezTo>
                    <a:lnTo>
                      <a:pt x="172" y="267"/>
                    </a:lnTo>
                    <a:close/>
                  </a:path>
                </a:pathLst>
              </a:custGeom>
              <a:solidFill>
                <a:srgbClr val="F4C092"/>
              </a:solidFill>
              <a:ln>
                <a:noFill/>
              </a:ln>
              <a:extLst>
                <a:ext uri="{91240B29-F687-4F45-9708-019B960494DF}">
                  <a14:hiddenLine xmlns="" xmlns:a14="http://schemas.microsoft.com/office/drawing/2010/main" w="9525">
                    <a:solidFill>
                      <a:srgbClr val="000000"/>
                    </a:solidFill>
                    <a:round/>
                  </a14:hiddenLine>
                </a:ext>
              </a:extLst>
            </p:spPr>
            <p:txBody>
              <a:bodyPr vert="horz" wrap="square" lIns="115203" tIns="57602" rIns="115203" bIns="57602" numCol="1" anchor="t" anchorCtr="0" compatLnSpc="1"/>
              <a:lstStyle/>
              <a:p>
                <a:endParaRPr lang="zh-CN" altLang="en-US" sz="2270"/>
              </a:p>
            </p:txBody>
          </p:sp>
          <p:sp>
            <p:nvSpPr>
              <p:cNvPr id="139" name="Freeform 13"/>
              <p:cNvSpPr/>
              <p:nvPr/>
            </p:nvSpPr>
            <p:spPr bwMode="auto">
              <a:xfrm>
                <a:off x="4568" y="1577"/>
                <a:ext cx="331" cy="333"/>
              </a:xfrm>
              <a:custGeom>
                <a:avLst/>
                <a:gdLst>
                  <a:gd name="T0" fmla="*/ 40 w 140"/>
                  <a:gd name="T1" fmla="*/ 0 h 141"/>
                  <a:gd name="T2" fmla="*/ 25 w 140"/>
                  <a:gd name="T3" fmla="*/ 15 h 141"/>
                  <a:gd name="T4" fmla="*/ 23 w 140"/>
                  <a:gd name="T5" fmla="*/ 101 h 141"/>
                  <a:gd name="T6" fmla="*/ 39 w 140"/>
                  <a:gd name="T7" fmla="*/ 118 h 141"/>
                  <a:gd name="T8" fmla="*/ 125 w 140"/>
                  <a:gd name="T9" fmla="*/ 116 h 141"/>
                  <a:gd name="T10" fmla="*/ 140 w 140"/>
                  <a:gd name="T11" fmla="*/ 100 h 141"/>
                  <a:gd name="T12" fmla="*/ 40 w 140"/>
                  <a:gd name="T13" fmla="*/ 0 h 141"/>
                </a:gdLst>
                <a:ahLst/>
                <a:cxnLst>
                  <a:cxn ang="0">
                    <a:pos x="T0" y="T1"/>
                  </a:cxn>
                  <a:cxn ang="0">
                    <a:pos x="T2" y="T3"/>
                  </a:cxn>
                  <a:cxn ang="0">
                    <a:pos x="T4" y="T5"/>
                  </a:cxn>
                  <a:cxn ang="0">
                    <a:pos x="T6" y="T7"/>
                  </a:cxn>
                  <a:cxn ang="0">
                    <a:pos x="T8" y="T9"/>
                  </a:cxn>
                  <a:cxn ang="0">
                    <a:pos x="T10" y="T11"/>
                  </a:cxn>
                  <a:cxn ang="0">
                    <a:pos x="T12" y="T13"/>
                  </a:cxn>
                </a:cxnLst>
                <a:rect l="0" t="0" r="r" b="b"/>
                <a:pathLst>
                  <a:path w="140" h="141">
                    <a:moveTo>
                      <a:pt x="40" y="0"/>
                    </a:moveTo>
                    <a:cubicBezTo>
                      <a:pt x="25" y="15"/>
                      <a:pt x="25" y="15"/>
                      <a:pt x="25" y="15"/>
                    </a:cubicBezTo>
                    <a:cubicBezTo>
                      <a:pt x="0" y="39"/>
                      <a:pt x="0" y="78"/>
                      <a:pt x="23" y="101"/>
                    </a:cubicBezTo>
                    <a:cubicBezTo>
                      <a:pt x="39" y="118"/>
                      <a:pt x="39" y="118"/>
                      <a:pt x="39" y="118"/>
                    </a:cubicBezTo>
                    <a:cubicBezTo>
                      <a:pt x="62" y="141"/>
                      <a:pt x="101" y="140"/>
                      <a:pt x="125" y="116"/>
                    </a:cubicBezTo>
                    <a:cubicBezTo>
                      <a:pt x="140" y="100"/>
                      <a:pt x="140" y="100"/>
                      <a:pt x="140" y="100"/>
                    </a:cubicBezTo>
                    <a:lnTo>
                      <a:pt x="40" y="0"/>
                    </a:lnTo>
                    <a:close/>
                  </a:path>
                </a:pathLst>
              </a:custGeom>
              <a:solidFill>
                <a:srgbClr val="F4D9C3"/>
              </a:solidFill>
              <a:ln>
                <a:noFill/>
              </a:ln>
              <a:extLst>
                <a:ext uri="{91240B29-F687-4F45-9708-019B960494DF}">
                  <a14:hiddenLine xmlns="" xmlns:a14="http://schemas.microsoft.com/office/drawing/2010/main" w="9525">
                    <a:solidFill>
                      <a:srgbClr val="000000"/>
                    </a:solidFill>
                    <a:round/>
                  </a14:hiddenLine>
                </a:ext>
              </a:extLst>
            </p:spPr>
            <p:txBody>
              <a:bodyPr vert="horz" wrap="square" lIns="115203" tIns="57602" rIns="115203" bIns="57602" numCol="1" anchor="t" anchorCtr="0" compatLnSpc="1"/>
              <a:lstStyle/>
              <a:p>
                <a:endParaRPr lang="zh-CN" altLang="en-US" sz="2270"/>
              </a:p>
            </p:txBody>
          </p:sp>
          <p:sp>
            <p:nvSpPr>
              <p:cNvPr id="140" name="Freeform 14"/>
              <p:cNvSpPr/>
              <p:nvPr/>
            </p:nvSpPr>
            <p:spPr bwMode="auto">
              <a:xfrm>
                <a:off x="4490" y="1863"/>
                <a:ext cx="708" cy="707"/>
              </a:xfrm>
              <a:custGeom>
                <a:avLst/>
                <a:gdLst>
                  <a:gd name="T0" fmla="*/ 172 w 299"/>
                  <a:gd name="T1" fmla="*/ 267 h 299"/>
                  <a:gd name="T2" fmla="*/ 56 w 299"/>
                  <a:gd name="T3" fmla="*/ 267 h 299"/>
                  <a:gd name="T4" fmla="*/ 33 w 299"/>
                  <a:gd name="T5" fmla="*/ 244 h 299"/>
                  <a:gd name="T6" fmla="*/ 32 w 299"/>
                  <a:gd name="T7" fmla="*/ 127 h 299"/>
                  <a:gd name="T8" fmla="*/ 127 w 299"/>
                  <a:gd name="T9" fmla="*/ 32 h 299"/>
                  <a:gd name="T10" fmla="*/ 244 w 299"/>
                  <a:gd name="T11" fmla="*/ 33 h 299"/>
                  <a:gd name="T12" fmla="*/ 267 w 299"/>
                  <a:gd name="T13" fmla="*/ 56 h 299"/>
                  <a:gd name="T14" fmla="*/ 267 w 299"/>
                  <a:gd name="T15" fmla="*/ 172 h 299"/>
                  <a:gd name="T16" fmla="*/ 172 w 299"/>
                  <a:gd name="T17" fmla="*/ 267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9" h="299">
                    <a:moveTo>
                      <a:pt x="172" y="267"/>
                    </a:moveTo>
                    <a:cubicBezTo>
                      <a:pt x="140" y="299"/>
                      <a:pt x="88" y="299"/>
                      <a:pt x="56" y="267"/>
                    </a:cubicBezTo>
                    <a:cubicBezTo>
                      <a:pt x="33" y="244"/>
                      <a:pt x="33" y="244"/>
                      <a:pt x="33" y="244"/>
                    </a:cubicBezTo>
                    <a:cubicBezTo>
                      <a:pt x="0" y="211"/>
                      <a:pt x="0" y="159"/>
                      <a:pt x="32" y="127"/>
                    </a:cubicBezTo>
                    <a:cubicBezTo>
                      <a:pt x="127" y="32"/>
                      <a:pt x="127" y="32"/>
                      <a:pt x="127" y="32"/>
                    </a:cubicBezTo>
                    <a:cubicBezTo>
                      <a:pt x="159" y="0"/>
                      <a:pt x="211" y="0"/>
                      <a:pt x="244" y="33"/>
                    </a:cubicBezTo>
                    <a:cubicBezTo>
                      <a:pt x="267" y="56"/>
                      <a:pt x="267" y="56"/>
                      <a:pt x="267" y="56"/>
                    </a:cubicBezTo>
                    <a:cubicBezTo>
                      <a:pt x="299" y="88"/>
                      <a:pt x="299" y="140"/>
                      <a:pt x="267" y="172"/>
                    </a:cubicBezTo>
                    <a:lnTo>
                      <a:pt x="172" y="267"/>
                    </a:lnTo>
                    <a:close/>
                  </a:path>
                </a:pathLst>
              </a:custGeom>
              <a:solidFill>
                <a:srgbClr val="F4C092"/>
              </a:solidFill>
              <a:ln>
                <a:noFill/>
              </a:ln>
              <a:extLst>
                <a:ext uri="{91240B29-F687-4F45-9708-019B960494DF}">
                  <a14:hiddenLine xmlns="" xmlns:a14="http://schemas.microsoft.com/office/drawing/2010/main" w="9525">
                    <a:solidFill>
                      <a:srgbClr val="000000"/>
                    </a:solidFill>
                    <a:round/>
                  </a14:hiddenLine>
                </a:ext>
              </a:extLst>
            </p:spPr>
            <p:txBody>
              <a:bodyPr vert="horz" wrap="square" lIns="115203" tIns="57602" rIns="115203" bIns="57602" numCol="1" anchor="t" anchorCtr="0" compatLnSpc="1"/>
              <a:lstStyle/>
              <a:p>
                <a:endParaRPr lang="zh-CN" altLang="en-US" sz="2270"/>
              </a:p>
            </p:txBody>
          </p:sp>
          <p:sp>
            <p:nvSpPr>
              <p:cNvPr id="141" name="Freeform 15"/>
              <p:cNvSpPr/>
              <p:nvPr/>
            </p:nvSpPr>
            <p:spPr bwMode="auto">
              <a:xfrm>
                <a:off x="4568" y="2168"/>
                <a:ext cx="331" cy="334"/>
              </a:xfrm>
              <a:custGeom>
                <a:avLst/>
                <a:gdLst>
                  <a:gd name="T0" fmla="*/ 40 w 140"/>
                  <a:gd name="T1" fmla="*/ 0 h 141"/>
                  <a:gd name="T2" fmla="*/ 25 w 140"/>
                  <a:gd name="T3" fmla="*/ 16 h 141"/>
                  <a:gd name="T4" fmla="*/ 23 w 140"/>
                  <a:gd name="T5" fmla="*/ 101 h 141"/>
                  <a:gd name="T6" fmla="*/ 39 w 140"/>
                  <a:gd name="T7" fmla="*/ 118 h 141"/>
                  <a:gd name="T8" fmla="*/ 125 w 140"/>
                  <a:gd name="T9" fmla="*/ 116 h 141"/>
                  <a:gd name="T10" fmla="*/ 140 w 140"/>
                  <a:gd name="T11" fmla="*/ 100 h 141"/>
                  <a:gd name="T12" fmla="*/ 40 w 140"/>
                  <a:gd name="T13" fmla="*/ 0 h 141"/>
                </a:gdLst>
                <a:ahLst/>
                <a:cxnLst>
                  <a:cxn ang="0">
                    <a:pos x="T0" y="T1"/>
                  </a:cxn>
                  <a:cxn ang="0">
                    <a:pos x="T2" y="T3"/>
                  </a:cxn>
                  <a:cxn ang="0">
                    <a:pos x="T4" y="T5"/>
                  </a:cxn>
                  <a:cxn ang="0">
                    <a:pos x="T6" y="T7"/>
                  </a:cxn>
                  <a:cxn ang="0">
                    <a:pos x="T8" y="T9"/>
                  </a:cxn>
                  <a:cxn ang="0">
                    <a:pos x="T10" y="T11"/>
                  </a:cxn>
                  <a:cxn ang="0">
                    <a:pos x="T12" y="T13"/>
                  </a:cxn>
                </a:cxnLst>
                <a:rect l="0" t="0" r="r" b="b"/>
                <a:pathLst>
                  <a:path w="140" h="141">
                    <a:moveTo>
                      <a:pt x="40" y="0"/>
                    </a:moveTo>
                    <a:cubicBezTo>
                      <a:pt x="25" y="16"/>
                      <a:pt x="25" y="16"/>
                      <a:pt x="25" y="16"/>
                    </a:cubicBezTo>
                    <a:cubicBezTo>
                      <a:pt x="0" y="40"/>
                      <a:pt x="0" y="78"/>
                      <a:pt x="23" y="101"/>
                    </a:cubicBezTo>
                    <a:cubicBezTo>
                      <a:pt x="39" y="118"/>
                      <a:pt x="39" y="118"/>
                      <a:pt x="39" y="118"/>
                    </a:cubicBezTo>
                    <a:cubicBezTo>
                      <a:pt x="62" y="141"/>
                      <a:pt x="101" y="140"/>
                      <a:pt x="125" y="116"/>
                    </a:cubicBezTo>
                    <a:cubicBezTo>
                      <a:pt x="140" y="100"/>
                      <a:pt x="140" y="100"/>
                      <a:pt x="140" y="100"/>
                    </a:cubicBezTo>
                    <a:lnTo>
                      <a:pt x="40" y="0"/>
                    </a:lnTo>
                    <a:close/>
                  </a:path>
                </a:pathLst>
              </a:custGeom>
              <a:solidFill>
                <a:srgbClr val="F4D9C3"/>
              </a:solidFill>
              <a:ln>
                <a:noFill/>
              </a:ln>
              <a:extLst>
                <a:ext uri="{91240B29-F687-4F45-9708-019B960494DF}">
                  <a14:hiddenLine xmlns="" xmlns:a14="http://schemas.microsoft.com/office/drawing/2010/main" w="9525">
                    <a:solidFill>
                      <a:srgbClr val="000000"/>
                    </a:solidFill>
                    <a:round/>
                  </a14:hiddenLine>
                </a:ext>
              </a:extLst>
            </p:spPr>
            <p:txBody>
              <a:bodyPr vert="horz" wrap="square" lIns="115203" tIns="57602" rIns="115203" bIns="57602" numCol="1" anchor="t" anchorCtr="0" compatLnSpc="1"/>
              <a:lstStyle/>
              <a:p>
                <a:endParaRPr lang="zh-CN" altLang="en-US" sz="2270"/>
              </a:p>
            </p:txBody>
          </p:sp>
          <p:sp>
            <p:nvSpPr>
              <p:cNvPr id="142" name="Freeform 16"/>
              <p:cNvSpPr/>
              <p:nvPr/>
            </p:nvSpPr>
            <p:spPr bwMode="auto">
              <a:xfrm>
                <a:off x="2336" y="156"/>
                <a:ext cx="390" cy="2391"/>
              </a:xfrm>
              <a:custGeom>
                <a:avLst/>
                <a:gdLst>
                  <a:gd name="T0" fmla="*/ 102 w 165"/>
                  <a:gd name="T1" fmla="*/ 1 h 1011"/>
                  <a:gd name="T2" fmla="*/ 99 w 165"/>
                  <a:gd name="T3" fmla="*/ 0 h 1011"/>
                  <a:gd name="T4" fmla="*/ 12 w 165"/>
                  <a:gd name="T5" fmla="*/ 0 h 1011"/>
                  <a:gd name="T6" fmla="*/ 0 w 165"/>
                  <a:gd name="T7" fmla="*/ 12 h 1011"/>
                  <a:gd name="T8" fmla="*/ 0 w 165"/>
                  <a:gd name="T9" fmla="*/ 128 h 1011"/>
                  <a:gd name="T10" fmla="*/ 0 w 165"/>
                  <a:gd name="T11" fmla="*/ 130 h 1011"/>
                  <a:gd name="T12" fmla="*/ 0 w 165"/>
                  <a:gd name="T13" fmla="*/ 942 h 1011"/>
                  <a:gd name="T14" fmla="*/ 69 w 165"/>
                  <a:gd name="T15" fmla="*/ 1011 h 1011"/>
                  <a:gd name="T16" fmla="*/ 96 w 165"/>
                  <a:gd name="T17" fmla="*/ 1011 h 1011"/>
                  <a:gd name="T18" fmla="*/ 165 w 165"/>
                  <a:gd name="T19" fmla="*/ 942 h 1011"/>
                  <a:gd name="T20" fmla="*/ 165 w 165"/>
                  <a:gd name="T21" fmla="*/ 69 h 1011"/>
                  <a:gd name="T22" fmla="*/ 102 w 165"/>
                  <a:gd name="T23" fmla="*/ 1 h 10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5" h="1011">
                    <a:moveTo>
                      <a:pt x="102" y="1"/>
                    </a:moveTo>
                    <a:cubicBezTo>
                      <a:pt x="101" y="1"/>
                      <a:pt x="100" y="0"/>
                      <a:pt x="99" y="0"/>
                    </a:cubicBezTo>
                    <a:cubicBezTo>
                      <a:pt x="12" y="0"/>
                      <a:pt x="12" y="0"/>
                      <a:pt x="12" y="0"/>
                    </a:cubicBezTo>
                    <a:cubicBezTo>
                      <a:pt x="5" y="0"/>
                      <a:pt x="0" y="6"/>
                      <a:pt x="0" y="12"/>
                    </a:cubicBezTo>
                    <a:cubicBezTo>
                      <a:pt x="0" y="128"/>
                      <a:pt x="0" y="128"/>
                      <a:pt x="0" y="128"/>
                    </a:cubicBezTo>
                    <a:cubicBezTo>
                      <a:pt x="0" y="129"/>
                      <a:pt x="0" y="130"/>
                      <a:pt x="0" y="130"/>
                    </a:cubicBezTo>
                    <a:cubicBezTo>
                      <a:pt x="0" y="942"/>
                      <a:pt x="0" y="942"/>
                      <a:pt x="0" y="942"/>
                    </a:cubicBezTo>
                    <a:cubicBezTo>
                      <a:pt x="0" y="980"/>
                      <a:pt x="31" y="1011"/>
                      <a:pt x="69" y="1011"/>
                    </a:cubicBezTo>
                    <a:cubicBezTo>
                      <a:pt x="96" y="1011"/>
                      <a:pt x="96" y="1011"/>
                      <a:pt x="96" y="1011"/>
                    </a:cubicBezTo>
                    <a:cubicBezTo>
                      <a:pt x="134" y="1011"/>
                      <a:pt x="165" y="980"/>
                      <a:pt x="165" y="942"/>
                    </a:cubicBezTo>
                    <a:cubicBezTo>
                      <a:pt x="165" y="69"/>
                      <a:pt x="165" y="69"/>
                      <a:pt x="165" y="69"/>
                    </a:cubicBezTo>
                    <a:cubicBezTo>
                      <a:pt x="165" y="33"/>
                      <a:pt x="137" y="3"/>
                      <a:pt x="102" y="1"/>
                    </a:cubicBezTo>
                    <a:close/>
                  </a:path>
                </a:pathLst>
              </a:custGeom>
              <a:solidFill>
                <a:srgbClr val="F4C092"/>
              </a:solidFill>
              <a:ln>
                <a:noFill/>
              </a:ln>
              <a:extLst>
                <a:ext uri="{91240B29-F687-4F45-9708-019B960494DF}">
                  <a14:hiddenLine xmlns="" xmlns:a14="http://schemas.microsoft.com/office/drawing/2010/main" w="9525">
                    <a:solidFill>
                      <a:srgbClr val="000000"/>
                    </a:solidFill>
                    <a:round/>
                  </a14:hiddenLine>
                </a:ext>
              </a:extLst>
            </p:spPr>
            <p:txBody>
              <a:bodyPr vert="horz" wrap="square" lIns="115203" tIns="57602" rIns="115203" bIns="57602" numCol="1" anchor="t" anchorCtr="0" compatLnSpc="1"/>
              <a:lstStyle/>
              <a:p>
                <a:endParaRPr lang="zh-CN" altLang="en-US" sz="2270"/>
              </a:p>
            </p:txBody>
          </p:sp>
          <p:sp>
            <p:nvSpPr>
              <p:cNvPr id="143" name="Freeform 17"/>
              <p:cNvSpPr/>
              <p:nvPr/>
            </p:nvSpPr>
            <p:spPr bwMode="auto">
              <a:xfrm>
                <a:off x="2336" y="217"/>
                <a:ext cx="180" cy="371"/>
              </a:xfrm>
              <a:custGeom>
                <a:avLst/>
                <a:gdLst>
                  <a:gd name="T0" fmla="*/ 0 w 76"/>
                  <a:gd name="T1" fmla="*/ 0 h 157"/>
                  <a:gd name="T2" fmla="*/ 0 w 76"/>
                  <a:gd name="T3" fmla="*/ 112 h 157"/>
                  <a:gd name="T4" fmla="*/ 0 w 76"/>
                  <a:gd name="T5" fmla="*/ 115 h 157"/>
                  <a:gd name="T6" fmla="*/ 0 w 76"/>
                  <a:gd name="T7" fmla="*/ 157 h 157"/>
                  <a:gd name="T8" fmla="*/ 45 w 76"/>
                  <a:gd name="T9" fmla="*/ 157 h 157"/>
                  <a:gd name="T10" fmla="*/ 76 w 76"/>
                  <a:gd name="T11" fmla="*/ 126 h 157"/>
                  <a:gd name="T12" fmla="*/ 76 w 76"/>
                  <a:gd name="T13" fmla="*/ 0 h 157"/>
                  <a:gd name="T14" fmla="*/ 0 w 76"/>
                  <a:gd name="T15" fmla="*/ 0 h 1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 h="157">
                    <a:moveTo>
                      <a:pt x="0" y="0"/>
                    </a:moveTo>
                    <a:cubicBezTo>
                      <a:pt x="0" y="112"/>
                      <a:pt x="0" y="112"/>
                      <a:pt x="0" y="112"/>
                    </a:cubicBezTo>
                    <a:cubicBezTo>
                      <a:pt x="0" y="113"/>
                      <a:pt x="0" y="114"/>
                      <a:pt x="0" y="115"/>
                    </a:cubicBezTo>
                    <a:cubicBezTo>
                      <a:pt x="0" y="157"/>
                      <a:pt x="0" y="157"/>
                      <a:pt x="0" y="157"/>
                    </a:cubicBezTo>
                    <a:cubicBezTo>
                      <a:pt x="45" y="157"/>
                      <a:pt x="45" y="157"/>
                      <a:pt x="45" y="157"/>
                    </a:cubicBezTo>
                    <a:cubicBezTo>
                      <a:pt x="62" y="157"/>
                      <a:pt x="76" y="143"/>
                      <a:pt x="76" y="126"/>
                    </a:cubicBezTo>
                    <a:cubicBezTo>
                      <a:pt x="76" y="0"/>
                      <a:pt x="76" y="0"/>
                      <a:pt x="76" y="0"/>
                    </a:cubicBezTo>
                    <a:lnTo>
                      <a:pt x="0" y="0"/>
                    </a:lnTo>
                    <a:close/>
                  </a:path>
                </a:pathLst>
              </a:custGeom>
              <a:solidFill>
                <a:srgbClr val="F4D9C3"/>
              </a:solidFill>
              <a:ln>
                <a:noFill/>
              </a:ln>
              <a:extLst>
                <a:ext uri="{91240B29-F687-4F45-9708-019B960494DF}">
                  <a14:hiddenLine xmlns="" xmlns:a14="http://schemas.microsoft.com/office/drawing/2010/main" w="9525">
                    <a:solidFill>
                      <a:srgbClr val="000000"/>
                    </a:solidFill>
                    <a:round/>
                  </a14:hiddenLine>
                </a:ext>
              </a:extLst>
            </p:spPr>
            <p:txBody>
              <a:bodyPr vert="horz" wrap="square" lIns="115203" tIns="57602" rIns="115203" bIns="57602" numCol="1" anchor="t" anchorCtr="0" compatLnSpc="1"/>
              <a:lstStyle/>
              <a:p>
                <a:endParaRPr lang="zh-CN" altLang="en-US" sz="2270"/>
              </a:p>
            </p:txBody>
          </p:sp>
          <p:sp>
            <p:nvSpPr>
              <p:cNvPr id="144" name="Freeform 18"/>
              <p:cNvSpPr>
                <a:spLocks noEditPoints="1"/>
              </p:cNvSpPr>
              <p:nvPr/>
            </p:nvSpPr>
            <p:spPr bwMode="auto">
              <a:xfrm>
                <a:off x="3119" y="2376"/>
                <a:ext cx="384" cy="194"/>
              </a:xfrm>
              <a:custGeom>
                <a:avLst/>
                <a:gdLst>
                  <a:gd name="T0" fmla="*/ 142 w 162"/>
                  <a:gd name="T1" fmla="*/ 82 h 82"/>
                  <a:gd name="T2" fmla="*/ 20 w 162"/>
                  <a:gd name="T3" fmla="*/ 82 h 82"/>
                  <a:gd name="T4" fmla="*/ 0 w 162"/>
                  <a:gd name="T5" fmla="*/ 61 h 82"/>
                  <a:gd name="T6" fmla="*/ 0 w 162"/>
                  <a:gd name="T7" fmla="*/ 21 h 82"/>
                  <a:gd name="T8" fmla="*/ 20 w 162"/>
                  <a:gd name="T9" fmla="*/ 0 h 82"/>
                  <a:gd name="T10" fmla="*/ 142 w 162"/>
                  <a:gd name="T11" fmla="*/ 0 h 82"/>
                  <a:gd name="T12" fmla="*/ 162 w 162"/>
                  <a:gd name="T13" fmla="*/ 21 h 82"/>
                  <a:gd name="T14" fmla="*/ 162 w 162"/>
                  <a:gd name="T15" fmla="*/ 61 h 82"/>
                  <a:gd name="T16" fmla="*/ 142 w 162"/>
                  <a:gd name="T17" fmla="*/ 82 h 82"/>
                  <a:gd name="T18" fmla="*/ 20 w 162"/>
                  <a:gd name="T19" fmla="*/ 13 h 82"/>
                  <a:gd name="T20" fmla="*/ 12 w 162"/>
                  <a:gd name="T21" fmla="*/ 21 h 82"/>
                  <a:gd name="T22" fmla="*/ 12 w 162"/>
                  <a:gd name="T23" fmla="*/ 61 h 82"/>
                  <a:gd name="T24" fmla="*/ 20 w 162"/>
                  <a:gd name="T25" fmla="*/ 69 h 82"/>
                  <a:gd name="T26" fmla="*/ 142 w 162"/>
                  <a:gd name="T27" fmla="*/ 69 h 82"/>
                  <a:gd name="T28" fmla="*/ 149 w 162"/>
                  <a:gd name="T29" fmla="*/ 61 h 82"/>
                  <a:gd name="T30" fmla="*/ 149 w 162"/>
                  <a:gd name="T31" fmla="*/ 21 h 82"/>
                  <a:gd name="T32" fmla="*/ 142 w 162"/>
                  <a:gd name="T33" fmla="*/ 13 h 82"/>
                  <a:gd name="T34" fmla="*/ 20 w 162"/>
                  <a:gd name="T35" fmla="*/ 13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2" h="82">
                    <a:moveTo>
                      <a:pt x="142" y="82"/>
                    </a:moveTo>
                    <a:cubicBezTo>
                      <a:pt x="20" y="82"/>
                      <a:pt x="20" y="82"/>
                      <a:pt x="20" y="82"/>
                    </a:cubicBezTo>
                    <a:cubicBezTo>
                      <a:pt x="9" y="82"/>
                      <a:pt x="0" y="72"/>
                      <a:pt x="0" y="61"/>
                    </a:cubicBezTo>
                    <a:cubicBezTo>
                      <a:pt x="0" y="21"/>
                      <a:pt x="0" y="21"/>
                      <a:pt x="0" y="21"/>
                    </a:cubicBezTo>
                    <a:cubicBezTo>
                      <a:pt x="0" y="10"/>
                      <a:pt x="9" y="0"/>
                      <a:pt x="20" y="0"/>
                    </a:cubicBezTo>
                    <a:cubicBezTo>
                      <a:pt x="142" y="0"/>
                      <a:pt x="142" y="0"/>
                      <a:pt x="142" y="0"/>
                    </a:cubicBezTo>
                    <a:cubicBezTo>
                      <a:pt x="153" y="0"/>
                      <a:pt x="162" y="10"/>
                      <a:pt x="162" y="21"/>
                    </a:cubicBezTo>
                    <a:cubicBezTo>
                      <a:pt x="162" y="61"/>
                      <a:pt x="162" y="61"/>
                      <a:pt x="162" y="61"/>
                    </a:cubicBezTo>
                    <a:cubicBezTo>
                      <a:pt x="162" y="72"/>
                      <a:pt x="153" y="82"/>
                      <a:pt x="142" y="82"/>
                    </a:cubicBezTo>
                    <a:close/>
                    <a:moveTo>
                      <a:pt x="20" y="13"/>
                    </a:moveTo>
                    <a:cubicBezTo>
                      <a:pt x="16" y="13"/>
                      <a:pt x="12" y="17"/>
                      <a:pt x="12" y="21"/>
                    </a:cubicBezTo>
                    <a:cubicBezTo>
                      <a:pt x="12" y="61"/>
                      <a:pt x="12" y="61"/>
                      <a:pt x="12" y="61"/>
                    </a:cubicBezTo>
                    <a:cubicBezTo>
                      <a:pt x="12" y="65"/>
                      <a:pt x="16" y="69"/>
                      <a:pt x="20" y="69"/>
                    </a:cubicBezTo>
                    <a:cubicBezTo>
                      <a:pt x="142" y="69"/>
                      <a:pt x="142" y="69"/>
                      <a:pt x="142" y="69"/>
                    </a:cubicBezTo>
                    <a:cubicBezTo>
                      <a:pt x="146" y="69"/>
                      <a:pt x="149" y="65"/>
                      <a:pt x="149" y="61"/>
                    </a:cubicBezTo>
                    <a:cubicBezTo>
                      <a:pt x="149" y="21"/>
                      <a:pt x="149" y="21"/>
                      <a:pt x="149" y="21"/>
                    </a:cubicBezTo>
                    <a:cubicBezTo>
                      <a:pt x="149" y="17"/>
                      <a:pt x="146" y="13"/>
                      <a:pt x="142" y="13"/>
                    </a:cubicBezTo>
                    <a:lnTo>
                      <a:pt x="20" y="13"/>
                    </a:lnTo>
                    <a:close/>
                  </a:path>
                </a:pathLst>
              </a:custGeom>
              <a:solidFill>
                <a:srgbClr val="406C70"/>
              </a:solidFill>
              <a:ln>
                <a:noFill/>
              </a:ln>
              <a:extLst>
                <a:ext uri="{91240B29-F687-4F45-9708-019B960494DF}">
                  <a14:hiddenLine xmlns="" xmlns:a14="http://schemas.microsoft.com/office/drawing/2010/main" w="9525">
                    <a:solidFill>
                      <a:srgbClr val="000000"/>
                    </a:solidFill>
                    <a:round/>
                  </a14:hiddenLine>
                </a:ext>
              </a:extLst>
            </p:spPr>
            <p:txBody>
              <a:bodyPr vert="horz" wrap="square" lIns="115203" tIns="57602" rIns="115203" bIns="57602" numCol="1" anchor="t" anchorCtr="0" compatLnSpc="1"/>
              <a:lstStyle/>
              <a:p>
                <a:endParaRPr lang="zh-CN" altLang="en-US" sz="2270"/>
              </a:p>
            </p:txBody>
          </p:sp>
          <p:sp>
            <p:nvSpPr>
              <p:cNvPr id="145" name="Freeform 19"/>
              <p:cNvSpPr>
                <a:spLocks noEditPoints="1"/>
              </p:cNvSpPr>
              <p:nvPr/>
            </p:nvSpPr>
            <p:spPr bwMode="auto">
              <a:xfrm>
                <a:off x="4021" y="2376"/>
                <a:ext cx="384" cy="194"/>
              </a:xfrm>
              <a:custGeom>
                <a:avLst/>
                <a:gdLst>
                  <a:gd name="T0" fmla="*/ 141 w 162"/>
                  <a:gd name="T1" fmla="*/ 82 h 82"/>
                  <a:gd name="T2" fmla="*/ 20 w 162"/>
                  <a:gd name="T3" fmla="*/ 82 h 82"/>
                  <a:gd name="T4" fmla="*/ 0 w 162"/>
                  <a:gd name="T5" fmla="*/ 61 h 82"/>
                  <a:gd name="T6" fmla="*/ 0 w 162"/>
                  <a:gd name="T7" fmla="*/ 21 h 82"/>
                  <a:gd name="T8" fmla="*/ 20 w 162"/>
                  <a:gd name="T9" fmla="*/ 0 h 82"/>
                  <a:gd name="T10" fmla="*/ 141 w 162"/>
                  <a:gd name="T11" fmla="*/ 0 h 82"/>
                  <a:gd name="T12" fmla="*/ 162 w 162"/>
                  <a:gd name="T13" fmla="*/ 21 h 82"/>
                  <a:gd name="T14" fmla="*/ 162 w 162"/>
                  <a:gd name="T15" fmla="*/ 61 h 82"/>
                  <a:gd name="T16" fmla="*/ 141 w 162"/>
                  <a:gd name="T17" fmla="*/ 82 h 82"/>
                  <a:gd name="T18" fmla="*/ 20 w 162"/>
                  <a:gd name="T19" fmla="*/ 13 h 82"/>
                  <a:gd name="T20" fmla="*/ 12 w 162"/>
                  <a:gd name="T21" fmla="*/ 21 h 82"/>
                  <a:gd name="T22" fmla="*/ 12 w 162"/>
                  <a:gd name="T23" fmla="*/ 61 h 82"/>
                  <a:gd name="T24" fmla="*/ 20 w 162"/>
                  <a:gd name="T25" fmla="*/ 69 h 82"/>
                  <a:gd name="T26" fmla="*/ 141 w 162"/>
                  <a:gd name="T27" fmla="*/ 69 h 82"/>
                  <a:gd name="T28" fmla="*/ 149 w 162"/>
                  <a:gd name="T29" fmla="*/ 61 h 82"/>
                  <a:gd name="T30" fmla="*/ 149 w 162"/>
                  <a:gd name="T31" fmla="*/ 21 h 82"/>
                  <a:gd name="T32" fmla="*/ 141 w 162"/>
                  <a:gd name="T33" fmla="*/ 13 h 82"/>
                  <a:gd name="T34" fmla="*/ 20 w 162"/>
                  <a:gd name="T35" fmla="*/ 13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2" h="82">
                    <a:moveTo>
                      <a:pt x="141" y="82"/>
                    </a:moveTo>
                    <a:cubicBezTo>
                      <a:pt x="20" y="82"/>
                      <a:pt x="20" y="82"/>
                      <a:pt x="20" y="82"/>
                    </a:cubicBezTo>
                    <a:cubicBezTo>
                      <a:pt x="9" y="82"/>
                      <a:pt x="0" y="72"/>
                      <a:pt x="0" y="61"/>
                    </a:cubicBezTo>
                    <a:cubicBezTo>
                      <a:pt x="0" y="21"/>
                      <a:pt x="0" y="21"/>
                      <a:pt x="0" y="21"/>
                    </a:cubicBezTo>
                    <a:cubicBezTo>
                      <a:pt x="0" y="10"/>
                      <a:pt x="9" y="0"/>
                      <a:pt x="20" y="0"/>
                    </a:cubicBezTo>
                    <a:cubicBezTo>
                      <a:pt x="141" y="0"/>
                      <a:pt x="141" y="0"/>
                      <a:pt x="141" y="0"/>
                    </a:cubicBezTo>
                    <a:cubicBezTo>
                      <a:pt x="153" y="0"/>
                      <a:pt x="162" y="10"/>
                      <a:pt x="162" y="21"/>
                    </a:cubicBezTo>
                    <a:cubicBezTo>
                      <a:pt x="162" y="61"/>
                      <a:pt x="162" y="61"/>
                      <a:pt x="162" y="61"/>
                    </a:cubicBezTo>
                    <a:cubicBezTo>
                      <a:pt x="162" y="72"/>
                      <a:pt x="153" y="82"/>
                      <a:pt x="141" y="82"/>
                    </a:cubicBezTo>
                    <a:close/>
                    <a:moveTo>
                      <a:pt x="20" y="13"/>
                    </a:moveTo>
                    <a:cubicBezTo>
                      <a:pt x="16" y="13"/>
                      <a:pt x="12" y="17"/>
                      <a:pt x="12" y="21"/>
                    </a:cubicBezTo>
                    <a:cubicBezTo>
                      <a:pt x="12" y="61"/>
                      <a:pt x="12" y="61"/>
                      <a:pt x="12" y="61"/>
                    </a:cubicBezTo>
                    <a:cubicBezTo>
                      <a:pt x="12" y="65"/>
                      <a:pt x="16" y="69"/>
                      <a:pt x="20" y="69"/>
                    </a:cubicBezTo>
                    <a:cubicBezTo>
                      <a:pt x="141" y="69"/>
                      <a:pt x="141" y="69"/>
                      <a:pt x="141" y="69"/>
                    </a:cubicBezTo>
                    <a:cubicBezTo>
                      <a:pt x="146" y="69"/>
                      <a:pt x="149" y="65"/>
                      <a:pt x="149" y="61"/>
                    </a:cubicBezTo>
                    <a:cubicBezTo>
                      <a:pt x="149" y="21"/>
                      <a:pt x="149" y="21"/>
                      <a:pt x="149" y="21"/>
                    </a:cubicBezTo>
                    <a:cubicBezTo>
                      <a:pt x="149" y="17"/>
                      <a:pt x="146" y="13"/>
                      <a:pt x="141" y="13"/>
                    </a:cubicBezTo>
                    <a:lnTo>
                      <a:pt x="20" y="13"/>
                    </a:lnTo>
                    <a:close/>
                  </a:path>
                </a:pathLst>
              </a:custGeom>
              <a:solidFill>
                <a:srgbClr val="406C70"/>
              </a:solidFill>
              <a:ln>
                <a:noFill/>
              </a:ln>
              <a:extLst>
                <a:ext uri="{91240B29-F687-4F45-9708-019B960494DF}">
                  <a14:hiddenLine xmlns="" xmlns:a14="http://schemas.microsoft.com/office/drawing/2010/main" w="9525">
                    <a:solidFill>
                      <a:srgbClr val="000000"/>
                    </a:solidFill>
                    <a:round/>
                  </a14:hiddenLine>
                </a:ext>
              </a:extLst>
            </p:spPr>
            <p:txBody>
              <a:bodyPr vert="horz" wrap="square" lIns="115203" tIns="57602" rIns="115203" bIns="57602" numCol="1" anchor="t" anchorCtr="0" compatLnSpc="1"/>
              <a:lstStyle/>
              <a:p>
                <a:endParaRPr lang="zh-CN" altLang="en-US" sz="2270"/>
              </a:p>
            </p:txBody>
          </p:sp>
          <p:sp>
            <p:nvSpPr>
              <p:cNvPr id="146" name="Freeform 20"/>
              <p:cNvSpPr>
                <a:spLocks noEditPoints="1"/>
              </p:cNvSpPr>
              <p:nvPr/>
            </p:nvSpPr>
            <p:spPr bwMode="auto">
              <a:xfrm>
                <a:off x="3569" y="2376"/>
                <a:ext cx="383" cy="194"/>
              </a:xfrm>
              <a:custGeom>
                <a:avLst/>
                <a:gdLst>
                  <a:gd name="T0" fmla="*/ 142 w 162"/>
                  <a:gd name="T1" fmla="*/ 82 h 82"/>
                  <a:gd name="T2" fmla="*/ 21 w 162"/>
                  <a:gd name="T3" fmla="*/ 82 h 82"/>
                  <a:gd name="T4" fmla="*/ 0 w 162"/>
                  <a:gd name="T5" fmla="*/ 61 h 82"/>
                  <a:gd name="T6" fmla="*/ 0 w 162"/>
                  <a:gd name="T7" fmla="*/ 21 h 82"/>
                  <a:gd name="T8" fmla="*/ 21 w 162"/>
                  <a:gd name="T9" fmla="*/ 0 h 82"/>
                  <a:gd name="T10" fmla="*/ 142 w 162"/>
                  <a:gd name="T11" fmla="*/ 0 h 82"/>
                  <a:gd name="T12" fmla="*/ 162 w 162"/>
                  <a:gd name="T13" fmla="*/ 21 h 82"/>
                  <a:gd name="T14" fmla="*/ 162 w 162"/>
                  <a:gd name="T15" fmla="*/ 61 h 82"/>
                  <a:gd name="T16" fmla="*/ 142 w 162"/>
                  <a:gd name="T17" fmla="*/ 82 h 82"/>
                  <a:gd name="T18" fmla="*/ 21 w 162"/>
                  <a:gd name="T19" fmla="*/ 13 h 82"/>
                  <a:gd name="T20" fmla="*/ 13 w 162"/>
                  <a:gd name="T21" fmla="*/ 21 h 82"/>
                  <a:gd name="T22" fmla="*/ 13 w 162"/>
                  <a:gd name="T23" fmla="*/ 61 h 82"/>
                  <a:gd name="T24" fmla="*/ 21 w 162"/>
                  <a:gd name="T25" fmla="*/ 69 h 82"/>
                  <a:gd name="T26" fmla="*/ 142 w 162"/>
                  <a:gd name="T27" fmla="*/ 69 h 82"/>
                  <a:gd name="T28" fmla="*/ 150 w 162"/>
                  <a:gd name="T29" fmla="*/ 61 h 82"/>
                  <a:gd name="T30" fmla="*/ 150 w 162"/>
                  <a:gd name="T31" fmla="*/ 21 h 82"/>
                  <a:gd name="T32" fmla="*/ 142 w 162"/>
                  <a:gd name="T33" fmla="*/ 13 h 82"/>
                  <a:gd name="T34" fmla="*/ 21 w 162"/>
                  <a:gd name="T35" fmla="*/ 13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2" h="82">
                    <a:moveTo>
                      <a:pt x="142" y="82"/>
                    </a:moveTo>
                    <a:cubicBezTo>
                      <a:pt x="21" y="82"/>
                      <a:pt x="21" y="82"/>
                      <a:pt x="21" y="82"/>
                    </a:cubicBezTo>
                    <a:cubicBezTo>
                      <a:pt x="9" y="82"/>
                      <a:pt x="0" y="72"/>
                      <a:pt x="0" y="61"/>
                    </a:cubicBezTo>
                    <a:cubicBezTo>
                      <a:pt x="0" y="21"/>
                      <a:pt x="0" y="21"/>
                      <a:pt x="0" y="21"/>
                    </a:cubicBezTo>
                    <a:cubicBezTo>
                      <a:pt x="0" y="10"/>
                      <a:pt x="9" y="0"/>
                      <a:pt x="21" y="0"/>
                    </a:cubicBezTo>
                    <a:cubicBezTo>
                      <a:pt x="142" y="0"/>
                      <a:pt x="142" y="0"/>
                      <a:pt x="142" y="0"/>
                    </a:cubicBezTo>
                    <a:cubicBezTo>
                      <a:pt x="153" y="0"/>
                      <a:pt x="162" y="10"/>
                      <a:pt x="162" y="21"/>
                    </a:cubicBezTo>
                    <a:cubicBezTo>
                      <a:pt x="162" y="61"/>
                      <a:pt x="162" y="61"/>
                      <a:pt x="162" y="61"/>
                    </a:cubicBezTo>
                    <a:cubicBezTo>
                      <a:pt x="162" y="72"/>
                      <a:pt x="153" y="82"/>
                      <a:pt x="142" y="82"/>
                    </a:cubicBezTo>
                    <a:close/>
                    <a:moveTo>
                      <a:pt x="21" y="13"/>
                    </a:moveTo>
                    <a:cubicBezTo>
                      <a:pt x="16" y="13"/>
                      <a:pt x="13" y="17"/>
                      <a:pt x="13" y="21"/>
                    </a:cubicBezTo>
                    <a:cubicBezTo>
                      <a:pt x="13" y="61"/>
                      <a:pt x="13" y="61"/>
                      <a:pt x="13" y="61"/>
                    </a:cubicBezTo>
                    <a:cubicBezTo>
                      <a:pt x="13" y="65"/>
                      <a:pt x="16" y="69"/>
                      <a:pt x="21" y="69"/>
                    </a:cubicBezTo>
                    <a:cubicBezTo>
                      <a:pt x="142" y="69"/>
                      <a:pt x="142" y="69"/>
                      <a:pt x="142" y="69"/>
                    </a:cubicBezTo>
                    <a:cubicBezTo>
                      <a:pt x="146" y="69"/>
                      <a:pt x="150" y="65"/>
                      <a:pt x="150" y="61"/>
                    </a:cubicBezTo>
                    <a:cubicBezTo>
                      <a:pt x="150" y="21"/>
                      <a:pt x="150" y="21"/>
                      <a:pt x="150" y="21"/>
                    </a:cubicBezTo>
                    <a:cubicBezTo>
                      <a:pt x="150" y="17"/>
                      <a:pt x="146" y="13"/>
                      <a:pt x="142" y="13"/>
                    </a:cubicBezTo>
                    <a:lnTo>
                      <a:pt x="21" y="13"/>
                    </a:lnTo>
                    <a:close/>
                  </a:path>
                </a:pathLst>
              </a:custGeom>
              <a:solidFill>
                <a:srgbClr val="406C70"/>
              </a:solidFill>
              <a:ln>
                <a:noFill/>
              </a:ln>
              <a:extLst>
                <a:ext uri="{91240B29-F687-4F45-9708-019B960494DF}">
                  <a14:hiddenLine xmlns="" xmlns:a14="http://schemas.microsoft.com/office/drawing/2010/main" w="9525">
                    <a:solidFill>
                      <a:srgbClr val="000000"/>
                    </a:solidFill>
                    <a:round/>
                  </a14:hiddenLine>
                </a:ext>
              </a:extLst>
            </p:spPr>
            <p:txBody>
              <a:bodyPr vert="horz" wrap="square" lIns="115203" tIns="57602" rIns="115203" bIns="57602" numCol="1" anchor="t" anchorCtr="0" compatLnSpc="1"/>
              <a:lstStyle/>
              <a:p>
                <a:endParaRPr lang="zh-CN" altLang="en-US" sz="2270"/>
              </a:p>
            </p:txBody>
          </p:sp>
          <p:sp>
            <p:nvSpPr>
              <p:cNvPr id="147" name="Rectangle 21"/>
              <p:cNvSpPr>
                <a:spLocks noChangeArrowheads="1"/>
              </p:cNvSpPr>
              <p:nvPr/>
            </p:nvSpPr>
            <p:spPr bwMode="auto">
              <a:xfrm>
                <a:off x="2565" y="3329"/>
                <a:ext cx="1626" cy="612"/>
              </a:xfrm>
              <a:prstGeom prst="rect">
                <a:avLst/>
              </a:prstGeom>
              <a:solidFill>
                <a:srgbClr val="0070C0"/>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115203" tIns="57602" rIns="115203" bIns="57602" numCol="1" anchor="t" anchorCtr="0" compatLnSpc="1"/>
              <a:lstStyle/>
              <a:p>
                <a:endParaRPr lang="zh-CN" altLang="en-US" sz="2270"/>
              </a:p>
            </p:txBody>
          </p:sp>
        </p:grpSp>
        <p:sp>
          <p:nvSpPr>
            <p:cNvPr id="149" name="矩形 148"/>
            <p:cNvSpPr/>
            <p:nvPr/>
          </p:nvSpPr>
          <p:spPr>
            <a:xfrm>
              <a:off x="5407448" y="3813992"/>
              <a:ext cx="646331" cy="1492962"/>
            </a:xfrm>
            <a:prstGeom prst="rect">
              <a:avLst/>
            </a:prstGeom>
            <a:ln>
              <a:noFill/>
            </a:ln>
          </p:spPr>
          <p:txBody>
            <a:bodyPr wrap="square">
              <a:spAutoFit/>
            </a:bodyPr>
            <a:lstStyle/>
            <a:p>
              <a:r>
                <a:rPr lang="zh-CN" altLang="en-US" sz="2400" b="1" dirty="0">
                  <a:latin typeface="微软雅黑" panose="020B0503020204020204" pitchFamily="34" charset="-122"/>
                  <a:ea typeface="微软雅黑" panose="020B0503020204020204" pitchFamily="34" charset="-122"/>
                </a:rPr>
                <a:t>目的</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12"/>
                                        </p:tgtEl>
                                        <p:attrNameLst>
                                          <p:attrName>style.visibility</p:attrName>
                                        </p:attrNameLst>
                                      </p:cBhvr>
                                      <p:to>
                                        <p:strVal val="visible"/>
                                      </p:to>
                                    </p:set>
                                    <p:animEffect transition="in" filter="fade">
                                      <p:cBhvr>
                                        <p:cTn id="7" dur="500"/>
                                        <p:tgtEl>
                                          <p:spTgt spid="212"/>
                                        </p:tgtEl>
                                      </p:cBhvr>
                                    </p:animEffect>
                                  </p:childTnLst>
                                </p:cTn>
                              </p:par>
                              <p:par>
                                <p:cTn id="8" presetID="10" presetClass="entr" presetSubtype="0" fill="hold" nodeType="withEffect">
                                  <p:stCondLst>
                                    <p:cond delay="0"/>
                                  </p:stCondLst>
                                  <p:childTnLst>
                                    <p:set>
                                      <p:cBhvr>
                                        <p:cTn id="9" dur="1" fill="hold">
                                          <p:stCondLst>
                                            <p:cond delay="0"/>
                                          </p:stCondLst>
                                        </p:cTn>
                                        <p:tgtEl>
                                          <p:spTgt spid="297"/>
                                        </p:tgtEl>
                                        <p:attrNameLst>
                                          <p:attrName>style.visibility</p:attrName>
                                        </p:attrNameLst>
                                      </p:cBhvr>
                                      <p:to>
                                        <p:strVal val="visible"/>
                                      </p:to>
                                    </p:set>
                                    <p:animEffect transition="in" filter="fade">
                                      <p:cBhvr>
                                        <p:cTn id="10" dur="500"/>
                                        <p:tgtEl>
                                          <p:spTgt spid="2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96595" y="237649"/>
            <a:ext cx="41452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作业现场自主安全管理讲义</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02</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41680" y="753745"/>
            <a:ext cx="2621280" cy="398780"/>
            <a:chOff x="1415" y="1109"/>
            <a:chExt cx="4128" cy="628"/>
          </a:xfrm>
        </p:grpSpPr>
        <p:sp>
          <p:nvSpPr>
            <p:cNvPr id="3" name="AutoShape 11"/>
            <p:cNvSpPr/>
            <p:nvPr/>
          </p:nvSpPr>
          <p:spPr>
            <a:xfrm>
              <a:off x="1490" y="1139"/>
              <a:ext cx="4052"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15" y="1109"/>
              <a:ext cx="4128"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管理层面的惯性思维</a:t>
              </a:r>
            </a:p>
          </p:txBody>
        </p:sp>
      </p:grpSp>
      <p:sp>
        <p:nvSpPr>
          <p:cNvPr id="7" name="文本框 6"/>
          <p:cNvSpPr txBox="1"/>
          <p:nvPr/>
        </p:nvSpPr>
        <p:spPr>
          <a:xfrm>
            <a:off x="2234883" y="1158875"/>
            <a:ext cx="4674235" cy="1630045"/>
          </a:xfrm>
          <a:prstGeom prst="rect">
            <a:avLst/>
          </a:prstGeom>
          <a:noFill/>
        </p:spPr>
        <p:txBody>
          <a:bodyPr wrap="square" rtlCol="0" anchor="t">
            <a:spAutoFit/>
          </a:bodyPr>
          <a:lstStyle/>
          <a:p>
            <a:pPr marL="342900" marR="0" indent="-342900" defTabSz="914400" fontAlgn="auto">
              <a:lnSpc>
                <a:spcPct val="100000"/>
              </a:lnSpc>
              <a:buClr>
                <a:srgbClr val="007ED7"/>
              </a:buClr>
              <a:buSzTx/>
              <a:buFont typeface="Wingdings" panose="05000000000000000000" charset="0"/>
              <a:buChar char=""/>
              <a:defRPr/>
            </a:pPr>
            <a:r>
              <a:rPr lang="zh-CN" altLang="en-US" sz="2000" spc="100" noProof="0" dirty="0">
                <a:solidFill>
                  <a:schemeClr val="tx1">
                    <a:lumMod val="85000"/>
                    <a:lumOff val="15000"/>
                  </a:schemeClr>
                </a:solidFill>
                <a:effectLst/>
                <a:uFillTx/>
                <a:latin typeface="微软雅黑" panose="020B0503020204020204" pitchFamily="34" charset="-122"/>
                <a:ea typeface="微软雅黑" panose="020B0503020204020204" pitchFamily="34" charset="-122"/>
                <a:sym typeface="+mn-ea"/>
              </a:rPr>
              <a:t>只要结果，不看过程。</a:t>
            </a:r>
            <a:endParaRPr kumimoji="0" lang="zh-CN" altLang="en-US" sz="2000" spc="100" baseline="0" noProof="0" dirty="0">
              <a:solidFill>
                <a:schemeClr val="tx1">
                  <a:lumMod val="85000"/>
                  <a:lumOff val="15000"/>
                </a:schemeClr>
              </a:solidFill>
              <a:effectLst/>
              <a:uFillTx/>
              <a:latin typeface="微软雅黑" panose="020B0503020204020204" pitchFamily="34" charset="-122"/>
              <a:ea typeface="微软雅黑" panose="020B0503020204020204" pitchFamily="34" charset="-122"/>
              <a:cs typeface="+mn-cs"/>
              <a:sym typeface="+mn-ea"/>
            </a:endParaRPr>
          </a:p>
          <a:p>
            <a:pPr marL="342900" marR="0" indent="-342900" defTabSz="914400" fontAlgn="auto">
              <a:lnSpc>
                <a:spcPct val="100000"/>
              </a:lnSpc>
              <a:buClr>
                <a:srgbClr val="007ED7"/>
              </a:buClr>
              <a:buSzTx/>
              <a:buFont typeface="Wingdings" panose="05000000000000000000" charset="0"/>
              <a:buChar char=""/>
              <a:defRPr/>
            </a:pPr>
            <a:r>
              <a:rPr lang="zh-CN" altLang="en-US" sz="2000" spc="100" noProof="0" dirty="0">
                <a:solidFill>
                  <a:schemeClr val="tx1">
                    <a:lumMod val="85000"/>
                    <a:lumOff val="15000"/>
                  </a:schemeClr>
                </a:solidFill>
                <a:effectLst/>
                <a:uFillTx/>
                <a:latin typeface="微软雅黑" panose="020B0503020204020204" pitchFamily="34" charset="-122"/>
                <a:ea typeface="微软雅黑" panose="020B0503020204020204" pitchFamily="34" charset="-122"/>
                <a:sym typeface="+mn-ea"/>
              </a:rPr>
              <a:t>加强管理</a:t>
            </a:r>
            <a:r>
              <a:rPr lang="en-US" altLang="zh-CN" sz="2000" spc="100" noProof="0" dirty="0">
                <a:solidFill>
                  <a:schemeClr val="tx1">
                    <a:lumMod val="85000"/>
                    <a:lumOff val="15000"/>
                  </a:schemeClr>
                </a:solidFill>
                <a:effectLst/>
                <a:uFillTx/>
                <a:latin typeface="微软雅黑" panose="020B0503020204020204" pitchFamily="34" charset="-122"/>
                <a:ea typeface="微软雅黑" panose="020B0503020204020204" pitchFamily="34" charset="-122"/>
                <a:sym typeface="+mn-ea"/>
              </a:rPr>
              <a:t> = </a:t>
            </a:r>
            <a:r>
              <a:rPr lang="zh-CN" altLang="en-US" sz="2000" spc="100" noProof="0" dirty="0">
                <a:solidFill>
                  <a:schemeClr val="tx1">
                    <a:lumMod val="85000"/>
                    <a:lumOff val="15000"/>
                  </a:schemeClr>
                </a:solidFill>
                <a:effectLst/>
                <a:uFillTx/>
                <a:latin typeface="微软雅黑" panose="020B0503020204020204" pitchFamily="34" charset="-122"/>
                <a:ea typeface="微软雅黑" panose="020B0503020204020204" pitchFamily="34" charset="-122"/>
                <a:sym typeface="+mn-ea"/>
              </a:rPr>
              <a:t>重奖重罚。</a:t>
            </a:r>
            <a:endParaRPr kumimoji="0" lang="zh-CN" altLang="en-US" sz="2000" spc="100" baseline="0" noProof="0" dirty="0">
              <a:solidFill>
                <a:schemeClr val="tx1">
                  <a:lumMod val="85000"/>
                  <a:lumOff val="15000"/>
                </a:schemeClr>
              </a:solidFill>
              <a:effectLst/>
              <a:uFillTx/>
              <a:latin typeface="微软雅黑" panose="020B0503020204020204" pitchFamily="34" charset="-122"/>
              <a:ea typeface="微软雅黑" panose="020B0503020204020204" pitchFamily="34" charset="-122"/>
              <a:cs typeface="+mn-cs"/>
              <a:sym typeface="+mn-ea"/>
            </a:endParaRPr>
          </a:p>
          <a:p>
            <a:pPr marL="342900" marR="0" indent="-342900" defTabSz="914400" fontAlgn="auto">
              <a:lnSpc>
                <a:spcPct val="100000"/>
              </a:lnSpc>
              <a:buClr>
                <a:srgbClr val="007ED7"/>
              </a:buClr>
              <a:buSzTx/>
              <a:buFont typeface="Wingdings" panose="05000000000000000000" charset="0"/>
              <a:buChar char=""/>
              <a:defRPr/>
            </a:pPr>
            <a:r>
              <a:rPr lang="zh-CN" altLang="en-US" sz="2000" spc="100" noProof="0" dirty="0">
                <a:solidFill>
                  <a:schemeClr val="tx1">
                    <a:lumMod val="85000"/>
                    <a:lumOff val="15000"/>
                  </a:schemeClr>
                </a:solidFill>
                <a:effectLst/>
                <a:uFillTx/>
                <a:latin typeface="微软雅黑" panose="020B0503020204020204" pitchFamily="34" charset="-122"/>
                <a:ea typeface="微软雅黑" panose="020B0503020204020204" pitchFamily="34" charset="-122"/>
                <a:sym typeface="+mn-ea"/>
              </a:rPr>
              <a:t>招标采购与最低价中标。</a:t>
            </a:r>
            <a:endParaRPr kumimoji="0" lang="zh-CN" altLang="en-US" sz="2000" spc="100" baseline="0" noProof="0" dirty="0">
              <a:solidFill>
                <a:schemeClr val="tx1">
                  <a:lumMod val="85000"/>
                  <a:lumOff val="15000"/>
                </a:schemeClr>
              </a:solidFill>
              <a:effectLst/>
              <a:uFillTx/>
              <a:latin typeface="微软雅黑" panose="020B0503020204020204" pitchFamily="34" charset="-122"/>
              <a:ea typeface="微软雅黑" panose="020B0503020204020204" pitchFamily="34" charset="-122"/>
              <a:cs typeface="+mn-cs"/>
              <a:sym typeface="+mn-ea"/>
            </a:endParaRPr>
          </a:p>
          <a:p>
            <a:pPr marL="342900" marR="0" indent="-342900" defTabSz="914400" fontAlgn="auto">
              <a:lnSpc>
                <a:spcPct val="100000"/>
              </a:lnSpc>
              <a:buClr>
                <a:srgbClr val="007ED7"/>
              </a:buClr>
              <a:buSzTx/>
              <a:buFont typeface="Wingdings" panose="05000000000000000000" charset="0"/>
              <a:buChar char=""/>
              <a:defRPr/>
            </a:pPr>
            <a:r>
              <a:rPr lang="zh-CN" altLang="en-US" sz="2000" spc="100" noProof="0" dirty="0">
                <a:solidFill>
                  <a:schemeClr val="tx1">
                    <a:lumMod val="85000"/>
                    <a:lumOff val="15000"/>
                  </a:schemeClr>
                </a:solidFill>
                <a:effectLst/>
                <a:uFillTx/>
                <a:latin typeface="微软雅黑" panose="020B0503020204020204" pitchFamily="34" charset="-122"/>
                <a:ea typeface="微软雅黑" panose="020B0503020204020204" pitchFamily="34" charset="-122"/>
                <a:sym typeface="+mn-ea"/>
              </a:rPr>
              <a:t>棍棒底下出孝子。</a:t>
            </a:r>
            <a:endParaRPr kumimoji="0" lang="zh-CN" altLang="en-US" sz="2000" spc="100" baseline="0" noProof="0" dirty="0">
              <a:solidFill>
                <a:schemeClr val="tx1">
                  <a:lumMod val="85000"/>
                  <a:lumOff val="15000"/>
                </a:schemeClr>
              </a:solidFill>
              <a:effectLst/>
              <a:uFillTx/>
              <a:latin typeface="微软雅黑" panose="020B0503020204020204" pitchFamily="34" charset="-122"/>
              <a:ea typeface="微软雅黑" panose="020B0503020204020204" pitchFamily="34" charset="-122"/>
              <a:cs typeface="+mn-cs"/>
              <a:sym typeface="+mn-ea"/>
            </a:endParaRPr>
          </a:p>
          <a:p>
            <a:pPr marL="342900" marR="0" indent="-342900" defTabSz="914400" fontAlgn="auto">
              <a:lnSpc>
                <a:spcPct val="100000"/>
              </a:lnSpc>
              <a:buClr>
                <a:srgbClr val="007ED7"/>
              </a:buClr>
              <a:buSzTx/>
              <a:buFont typeface="Wingdings" panose="05000000000000000000" charset="0"/>
              <a:buChar char=""/>
              <a:defRPr/>
            </a:pPr>
            <a:r>
              <a:rPr lang="zh-CN" altLang="en-US" sz="2000" spc="100" noProof="0" dirty="0">
                <a:solidFill>
                  <a:schemeClr val="tx1">
                    <a:lumMod val="85000"/>
                    <a:lumOff val="15000"/>
                  </a:schemeClr>
                </a:solidFill>
                <a:effectLst/>
                <a:uFillTx/>
                <a:latin typeface="微软雅黑" panose="020B0503020204020204" pitchFamily="34" charset="-122"/>
                <a:ea typeface="微软雅黑" panose="020B0503020204020204" pitchFamily="34" charset="-122"/>
                <a:sym typeface="+mn-ea"/>
              </a:rPr>
              <a:t>成绩不说跑不了，问题不说不得了。</a:t>
            </a:r>
          </a:p>
        </p:txBody>
      </p:sp>
      <p:grpSp>
        <p:nvGrpSpPr>
          <p:cNvPr id="9" name="组合 8"/>
          <p:cNvGrpSpPr/>
          <p:nvPr/>
        </p:nvGrpSpPr>
        <p:grpSpPr>
          <a:xfrm>
            <a:off x="741680" y="2817495"/>
            <a:ext cx="2621280" cy="398780"/>
            <a:chOff x="1415" y="1109"/>
            <a:chExt cx="4128" cy="628"/>
          </a:xfrm>
        </p:grpSpPr>
        <p:sp>
          <p:nvSpPr>
            <p:cNvPr id="10" name="AutoShape 11"/>
            <p:cNvSpPr/>
            <p:nvPr/>
          </p:nvSpPr>
          <p:spPr>
            <a:xfrm>
              <a:off x="1490" y="1139"/>
              <a:ext cx="4052"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1" name="文本框 10"/>
            <p:cNvSpPr txBox="1"/>
            <p:nvPr/>
          </p:nvSpPr>
          <p:spPr>
            <a:xfrm>
              <a:off x="1415" y="1109"/>
              <a:ext cx="4128"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操作层面的惯性思维</a:t>
              </a:r>
            </a:p>
          </p:txBody>
        </p:sp>
      </p:grpSp>
      <p:sp>
        <p:nvSpPr>
          <p:cNvPr id="12" name="文本框 11"/>
          <p:cNvSpPr txBox="1"/>
          <p:nvPr/>
        </p:nvSpPr>
        <p:spPr>
          <a:xfrm>
            <a:off x="2259013" y="3216275"/>
            <a:ext cx="4625975" cy="1445260"/>
          </a:xfrm>
          <a:prstGeom prst="rect">
            <a:avLst/>
          </a:prstGeom>
          <a:noFill/>
        </p:spPr>
        <p:txBody>
          <a:bodyPr wrap="square" rtlCol="0" anchor="t">
            <a:spAutoFit/>
          </a:bodyPr>
          <a:lstStyle/>
          <a:p>
            <a:pPr marL="342900" marR="0" indent="-342900" defTabSz="914400">
              <a:lnSpc>
                <a:spcPct val="110000"/>
              </a:lnSpc>
              <a:spcBef>
                <a:spcPts val="0"/>
              </a:spcBef>
              <a:spcAft>
                <a:spcPts val="0"/>
              </a:spcAft>
              <a:buClr>
                <a:srgbClr val="007ED7"/>
              </a:buClr>
              <a:buSzTx/>
              <a:buFont typeface="Wingdings" panose="05000000000000000000" charset="0"/>
              <a:buChar char=""/>
              <a:defRPr/>
            </a:pPr>
            <a:r>
              <a:rPr lang="zh-CN" altLang="en-US" sz="2000" spc="100" noProof="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过去一直是这么干事，没出过问题。</a:t>
            </a:r>
            <a:endParaRPr kumimoji="0" lang="zh-CN" altLang="en-US" sz="2000" kern="1200" cap="none" spc="100" normalizeH="0" baseline="0" noProof="0" dirty="0">
              <a:solidFill>
                <a:schemeClr val="tx1">
                  <a:lumMod val="85000"/>
                  <a:lumOff val="15000"/>
                </a:schemeClr>
              </a:solidFill>
              <a:uFillTx/>
              <a:latin typeface="微软雅黑" panose="020B0503020204020204" pitchFamily="34" charset="-122"/>
              <a:ea typeface="微软雅黑" panose="020B0503020204020204" pitchFamily="34" charset="-122"/>
              <a:cs typeface="+mn-cs"/>
            </a:endParaRPr>
          </a:p>
          <a:p>
            <a:pPr marL="342900" marR="0" indent="-342900" defTabSz="914400">
              <a:lnSpc>
                <a:spcPct val="110000"/>
              </a:lnSpc>
              <a:spcBef>
                <a:spcPts val="0"/>
              </a:spcBef>
              <a:spcAft>
                <a:spcPts val="0"/>
              </a:spcAft>
              <a:buClr>
                <a:srgbClr val="007ED7"/>
              </a:buClr>
              <a:buSzTx/>
              <a:buFont typeface="Wingdings" panose="05000000000000000000" charset="0"/>
              <a:buChar char=""/>
              <a:defRPr/>
            </a:pPr>
            <a:r>
              <a:rPr lang="zh-CN" altLang="en-US" sz="2000" spc="100" noProof="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别人也是这么做的，没事儿。</a:t>
            </a:r>
            <a:endParaRPr kumimoji="0" lang="zh-CN" altLang="en-US" sz="2000" kern="1200" cap="none" spc="100" normalizeH="0" baseline="0" noProof="0" dirty="0">
              <a:solidFill>
                <a:schemeClr val="tx1">
                  <a:lumMod val="85000"/>
                  <a:lumOff val="15000"/>
                </a:schemeClr>
              </a:solidFill>
              <a:uFillTx/>
              <a:latin typeface="微软雅黑" panose="020B0503020204020204" pitchFamily="34" charset="-122"/>
              <a:ea typeface="微软雅黑" panose="020B0503020204020204" pitchFamily="34" charset="-122"/>
              <a:cs typeface="+mn-cs"/>
            </a:endParaRPr>
          </a:p>
          <a:p>
            <a:pPr marL="342900" marR="0" indent="-342900" defTabSz="914400">
              <a:lnSpc>
                <a:spcPct val="110000"/>
              </a:lnSpc>
              <a:spcBef>
                <a:spcPts val="0"/>
              </a:spcBef>
              <a:spcAft>
                <a:spcPts val="0"/>
              </a:spcAft>
              <a:buClr>
                <a:srgbClr val="007ED7"/>
              </a:buClr>
              <a:buSzTx/>
              <a:buFont typeface="Wingdings" panose="05000000000000000000" charset="0"/>
              <a:buChar char=""/>
              <a:defRPr/>
            </a:pPr>
            <a:r>
              <a:rPr lang="zh-CN" altLang="en-US" sz="2000" spc="100" noProof="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上午就这么干的，没有什么变化。</a:t>
            </a:r>
            <a:endParaRPr kumimoji="0" lang="zh-CN" altLang="en-US" sz="2000" kern="1200" cap="none" spc="100" normalizeH="0" baseline="0" noProof="0" dirty="0">
              <a:solidFill>
                <a:schemeClr val="tx1">
                  <a:lumMod val="85000"/>
                  <a:lumOff val="15000"/>
                </a:schemeClr>
              </a:solidFill>
              <a:uFillTx/>
              <a:latin typeface="微软雅黑" panose="020B0503020204020204" pitchFamily="34" charset="-122"/>
              <a:ea typeface="微软雅黑" panose="020B0503020204020204" pitchFamily="34" charset="-122"/>
              <a:cs typeface="+mn-cs"/>
            </a:endParaRPr>
          </a:p>
          <a:p>
            <a:pPr marL="342900" marR="0" indent="-342900" defTabSz="914400">
              <a:lnSpc>
                <a:spcPct val="110000"/>
              </a:lnSpc>
              <a:spcBef>
                <a:spcPts val="0"/>
              </a:spcBef>
              <a:spcAft>
                <a:spcPts val="0"/>
              </a:spcAft>
              <a:buClr>
                <a:srgbClr val="007ED7"/>
              </a:buClr>
              <a:buSzTx/>
              <a:buFont typeface="Wingdings" panose="05000000000000000000" charset="0"/>
              <a:buChar char=""/>
              <a:defRPr/>
            </a:pPr>
            <a:r>
              <a:rPr lang="zh-CN" altLang="en-US" sz="2000" spc="100" noProof="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吃饭前就这样干的，正常。</a:t>
            </a:r>
            <a:endParaRPr lang="zh-CN" altLang="en-US" sz="2000" spc="100" noProof="0" dirty="0">
              <a:solidFill>
                <a:schemeClr val="tx1">
                  <a:lumMod val="85000"/>
                  <a:lumOff val="15000"/>
                </a:schemeClr>
              </a:solidFill>
              <a:uFillTx/>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96595" y="237649"/>
            <a:ext cx="41452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作业现场自主安全管理讲义</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02</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41680" y="753745"/>
            <a:ext cx="2279650" cy="398780"/>
            <a:chOff x="1415" y="1109"/>
            <a:chExt cx="3590" cy="628"/>
          </a:xfrm>
        </p:grpSpPr>
        <p:sp>
          <p:nvSpPr>
            <p:cNvPr id="3" name="AutoShape 11"/>
            <p:cNvSpPr/>
            <p:nvPr/>
          </p:nvSpPr>
          <p:spPr>
            <a:xfrm>
              <a:off x="1490" y="1139"/>
              <a:ext cx="3515"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15" y="1109"/>
              <a:ext cx="3589"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2</a:t>
              </a:r>
              <a:r>
                <a:rPr lang="zh-CN" sz="2000" b="1" spc="100" dirty="0" smtClean="0">
                  <a:solidFill>
                    <a:schemeClr val="bg1"/>
                  </a:solidFill>
                  <a:uFillTx/>
                  <a:latin typeface="微软雅黑" panose="020B0503020204020204" pitchFamily="34" charset="-122"/>
                  <a:ea typeface="微软雅黑" panose="020B0503020204020204" pitchFamily="34" charset="-122"/>
                  <a:sym typeface="+mn-ea"/>
                </a:rPr>
                <a:t>、</a:t>
              </a:r>
              <a:r>
                <a:rPr sz="2000" b="1" spc="100" dirty="0" smtClean="0">
                  <a:solidFill>
                    <a:schemeClr val="bg1"/>
                  </a:solidFill>
                  <a:uFillTx/>
                  <a:latin typeface="微软雅黑" panose="020B0503020204020204" pitchFamily="34" charset="-122"/>
                  <a:ea typeface="微软雅黑" panose="020B0503020204020204" pitchFamily="34" charset="-122"/>
                  <a:sym typeface="+mn-ea"/>
                </a:rPr>
                <a:t>主动关爱理念</a:t>
              </a:r>
            </a:p>
          </p:txBody>
        </p:sp>
      </p:grpSp>
      <p:grpSp>
        <p:nvGrpSpPr>
          <p:cNvPr id="8" name="组合 7"/>
          <p:cNvGrpSpPr/>
          <p:nvPr/>
        </p:nvGrpSpPr>
        <p:grpSpPr>
          <a:xfrm>
            <a:off x="1422400" y="1484630"/>
            <a:ext cx="6479540" cy="2891790"/>
            <a:chOff x="2240" y="2293"/>
            <a:chExt cx="10204" cy="4554"/>
          </a:xfrm>
        </p:grpSpPr>
        <p:sp>
          <p:nvSpPr>
            <p:cNvPr id="7" name="文本框 6"/>
            <p:cNvSpPr txBox="1"/>
            <p:nvPr/>
          </p:nvSpPr>
          <p:spPr>
            <a:xfrm>
              <a:off x="2240" y="2293"/>
              <a:ext cx="10205" cy="4554"/>
            </a:xfrm>
            <a:prstGeom prst="rect">
              <a:avLst/>
            </a:prstGeom>
            <a:noFill/>
          </p:spPr>
          <p:txBody>
            <a:bodyPr wrap="square" rtlCol="0" anchor="t">
              <a:spAutoFit/>
            </a:bodyPr>
            <a:lstStyle/>
            <a:p>
              <a:pPr marL="342900" marR="0" indent="0" defTabSz="914400" fontAlgn="auto">
                <a:lnSpc>
                  <a:spcPct val="130000"/>
                </a:lnSpc>
                <a:buClr>
                  <a:srgbClr val="007ED7"/>
                </a:buClr>
                <a:buSzTx/>
                <a:buFont typeface="Wingdings" panose="05000000000000000000" charset="0"/>
                <a:buChar char=""/>
                <a:defRPr/>
              </a:pPr>
              <a:r>
                <a:rPr lang="zh-CN" altLang="en-US" sz="2000" noProof="0" dirty="0">
                  <a:solidFill>
                    <a:schemeClr val="tx1">
                      <a:lumMod val="85000"/>
                      <a:lumOff val="15000"/>
                    </a:schemeClr>
                  </a:solidFill>
                  <a:effectLst/>
                  <a:latin typeface="微软雅黑" panose="020B0503020204020204" pitchFamily="34" charset="-122"/>
                  <a:ea typeface="微软雅黑" panose="020B0503020204020204" pitchFamily="34" charset="-122"/>
                  <a:sym typeface="+mn-ea"/>
                </a:rPr>
                <a:t> 主动关爱，即积极主动关注自己和他人的安全和健康行为。</a:t>
              </a:r>
              <a:endParaRPr kumimoji="0" lang="zh-CN" altLang="en-US" sz="2000" kern="1200" cap="none" spc="0" normalizeH="0" baseline="0" noProof="0" dirty="0">
                <a:solidFill>
                  <a:schemeClr val="tx1">
                    <a:lumMod val="85000"/>
                    <a:lumOff val="15000"/>
                  </a:schemeClr>
                </a:solidFill>
                <a:effectLst/>
                <a:latin typeface="微软雅黑" panose="020B0503020204020204" pitchFamily="34" charset="-122"/>
                <a:ea typeface="微软雅黑" panose="020B0503020204020204" pitchFamily="34" charset="-122"/>
                <a:cs typeface="+mn-cs"/>
                <a:sym typeface="+mn-ea"/>
              </a:endParaRPr>
            </a:p>
            <a:p>
              <a:pPr marL="342900" marR="0" indent="0" defTabSz="914400" fontAlgn="auto">
                <a:lnSpc>
                  <a:spcPct val="130000"/>
                </a:lnSpc>
                <a:buClr>
                  <a:srgbClr val="007ED7"/>
                </a:buClr>
                <a:buSzTx/>
                <a:buFont typeface="Wingdings" panose="05000000000000000000" charset="0"/>
                <a:buChar char=""/>
                <a:defRPr/>
              </a:pPr>
              <a:r>
                <a:rPr lang="zh-CN" altLang="en-US" sz="2000" noProof="0" dirty="0">
                  <a:solidFill>
                    <a:schemeClr val="tx1">
                      <a:lumMod val="85000"/>
                      <a:lumOff val="15000"/>
                    </a:schemeClr>
                  </a:solidFill>
                  <a:effectLst/>
                  <a:latin typeface="微软雅黑" panose="020B0503020204020204" pitchFamily="34" charset="-122"/>
                  <a:ea typeface="微软雅黑" panose="020B0503020204020204" pitchFamily="34" charset="-122"/>
                  <a:sym typeface="+mn-ea"/>
                </a:rPr>
                <a:t> 对一直保持安全行为的员工表扬奖励</a:t>
              </a:r>
              <a:endParaRPr kumimoji="0" lang="zh-CN" altLang="en-US" sz="2000" kern="1200" cap="none" spc="0" normalizeH="0" baseline="0" noProof="0" dirty="0">
                <a:solidFill>
                  <a:schemeClr val="tx1">
                    <a:lumMod val="85000"/>
                    <a:lumOff val="15000"/>
                  </a:schemeClr>
                </a:solidFill>
                <a:effectLst/>
                <a:latin typeface="微软雅黑" panose="020B0503020204020204" pitchFamily="34" charset="-122"/>
                <a:ea typeface="微软雅黑" panose="020B0503020204020204" pitchFamily="34" charset="-122"/>
                <a:cs typeface="+mn-cs"/>
                <a:sym typeface="+mn-ea"/>
              </a:endParaRPr>
            </a:p>
            <a:p>
              <a:pPr marL="342900" marR="0" indent="0" defTabSz="914400" fontAlgn="auto">
                <a:lnSpc>
                  <a:spcPct val="130000"/>
                </a:lnSpc>
                <a:buClr>
                  <a:srgbClr val="007ED7"/>
                </a:buClr>
                <a:buSzTx/>
                <a:buFont typeface="Wingdings" panose="05000000000000000000" charset="0"/>
                <a:buChar char=""/>
                <a:defRPr/>
              </a:pPr>
              <a:r>
                <a:rPr lang="zh-CN" altLang="en-US" sz="2000" noProof="0" dirty="0">
                  <a:solidFill>
                    <a:schemeClr val="tx1">
                      <a:lumMod val="85000"/>
                      <a:lumOff val="15000"/>
                    </a:schemeClr>
                  </a:solidFill>
                  <a:effectLst/>
                  <a:latin typeface="微软雅黑" panose="020B0503020204020204" pitchFamily="34" charset="-122"/>
                  <a:ea typeface="微软雅黑" panose="020B0503020204020204" pitchFamily="34" charset="-122"/>
                  <a:sym typeface="+mn-ea"/>
                </a:rPr>
                <a:t> 对工作中有危险行为的员工敢于纠正</a:t>
              </a:r>
              <a:endParaRPr kumimoji="0" lang="zh-CN" altLang="en-US" sz="2000" kern="1200" cap="none" spc="0" normalizeH="0" baseline="0" noProof="0" dirty="0">
                <a:solidFill>
                  <a:schemeClr val="tx1">
                    <a:lumMod val="85000"/>
                    <a:lumOff val="15000"/>
                  </a:schemeClr>
                </a:solidFill>
                <a:effectLst/>
                <a:latin typeface="微软雅黑" panose="020B0503020204020204" pitchFamily="34" charset="-122"/>
                <a:ea typeface="微软雅黑" panose="020B0503020204020204" pitchFamily="34" charset="-122"/>
                <a:cs typeface="+mn-cs"/>
                <a:sym typeface="+mn-ea"/>
              </a:endParaRPr>
            </a:p>
            <a:p>
              <a:pPr marL="342900" marR="0" indent="0" defTabSz="914400" fontAlgn="auto">
                <a:lnSpc>
                  <a:spcPct val="130000"/>
                </a:lnSpc>
                <a:buClr>
                  <a:srgbClr val="007ED7"/>
                </a:buClr>
                <a:buSzTx/>
                <a:buFont typeface="Wingdings" panose="05000000000000000000" charset="0"/>
                <a:buChar char=""/>
                <a:defRPr/>
              </a:pPr>
              <a:r>
                <a:rPr lang="zh-CN" altLang="en-US" sz="2000" noProof="0" dirty="0">
                  <a:solidFill>
                    <a:schemeClr val="tx1">
                      <a:lumMod val="85000"/>
                      <a:lumOff val="15000"/>
                    </a:schemeClr>
                  </a:solidFill>
                  <a:effectLst/>
                  <a:latin typeface="微软雅黑" panose="020B0503020204020204" pitchFamily="34" charset="-122"/>
                  <a:ea typeface="微软雅黑" panose="020B0503020204020204" pitchFamily="34" charset="-122"/>
                  <a:sym typeface="+mn-ea"/>
                </a:rPr>
                <a:t> 创建一个充满友爱的安全工作环境</a:t>
              </a:r>
              <a:endParaRPr kumimoji="0" lang="zh-CN" altLang="en-US" sz="2000" kern="1200" cap="none" spc="0" normalizeH="0" baseline="0" noProof="0" dirty="0">
                <a:solidFill>
                  <a:schemeClr val="tx1">
                    <a:lumMod val="85000"/>
                    <a:lumOff val="15000"/>
                  </a:schemeClr>
                </a:solidFill>
                <a:effectLst/>
                <a:latin typeface="微软雅黑" panose="020B0503020204020204" pitchFamily="34" charset="-122"/>
                <a:ea typeface="微软雅黑" panose="020B0503020204020204" pitchFamily="34" charset="-122"/>
                <a:cs typeface="+mn-cs"/>
                <a:sym typeface="+mn-ea"/>
              </a:endParaRPr>
            </a:p>
            <a:p>
              <a:pPr marR="0" indent="0" defTabSz="914400" fontAlgn="auto">
                <a:lnSpc>
                  <a:spcPct val="130000"/>
                </a:lnSpc>
                <a:buClrTx/>
                <a:buSzTx/>
                <a:buFont typeface="Wingdings" panose="05000000000000000000" pitchFamily="2" charset="2"/>
                <a:buNone/>
                <a:defRPr/>
              </a:pPr>
              <a:r>
                <a:rPr lang="en-US" altLang="zh-CN" sz="2000" noProof="0" dirty="0">
                  <a:solidFill>
                    <a:schemeClr val="tx1">
                      <a:lumMod val="85000"/>
                      <a:lumOff val="15000"/>
                    </a:schemeClr>
                  </a:solidFill>
                  <a:effectLst/>
                  <a:latin typeface="微软雅黑" panose="020B0503020204020204" pitchFamily="34" charset="-122"/>
                  <a:ea typeface="微软雅黑" panose="020B0503020204020204" pitchFamily="34" charset="-122"/>
                  <a:sym typeface="+mn-ea"/>
                </a:rPr>
                <a:t>   ——</a:t>
              </a:r>
              <a:r>
                <a:rPr lang="zh-CN" altLang="en-US" sz="2000" noProof="0" dirty="0">
                  <a:solidFill>
                    <a:schemeClr val="tx1">
                      <a:lumMod val="85000"/>
                      <a:lumOff val="15000"/>
                    </a:schemeClr>
                  </a:solidFill>
                  <a:effectLst/>
                  <a:latin typeface="微软雅黑" panose="020B0503020204020204" pitchFamily="34" charset="-122"/>
                  <a:ea typeface="微软雅黑" panose="020B0503020204020204" pitchFamily="34" charset="-122"/>
                  <a:sym typeface="+mn-ea"/>
                </a:rPr>
                <a:t>人人都能主动关心同事、工友和伙伴</a:t>
              </a:r>
              <a:endParaRPr kumimoji="0" lang="zh-CN" altLang="en-US" sz="2000" kern="1200" cap="none" spc="0" normalizeH="0" baseline="0" noProof="0" dirty="0">
                <a:solidFill>
                  <a:schemeClr val="tx1">
                    <a:lumMod val="85000"/>
                    <a:lumOff val="15000"/>
                  </a:schemeClr>
                </a:solidFill>
                <a:effectLst/>
                <a:latin typeface="微软雅黑" panose="020B0503020204020204" pitchFamily="34" charset="-122"/>
                <a:ea typeface="微软雅黑" panose="020B0503020204020204" pitchFamily="34" charset="-122"/>
                <a:cs typeface="+mn-cs"/>
                <a:sym typeface="+mn-ea"/>
              </a:endParaRPr>
            </a:p>
            <a:p>
              <a:pPr marR="0" indent="0" defTabSz="914400" fontAlgn="auto">
                <a:lnSpc>
                  <a:spcPct val="130000"/>
                </a:lnSpc>
                <a:buClrTx/>
                <a:buSzTx/>
                <a:buFontTx/>
                <a:buNone/>
                <a:defRPr/>
              </a:pPr>
              <a:r>
                <a:rPr lang="en-US" altLang="zh-CN" sz="2000" noProof="0" dirty="0">
                  <a:solidFill>
                    <a:schemeClr val="tx1">
                      <a:lumMod val="85000"/>
                      <a:lumOff val="15000"/>
                    </a:schemeClr>
                  </a:solidFill>
                  <a:effectLst/>
                  <a:latin typeface="微软雅黑" panose="020B0503020204020204" pitchFamily="34" charset="-122"/>
                  <a:ea typeface="微软雅黑" panose="020B0503020204020204" pitchFamily="34" charset="-122"/>
                  <a:sym typeface="+mn-ea"/>
                </a:rPr>
                <a:t>   ——</a:t>
              </a:r>
              <a:r>
                <a:rPr lang="zh-CN" altLang="en-US" sz="2000" noProof="0" dirty="0">
                  <a:solidFill>
                    <a:schemeClr val="tx1">
                      <a:lumMod val="85000"/>
                      <a:lumOff val="15000"/>
                    </a:schemeClr>
                  </a:solidFill>
                  <a:effectLst/>
                  <a:latin typeface="微软雅黑" panose="020B0503020204020204" pitchFamily="34" charset="-122"/>
                  <a:ea typeface="微软雅黑" panose="020B0503020204020204" pitchFamily="34" charset="-122"/>
                  <a:sym typeface="+mn-ea"/>
                </a:rPr>
                <a:t>人人都消除了埋怨、责备和相互推诿</a:t>
              </a:r>
            </a:p>
          </p:txBody>
        </p:sp>
        <p:sp>
          <p:nvSpPr>
            <p:cNvPr id="159" name="圆角矩形 158"/>
            <p:cNvSpPr/>
            <p:nvPr/>
          </p:nvSpPr>
          <p:spPr>
            <a:xfrm>
              <a:off x="2380" y="2293"/>
              <a:ext cx="9924" cy="4554"/>
            </a:xfrm>
            <a:prstGeom prst="roundRect">
              <a:avLst>
                <a:gd name="adj" fmla="val 3142"/>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96595" y="237649"/>
            <a:ext cx="41452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作业现场自主安全管理讲义</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02</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741680" y="753745"/>
            <a:ext cx="2279650" cy="398780"/>
            <a:chOff x="1415" y="1109"/>
            <a:chExt cx="3590" cy="628"/>
          </a:xfrm>
        </p:grpSpPr>
        <p:sp>
          <p:nvSpPr>
            <p:cNvPr id="8" name="AutoShape 11"/>
            <p:cNvSpPr/>
            <p:nvPr/>
          </p:nvSpPr>
          <p:spPr>
            <a:xfrm>
              <a:off x="1490" y="1139"/>
              <a:ext cx="3515"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9" name="文本框 8"/>
            <p:cNvSpPr txBox="1"/>
            <p:nvPr/>
          </p:nvSpPr>
          <p:spPr>
            <a:xfrm>
              <a:off x="1415" y="1109"/>
              <a:ext cx="3589"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3</a:t>
              </a:r>
              <a:r>
                <a:rPr lang="zh-CN" sz="2000" b="1" spc="100" dirty="0" smtClean="0">
                  <a:solidFill>
                    <a:schemeClr val="bg1"/>
                  </a:solidFill>
                  <a:uFillTx/>
                  <a:latin typeface="微软雅黑" panose="020B0503020204020204" pitchFamily="34" charset="-122"/>
                  <a:ea typeface="微软雅黑" panose="020B0503020204020204" pitchFamily="34" charset="-122"/>
                  <a:sym typeface="+mn-ea"/>
                </a:rPr>
                <a:t>、</a:t>
              </a:r>
              <a:r>
                <a:rPr sz="2000" b="1" spc="100" dirty="0" smtClean="0">
                  <a:solidFill>
                    <a:schemeClr val="bg1"/>
                  </a:solidFill>
                  <a:uFillTx/>
                  <a:latin typeface="微软雅黑" panose="020B0503020204020204" pitchFamily="34" charset="-122"/>
                  <a:ea typeface="微软雅黑" panose="020B0503020204020204" pitchFamily="34" charset="-122"/>
                  <a:sym typeface="+mn-ea"/>
                </a:rPr>
                <a:t>自觉自愿理念</a:t>
              </a:r>
            </a:p>
          </p:txBody>
        </p:sp>
      </p:grpSp>
      <p:grpSp>
        <p:nvGrpSpPr>
          <p:cNvPr id="11" name="组合 10"/>
          <p:cNvGrpSpPr/>
          <p:nvPr/>
        </p:nvGrpSpPr>
        <p:grpSpPr>
          <a:xfrm>
            <a:off x="1317943" y="1409700"/>
            <a:ext cx="6508115" cy="2919095"/>
            <a:chOff x="2053" y="2220"/>
            <a:chExt cx="10249" cy="4597"/>
          </a:xfrm>
        </p:grpSpPr>
        <p:sp>
          <p:nvSpPr>
            <p:cNvPr id="10" name="文本框 9"/>
            <p:cNvSpPr txBox="1"/>
            <p:nvPr/>
          </p:nvSpPr>
          <p:spPr>
            <a:xfrm>
              <a:off x="2098" y="2220"/>
              <a:ext cx="10205" cy="4554"/>
            </a:xfrm>
            <a:prstGeom prst="rect">
              <a:avLst/>
            </a:prstGeom>
            <a:noFill/>
          </p:spPr>
          <p:txBody>
            <a:bodyPr wrap="square" rtlCol="0" anchor="t">
              <a:spAutoFit/>
            </a:bodyPr>
            <a:lstStyle/>
            <a:p>
              <a:pPr marL="342900" marR="0" lvl="0" indent="-342900" algn="l" defTabSz="914400" rtl="0" fontAlgn="base">
                <a:lnSpc>
                  <a:spcPct val="130000"/>
                </a:lnSpc>
                <a:spcBef>
                  <a:spcPts val="0"/>
                </a:spcBef>
                <a:spcAft>
                  <a:spcPts val="0"/>
                </a:spcAft>
                <a:buClr>
                  <a:srgbClr val="007ED7"/>
                </a:buClr>
                <a:buSzTx/>
                <a:buFont typeface="Wingdings" panose="05000000000000000000" charset="0"/>
                <a:buChar char=""/>
                <a:defRPr/>
              </a:pPr>
              <a:r>
                <a:rPr lang="zh-CN" altLang="en-US" sz="2000"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楷体" panose="02010609060101010101" pitchFamily="49" charset="-122"/>
                </a:rPr>
                <a:t>安全</a:t>
              </a:r>
              <a:r>
                <a:rPr lang="en-US" altLang="zh-CN" sz="2000"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楷体" panose="02010609060101010101" pitchFamily="49" charset="-122"/>
                </a:rPr>
                <a:t>,</a:t>
              </a:r>
              <a:r>
                <a:rPr lang="zh-CN" altLang="en-US" sz="2000"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楷体" panose="02010609060101010101" pitchFamily="49" charset="-122"/>
                </a:rPr>
                <a:t>首先是自己的事。然而</a:t>
              </a:r>
              <a:r>
                <a:rPr lang="en-US" altLang="zh-CN" sz="2000"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楷体" panose="02010609060101010101" pitchFamily="49" charset="-122"/>
                </a:rPr>
                <a:t>,</a:t>
              </a:r>
              <a:r>
                <a:rPr lang="zh-CN" altLang="en-US" sz="2000"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楷体" panose="02010609060101010101" pitchFamily="49" charset="-122"/>
                </a:rPr>
                <a:t>安全管理却是强迫的行为。</a:t>
              </a:r>
              <a:endParaRPr kumimoji="0" lang="zh-CN" altLang="en-US" sz="2000" i="0" spc="100" baseline="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mn-cs"/>
                <a:sym typeface="楷体" panose="02010609060101010101" pitchFamily="49" charset="-122"/>
              </a:endParaRPr>
            </a:p>
            <a:p>
              <a:pPr marL="342900" marR="0" lvl="0" indent="-342900" algn="l" defTabSz="914400" rtl="0" fontAlgn="base">
                <a:lnSpc>
                  <a:spcPct val="130000"/>
                </a:lnSpc>
                <a:spcBef>
                  <a:spcPts val="0"/>
                </a:spcBef>
                <a:spcAft>
                  <a:spcPts val="0"/>
                </a:spcAft>
                <a:buClr>
                  <a:srgbClr val="007ED7"/>
                </a:buClr>
                <a:buSzTx/>
                <a:buFont typeface="Wingdings" panose="05000000000000000000" charset="0"/>
                <a:buChar char=""/>
                <a:defRPr/>
              </a:pPr>
              <a:r>
                <a:rPr lang="zh-CN" altLang="en-US" sz="2000"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楷体" panose="02010609060101010101" pitchFamily="49" charset="-122"/>
                </a:rPr>
                <a:t>管理效果不理想</a:t>
              </a:r>
              <a:r>
                <a:rPr lang="en-US" altLang="zh-CN" sz="2000"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楷体" panose="02010609060101010101" pitchFamily="49" charset="-122"/>
                </a:rPr>
                <a:t>,</a:t>
              </a:r>
              <a:r>
                <a:rPr lang="zh-CN" altLang="en-US" sz="2000"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楷体" panose="02010609060101010101" pitchFamily="49" charset="-122"/>
                </a:rPr>
                <a:t>根源来自强迫。</a:t>
              </a:r>
              <a:endParaRPr kumimoji="0" lang="zh-CN" altLang="en-US" sz="2000" i="0" spc="100" baseline="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mn-cs"/>
                <a:sym typeface="楷体" panose="02010609060101010101" pitchFamily="49" charset="-122"/>
              </a:endParaRPr>
            </a:p>
            <a:p>
              <a:pPr marL="342900" marR="0" lvl="0" indent="-342900" algn="l" defTabSz="914400" rtl="0" fontAlgn="base">
                <a:lnSpc>
                  <a:spcPct val="130000"/>
                </a:lnSpc>
                <a:spcBef>
                  <a:spcPts val="0"/>
                </a:spcBef>
                <a:spcAft>
                  <a:spcPts val="0"/>
                </a:spcAft>
                <a:buClr>
                  <a:srgbClr val="007ED7"/>
                </a:buClr>
                <a:buSzTx/>
                <a:buFont typeface="Wingdings" panose="05000000000000000000" charset="0"/>
                <a:buChar char=""/>
                <a:defRPr/>
              </a:pPr>
              <a:r>
                <a:rPr lang="zh-CN" altLang="en-US" sz="2000"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楷体" panose="02010609060101010101" pitchFamily="49" charset="-122"/>
                </a:rPr>
                <a:t>自觉</a:t>
              </a:r>
              <a:r>
                <a:rPr lang="en-US" altLang="zh-CN" sz="2000"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楷体" panose="02010609060101010101" pitchFamily="49" charset="-122"/>
                </a:rPr>
                <a:t>—</a:t>
              </a:r>
              <a:r>
                <a:rPr lang="zh-CN" altLang="en-US" sz="2000"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楷体" panose="02010609060101010101" pitchFamily="49" charset="-122"/>
                </a:rPr>
                <a:t>觉既是明。通过孵化，产生内生动力。</a:t>
              </a:r>
              <a:endParaRPr kumimoji="0" lang="zh-CN" altLang="en-US" sz="2000" i="0" spc="100" baseline="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mn-cs"/>
                <a:sym typeface="楷体" panose="02010609060101010101" pitchFamily="49" charset="-122"/>
              </a:endParaRPr>
            </a:p>
            <a:p>
              <a:pPr marL="342900" marR="0" lvl="0" indent="-342900" algn="l" defTabSz="914400" rtl="0" fontAlgn="base">
                <a:lnSpc>
                  <a:spcPct val="130000"/>
                </a:lnSpc>
                <a:spcBef>
                  <a:spcPts val="0"/>
                </a:spcBef>
                <a:spcAft>
                  <a:spcPts val="0"/>
                </a:spcAft>
                <a:buClr>
                  <a:srgbClr val="007ED7"/>
                </a:buClr>
                <a:buSzTx/>
                <a:buFont typeface="Wingdings" panose="05000000000000000000" charset="0"/>
                <a:buChar char=""/>
                <a:defRPr/>
              </a:pPr>
              <a:r>
                <a:rPr lang="zh-CN" altLang="en-US" sz="2000"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楷体" panose="02010609060101010101" pitchFamily="49" charset="-122"/>
                </a:rPr>
                <a:t>自愿</a:t>
              </a:r>
              <a:r>
                <a:rPr lang="en-US" altLang="zh-CN" sz="2000"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楷体" panose="02010609060101010101" pitchFamily="49" charset="-122"/>
                </a:rPr>
                <a:t>—</a:t>
              </a:r>
              <a:r>
                <a:rPr lang="zh-CN" altLang="en-US" sz="2000"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楷体" panose="02010609060101010101" pitchFamily="49" charset="-122"/>
                </a:rPr>
                <a:t>自觉才能自愿，自愿才能主动。</a:t>
              </a:r>
              <a:endParaRPr kumimoji="0" lang="zh-CN" altLang="en-US" sz="2000" i="0" spc="100" baseline="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cs typeface="+mn-cs"/>
                <a:sym typeface="楷体" panose="02010609060101010101" pitchFamily="49" charset="-122"/>
              </a:endParaRPr>
            </a:p>
            <a:p>
              <a:pPr marL="342900" marR="0" lvl="0" indent="-342900" algn="l" defTabSz="914400" rtl="0" fontAlgn="base">
                <a:lnSpc>
                  <a:spcPct val="130000"/>
                </a:lnSpc>
                <a:spcBef>
                  <a:spcPts val="0"/>
                </a:spcBef>
                <a:spcAft>
                  <a:spcPts val="0"/>
                </a:spcAft>
                <a:buClr>
                  <a:srgbClr val="007ED7"/>
                </a:buClr>
                <a:buSzTx/>
                <a:buFont typeface="Wingdings" panose="05000000000000000000" charset="0"/>
                <a:buChar char=""/>
                <a:defRPr/>
              </a:pPr>
              <a:r>
                <a:rPr lang="zh-CN" altLang="en-US" sz="2000"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楷体" panose="02010609060101010101" pitchFamily="49" charset="-122"/>
                </a:rPr>
                <a:t>自主</a:t>
              </a:r>
              <a:r>
                <a:rPr lang="en-US" altLang="zh-CN" sz="2000"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楷体" panose="02010609060101010101" pitchFamily="49" charset="-122"/>
                </a:rPr>
                <a:t>—</a:t>
              </a:r>
              <a:r>
                <a:rPr lang="zh-CN" altLang="en-US" sz="2000"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楷体" panose="02010609060101010101" pitchFamily="49" charset="-122"/>
                </a:rPr>
                <a:t>一种高级组织管理状态。需要智力支持满足员工的多种需求，达到自我实现。</a:t>
              </a:r>
            </a:p>
          </p:txBody>
        </p:sp>
        <p:sp>
          <p:nvSpPr>
            <p:cNvPr id="159" name="圆角矩形 158"/>
            <p:cNvSpPr/>
            <p:nvPr/>
          </p:nvSpPr>
          <p:spPr>
            <a:xfrm>
              <a:off x="2053" y="2263"/>
              <a:ext cx="10206" cy="4554"/>
            </a:xfrm>
            <a:prstGeom prst="roundRect">
              <a:avLst>
                <a:gd name="adj" fmla="val 3142"/>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任意多边形: 形状 8"/>
          <p:cNvSpPr/>
          <p:nvPr/>
        </p:nvSpPr>
        <p:spPr>
          <a:xfrm rot="20039436">
            <a:off x="89297" y="28893"/>
            <a:ext cx="772716" cy="1303735"/>
          </a:xfrm>
          <a:custGeom>
            <a:avLst/>
            <a:gdLst>
              <a:gd name="connsiteX0" fmla="*/ 1239121 w 1504459"/>
              <a:gd name="connsiteY0" fmla="*/ 0 h 2537186"/>
              <a:gd name="connsiteX1" fmla="*/ 1504459 w 1504459"/>
              <a:gd name="connsiteY1" fmla="*/ 129468 h 2537186"/>
              <a:gd name="connsiteX2" fmla="*/ 328568 w 1504459"/>
              <a:gd name="connsiteY2" fmla="*/ 2537186 h 2537186"/>
              <a:gd name="connsiteX3" fmla="*/ 0 w 1504459"/>
              <a:gd name="connsiteY3" fmla="*/ 2537186 h 2537186"/>
              <a:gd name="connsiteX4" fmla="*/ 1239121 w 1504459"/>
              <a:gd name="connsiteY4" fmla="*/ 0 h 2537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4459" h="2537186">
                <a:moveTo>
                  <a:pt x="1239121" y="0"/>
                </a:moveTo>
                <a:lnTo>
                  <a:pt x="1504459" y="129468"/>
                </a:lnTo>
                <a:lnTo>
                  <a:pt x="328568" y="2537186"/>
                </a:lnTo>
                <a:lnTo>
                  <a:pt x="0" y="2537186"/>
                </a:lnTo>
                <a:lnTo>
                  <a:pt x="1239121" y="0"/>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grpSp>
        <p:nvGrpSpPr>
          <p:cNvPr id="5" name="组合 4"/>
          <p:cNvGrpSpPr/>
          <p:nvPr/>
        </p:nvGrpSpPr>
        <p:grpSpPr>
          <a:xfrm>
            <a:off x="547370" y="376555"/>
            <a:ext cx="8049260" cy="4093210"/>
            <a:chOff x="1068" y="853"/>
            <a:chExt cx="12676" cy="6446"/>
          </a:xfrm>
        </p:grpSpPr>
        <p:pic>
          <p:nvPicPr>
            <p:cNvPr id="4097" name="图片 4"/>
            <p:cNvPicPr>
              <a:picLocks noChangeAspect="1"/>
            </p:cNvPicPr>
            <p:nvPr/>
          </p:nvPicPr>
          <p:blipFill>
            <a:blip r:embed="rId2" cstate="print"/>
            <a:srcRect l="28354" r="14409"/>
            <a:stretch>
              <a:fillRect/>
            </a:stretch>
          </p:blipFill>
          <p:spPr>
            <a:xfrm flipH="1">
              <a:off x="6362" y="853"/>
              <a:ext cx="7382" cy="6446"/>
            </a:xfrm>
            <a:prstGeom prst="rect">
              <a:avLst/>
            </a:prstGeom>
            <a:noFill/>
            <a:ln w="9525">
              <a:noFill/>
            </a:ln>
          </p:spPr>
        </p:pic>
        <p:grpSp>
          <p:nvGrpSpPr>
            <p:cNvPr id="3" name="组合 2"/>
            <p:cNvGrpSpPr/>
            <p:nvPr/>
          </p:nvGrpSpPr>
          <p:grpSpPr>
            <a:xfrm>
              <a:off x="1068" y="3087"/>
              <a:ext cx="7147" cy="2911"/>
              <a:chOff x="548" y="3100"/>
              <a:chExt cx="7147" cy="2911"/>
            </a:xfrm>
          </p:grpSpPr>
          <p:sp>
            <p:nvSpPr>
              <p:cNvPr id="4101" name="文本框 33"/>
              <p:cNvSpPr txBox="1"/>
              <p:nvPr/>
            </p:nvSpPr>
            <p:spPr>
              <a:xfrm>
                <a:off x="548" y="3179"/>
                <a:ext cx="5012" cy="1234"/>
              </a:xfrm>
              <a:prstGeom prst="rect">
                <a:avLst/>
              </a:prstGeom>
              <a:noFill/>
              <a:ln w="9525">
                <a:noFill/>
              </a:ln>
            </p:spPr>
            <p:txBody>
              <a:bodyPr wrap="square" anchor="t">
                <a:spAutoFit/>
              </a:bodyPr>
              <a:lstStyle/>
              <a:p>
                <a:r>
                  <a:rPr lang="en-US" altLang="zh-CN" sz="4500" dirty="0">
                    <a:solidFill>
                      <a:srgbClr val="015AA3"/>
                    </a:solidFill>
                    <a:latin typeface="造字工房力黑（非商用）常规体" pitchFamily="50" charset="-122"/>
                    <a:ea typeface="造字工房力黑（非商用）常规体" pitchFamily="50" charset="-122"/>
                  </a:rPr>
                  <a:t>PART 03</a:t>
                </a:r>
                <a:endParaRPr lang="zh-CN" altLang="en-US" sz="4500" dirty="0">
                  <a:solidFill>
                    <a:srgbClr val="015AA3"/>
                  </a:solidFill>
                  <a:latin typeface="造字工房力黑（非商用）常规体" pitchFamily="50" charset="-122"/>
                  <a:ea typeface="造字工房力黑（非商用）常规体" pitchFamily="50" charset="-122"/>
                </a:endParaRPr>
              </a:p>
            </p:txBody>
          </p:sp>
          <p:cxnSp>
            <p:nvCxnSpPr>
              <p:cNvPr id="35" name="直接连接符 34"/>
              <p:cNvCxnSpPr/>
              <p:nvPr/>
            </p:nvCxnSpPr>
            <p:spPr>
              <a:xfrm>
                <a:off x="683" y="3100"/>
                <a:ext cx="711" cy="0"/>
              </a:xfrm>
              <a:prstGeom prst="line">
                <a:avLst/>
              </a:prstGeom>
              <a:ln w="38100">
                <a:solidFill>
                  <a:srgbClr val="0160AF"/>
                </a:solidFill>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548" y="4413"/>
                <a:ext cx="7147" cy="1598"/>
              </a:xfrm>
              <a:prstGeom prst="rect">
                <a:avLst/>
              </a:prstGeom>
              <a:noFill/>
            </p:spPr>
            <p:txBody>
              <a:bodyPr wrap="square" rtlCol="0" anchor="t">
                <a:spAutoFit/>
              </a:bodyPr>
              <a:lstStyle/>
              <a:p>
                <a:pPr algn="l"/>
                <a:r>
                  <a:rPr lang="zh-CN" altLang="en-US" sz="3000" b="1" spc="100" dirty="0" smtClean="0">
                    <a:solidFill>
                      <a:srgbClr val="015AA3"/>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grpSp>
      </p:grpSp>
      <p:sp>
        <p:nvSpPr>
          <p:cNvPr id="4" name="文本框 3"/>
          <p:cNvSpPr txBox="1"/>
          <p:nvPr/>
        </p:nvSpPr>
        <p:spPr>
          <a:xfrm>
            <a:off x="473710" y="4479925"/>
            <a:ext cx="8196580" cy="398780"/>
          </a:xfrm>
          <a:prstGeom prst="rect">
            <a:avLst/>
          </a:prstGeom>
          <a:noFill/>
        </p:spPr>
        <p:txBody>
          <a:bodyPr wrap="square" rtlCol="0" anchor="t">
            <a:spAutoFit/>
          </a:bodyPr>
          <a:lstStyle/>
          <a:p>
            <a:pPr algn="ctr" fontAlgn="auto"/>
            <a:r>
              <a:rPr lang="zh-CN" altLang="en-US" sz="2000" b="1" spc="100" dirty="0" smtClean="0">
                <a:solidFill>
                  <a:srgbClr val="5BA8D7"/>
                </a:solidFill>
                <a:uFillTx/>
                <a:latin typeface="微软雅黑" panose="020B0503020204020204" pitchFamily="34" charset="-122"/>
                <a:ea typeface="微软雅黑" panose="020B0503020204020204" pitchFamily="34" charset="-122"/>
                <a:sym typeface="+mn-ea"/>
              </a:rPr>
              <a:t>思想无懈怠、制度无缺陷、设备无隐患、系统无死角、安全零事故</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751205" y="753745"/>
            <a:ext cx="3518535" cy="398780"/>
            <a:chOff x="1430" y="1109"/>
            <a:chExt cx="5541" cy="628"/>
          </a:xfrm>
        </p:grpSpPr>
        <p:sp>
          <p:nvSpPr>
            <p:cNvPr id="8" name="AutoShape 11"/>
            <p:cNvSpPr/>
            <p:nvPr/>
          </p:nvSpPr>
          <p:spPr>
            <a:xfrm>
              <a:off x="1490" y="1139"/>
              <a:ext cx="5481"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9" name="文本框 8"/>
            <p:cNvSpPr txBox="1"/>
            <p:nvPr/>
          </p:nvSpPr>
          <p:spPr>
            <a:xfrm>
              <a:off x="1430" y="1109"/>
              <a:ext cx="5420" cy="628"/>
            </a:xfrm>
            <a:prstGeom prst="rect">
              <a:avLst/>
            </a:prstGeom>
            <a:noFill/>
          </p:spPr>
          <p:txBody>
            <a:bodyPr wrap="square" rtlCol="0" anchor="t">
              <a:spAutoFit/>
            </a:bodyPr>
            <a:lstStyle/>
            <a:p>
              <a:pPr lvl="0" indent="0" algn="l" defTabSz="914400" fontAlgn="auto">
                <a:lnSpc>
                  <a:spcPct val="100000"/>
                </a:lnSpc>
              </a:pPr>
              <a:r>
                <a:rPr lang="zh-CN" sz="2000" b="1" spc="100" dirty="0" smtClean="0">
                  <a:solidFill>
                    <a:schemeClr val="bg1"/>
                  </a:solidFill>
                  <a:uFillTx/>
                  <a:latin typeface="微软雅黑" panose="020B0503020204020204" pitchFamily="34" charset="-122"/>
                  <a:ea typeface="微软雅黑" panose="020B0503020204020204" pitchFamily="34" charset="-122"/>
                  <a:sym typeface="+mn-ea"/>
                </a:rPr>
                <a:t>一、</a:t>
              </a:r>
              <a:r>
                <a:rPr sz="2000" b="1" spc="100" dirty="0" smtClean="0">
                  <a:solidFill>
                    <a:schemeClr val="bg1"/>
                  </a:solidFill>
                  <a:uFillTx/>
                  <a:latin typeface="微软雅黑" panose="020B0503020204020204" pitchFamily="34" charset="-122"/>
                  <a:ea typeface="微软雅黑" panose="020B0503020204020204" pitchFamily="34" charset="-122"/>
                  <a:sym typeface="+mn-ea"/>
                </a:rPr>
                <a:t>JSA/JHA  危险源辨识</a:t>
              </a:r>
            </a:p>
          </p:txBody>
        </p:sp>
      </p:grpSp>
      <p:grpSp>
        <p:nvGrpSpPr>
          <p:cNvPr id="6" name="组合 5"/>
          <p:cNvGrpSpPr/>
          <p:nvPr/>
        </p:nvGrpSpPr>
        <p:grpSpPr>
          <a:xfrm>
            <a:off x="1325245" y="1475105"/>
            <a:ext cx="6493510" cy="2910840"/>
            <a:chOff x="2076" y="2323"/>
            <a:chExt cx="10226" cy="4584"/>
          </a:xfrm>
        </p:grpSpPr>
        <p:sp>
          <p:nvSpPr>
            <p:cNvPr id="2" name="文本框 1"/>
            <p:cNvSpPr txBox="1"/>
            <p:nvPr/>
          </p:nvSpPr>
          <p:spPr>
            <a:xfrm>
              <a:off x="2098" y="2323"/>
              <a:ext cx="10205" cy="4506"/>
            </a:xfrm>
            <a:prstGeom prst="rect">
              <a:avLst/>
            </a:prstGeom>
            <a:noFill/>
          </p:spPr>
          <p:txBody>
            <a:bodyPr wrap="square" rtlCol="0" anchor="t">
              <a:spAutoFit/>
            </a:bodyPr>
            <a:lstStyle/>
            <a:p>
              <a:pPr marL="0" lvl="0" indent="457200" algn="just" fontAlgn="auto">
                <a:lnSpc>
                  <a:spcPct val="150000"/>
                </a:lnSpc>
                <a:spcBef>
                  <a:spcPct val="0"/>
                </a:spcBef>
                <a:buNone/>
              </a:pPr>
              <a:r>
                <a:rPr lang="zh-CN" altLang="en-US" sz="2000"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作业安全分析（JSA）或工作危害分析（JHA）并不是危害因素辨识或风险评估专用工具，而是一种常用于评估与作业有关的基本风险的管理工具，以确保作业活动中风险得以有效的控制，避免事故的发生，它包括了危害因素辨识、风险评估及控制全过程，是对简单作业活动的风险管理。</a:t>
              </a:r>
            </a:p>
          </p:txBody>
        </p:sp>
        <p:sp>
          <p:nvSpPr>
            <p:cNvPr id="3" name="圆角矩形 2"/>
            <p:cNvSpPr/>
            <p:nvPr/>
          </p:nvSpPr>
          <p:spPr>
            <a:xfrm>
              <a:off x="2076" y="2353"/>
              <a:ext cx="10206" cy="4554"/>
            </a:xfrm>
            <a:prstGeom prst="roundRect">
              <a:avLst>
                <a:gd name="adj" fmla="val 3142"/>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751205" y="753745"/>
            <a:ext cx="4478655" cy="398780"/>
            <a:chOff x="1430" y="1109"/>
            <a:chExt cx="7053" cy="628"/>
          </a:xfrm>
        </p:grpSpPr>
        <p:sp>
          <p:nvSpPr>
            <p:cNvPr id="8" name="AutoShape 11"/>
            <p:cNvSpPr/>
            <p:nvPr/>
          </p:nvSpPr>
          <p:spPr>
            <a:xfrm>
              <a:off x="1490" y="1139"/>
              <a:ext cx="6993"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9" name="文本框 8"/>
            <p:cNvSpPr txBox="1"/>
            <p:nvPr/>
          </p:nvSpPr>
          <p:spPr>
            <a:xfrm>
              <a:off x="1430" y="1109"/>
              <a:ext cx="7053"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作业安全分析JSA工作危害分析JHA</a:t>
              </a:r>
            </a:p>
          </p:txBody>
        </p:sp>
      </p:grpSp>
      <p:grpSp>
        <p:nvGrpSpPr>
          <p:cNvPr id="10" name="组合 9"/>
          <p:cNvGrpSpPr/>
          <p:nvPr/>
        </p:nvGrpSpPr>
        <p:grpSpPr>
          <a:xfrm>
            <a:off x="1149985" y="1386840"/>
            <a:ext cx="6844030" cy="3311525"/>
            <a:chOff x="1508" y="2184"/>
            <a:chExt cx="10778" cy="5215"/>
          </a:xfrm>
        </p:grpSpPr>
        <p:sp>
          <p:nvSpPr>
            <p:cNvPr id="12" name="剪去对角的矩形 4"/>
            <p:cNvSpPr/>
            <p:nvPr/>
          </p:nvSpPr>
          <p:spPr>
            <a:xfrm>
              <a:off x="1508" y="2495"/>
              <a:ext cx="10778" cy="4904"/>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3" name="矩形 11"/>
            <p:cNvSpPr/>
            <p:nvPr/>
          </p:nvSpPr>
          <p:spPr>
            <a:xfrm>
              <a:off x="4722" y="2537"/>
              <a:ext cx="5105" cy="628"/>
            </a:xfrm>
            <a:prstGeom prst="rect">
              <a:avLst/>
            </a:prstGeom>
            <a:noFill/>
            <a:ln w="9525">
              <a:noFill/>
            </a:ln>
          </p:spPr>
          <p:txBody>
            <a:bodyPr wrap="non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algn="l">
                <a:lnSpc>
                  <a:spcPct val="100000"/>
                </a:lnSpc>
                <a:spcBef>
                  <a:spcPct val="0"/>
                </a:spcBef>
                <a:buNone/>
              </a:pPr>
              <a:r>
                <a:rPr lang="zh-CN" altLang="en-US" sz="2000" b="1" spc="100" dirty="0">
                  <a:solidFill>
                    <a:schemeClr val="tx1">
                      <a:lumMod val="85000"/>
                      <a:lumOff val="15000"/>
                    </a:schemeClr>
                  </a:solidFill>
                  <a:uFillTx/>
                  <a:latin typeface="微软雅黑" panose="020B0503020204020204" pitchFamily="34" charset="-122"/>
                  <a:ea typeface="微软雅黑" panose="020B0503020204020204" pitchFamily="34" charset="-122"/>
                </a:rPr>
                <a:t>JSA/JHA方法的优、缺点</a:t>
              </a:r>
            </a:p>
          </p:txBody>
        </p:sp>
        <p:sp>
          <p:nvSpPr>
            <p:cNvPr id="14" name="矩形 2"/>
            <p:cNvSpPr/>
            <p:nvPr/>
          </p:nvSpPr>
          <p:spPr>
            <a:xfrm>
              <a:off x="2108" y="2999"/>
              <a:ext cx="9560" cy="4215"/>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eaLnBrk="1">
                <a:lnSpc>
                  <a:spcPct val="120000"/>
                </a:lnSpc>
                <a:spcBef>
                  <a:spcPts val="0"/>
                </a:spcBef>
                <a:spcAft>
                  <a:spcPts val="0"/>
                </a:spcAft>
                <a:buNone/>
              </a:pPr>
              <a:r>
                <a:rPr sz="2000" dirty="0">
                  <a:solidFill>
                    <a:schemeClr val="tx1">
                      <a:lumMod val="85000"/>
                      <a:lumOff val="15000"/>
                    </a:schemeClr>
                  </a:solidFill>
                  <a:uFillTx/>
                  <a:latin typeface="微软雅黑" panose="020B0503020204020204" pitchFamily="34" charset="-122"/>
                  <a:ea typeface="微软雅黑" panose="020B0503020204020204" pitchFamily="34" charset="-122"/>
                </a:rPr>
                <a:t>1 </a:t>
              </a:r>
              <a:r>
                <a:rPr sz="2000" dirty="0" err="1">
                  <a:solidFill>
                    <a:schemeClr val="tx1">
                      <a:lumMod val="85000"/>
                      <a:lumOff val="15000"/>
                    </a:schemeClr>
                  </a:solidFill>
                  <a:uFillTx/>
                  <a:latin typeface="微软雅黑" panose="020B0503020204020204" pitchFamily="34" charset="-122"/>
                  <a:ea typeface="微软雅黑" panose="020B0503020204020204" pitchFamily="34" charset="-122"/>
                </a:rPr>
                <a:t>优点：该方法简单明了，通俗易懂，尤其是目前已开发</a:t>
              </a:r>
              <a:r>
                <a:rPr lang="zh-CN" altLang="en-US" sz="20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JSA/JHA</a:t>
              </a:r>
              <a:r>
                <a:rPr sz="2000" dirty="0" err="1">
                  <a:solidFill>
                    <a:schemeClr val="tx1">
                      <a:lumMod val="85000"/>
                      <a:lumOff val="15000"/>
                    </a:schemeClr>
                  </a:solidFill>
                  <a:uFillTx/>
                  <a:latin typeface="微软雅黑" panose="020B0503020204020204" pitchFamily="34" charset="-122"/>
                  <a:ea typeface="微软雅黑" panose="020B0503020204020204" pitchFamily="34" charset="-122"/>
                </a:rPr>
                <a:t>方法标准，可操作性很强，便于实施</a:t>
              </a:r>
              <a:r>
                <a:rPr sz="2000" dirty="0">
                  <a:solidFill>
                    <a:schemeClr val="tx1">
                      <a:lumMod val="85000"/>
                      <a:lumOff val="15000"/>
                    </a:schemeClr>
                  </a:solidFill>
                  <a:uFillTx/>
                  <a:latin typeface="微软雅黑" panose="020B0503020204020204" pitchFamily="34" charset="-122"/>
                  <a:ea typeface="微软雅黑" panose="020B0503020204020204" pitchFamily="34" charset="-122"/>
                </a:rPr>
                <a:t>。</a:t>
              </a:r>
            </a:p>
            <a:p>
              <a:pPr marL="0" lvl="1" indent="457200" algn="just" eaLnBrk="1">
                <a:lnSpc>
                  <a:spcPct val="120000"/>
                </a:lnSpc>
                <a:spcBef>
                  <a:spcPts val="0"/>
                </a:spcBef>
                <a:spcAft>
                  <a:spcPts val="0"/>
                </a:spcAft>
                <a:buNone/>
              </a:pPr>
              <a:r>
                <a:rPr sz="2000" dirty="0">
                  <a:solidFill>
                    <a:schemeClr val="tx1">
                      <a:lumMod val="85000"/>
                      <a:lumOff val="15000"/>
                    </a:schemeClr>
                  </a:solidFill>
                  <a:uFillTx/>
                  <a:latin typeface="微软雅黑" panose="020B0503020204020204" pitchFamily="34" charset="-122"/>
                  <a:ea typeface="微软雅黑" panose="020B0503020204020204" pitchFamily="34" charset="-122"/>
                </a:rPr>
                <a:t>2 缺点：该方法在危害因素辨识方面并无太多优势，它并不是推荐用于危害因素辨识的专门方法，但由于其简单明了、可操作，一般用于非常规作业活动的风险管理。</a:t>
              </a:r>
            </a:p>
          </p:txBody>
        </p:sp>
        <p:sp>
          <p:nvSpPr>
            <p:cNvPr id="18" name="文本框 1"/>
            <p:cNvSpPr txBox="1"/>
            <p:nvPr/>
          </p:nvSpPr>
          <p:spPr>
            <a:xfrm>
              <a:off x="3027" y="2184"/>
              <a:ext cx="1141" cy="628"/>
            </a:xfrm>
            <a:prstGeom prst="rect">
              <a:avLst/>
            </a:prstGeom>
            <a:solidFill>
              <a:srgbClr val="0160AF"/>
            </a:solid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eaLnBrk="1" hangingPunct="1">
                <a:lnSpc>
                  <a:spcPct val="100000"/>
                </a:lnSpc>
                <a:spcBef>
                  <a:spcPct val="0"/>
                </a:spcBef>
                <a:buNone/>
              </a:pPr>
              <a:r>
                <a:rPr lang="zh-CN" altLang="en-US" sz="2000" b="1" spc="100" dirty="0" smtClean="0">
                  <a:solidFill>
                    <a:schemeClr val="bg1"/>
                  </a:solidFill>
                  <a:uFillTx/>
                  <a:latin typeface="微软雅黑" panose="020B0503020204020204" pitchFamily="34" charset="-122"/>
                  <a:ea typeface="微软雅黑" panose="020B0503020204020204" pitchFamily="34" charset="-122"/>
                </a:rPr>
                <a:t>详解</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751205" y="753745"/>
            <a:ext cx="4478655" cy="398780"/>
            <a:chOff x="1430" y="1109"/>
            <a:chExt cx="7053" cy="628"/>
          </a:xfrm>
        </p:grpSpPr>
        <p:sp>
          <p:nvSpPr>
            <p:cNvPr id="8" name="AutoShape 11"/>
            <p:cNvSpPr/>
            <p:nvPr/>
          </p:nvSpPr>
          <p:spPr>
            <a:xfrm>
              <a:off x="1490" y="1139"/>
              <a:ext cx="6993"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9" name="文本框 8"/>
            <p:cNvSpPr txBox="1"/>
            <p:nvPr/>
          </p:nvSpPr>
          <p:spPr>
            <a:xfrm>
              <a:off x="1430" y="1109"/>
              <a:ext cx="7053"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作业安全分析JSA工作危害分析JHA</a:t>
              </a:r>
            </a:p>
          </p:txBody>
        </p:sp>
      </p:grpSp>
      <p:grpSp>
        <p:nvGrpSpPr>
          <p:cNvPr id="10" name="组合 9"/>
          <p:cNvGrpSpPr/>
          <p:nvPr/>
        </p:nvGrpSpPr>
        <p:grpSpPr>
          <a:xfrm>
            <a:off x="1201738" y="1386840"/>
            <a:ext cx="6740525" cy="3285490"/>
            <a:chOff x="1829" y="2184"/>
            <a:chExt cx="10615" cy="5174"/>
          </a:xfrm>
        </p:grpSpPr>
        <p:sp>
          <p:nvSpPr>
            <p:cNvPr id="12" name="剪去对角的矩形 4"/>
            <p:cNvSpPr/>
            <p:nvPr/>
          </p:nvSpPr>
          <p:spPr>
            <a:xfrm>
              <a:off x="1829" y="2495"/>
              <a:ext cx="10615" cy="4863"/>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3" name="矩形 11"/>
            <p:cNvSpPr/>
            <p:nvPr/>
          </p:nvSpPr>
          <p:spPr>
            <a:xfrm>
              <a:off x="4722" y="2628"/>
              <a:ext cx="5105" cy="628"/>
            </a:xfrm>
            <a:prstGeom prst="rect">
              <a:avLst/>
            </a:prstGeom>
            <a:noFill/>
            <a:ln w="9525">
              <a:noFill/>
            </a:ln>
          </p:spPr>
          <p:txBody>
            <a:bodyPr wrap="non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algn="l">
                <a:lnSpc>
                  <a:spcPct val="100000"/>
                </a:lnSpc>
                <a:spcBef>
                  <a:spcPct val="0"/>
                </a:spcBef>
                <a:buNone/>
              </a:pPr>
              <a:r>
                <a:rPr lang="zh-CN" altLang="en-US" sz="2000" b="1" spc="100" dirty="0">
                  <a:solidFill>
                    <a:schemeClr val="tx1">
                      <a:lumMod val="85000"/>
                      <a:lumOff val="15000"/>
                    </a:schemeClr>
                  </a:solidFill>
                  <a:uFillTx/>
                  <a:latin typeface="微软雅黑" panose="020B0503020204020204" pitchFamily="34" charset="-122"/>
                  <a:ea typeface="微软雅黑" panose="020B0503020204020204" pitchFamily="34" charset="-122"/>
                </a:rPr>
                <a:t>JSA/JHA方法的应用范围</a:t>
              </a:r>
            </a:p>
          </p:txBody>
        </p:sp>
        <p:sp>
          <p:nvSpPr>
            <p:cNvPr id="14" name="矩形 2"/>
            <p:cNvSpPr/>
            <p:nvPr/>
          </p:nvSpPr>
          <p:spPr>
            <a:xfrm>
              <a:off x="2082" y="3181"/>
              <a:ext cx="10205" cy="3779"/>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a:lnSpc>
                  <a:spcPct val="150000"/>
                </a:lnSpc>
                <a:spcBef>
                  <a:spcPct val="0"/>
                </a:spcBef>
                <a:buNone/>
              </a:pPr>
              <a:r>
                <a:rPr sz="2000">
                  <a:solidFill>
                    <a:schemeClr val="tx1">
                      <a:lumMod val="85000"/>
                      <a:lumOff val="15000"/>
                    </a:schemeClr>
                  </a:solidFill>
                  <a:latin typeface="微软雅黑" panose="020B0503020204020204" pitchFamily="34" charset="-122"/>
                  <a:ea typeface="微软雅黑" panose="020B0503020204020204" pitchFamily="34" charset="-122"/>
                </a:rPr>
                <a:t>工作安全分析一般应用于一些作业活动，如，对新的作业、非常规(临时)的风险管理（当然，包含危害因素辨识），或者在评估现有的作业、改变现有的作业时，开展工作安全分析。工作安全分析不适于对连续性工艺流程以及设备、设施等方面的危害因素辨识。</a:t>
              </a:r>
            </a:p>
          </p:txBody>
        </p:sp>
        <p:sp>
          <p:nvSpPr>
            <p:cNvPr id="18" name="文本框 1"/>
            <p:cNvSpPr txBox="1"/>
            <p:nvPr/>
          </p:nvSpPr>
          <p:spPr>
            <a:xfrm>
              <a:off x="2637" y="2184"/>
              <a:ext cx="1141" cy="628"/>
            </a:xfrm>
            <a:prstGeom prst="rect">
              <a:avLst/>
            </a:prstGeom>
            <a:solidFill>
              <a:srgbClr val="0160AF"/>
            </a:solid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eaLnBrk="1" hangingPunct="1">
                <a:lnSpc>
                  <a:spcPct val="100000"/>
                </a:lnSpc>
                <a:spcBef>
                  <a:spcPct val="0"/>
                </a:spcBef>
                <a:buNone/>
              </a:pPr>
              <a:r>
                <a:rPr lang="zh-CN" altLang="en-US" sz="2000" b="1" spc="100" dirty="0" smtClean="0">
                  <a:solidFill>
                    <a:schemeClr val="bg1"/>
                  </a:solidFill>
                  <a:uFillTx/>
                  <a:latin typeface="微软雅黑" panose="020B0503020204020204" pitchFamily="34" charset="-122"/>
                  <a:ea typeface="微软雅黑" panose="020B0503020204020204" pitchFamily="34" charset="-122"/>
                </a:rPr>
                <a:t>详解</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751205" y="753745"/>
            <a:ext cx="2689860" cy="398780"/>
            <a:chOff x="1430" y="1109"/>
            <a:chExt cx="4236" cy="628"/>
          </a:xfrm>
        </p:grpSpPr>
        <p:sp>
          <p:nvSpPr>
            <p:cNvPr id="8" name="AutoShape 11"/>
            <p:cNvSpPr/>
            <p:nvPr/>
          </p:nvSpPr>
          <p:spPr>
            <a:xfrm>
              <a:off x="1490" y="1139"/>
              <a:ext cx="4176"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9" name="文本框 8"/>
            <p:cNvSpPr txBox="1"/>
            <p:nvPr/>
          </p:nvSpPr>
          <p:spPr>
            <a:xfrm>
              <a:off x="1430" y="1109"/>
              <a:ext cx="4236"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二 、安全检查表SCL</a:t>
              </a:r>
            </a:p>
          </p:txBody>
        </p:sp>
      </p:grpSp>
      <p:grpSp>
        <p:nvGrpSpPr>
          <p:cNvPr id="12" name="组合 11"/>
          <p:cNvGrpSpPr/>
          <p:nvPr/>
        </p:nvGrpSpPr>
        <p:grpSpPr>
          <a:xfrm>
            <a:off x="1691640" y="1617980"/>
            <a:ext cx="5760720" cy="2457450"/>
            <a:chOff x="2665" y="2533"/>
            <a:chExt cx="9072" cy="3870"/>
          </a:xfrm>
        </p:grpSpPr>
        <p:sp>
          <p:nvSpPr>
            <p:cNvPr id="10" name="文本框 9"/>
            <p:cNvSpPr txBox="1"/>
            <p:nvPr/>
          </p:nvSpPr>
          <p:spPr>
            <a:xfrm>
              <a:off x="2665" y="2533"/>
              <a:ext cx="9071" cy="3779"/>
            </a:xfrm>
            <a:prstGeom prst="rect">
              <a:avLst/>
            </a:prstGeom>
            <a:noFill/>
          </p:spPr>
          <p:txBody>
            <a:bodyPr wrap="square" rtlCol="0" anchor="t">
              <a:spAutoFit/>
            </a:bodyPr>
            <a:lstStyle/>
            <a:p>
              <a:pPr marL="0" lvl="0" indent="457200" algn="just" fontAlgn="auto">
                <a:lnSpc>
                  <a:spcPct val="150000"/>
                </a:lnSpc>
                <a:spcBef>
                  <a:spcPct val="0"/>
                </a:spcBef>
                <a:buNone/>
              </a:pP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sym typeface="+mn-ea"/>
                </a:rPr>
                <a:t>安全检查表（Safety Check List）是运用安全系统工程的方法所开发的用于发现系统以及设备、机器装置和操作管理、工艺、组织措施等方面的各种不安全因素的一种表格式检查工具。它是进行安全检查、发现潜在危险。</a:t>
              </a:r>
            </a:p>
          </p:txBody>
        </p:sp>
        <p:sp>
          <p:nvSpPr>
            <p:cNvPr id="11" name="圆角矩形 10"/>
            <p:cNvSpPr/>
            <p:nvPr/>
          </p:nvSpPr>
          <p:spPr>
            <a:xfrm>
              <a:off x="2665" y="2623"/>
              <a:ext cx="9072" cy="3780"/>
            </a:xfrm>
            <a:prstGeom prst="roundRect">
              <a:avLst>
                <a:gd name="adj" fmla="val 3142"/>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1171258" y="1386840"/>
            <a:ext cx="6801485" cy="3343910"/>
            <a:chOff x="1785" y="2184"/>
            <a:chExt cx="10711" cy="5266"/>
          </a:xfrm>
        </p:grpSpPr>
        <p:sp>
          <p:nvSpPr>
            <p:cNvPr id="12" name="剪去对角的矩形 4"/>
            <p:cNvSpPr/>
            <p:nvPr/>
          </p:nvSpPr>
          <p:spPr>
            <a:xfrm>
              <a:off x="1785" y="2534"/>
              <a:ext cx="10711" cy="4916"/>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3" name="矩形 11"/>
            <p:cNvSpPr/>
            <p:nvPr/>
          </p:nvSpPr>
          <p:spPr>
            <a:xfrm>
              <a:off x="3977" y="2628"/>
              <a:ext cx="6117" cy="628"/>
            </a:xfrm>
            <a:prstGeom prst="rect">
              <a:avLst/>
            </a:prstGeom>
            <a:noFill/>
            <a:ln w="9525">
              <a:noFill/>
            </a:ln>
          </p:spPr>
          <p:txBody>
            <a:bodyPr wrap="non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algn="l">
                <a:lnSpc>
                  <a:spcPct val="100000"/>
                </a:lnSpc>
                <a:spcBef>
                  <a:spcPct val="0"/>
                </a:spcBef>
                <a:buNone/>
              </a:pPr>
              <a:r>
                <a:rPr lang="zh-CN" altLang="en-US" sz="2000" b="1" spc="100" dirty="0">
                  <a:solidFill>
                    <a:schemeClr val="tx1">
                      <a:lumMod val="85000"/>
                      <a:lumOff val="15000"/>
                    </a:schemeClr>
                  </a:solidFill>
                  <a:uFillTx/>
                  <a:latin typeface="微软雅黑" panose="020B0503020204020204" pitchFamily="34" charset="-122"/>
                  <a:ea typeface="微软雅黑" panose="020B0503020204020204" pitchFamily="34" charset="-122"/>
                </a:rPr>
                <a:t>安全检查表（SCL）的优、缺点</a:t>
              </a:r>
            </a:p>
          </p:txBody>
        </p:sp>
        <p:sp>
          <p:nvSpPr>
            <p:cNvPr id="14" name="矩形 2"/>
            <p:cNvSpPr/>
            <p:nvPr/>
          </p:nvSpPr>
          <p:spPr>
            <a:xfrm>
              <a:off x="2082" y="3181"/>
              <a:ext cx="10205" cy="3876"/>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a:lnSpc>
                  <a:spcPct val="11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1</a:t>
              </a:r>
              <a:r>
                <a:rPr lang="zh-CN" sz="2000" spc="100">
                  <a:solidFill>
                    <a:schemeClr val="tx1">
                      <a:lumMod val="85000"/>
                      <a:lumOff val="15000"/>
                    </a:schemeClr>
                  </a:solidFill>
                  <a:uFillTx/>
                  <a:latin typeface="微软雅黑" panose="020B0503020204020204" pitchFamily="34" charset="-122"/>
                  <a:ea typeface="微软雅黑" panose="020B0503020204020204" pitchFamily="34" charset="-122"/>
                </a:rPr>
                <a:t>、</a:t>
              </a: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优点：安全检查表是定性分析的结果，是建立在原有的安全检查基础和安全系统工程之上的，简单易学，容易掌握，符合我国现阶段的实际情况，为安全预测和决策提供坚实的基础。</a:t>
              </a:r>
            </a:p>
            <a:p>
              <a:pPr marL="0" lvl="1" indent="457200" algn="just">
                <a:lnSpc>
                  <a:spcPct val="11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安全检查表法简单明了，尤其适用于岗位员工进行危害因素辨识，对其起到很好的提示作用，便于全面辨识危害因素。</a:t>
              </a:r>
            </a:p>
          </p:txBody>
        </p:sp>
        <p:sp>
          <p:nvSpPr>
            <p:cNvPr id="18" name="文本框 1"/>
            <p:cNvSpPr txBox="1"/>
            <p:nvPr/>
          </p:nvSpPr>
          <p:spPr>
            <a:xfrm>
              <a:off x="2637" y="2184"/>
              <a:ext cx="1141" cy="628"/>
            </a:xfrm>
            <a:prstGeom prst="rect">
              <a:avLst/>
            </a:prstGeom>
            <a:solidFill>
              <a:srgbClr val="0160AF"/>
            </a:solid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eaLnBrk="1" hangingPunct="1">
                <a:lnSpc>
                  <a:spcPct val="100000"/>
                </a:lnSpc>
                <a:spcBef>
                  <a:spcPct val="0"/>
                </a:spcBef>
                <a:buNone/>
              </a:pPr>
              <a:r>
                <a:rPr lang="zh-CN" altLang="en-US" sz="2000" b="1" spc="100" dirty="0" smtClean="0">
                  <a:solidFill>
                    <a:schemeClr val="bg1"/>
                  </a:solidFill>
                  <a:uFillTx/>
                  <a:latin typeface="微软雅黑" panose="020B0503020204020204" pitchFamily="34" charset="-122"/>
                  <a:ea typeface="微软雅黑" panose="020B0503020204020204" pitchFamily="34" charset="-122"/>
                </a:rPr>
                <a:t>详解</a:t>
              </a:r>
            </a:p>
          </p:txBody>
        </p:sp>
      </p:grpSp>
      <p:grpSp>
        <p:nvGrpSpPr>
          <p:cNvPr id="2" name="组合 1"/>
          <p:cNvGrpSpPr/>
          <p:nvPr/>
        </p:nvGrpSpPr>
        <p:grpSpPr>
          <a:xfrm>
            <a:off x="751205" y="753745"/>
            <a:ext cx="2689860" cy="398780"/>
            <a:chOff x="1430" y="1109"/>
            <a:chExt cx="4236" cy="628"/>
          </a:xfrm>
        </p:grpSpPr>
        <p:sp>
          <p:nvSpPr>
            <p:cNvPr id="3" name="AutoShape 11"/>
            <p:cNvSpPr/>
            <p:nvPr/>
          </p:nvSpPr>
          <p:spPr>
            <a:xfrm>
              <a:off x="1490" y="1139"/>
              <a:ext cx="4176"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30" y="1109"/>
              <a:ext cx="4236"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二 、安全检查表SCL</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1206183" y="1272540"/>
            <a:ext cx="6731635" cy="2162175"/>
            <a:chOff x="1830" y="2184"/>
            <a:chExt cx="10601" cy="3405"/>
          </a:xfrm>
        </p:grpSpPr>
        <p:sp>
          <p:nvSpPr>
            <p:cNvPr id="12" name="剪去对角的矩形 4"/>
            <p:cNvSpPr/>
            <p:nvPr/>
          </p:nvSpPr>
          <p:spPr>
            <a:xfrm>
              <a:off x="1830" y="2508"/>
              <a:ext cx="10601" cy="3081"/>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3" name="矩形 11"/>
            <p:cNvSpPr/>
            <p:nvPr/>
          </p:nvSpPr>
          <p:spPr>
            <a:xfrm>
              <a:off x="3977" y="2553"/>
              <a:ext cx="6117" cy="628"/>
            </a:xfrm>
            <a:prstGeom prst="rect">
              <a:avLst/>
            </a:prstGeom>
            <a:noFill/>
            <a:ln w="9525">
              <a:noFill/>
            </a:ln>
          </p:spPr>
          <p:txBody>
            <a:bodyPr wrap="non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algn="l">
                <a:lnSpc>
                  <a:spcPct val="100000"/>
                </a:lnSpc>
                <a:spcBef>
                  <a:spcPct val="0"/>
                </a:spcBef>
                <a:buNone/>
              </a:pPr>
              <a:r>
                <a:rPr lang="zh-CN" altLang="en-US" sz="2000" b="1" spc="100" dirty="0">
                  <a:solidFill>
                    <a:schemeClr val="tx1">
                      <a:lumMod val="85000"/>
                      <a:lumOff val="15000"/>
                    </a:schemeClr>
                  </a:solidFill>
                  <a:uFillTx/>
                  <a:latin typeface="微软雅黑" panose="020B0503020204020204" pitchFamily="34" charset="-122"/>
                  <a:ea typeface="微软雅黑" panose="020B0503020204020204" pitchFamily="34" charset="-122"/>
                </a:rPr>
                <a:t>安全检查表（SCL）的优、缺点</a:t>
              </a:r>
            </a:p>
          </p:txBody>
        </p:sp>
        <p:sp>
          <p:nvSpPr>
            <p:cNvPr id="14" name="矩形 2"/>
            <p:cNvSpPr/>
            <p:nvPr/>
          </p:nvSpPr>
          <p:spPr>
            <a:xfrm>
              <a:off x="2082" y="3091"/>
              <a:ext cx="10205" cy="2276"/>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a:lnSpc>
                  <a:spcPct val="11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2.缺点：检查表约束限制了人们主观能动性的发挥，对不在检查表中反映的问题，可能会被忽视，因此，采用该方法可能会漏掉以往未曾出现过的一些新的危害因素。</a:t>
              </a:r>
            </a:p>
          </p:txBody>
        </p:sp>
        <p:sp>
          <p:nvSpPr>
            <p:cNvPr id="18" name="文本框 1"/>
            <p:cNvSpPr txBox="1"/>
            <p:nvPr/>
          </p:nvSpPr>
          <p:spPr>
            <a:xfrm>
              <a:off x="2637" y="2184"/>
              <a:ext cx="1141" cy="628"/>
            </a:xfrm>
            <a:prstGeom prst="rect">
              <a:avLst/>
            </a:prstGeom>
            <a:solidFill>
              <a:srgbClr val="0160AF"/>
            </a:solid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eaLnBrk="1" hangingPunct="1">
                <a:lnSpc>
                  <a:spcPct val="100000"/>
                </a:lnSpc>
                <a:spcBef>
                  <a:spcPct val="0"/>
                </a:spcBef>
                <a:buNone/>
              </a:pPr>
              <a:r>
                <a:rPr lang="zh-CN" altLang="en-US" sz="2000" b="1" spc="100" dirty="0" smtClean="0">
                  <a:solidFill>
                    <a:schemeClr val="bg1"/>
                  </a:solidFill>
                  <a:uFillTx/>
                  <a:latin typeface="微软雅黑" panose="020B0503020204020204" pitchFamily="34" charset="-122"/>
                  <a:ea typeface="微软雅黑" panose="020B0503020204020204" pitchFamily="34" charset="-122"/>
                </a:rPr>
                <a:t>详解</a:t>
              </a:r>
            </a:p>
          </p:txBody>
        </p:sp>
      </p:grpSp>
      <p:grpSp>
        <p:nvGrpSpPr>
          <p:cNvPr id="2" name="组合 1"/>
          <p:cNvGrpSpPr/>
          <p:nvPr/>
        </p:nvGrpSpPr>
        <p:grpSpPr>
          <a:xfrm>
            <a:off x="751205" y="753745"/>
            <a:ext cx="2689860" cy="398780"/>
            <a:chOff x="1430" y="1109"/>
            <a:chExt cx="4236" cy="628"/>
          </a:xfrm>
        </p:grpSpPr>
        <p:sp>
          <p:nvSpPr>
            <p:cNvPr id="3" name="AutoShape 11"/>
            <p:cNvSpPr/>
            <p:nvPr/>
          </p:nvSpPr>
          <p:spPr>
            <a:xfrm>
              <a:off x="1490" y="1139"/>
              <a:ext cx="4176"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30" y="1109"/>
              <a:ext cx="4236"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二 、安全检查表SCL</a:t>
              </a:r>
            </a:p>
          </p:txBody>
        </p:sp>
      </p:grpSp>
      <p:sp>
        <p:nvSpPr>
          <p:cNvPr id="7" name="文本框 6"/>
          <p:cNvSpPr txBox="1"/>
          <p:nvPr/>
        </p:nvSpPr>
        <p:spPr>
          <a:xfrm>
            <a:off x="1206500" y="3460115"/>
            <a:ext cx="6731635" cy="1630045"/>
          </a:xfrm>
          <a:prstGeom prst="rect">
            <a:avLst/>
          </a:prstGeom>
          <a:noFill/>
        </p:spPr>
        <p:txBody>
          <a:bodyPr wrap="square" rtlCol="0" anchor="t">
            <a:spAutoFit/>
          </a:bodyPr>
          <a:lstStyle/>
          <a:p>
            <a:pPr marL="0" lvl="0" indent="457200" algn="just" fontAlgn="auto">
              <a:lnSpc>
                <a:spcPct val="100000"/>
              </a:lnSpc>
              <a:spcBef>
                <a:spcPct val="0"/>
              </a:spcBef>
              <a:buNone/>
            </a:pPr>
            <a:r>
              <a:rPr sz="2000"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危害因素辨识所使用的检查表，与安全检查时所使用的检查表并不完全一致，它们大致相同，但又各有侧重，因此，不应直接使用安全检查时所用的检查表进行危害因素辨识，应在其基础上进行修改、补充，最好是重新编制。</a:t>
            </a:r>
            <a:endParaRPr lang="zh-CN" altLang="en-US" sz="2000"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endParaRP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形状 8"/>
          <p:cNvSpPr/>
          <p:nvPr/>
        </p:nvSpPr>
        <p:spPr>
          <a:xfrm rot="20039436">
            <a:off x="89297" y="28893"/>
            <a:ext cx="772716" cy="1303735"/>
          </a:xfrm>
          <a:custGeom>
            <a:avLst/>
            <a:gdLst>
              <a:gd name="connsiteX0" fmla="*/ 1239121 w 1504459"/>
              <a:gd name="connsiteY0" fmla="*/ 0 h 2537186"/>
              <a:gd name="connsiteX1" fmla="*/ 1504459 w 1504459"/>
              <a:gd name="connsiteY1" fmla="*/ 129468 h 2537186"/>
              <a:gd name="connsiteX2" fmla="*/ 328568 w 1504459"/>
              <a:gd name="connsiteY2" fmla="*/ 2537186 h 2537186"/>
              <a:gd name="connsiteX3" fmla="*/ 0 w 1504459"/>
              <a:gd name="connsiteY3" fmla="*/ 2537186 h 2537186"/>
              <a:gd name="connsiteX4" fmla="*/ 1239121 w 1504459"/>
              <a:gd name="connsiteY4" fmla="*/ 0 h 2537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4459" h="2537186">
                <a:moveTo>
                  <a:pt x="1239121" y="0"/>
                </a:moveTo>
                <a:lnTo>
                  <a:pt x="1504459" y="129468"/>
                </a:lnTo>
                <a:lnTo>
                  <a:pt x="328568" y="2537186"/>
                </a:lnTo>
                <a:lnTo>
                  <a:pt x="0" y="2537186"/>
                </a:lnTo>
                <a:lnTo>
                  <a:pt x="1239121" y="0"/>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3" name="Text Box 53"/>
          <p:cNvSpPr txBox="1">
            <a:spLocks noChangeArrowheads="1"/>
          </p:cNvSpPr>
          <p:nvPr/>
        </p:nvSpPr>
        <p:spPr bwMode="auto">
          <a:xfrm>
            <a:off x="3471228" y="783591"/>
            <a:ext cx="1466850" cy="400050"/>
          </a:xfrm>
          <a:prstGeom prst="rect">
            <a:avLst/>
          </a:prstGeom>
          <a:noFill/>
          <a:ln w="9525" cap="flat">
            <a:noFill/>
            <a:round/>
          </a:ln>
          <a:effectLst/>
        </p:spPr>
        <p:txBody>
          <a:bodyPr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sz="2000" b="1" spc="300" dirty="0">
                <a:solidFill>
                  <a:srgbClr val="404040"/>
                </a:solidFill>
                <a:uFillTx/>
                <a:latin typeface="微软雅黑" panose="020B0503020204020204" pitchFamily="34" charset="-122"/>
                <a:ea typeface="微软雅黑" panose="020B0503020204020204" pitchFamily="34" charset="-122"/>
              </a:rPr>
              <a:t>课程收益</a:t>
            </a:r>
          </a:p>
        </p:txBody>
      </p:sp>
      <p:sp>
        <p:nvSpPr>
          <p:cNvPr id="54" name="Text Box 2"/>
          <p:cNvSpPr txBox="1">
            <a:spLocks noChangeArrowheads="1"/>
          </p:cNvSpPr>
          <p:nvPr/>
        </p:nvSpPr>
        <p:spPr bwMode="auto">
          <a:xfrm>
            <a:off x="505767" y="246167"/>
            <a:ext cx="8401837" cy="461645"/>
          </a:xfrm>
          <a:prstGeom prst="rect">
            <a:avLst/>
          </a:prstGeom>
          <a:noFill/>
          <a:ln w="9525" cap="flat">
            <a:noFill/>
            <a:round/>
          </a:ln>
          <a:effectLst/>
        </p:spPr>
        <p:txBody>
          <a:bodyPr wrap="square" lIns="90000" tIns="46800" rIns="90000" bIns="46800">
            <a:spAutoFit/>
          </a:bodyP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altLang="en-US" sz="2400" b="1" spc="100" dirty="0" smtClean="0">
                <a:solidFill>
                  <a:srgbClr val="0160AF"/>
                </a:solidFill>
                <a:uFillTx/>
                <a:latin typeface="微软雅黑" panose="020B0503020204020204" pitchFamily="34" charset="-122"/>
                <a:ea typeface="微软雅黑" panose="020B0503020204020204" pitchFamily="34" charset="-122"/>
              </a:rPr>
              <a:t>作业现场安全管理</a:t>
            </a:r>
            <a:r>
              <a:rPr lang="en-US" sz="2400" b="1" spc="100" dirty="0" smtClean="0">
                <a:solidFill>
                  <a:srgbClr val="0160AF"/>
                </a:solidFill>
                <a:uFillTx/>
                <a:latin typeface="微软雅黑" panose="020B0503020204020204" pitchFamily="34" charset="-122"/>
                <a:ea typeface="微软雅黑" panose="020B0503020204020204" pitchFamily="34" charset="-122"/>
              </a:rPr>
              <a:t>--</a:t>
            </a:r>
            <a:r>
              <a:rPr lang="zh-CN" sz="2400" b="1" spc="100" dirty="0">
                <a:solidFill>
                  <a:srgbClr val="0160AF"/>
                </a:solidFill>
                <a:uFillTx/>
                <a:latin typeface="微软雅黑" panose="020B0503020204020204" pitchFamily="34" charset="-122"/>
                <a:ea typeface="微软雅黑" panose="020B0503020204020204" pitchFamily="34" charset="-122"/>
              </a:rPr>
              <a:t>赢得安全</a:t>
            </a:r>
            <a:r>
              <a:rPr lang="zh-CN" sz="2400" b="1" spc="100" dirty="0" smtClean="0">
                <a:solidFill>
                  <a:srgbClr val="0160AF"/>
                </a:solidFill>
                <a:uFillTx/>
                <a:latin typeface="微软雅黑" panose="020B0503020204020204" pitchFamily="34" charset="-122"/>
                <a:ea typeface="微软雅黑" panose="020B0503020204020204" pitchFamily="34" charset="-122"/>
              </a:rPr>
              <a:t>最佳</a:t>
            </a:r>
            <a:r>
              <a:rPr lang="zh-CN" altLang="en-US" sz="2400" b="1" spc="100" dirty="0" smtClean="0">
                <a:solidFill>
                  <a:srgbClr val="0160AF"/>
                </a:solidFill>
                <a:uFillTx/>
                <a:latin typeface="微软雅黑" panose="020B0503020204020204" pitchFamily="34" charset="-122"/>
                <a:ea typeface="微软雅黑" panose="020B0503020204020204" pitchFamily="34" charset="-122"/>
              </a:rPr>
              <a:t>方法与</a:t>
            </a:r>
            <a:r>
              <a:rPr lang="zh-CN" sz="2400" b="1" spc="100" dirty="0" smtClean="0">
                <a:solidFill>
                  <a:srgbClr val="0160AF"/>
                </a:solidFill>
                <a:uFillTx/>
                <a:latin typeface="微软雅黑" panose="020B0503020204020204" pitchFamily="34" charset="-122"/>
                <a:ea typeface="微软雅黑" panose="020B0503020204020204" pitchFamily="34" charset="-122"/>
              </a:rPr>
              <a:t>实践</a:t>
            </a:r>
            <a:r>
              <a:rPr lang="zh-CN" sz="2400" b="1" spc="100" dirty="0">
                <a:solidFill>
                  <a:srgbClr val="0160AF"/>
                </a:solidFill>
                <a:uFillTx/>
                <a:latin typeface="微软雅黑" panose="020B0503020204020204" pitchFamily="34" charset="-122"/>
                <a:ea typeface="微软雅黑" panose="020B0503020204020204" pitchFamily="34" charset="-122"/>
              </a:rPr>
              <a:t>培训</a:t>
            </a:r>
          </a:p>
        </p:txBody>
      </p:sp>
      <p:sp>
        <p:nvSpPr>
          <p:cNvPr id="55" name="文本框 34"/>
          <p:cNvSpPr txBox="1"/>
          <p:nvPr/>
        </p:nvSpPr>
        <p:spPr>
          <a:xfrm>
            <a:off x="205105" y="4342448"/>
            <a:ext cx="8717280" cy="429895"/>
          </a:xfrm>
          <a:prstGeom prst="rect">
            <a:avLst/>
          </a:prstGeom>
          <a:noFill/>
        </p:spPr>
        <p:txBody>
          <a:bodyPr wrap="square" rtlCol="0">
            <a:spAutoFit/>
          </a:bodyPr>
          <a:lstStyle/>
          <a:p>
            <a:pPr algn="ctr"/>
            <a:r>
              <a:rPr lang="zh-CN" altLang="en-US" sz="2200" b="1" spc="100" dirty="0" smtClean="0">
                <a:solidFill>
                  <a:srgbClr val="0160AF"/>
                </a:solidFill>
                <a:uFillTx/>
                <a:latin typeface="微软雅黑" panose="020B0503020204020204" pitchFamily="34" charset="-122"/>
                <a:ea typeface="微软雅黑" panose="020B0503020204020204" pitchFamily="34" charset="-122"/>
              </a:rPr>
              <a:t>思想无懈怠、制度无缺陷、设备无隐患、系统无死角、安全零事故</a:t>
            </a:r>
          </a:p>
        </p:txBody>
      </p:sp>
      <p:sp>
        <p:nvSpPr>
          <p:cNvPr id="4" name="Rectangle 14"/>
          <p:cNvSpPr>
            <a:spLocks noChangeArrowheads="1"/>
          </p:cNvSpPr>
          <p:nvPr/>
        </p:nvSpPr>
        <p:spPr bwMode="auto">
          <a:xfrm>
            <a:off x="4858385" y="1366838"/>
            <a:ext cx="1752600" cy="338455"/>
          </a:xfrm>
          <a:prstGeom prst="rect">
            <a:avLst/>
          </a:prstGeom>
          <a:noFill/>
          <a:ln w="9525" cap="flat">
            <a:noFill/>
            <a:round/>
          </a:ln>
          <a:effectLst/>
        </p:spPr>
        <p:txBody>
          <a:bodyPr wrap="none" lIns="0" tIns="0" rIns="0" bIns="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200" b="1" spc="100" dirty="0" err="1">
                <a:solidFill>
                  <a:schemeClr val="accent1">
                    <a:lumMod val="50000"/>
                  </a:schemeClr>
                </a:solidFill>
                <a:uFillTx/>
                <a:latin typeface="微软雅黑" panose="020B0503020204020204" pitchFamily="34" charset="-122"/>
                <a:ea typeface="微软雅黑" panose="020B0503020204020204" pitchFamily="34" charset="-122"/>
              </a:rPr>
              <a:t>明白是什么</a:t>
            </a:r>
            <a:r>
              <a:rPr lang="en-US" sz="2200" b="1" spc="100" dirty="0">
                <a:solidFill>
                  <a:schemeClr val="accent1">
                    <a:lumMod val="50000"/>
                  </a:schemeClr>
                </a:solidFill>
                <a:uFillTx/>
                <a:latin typeface="微软雅黑" panose="020B0503020204020204" pitchFamily="34" charset="-122"/>
                <a:ea typeface="微软雅黑" panose="020B0503020204020204" pitchFamily="34" charset="-122"/>
              </a:rPr>
              <a:t>？</a:t>
            </a:r>
          </a:p>
        </p:txBody>
      </p:sp>
      <p:sp>
        <p:nvSpPr>
          <p:cNvPr id="5" name="Rectangle 23"/>
          <p:cNvSpPr>
            <a:spLocks noChangeArrowheads="1"/>
          </p:cNvSpPr>
          <p:nvPr/>
        </p:nvSpPr>
        <p:spPr bwMode="auto">
          <a:xfrm>
            <a:off x="1712595" y="2128203"/>
            <a:ext cx="1524000" cy="338455"/>
          </a:xfrm>
          <a:prstGeom prst="rect">
            <a:avLst/>
          </a:prstGeom>
          <a:noFill/>
          <a:ln w="9525" cap="flat">
            <a:noFill/>
            <a:round/>
          </a:ln>
          <a:effectLst/>
        </p:spPr>
        <p:txBody>
          <a:bodyPr lIns="0" tIns="0" rIns="0" bIns="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200" b="1" spc="100" dirty="0" err="1">
                <a:solidFill>
                  <a:schemeClr val="accent1">
                    <a:lumMod val="50000"/>
                  </a:schemeClr>
                </a:solidFill>
                <a:uFillTx/>
                <a:latin typeface="微软雅黑" panose="020B0503020204020204" pitchFamily="34" charset="-122"/>
                <a:ea typeface="微软雅黑" panose="020B0503020204020204" pitchFamily="34" charset="-122"/>
              </a:rPr>
              <a:t>了解为什么？</a:t>
            </a:r>
            <a:endParaRPr lang="en-US" sz="2200" b="1" dirty="0" err="1">
              <a:solidFill>
                <a:schemeClr val="accent1">
                  <a:lumMod val="50000"/>
                </a:schemeClr>
              </a:solidFill>
              <a:latin typeface="微软雅黑" panose="020B0503020204020204" pitchFamily="34" charset="-122"/>
              <a:ea typeface="微软雅黑" panose="020B0503020204020204" pitchFamily="34" charset="-122"/>
            </a:endParaRPr>
          </a:p>
        </p:txBody>
      </p:sp>
      <p:sp>
        <p:nvSpPr>
          <p:cNvPr id="6" name="Rectangle 30"/>
          <p:cNvSpPr>
            <a:spLocks noChangeArrowheads="1"/>
          </p:cNvSpPr>
          <p:nvPr/>
        </p:nvSpPr>
        <p:spPr bwMode="auto">
          <a:xfrm>
            <a:off x="4875530" y="2936558"/>
            <a:ext cx="1752600" cy="338455"/>
          </a:xfrm>
          <a:prstGeom prst="rect">
            <a:avLst/>
          </a:prstGeom>
          <a:noFill/>
          <a:ln w="9525" cap="flat">
            <a:noFill/>
            <a:round/>
          </a:ln>
          <a:effectLst/>
        </p:spPr>
        <p:txBody>
          <a:bodyPr wrap="none" lIns="0" tIns="0" rIns="0" bIns="0">
            <a:spAutoFit/>
          </a:bodyPr>
          <a:lstStyle/>
          <a:p>
            <a:pPr algn="l">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200" b="1" spc="100" dirty="0" err="1">
                <a:solidFill>
                  <a:schemeClr val="accent1">
                    <a:lumMod val="50000"/>
                  </a:schemeClr>
                </a:solidFill>
                <a:uFillTx/>
                <a:latin typeface="微软雅黑" panose="020B0503020204020204" pitchFamily="34" charset="-122"/>
                <a:ea typeface="微软雅黑" panose="020B0503020204020204" pitchFamily="34" charset="-122"/>
              </a:rPr>
              <a:t>知道干什么？</a:t>
            </a:r>
          </a:p>
        </p:txBody>
      </p:sp>
      <p:sp>
        <p:nvSpPr>
          <p:cNvPr id="45" name="Rectangle 40"/>
          <p:cNvSpPr>
            <a:spLocks noChangeArrowheads="1"/>
          </p:cNvSpPr>
          <p:nvPr/>
        </p:nvSpPr>
        <p:spPr bwMode="auto">
          <a:xfrm>
            <a:off x="1699260" y="3709353"/>
            <a:ext cx="1752600" cy="338455"/>
          </a:xfrm>
          <a:prstGeom prst="rect">
            <a:avLst/>
          </a:prstGeom>
          <a:noFill/>
          <a:ln w="9525" cap="flat">
            <a:noFill/>
            <a:round/>
          </a:ln>
          <a:effectLst/>
        </p:spPr>
        <p:txBody>
          <a:bodyPr wrap="none" lIns="0" tIns="0" rIns="0" bIns="0">
            <a:spAutoFit/>
          </a:bodyPr>
          <a:lstStyle/>
          <a:p>
            <a:pPr algn="l">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200" b="1" spc="100" dirty="0" err="1">
                <a:solidFill>
                  <a:schemeClr val="accent1">
                    <a:lumMod val="50000"/>
                  </a:schemeClr>
                </a:solidFill>
                <a:uFillTx/>
                <a:latin typeface="微软雅黑" panose="020B0503020204020204" pitchFamily="34" charset="-122"/>
                <a:ea typeface="微软雅黑" panose="020B0503020204020204" pitchFamily="34" charset="-122"/>
              </a:rPr>
              <a:t>学会怎么干？</a:t>
            </a:r>
          </a:p>
        </p:txBody>
      </p:sp>
      <p:cxnSp>
        <p:nvCxnSpPr>
          <p:cNvPr id="78" name="直接连接符"/>
          <p:cNvCxnSpPr/>
          <p:nvPr/>
        </p:nvCxnSpPr>
        <p:spPr>
          <a:xfrm>
            <a:off x="4085590" y="1194118"/>
            <a:ext cx="0" cy="3060065"/>
          </a:xfrm>
          <a:prstGeom prst="line">
            <a:avLst/>
          </a:prstGeom>
          <a:ln w="15875">
            <a:solidFill>
              <a:schemeClr val="tx1">
                <a:lumMod val="75000"/>
                <a:lumOff val="2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79" name="燕尾形"/>
          <p:cNvSpPr/>
          <p:nvPr/>
        </p:nvSpPr>
        <p:spPr>
          <a:xfrm flipH="1">
            <a:off x="3449320" y="2112328"/>
            <a:ext cx="3924029" cy="411480"/>
          </a:xfrm>
          <a:prstGeom prst="chevron">
            <a:avLst>
              <a:gd name="adj" fmla="val 66576"/>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dirty="0">
              <a:solidFill>
                <a:schemeClr val="bg1"/>
              </a:solidFill>
            </a:endParaRPr>
          </a:p>
        </p:txBody>
      </p:sp>
      <p:sp>
        <p:nvSpPr>
          <p:cNvPr id="80" name="燕尾形"/>
          <p:cNvSpPr/>
          <p:nvPr/>
        </p:nvSpPr>
        <p:spPr>
          <a:xfrm flipH="1">
            <a:off x="3449320" y="3657600"/>
            <a:ext cx="4633595" cy="411480"/>
          </a:xfrm>
          <a:prstGeom prst="chevron">
            <a:avLst>
              <a:gd name="adj" fmla="val 66576"/>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dirty="0">
              <a:solidFill>
                <a:schemeClr val="bg1"/>
              </a:solidFill>
            </a:endParaRPr>
          </a:p>
        </p:txBody>
      </p:sp>
      <p:sp>
        <p:nvSpPr>
          <p:cNvPr id="81" name="燕尾形"/>
          <p:cNvSpPr/>
          <p:nvPr/>
        </p:nvSpPr>
        <p:spPr>
          <a:xfrm>
            <a:off x="1146810" y="2884488"/>
            <a:ext cx="3528026" cy="411480"/>
          </a:xfrm>
          <a:prstGeom prst="chevron">
            <a:avLst>
              <a:gd name="adj" fmla="val 6657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dirty="0">
              <a:solidFill>
                <a:schemeClr val="bg1"/>
              </a:solidFill>
            </a:endParaRPr>
          </a:p>
        </p:txBody>
      </p:sp>
      <p:sp>
        <p:nvSpPr>
          <p:cNvPr id="7" name="燕尾形"/>
          <p:cNvSpPr/>
          <p:nvPr/>
        </p:nvSpPr>
        <p:spPr>
          <a:xfrm>
            <a:off x="1413510" y="1340168"/>
            <a:ext cx="3132023" cy="411480"/>
          </a:xfrm>
          <a:prstGeom prst="chevron">
            <a:avLst>
              <a:gd name="adj" fmla="val 6657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dirty="0">
              <a:solidFill>
                <a:schemeClr val="bg1"/>
              </a:solidFill>
            </a:endParaRPr>
          </a:p>
        </p:txBody>
      </p:sp>
      <p:sp>
        <p:nvSpPr>
          <p:cNvPr id="8" name="Rectangle 45"/>
          <p:cNvSpPr>
            <a:spLocks noChangeArrowheads="1"/>
          </p:cNvSpPr>
          <p:nvPr/>
        </p:nvSpPr>
        <p:spPr bwMode="auto">
          <a:xfrm>
            <a:off x="1765935" y="1401128"/>
            <a:ext cx="571500" cy="307340"/>
          </a:xfrm>
          <a:prstGeom prst="rect">
            <a:avLst/>
          </a:prstGeom>
          <a:noFill/>
          <a:ln w="9525" cap="flat">
            <a:noFill/>
            <a:round/>
          </a:ln>
          <a:effectLst/>
        </p:spPr>
        <p:txBody>
          <a:bodyPr wrap="square" lIns="0" tIns="0" rIns="0" bIns="0" anchor="b">
            <a:spAutoFit/>
          </a:bodyPr>
          <a:lstStyle/>
          <a:p>
            <a:pPr algn="ctr">
              <a:spcBef>
                <a:spcPts val="7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sz="2000" b="1" dirty="0">
                <a:solidFill>
                  <a:schemeClr val="bg1"/>
                </a:solidFill>
                <a:latin typeface="微软雅黑" panose="020B0503020204020204" pitchFamily="34" charset="-122"/>
                <a:ea typeface="微软雅黑" panose="020B0503020204020204" pitchFamily="34" charset="-122"/>
              </a:rPr>
              <a:t>01</a:t>
            </a:r>
          </a:p>
        </p:txBody>
      </p:sp>
      <p:sp>
        <p:nvSpPr>
          <p:cNvPr id="9" name="Rectangle 49"/>
          <p:cNvSpPr>
            <a:spLocks noChangeArrowheads="1"/>
          </p:cNvSpPr>
          <p:nvPr/>
        </p:nvSpPr>
        <p:spPr bwMode="auto">
          <a:xfrm>
            <a:off x="2328545" y="1392555"/>
            <a:ext cx="1600200" cy="307340"/>
          </a:xfrm>
          <a:prstGeom prst="rect">
            <a:avLst/>
          </a:prstGeom>
          <a:noFill/>
          <a:ln w="9525" cap="flat">
            <a:noFill/>
            <a:round/>
          </a:ln>
          <a:effectLst/>
        </p:spPr>
        <p:txBody>
          <a:bodyPr wrap="none" lIns="0" tIns="0" rIns="0" bIns="0" anchor="ctr">
            <a:spAutoFit/>
          </a:bodyPr>
          <a:lstStyle/>
          <a:p>
            <a:pPr>
              <a:spcBef>
                <a:spcPts val="2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pc="100" dirty="0" err="1">
                <a:solidFill>
                  <a:schemeClr val="bg1"/>
                </a:solidFill>
                <a:uFillTx/>
                <a:latin typeface="微软雅黑" panose="020B0503020204020204" pitchFamily="34" charset="-122"/>
                <a:ea typeface="微软雅黑" panose="020B0503020204020204" pitchFamily="34" charset="-122"/>
              </a:rPr>
              <a:t>过程安全管理</a:t>
            </a:r>
          </a:p>
        </p:txBody>
      </p:sp>
      <p:sp>
        <p:nvSpPr>
          <p:cNvPr id="14" name="Rectangle 46"/>
          <p:cNvSpPr>
            <a:spLocks noChangeArrowheads="1"/>
          </p:cNvSpPr>
          <p:nvPr/>
        </p:nvSpPr>
        <p:spPr bwMode="auto">
          <a:xfrm>
            <a:off x="3820160" y="2173923"/>
            <a:ext cx="313690" cy="307340"/>
          </a:xfrm>
          <a:prstGeom prst="rect">
            <a:avLst/>
          </a:prstGeom>
          <a:noFill/>
          <a:ln w="9525" cap="flat">
            <a:noFill/>
            <a:round/>
          </a:ln>
          <a:effectLst/>
        </p:spPr>
        <p:txBody>
          <a:bodyPr wrap="none" lIns="0" tIns="0" rIns="0" bIns="0" anchor="b">
            <a:spAutoFit/>
          </a:bodyPr>
          <a:lstStyle/>
          <a:p>
            <a:pPr algn="ctr">
              <a:spcBef>
                <a:spcPts val="7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sz="2000" b="1" dirty="0">
                <a:solidFill>
                  <a:schemeClr val="bg1"/>
                </a:solidFill>
                <a:latin typeface="微软雅黑" panose="020B0503020204020204" pitchFamily="34" charset="-122"/>
                <a:ea typeface="微软雅黑" panose="020B0503020204020204" pitchFamily="34" charset="-122"/>
              </a:rPr>
              <a:t>02</a:t>
            </a:r>
          </a:p>
        </p:txBody>
      </p:sp>
      <p:sp>
        <p:nvSpPr>
          <p:cNvPr id="15" name="Rectangle 50"/>
          <p:cNvSpPr>
            <a:spLocks noChangeArrowheads="1"/>
          </p:cNvSpPr>
          <p:nvPr/>
        </p:nvSpPr>
        <p:spPr bwMode="auto">
          <a:xfrm>
            <a:off x="4312920" y="2164398"/>
            <a:ext cx="2133600" cy="307340"/>
          </a:xfrm>
          <a:prstGeom prst="rect">
            <a:avLst/>
          </a:prstGeom>
          <a:noFill/>
          <a:ln w="9525" cap="flat">
            <a:noFill/>
            <a:round/>
          </a:ln>
          <a:effectLst/>
        </p:spPr>
        <p:txBody>
          <a:bodyPr wrap="none" lIns="0" tIns="0" rIns="0" bIns="0" anchor="ctr">
            <a:spAutoFit/>
          </a:bodyPr>
          <a:lstStyle/>
          <a:p>
            <a:pPr algn="l">
              <a:spcBef>
                <a:spcPts val="2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pc="100" dirty="0" err="1">
                <a:solidFill>
                  <a:schemeClr val="bg1"/>
                </a:solidFill>
                <a:uFillTx/>
                <a:latin typeface="微软雅黑" panose="020B0503020204020204" pitchFamily="34" charset="-122"/>
                <a:ea typeface="微软雅黑" panose="020B0503020204020204" pitchFamily="34" charset="-122"/>
              </a:rPr>
              <a:t>企业安全主体责任</a:t>
            </a:r>
          </a:p>
        </p:txBody>
      </p:sp>
      <p:sp>
        <p:nvSpPr>
          <p:cNvPr id="48" name="Rectangle 47"/>
          <p:cNvSpPr>
            <a:spLocks noChangeArrowheads="1"/>
          </p:cNvSpPr>
          <p:nvPr/>
        </p:nvSpPr>
        <p:spPr bwMode="auto">
          <a:xfrm>
            <a:off x="1483995" y="2936558"/>
            <a:ext cx="313690" cy="307340"/>
          </a:xfrm>
          <a:prstGeom prst="rect">
            <a:avLst/>
          </a:prstGeom>
          <a:noFill/>
          <a:ln w="9525" cap="flat">
            <a:noFill/>
            <a:round/>
          </a:ln>
          <a:effectLst/>
        </p:spPr>
        <p:txBody>
          <a:bodyPr wrap="none" lIns="0" tIns="0" rIns="0" bIns="0" anchor="b">
            <a:spAutoFit/>
          </a:bodyPr>
          <a:lstStyle/>
          <a:p>
            <a:pPr algn="ctr">
              <a:spcBef>
                <a:spcPts val="7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sz="2000" b="1" dirty="0">
                <a:solidFill>
                  <a:schemeClr val="bg1"/>
                </a:solidFill>
                <a:latin typeface="微软雅黑" panose="020B0503020204020204" pitchFamily="34" charset="-122"/>
                <a:ea typeface="微软雅黑" panose="020B0503020204020204" pitchFamily="34" charset="-122"/>
              </a:rPr>
              <a:t>03</a:t>
            </a:r>
          </a:p>
        </p:txBody>
      </p:sp>
      <p:sp>
        <p:nvSpPr>
          <p:cNvPr id="49" name="Rectangle 48"/>
          <p:cNvSpPr>
            <a:spLocks noChangeArrowheads="1"/>
          </p:cNvSpPr>
          <p:nvPr/>
        </p:nvSpPr>
        <p:spPr bwMode="auto">
          <a:xfrm>
            <a:off x="3671570" y="3723958"/>
            <a:ext cx="313690" cy="307340"/>
          </a:xfrm>
          <a:prstGeom prst="rect">
            <a:avLst/>
          </a:prstGeom>
          <a:noFill/>
          <a:ln w="9525" cap="flat">
            <a:noFill/>
            <a:round/>
          </a:ln>
          <a:effectLst/>
        </p:spPr>
        <p:txBody>
          <a:bodyPr wrap="none" lIns="0" tIns="0" rIns="0" bIns="0" anchor="b">
            <a:spAutoFit/>
          </a:bodyPr>
          <a:lstStyle/>
          <a:p>
            <a:pPr algn="ctr">
              <a:spcBef>
                <a:spcPts val="7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sz="2000" b="1" dirty="0">
                <a:solidFill>
                  <a:schemeClr val="bg1"/>
                </a:solidFill>
                <a:latin typeface="微软雅黑" panose="020B0503020204020204" pitchFamily="34" charset="-122"/>
                <a:ea typeface="微软雅黑" panose="020B0503020204020204" pitchFamily="34" charset="-122"/>
              </a:rPr>
              <a:t>04</a:t>
            </a:r>
          </a:p>
        </p:txBody>
      </p:sp>
      <p:sp>
        <p:nvSpPr>
          <p:cNvPr id="16" name="Rectangle 51"/>
          <p:cNvSpPr>
            <a:spLocks noChangeArrowheads="1"/>
          </p:cNvSpPr>
          <p:nvPr/>
        </p:nvSpPr>
        <p:spPr bwMode="auto">
          <a:xfrm>
            <a:off x="1849120" y="2927033"/>
            <a:ext cx="2667000" cy="307340"/>
          </a:xfrm>
          <a:prstGeom prst="rect">
            <a:avLst/>
          </a:prstGeom>
          <a:noFill/>
          <a:ln w="9525" cap="flat">
            <a:noFill/>
            <a:round/>
          </a:ln>
          <a:effectLst/>
        </p:spPr>
        <p:txBody>
          <a:bodyPr wrap="none" lIns="0" tIns="0" rIns="0" bIns="0" anchor="ctr">
            <a:spAutoFit/>
          </a:bodyPr>
          <a:lstStyle/>
          <a:p>
            <a:pPr algn="l">
              <a:spcBef>
                <a:spcPts val="2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pc="100" dirty="0" err="1">
                <a:solidFill>
                  <a:schemeClr val="bg1"/>
                </a:solidFill>
                <a:uFillTx/>
                <a:latin typeface="微软雅黑" panose="020B0503020204020204" pitchFamily="34" charset="-122"/>
                <a:ea typeface="微软雅黑" panose="020B0503020204020204" pitchFamily="34" charset="-122"/>
              </a:rPr>
              <a:t>属地管理强化执行能力</a:t>
            </a:r>
          </a:p>
        </p:txBody>
      </p:sp>
      <p:sp>
        <p:nvSpPr>
          <p:cNvPr id="53" name="Rectangle 52"/>
          <p:cNvSpPr>
            <a:spLocks noChangeArrowheads="1"/>
          </p:cNvSpPr>
          <p:nvPr/>
        </p:nvSpPr>
        <p:spPr bwMode="auto">
          <a:xfrm>
            <a:off x="4065270" y="3710623"/>
            <a:ext cx="3733800" cy="307340"/>
          </a:xfrm>
          <a:prstGeom prst="rect">
            <a:avLst/>
          </a:prstGeom>
          <a:noFill/>
          <a:ln w="9525" cap="flat">
            <a:noFill/>
            <a:round/>
          </a:ln>
          <a:effectLst/>
        </p:spPr>
        <p:txBody>
          <a:bodyPr wrap="none" lIns="0" tIns="0" rIns="0" bIns="0" anchor="ctr">
            <a:spAutoFit/>
          </a:bodyPr>
          <a:lstStyle/>
          <a:p>
            <a:pPr algn="l">
              <a:spcBef>
                <a:spcPts val="2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pc="100" dirty="0" err="1">
                <a:solidFill>
                  <a:schemeClr val="bg1"/>
                </a:solidFill>
                <a:uFillTx/>
                <a:latin typeface="微软雅黑" panose="020B0503020204020204" pitchFamily="34" charset="-122"/>
                <a:ea typeface="微软雅黑" panose="020B0503020204020204" pitchFamily="34" charset="-122"/>
              </a:rPr>
              <a:t>作业现场安全管理标准方法落地</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500"/>
                                  </p:stCondLst>
                                  <p:childTnLst>
                                    <p:set>
                                      <p:cBhvr>
                                        <p:cTn id="6" dur="1" fill="hold">
                                          <p:stCondLst>
                                            <p:cond delay="0"/>
                                          </p:stCondLst>
                                        </p:cTn>
                                        <p:tgtEl>
                                          <p:spTgt spid="55"/>
                                        </p:tgtEl>
                                        <p:attrNameLst>
                                          <p:attrName>style.visibility</p:attrName>
                                        </p:attrNameLst>
                                      </p:cBhvr>
                                      <p:to>
                                        <p:strVal val="visible"/>
                                      </p:to>
                                    </p:set>
                                    <p:animEffect transition="in" filter="wipe(left)">
                                      <p:cBhvr>
                                        <p:cTn id="7"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1141413" y="1437005"/>
            <a:ext cx="6861175" cy="3304540"/>
            <a:chOff x="1613" y="2508"/>
            <a:chExt cx="10805" cy="5204"/>
          </a:xfrm>
        </p:grpSpPr>
        <p:sp>
          <p:nvSpPr>
            <p:cNvPr id="12" name="剪去对角的矩形 4"/>
            <p:cNvSpPr/>
            <p:nvPr/>
          </p:nvSpPr>
          <p:spPr>
            <a:xfrm>
              <a:off x="1613" y="2508"/>
              <a:ext cx="10805" cy="5204"/>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4" name="矩形 2"/>
            <p:cNvSpPr/>
            <p:nvPr/>
          </p:nvSpPr>
          <p:spPr>
            <a:xfrm>
              <a:off x="2008" y="3061"/>
              <a:ext cx="10205" cy="4409"/>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a:lnSpc>
                  <a:spcPct val="11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安全检查表法一般适用于比较成熟（或传统）的行业、领域的危害因素辨识，且需要事先编制检查表，以对照进行辨识。安全检查表法尤其适用于一线岗位员工所进行危害因素辨识，如，作业活动开始前，或对设备设施的检查，等等。</a:t>
              </a:r>
            </a:p>
            <a:p>
              <a:pPr marL="0" lvl="1" indent="457200" algn="just">
                <a:lnSpc>
                  <a:spcPct val="11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只能对已经有的或传统的业务对象、活动进行检查，对新业务活动、新行业领域的危害因素辨识不适用此法。</a:t>
              </a:r>
            </a:p>
          </p:txBody>
        </p:sp>
      </p:grpSp>
      <p:grpSp>
        <p:nvGrpSpPr>
          <p:cNvPr id="2" name="组合 1"/>
          <p:cNvGrpSpPr/>
          <p:nvPr/>
        </p:nvGrpSpPr>
        <p:grpSpPr>
          <a:xfrm>
            <a:off x="751205" y="753745"/>
            <a:ext cx="2689860" cy="398780"/>
            <a:chOff x="1430" y="1109"/>
            <a:chExt cx="4236" cy="628"/>
          </a:xfrm>
        </p:grpSpPr>
        <p:sp>
          <p:nvSpPr>
            <p:cNvPr id="3" name="AutoShape 11"/>
            <p:cNvSpPr/>
            <p:nvPr/>
          </p:nvSpPr>
          <p:spPr>
            <a:xfrm>
              <a:off x="1490" y="1139"/>
              <a:ext cx="4176"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30" y="1109"/>
              <a:ext cx="4236"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二 、安全检查表SCL</a:t>
              </a:r>
            </a:p>
          </p:txBody>
        </p:sp>
      </p:grpSp>
      <p:sp>
        <p:nvSpPr>
          <p:cNvPr id="8" name="矩形 11"/>
          <p:cNvSpPr/>
          <p:nvPr/>
        </p:nvSpPr>
        <p:spPr>
          <a:xfrm>
            <a:off x="2629853" y="1497330"/>
            <a:ext cx="3884295" cy="398780"/>
          </a:xfrm>
          <a:prstGeom prst="rect">
            <a:avLst/>
          </a:prstGeom>
          <a:noFill/>
          <a:ln w="9525">
            <a:noFill/>
          </a:ln>
        </p:spPr>
        <p:txBody>
          <a:bodyPr wrap="non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algn="l">
              <a:lnSpc>
                <a:spcPct val="100000"/>
              </a:lnSpc>
              <a:spcBef>
                <a:spcPct val="0"/>
              </a:spcBef>
              <a:buNone/>
            </a:pPr>
            <a:r>
              <a:rPr lang="zh-CN" altLang="en-US" sz="2000" b="1" spc="100" dirty="0">
                <a:solidFill>
                  <a:schemeClr val="tx1">
                    <a:lumMod val="85000"/>
                    <a:lumOff val="15000"/>
                  </a:schemeClr>
                </a:solidFill>
                <a:uFillTx/>
                <a:latin typeface="微软雅黑" panose="020B0503020204020204" pitchFamily="34" charset="-122"/>
                <a:ea typeface="微软雅黑" panose="020B0503020204020204" pitchFamily="34" charset="-122"/>
              </a:rPr>
              <a:t>安全检查表（SCL）的应用范围</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1574165" y="1736725"/>
            <a:ext cx="5995670" cy="2252980"/>
            <a:chOff x="2291" y="2915"/>
            <a:chExt cx="9442" cy="3548"/>
          </a:xfrm>
        </p:grpSpPr>
        <p:sp>
          <p:nvSpPr>
            <p:cNvPr id="12" name="剪去对角的矩形 4"/>
            <p:cNvSpPr/>
            <p:nvPr/>
          </p:nvSpPr>
          <p:spPr>
            <a:xfrm>
              <a:off x="2291" y="2915"/>
              <a:ext cx="9442" cy="3548"/>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4" name="矩形 2"/>
            <p:cNvSpPr/>
            <p:nvPr/>
          </p:nvSpPr>
          <p:spPr>
            <a:xfrm>
              <a:off x="2425" y="3061"/>
              <a:ext cx="9071" cy="3052"/>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a:lnSpc>
                  <a:spcPct val="15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预先危险分析也称初始危险分析，是在一项活动之前，特别是在设计的开始阶段，对系统存在危险类别、出现条件、事故后果等进行概略地分析，尽可能评价出可能的潜在危险性。</a:t>
              </a:r>
            </a:p>
          </p:txBody>
        </p:sp>
      </p:grpSp>
      <p:grpSp>
        <p:nvGrpSpPr>
          <p:cNvPr id="2" name="组合 1"/>
          <p:cNvGrpSpPr/>
          <p:nvPr/>
        </p:nvGrpSpPr>
        <p:grpSpPr>
          <a:xfrm>
            <a:off x="751205" y="753745"/>
            <a:ext cx="3051810" cy="398780"/>
            <a:chOff x="1430" y="1109"/>
            <a:chExt cx="4806" cy="628"/>
          </a:xfrm>
        </p:grpSpPr>
        <p:sp>
          <p:nvSpPr>
            <p:cNvPr id="3" name="AutoShape 11"/>
            <p:cNvSpPr/>
            <p:nvPr/>
          </p:nvSpPr>
          <p:spPr>
            <a:xfrm>
              <a:off x="1490" y="1139"/>
              <a:ext cx="4746"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30" y="1109"/>
              <a:ext cx="4806"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三、 预先危害分析PHA</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51205" y="753745"/>
            <a:ext cx="3051810" cy="398780"/>
            <a:chOff x="1430" y="1109"/>
            <a:chExt cx="4806" cy="628"/>
          </a:xfrm>
        </p:grpSpPr>
        <p:sp>
          <p:nvSpPr>
            <p:cNvPr id="3" name="AutoShape 11"/>
            <p:cNvSpPr/>
            <p:nvPr/>
          </p:nvSpPr>
          <p:spPr>
            <a:xfrm>
              <a:off x="1490" y="1139"/>
              <a:ext cx="4746"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30" y="1109"/>
              <a:ext cx="4806"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三、 预先危害分析PHA</a:t>
              </a:r>
            </a:p>
          </p:txBody>
        </p:sp>
      </p:grpSp>
      <p:grpSp>
        <p:nvGrpSpPr>
          <p:cNvPr id="13" name="组合 12"/>
          <p:cNvGrpSpPr/>
          <p:nvPr/>
        </p:nvGrpSpPr>
        <p:grpSpPr>
          <a:xfrm>
            <a:off x="1176020" y="1386840"/>
            <a:ext cx="6791960" cy="3265805"/>
            <a:chOff x="1761" y="2184"/>
            <a:chExt cx="10696" cy="5143"/>
          </a:xfrm>
        </p:grpSpPr>
        <p:sp>
          <p:nvSpPr>
            <p:cNvPr id="15" name="剪去对角的矩形 4"/>
            <p:cNvSpPr/>
            <p:nvPr/>
          </p:nvSpPr>
          <p:spPr>
            <a:xfrm>
              <a:off x="1761" y="2560"/>
              <a:ext cx="10696" cy="4767"/>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6" name="矩形 11"/>
            <p:cNvSpPr/>
            <p:nvPr/>
          </p:nvSpPr>
          <p:spPr>
            <a:xfrm>
              <a:off x="3977" y="2628"/>
              <a:ext cx="6701" cy="628"/>
            </a:xfrm>
            <a:prstGeom prst="rect">
              <a:avLst/>
            </a:prstGeom>
            <a:noFill/>
            <a:ln w="9525">
              <a:noFill/>
            </a:ln>
          </p:spPr>
          <p:txBody>
            <a:bodyPr wrap="non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algn="l">
                <a:lnSpc>
                  <a:spcPct val="100000"/>
                </a:lnSpc>
                <a:spcBef>
                  <a:spcPct val="0"/>
                </a:spcBef>
                <a:buNone/>
              </a:pPr>
              <a:r>
                <a:rPr lang="zh-CN" altLang="en-US" sz="2000" b="1" spc="100" dirty="0">
                  <a:solidFill>
                    <a:schemeClr val="tx1">
                      <a:lumMod val="85000"/>
                      <a:lumOff val="15000"/>
                    </a:schemeClr>
                  </a:solidFill>
                  <a:uFillTx/>
                  <a:latin typeface="微软雅黑" panose="020B0503020204020204" pitchFamily="34" charset="-122"/>
                  <a:ea typeface="微软雅黑" panose="020B0503020204020204" pitchFamily="34" charset="-122"/>
                </a:rPr>
                <a:t>预先危害分析（PHA）的优、缺点</a:t>
              </a:r>
            </a:p>
          </p:txBody>
        </p:sp>
        <p:sp>
          <p:nvSpPr>
            <p:cNvPr id="17" name="矩形 2"/>
            <p:cNvSpPr/>
            <p:nvPr/>
          </p:nvSpPr>
          <p:spPr>
            <a:xfrm>
              <a:off x="2082" y="3181"/>
              <a:ext cx="10205" cy="3876"/>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a:lnSpc>
                  <a:spcPct val="11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1 优点：</a:t>
              </a:r>
            </a:p>
            <a:p>
              <a:pPr marL="0" lvl="1" indent="457200" algn="just" eaLnBrk="1">
                <a:lnSpc>
                  <a:spcPct val="11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（1） 在最初构思产品设计时，即可指出存在的主要危险，从一开始便可采用措施排除、降低和控制它们，避免由于考虑不周造成损失。  </a:t>
              </a:r>
            </a:p>
            <a:p>
              <a:pPr marL="0" lvl="1" indent="457200" algn="just" eaLnBrk="1">
                <a:lnSpc>
                  <a:spcPct val="11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（2）在进行庞大、复杂系统危害因素辨识，可以首先通过预先危险分析，分析判断系统主要危险所在，从而有针对性地对主要风险进行深入分析。</a:t>
              </a:r>
            </a:p>
          </p:txBody>
        </p:sp>
        <p:sp>
          <p:nvSpPr>
            <p:cNvPr id="18" name="文本框 1"/>
            <p:cNvSpPr txBox="1"/>
            <p:nvPr/>
          </p:nvSpPr>
          <p:spPr>
            <a:xfrm>
              <a:off x="2637" y="2184"/>
              <a:ext cx="1141" cy="628"/>
            </a:xfrm>
            <a:prstGeom prst="rect">
              <a:avLst/>
            </a:prstGeom>
            <a:solidFill>
              <a:srgbClr val="0160AF"/>
            </a:solid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eaLnBrk="1" hangingPunct="1">
                <a:lnSpc>
                  <a:spcPct val="100000"/>
                </a:lnSpc>
                <a:spcBef>
                  <a:spcPct val="0"/>
                </a:spcBef>
                <a:buNone/>
              </a:pPr>
              <a:r>
                <a:rPr lang="zh-CN" altLang="en-US" sz="2000" b="1" spc="100" dirty="0" smtClean="0">
                  <a:solidFill>
                    <a:schemeClr val="bg1"/>
                  </a:solidFill>
                  <a:uFillTx/>
                  <a:latin typeface="微软雅黑" panose="020B0503020204020204" pitchFamily="34" charset="-122"/>
                  <a:ea typeface="微软雅黑" panose="020B0503020204020204" pitchFamily="34" charset="-122"/>
                </a:rPr>
                <a:t>详解</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51205" y="753745"/>
            <a:ext cx="3051810" cy="398780"/>
            <a:chOff x="1430" y="1109"/>
            <a:chExt cx="4806" cy="628"/>
          </a:xfrm>
        </p:grpSpPr>
        <p:sp>
          <p:nvSpPr>
            <p:cNvPr id="3" name="AutoShape 11"/>
            <p:cNvSpPr/>
            <p:nvPr/>
          </p:nvSpPr>
          <p:spPr>
            <a:xfrm>
              <a:off x="1490" y="1139"/>
              <a:ext cx="4746"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30" y="1109"/>
              <a:ext cx="4806"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三、 预先危害分析PHA</a:t>
              </a:r>
            </a:p>
          </p:txBody>
        </p:sp>
      </p:grpSp>
      <p:grpSp>
        <p:nvGrpSpPr>
          <p:cNvPr id="13" name="组合 12"/>
          <p:cNvGrpSpPr/>
          <p:nvPr/>
        </p:nvGrpSpPr>
        <p:grpSpPr>
          <a:xfrm>
            <a:off x="1158558" y="1386840"/>
            <a:ext cx="6826885" cy="3294380"/>
            <a:chOff x="1719" y="2184"/>
            <a:chExt cx="10751" cy="5188"/>
          </a:xfrm>
        </p:grpSpPr>
        <p:sp>
          <p:nvSpPr>
            <p:cNvPr id="15" name="剪去对角的矩形 4"/>
            <p:cNvSpPr/>
            <p:nvPr/>
          </p:nvSpPr>
          <p:spPr>
            <a:xfrm>
              <a:off x="1719" y="2495"/>
              <a:ext cx="10751" cy="4877"/>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6" name="矩形 11"/>
            <p:cNvSpPr/>
            <p:nvPr/>
          </p:nvSpPr>
          <p:spPr>
            <a:xfrm>
              <a:off x="3977" y="2628"/>
              <a:ext cx="6701" cy="628"/>
            </a:xfrm>
            <a:prstGeom prst="rect">
              <a:avLst/>
            </a:prstGeom>
            <a:noFill/>
            <a:ln w="9525">
              <a:noFill/>
            </a:ln>
          </p:spPr>
          <p:txBody>
            <a:bodyPr wrap="non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algn="l">
                <a:lnSpc>
                  <a:spcPct val="100000"/>
                </a:lnSpc>
                <a:spcBef>
                  <a:spcPct val="0"/>
                </a:spcBef>
                <a:buNone/>
              </a:pPr>
              <a:r>
                <a:rPr lang="zh-CN" altLang="en-US" sz="2000" b="1" spc="100" dirty="0">
                  <a:solidFill>
                    <a:schemeClr val="tx1">
                      <a:lumMod val="85000"/>
                      <a:lumOff val="15000"/>
                    </a:schemeClr>
                  </a:solidFill>
                  <a:uFillTx/>
                  <a:latin typeface="微软雅黑" panose="020B0503020204020204" pitchFamily="34" charset="-122"/>
                  <a:ea typeface="微软雅黑" panose="020B0503020204020204" pitchFamily="34" charset="-122"/>
                </a:rPr>
                <a:t>预先危害分析（PHA）的优、缺点</a:t>
              </a:r>
            </a:p>
          </p:txBody>
        </p:sp>
        <p:sp>
          <p:nvSpPr>
            <p:cNvPr id="17" name="矩形 2"/>
            <p:cNvSpPr/>
            <p:nvPr/>
          </p:nvSpPr>
          <p:spPr>
            <a:xfrm>
              <a:off x="2082" y="3181"/>
              <a:ext cx="10205" cy="3876"/>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a:lnSpc>
                  <a:spcPct val="11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2 缺点：</a:t>
              </a:r>
            </a:p>
            <a:p>
              <a:pPr marL="0" lvl="1" indent="457200" algn="just">
                <a:lnSpc>
                  <a:spcPct val="11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易受分析人员主管因素影响。另外，预先危险性分析一般都是概略性分析，只能提供初步信息，且精准程度不高，复杂或高风险系统需在此基础上，借助其他方法再做进一步分析。PHA只能提供初步信息，不够全面，也无法提供有关风险及其最佳风险预防措施方面的详细信息。</a:t>
              </a:r>
            </a:p>
          </p:txBody>
        </p:sp>
        <p:sp>
          <p:nvSpPr>
            <p:cNvPr id="18" name="文本框 1"/>
            <p:cNvSpPr txBox="1"/>
            <p:nvPr/>
          </p:nvSpPr>
          <p:spPr>
            <a:xfrm>
              <a:off x="2637" y="2184"/>
              <a:ext cx="1141" cy="628"/>
            </a:xfrm>
            <a:prstGeom prst="rect">
              <a:avLst/>
            </a:prstGeom>
            <a:solidFill>
              <a:srgbClr val="0160AF"/>
            </a:solid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eaLnBrk="1" hangingPunct="1">
                <a:lnSpc>
                  <a:spcPct val="100000"/>
                </a:lnSpc>
                <a:spcBef>
                  <a:spcPct val="0"/>
                </a:spcBef>
                <a:buNone/>
              </a:pPr>
              <a:r>
                <a:rPr lang="zh-CN" altLang="en-US" sz="2000" b="1" spc="100" dirty="0" smtClean="0">
                  <a:solidFill>
                    <a:schemeClr val="bg1"/>
                  </a:solidFill>
                  <a:uFillTx/>
                  <a:latin typeface="微软雅黑" panose="020B0503020204020204" pitchFamily="34" charset="-122"/>
                  <a:ea typeface="微软雅黑" panose="020B0503020204020204" pitchFamily="34" charset="-122"/>
                </a:rPr>
                <a:t>详解</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51205" y="753745"/>
            <a:ext cx="3051810" cy="398780"/>
            <a:chOff x="1430" y="1109"/>
            <a:chExt cx="4806" cy="628"/>
          </a:xfrm>
        </p:grpSpPr>
        <p:sp>
          <p:nvSpPr>
            <p:cNvPr id="3" name="AutoShape 11"/>
            <p:cNvSpPr/>
            <p:nvPr/>
          </p:nvSpPr>
          <p:spPr>
            <a:xfrm>
              <a:off x="1490" y="1139"/>
              <a:ext cx="4746"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30" y="1109"/>
              <a:ext cx="4806"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三、 预先危害分析PHA</a:t>
              </a:r>
            </a:p>
          </p:txBody>
        </p:sp>
      </p:grpSp>
      <p:grpSp>
        <p:nvGrpSpPr>
          <p:cNvPr id="13" name="组合 12"/>
          <p:cNvGrpSpPr/>
          <p:nvPr/>
        </p:nvGrpSpPr>
        <p:grpSpPr>
          <a:xfrm>
            <a:off x="1119505" y="1377950"/>
            <a:ext cx="6904990" cy="3276600"/>
            <a:chOff x="1674" y="2184"/>
            <a:chExt cx="10874" cy="5160"/>
          </a:xfrm>
        </p:grpSpPr>
        <p:sp>
          <p:nvSpPr>
            <p:cNvPr id="15" name="剪去对角的矩形 4"/>
            <p:cNvSpPr/>
            <p:nvPr/>
          </p:nvSpPr>
          <p:spPr>
            <a:xfrm>
              <a:off x="1674" y="2495"/>
              <a:ext cx="10874" cy="4849"/>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6" name="矩形 11"/>
            <p:cNvSpPr/>
            <p:nvPr/>
          </p:nvSpPr>
          <p:spPr>
            <a:xfrm>
              <a:off x="3977" y="2628"/>
              <a:ext cx="6701" cy="628"/>
            </a:xfrm>
            <a:prstGeom prst="rect">
              <a:avLst/>
            </a:prstGeom>
            <a:noFill/>
            <a:ln w="9525">
              <a:noFill/>
            </a:ln>
          </p:spPr>
          <p:txBody>
            <a:bodyPr wrap="non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algn="l">
                <a:lnSpc>
                  <a:spcPct val="100000"/>
                </a:lnSpc>
                <a:spcBef>
                  <a:spcPct val="0"/>
                </a:spcBef>
                <a:buNone/>
              </a:pPr>
              <a:r>
                <a:rPr lang="zh-CN" altLang="en-US" sz="2000" b="1" spc="100" dirty="0">
                  <a:solidFill>
                    <a:schemeClr val="tx1">
                      <a:lumMod val="85000"/>
                      <a:lumOff val="15000"/>
                    </a:schemeClr>
                  </a:solidFill>
                  <a:uFillTx/>
                  <a:latin typeface="微软雅黑" panose="020B0503020204020204" pitchFamily="34" charset="-122"/>
                  <a:ea typeface="微软雅黑" panose="020B0503020204020204" pitchFamily="34" charset="-122"/>
                </a:rPr>
                <a:t>预先危害分析（PHA）的应用范围</a:t>
              </a:r>
            </a:p>
          </p:txBody>
        </p:sp>
        <p:sp>
          <p:nvSpPr>
            <p:cNvPr id="17" name="矩形 2"/>
            <p:cNvSpPr/>
            <p:nvPr/>
          </p:nvSpPr>
          <p:spPr>
            <a:xfrm>
              <a:off x="2082" y="3181"/>
              <a:ext cx="10205" cy="3876"/>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a:lnSpc>
                  <a:spcPct val="11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预先危险性分析一般用于项目评价的初期，通过预先危险性分析过滤一些风险性低的环节、区域，同时，也为在其它风险性高的环节、区域，进一步采用其它方法进行深入的危害因素辨识创造了条件。适用于固有系统中采取新的方法，接触新的物料、设备的危险性评价。当只希望进行粗略的危险和潜在事故情况分析时，也可以用PHA对已建成的装置进行分析。</a:t>
              </a:r>
            </a:p>
          </p:txBody>
        </p:sp>
        <p:sp>
          <p:nvSpPr>
            <p:cNvPr id="18" name="文本框 1"/>
            <p:cNvSpPr txBox="1"/>
            <p:nvPr/>
          </p:nvSpPr>
          <p:spPr>
            <a:xfrm>
              <a:off x="2637" y="2184"/>
              <a:ext cx="1141" cy="628"/>
            </a:xfrm>
            <a:prstGeom prst="rect">
              <a:avLst/>
            </a:prstGeom>
            <a:solidFill>
              <a:srgbClr val="0160AF"/>
            </a:solid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eaLnBrk="1" hangingPunct="1">
                <a:lnSpc>
                  <a:spcPct val="100000"/>
                </a:lnSpc>
                <a:spcBef>
                  <a:spcPct val="0"/>
                </a:spcBef>
                <a:buNone/>
              </a:pPr>
              <a:r>
                <a:rPr lang="zh-CN" altLang="en-US" sz="2000" b="1" spc="100" dirty="0" smtClean="0">
                  <a:solidFill>
                    <a:schemeClr val="bg1"/>
                  </a:solidFill>
                  <a:uFillTx/>
                  <a:latin typeface="微软雅黑" panose="020B0503020204020204" pitchFamily="34" charset="-122"/>
                  <a:ea typeface="微软雅黑" panose="020B0503020204020204" pitchFamily="34" charset="-122"/>
                </a:rPr>
                <a:t>详解</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51205" y="753745"/>
            <a:ext cx="3147060" cy="398780"/>
            <a:chOff x="1430" y="1109"/>
            <a:chExt cx="4956" cy="628"/>
          </a:xfrm>
        </p:grpSpPr>
        <p:sp>
          <p:nvSpPr>
            <p:cNvPr id="3" name="AutoShape 11"/>
            <p:cNvSpPr/>
            <p:nvPr/>
          </p:nvSpPr>
          <p:spPr>
            <a:xfrm>
              <a:off x="1490" y="1139"/>
              <a:ext cx="4895"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30" y="1109"/>
              <a:ext cx="4956"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四、危害与可操作性分析</a:t>
              </a:r>
            </a:p>
          </p:txBody>
        </p:sp>
      </p:grpSp>
      <p:grpSp>
        <p:nvGrpSpPr>
          <p:cNvPr id="13" name="组合 12"/>
          <p:cNvGrpSpPr/>
          <p:nvPr/>
        </p:nvGrpSpPr>
        <p:grpSpPr>
          <a:xfrm>
            <a:off x="1583690" y="1783715"/>
            <a:ext cx="5976620" cy="2205990"/>
            <a:chOff x="2276" y="2974"/>
            <a:chExt cx="9412" cy="3474"/>
          </a:xfrm>
        </p:grpSpPr>
        <p:sp>
          <p:nvSpPr>
            <p:cNvPr id="15" name="剪去对角的矩形 4"/>
            <p:cNvSpPr/>
            <p:nvPr/>
          </p:nvSpPr>
          <p:spPr>
            <a:xfrm>
              <a:off x="2276" y="2974"/>
              <a:ext cx="9412" cy="3474"/>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7" name="矩形 2"/>
            <p:cNvSpPr/>
            <p:nvPr/>
          </p:nvSpPr>
          <p:spPr>
            <a:xfrm>
              <a:off x="2500" y="3106"/>
              <a:ext cx="9071" cy="3052"/>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a:lnSpc>
                  <a:spcPct val="15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危险与可操作性（HAZOP）研究是以系统工程为基础的一种可用于定性分析或定量评价的危险性评价方法，用于探明生产装置和工艺过程中的危险及其原因，寻求必要对策。</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3" name="组合 12"/>
          <p:cNvGrpSpPr/>
          <p:nvPr/>
        </p:nvGrpSpPr>
        <p:grpSpPr>
          <a:xfrm>
            <a:off x="1098868" y="1434465"/>
            <a:ext cx="6946265" cy="3156585"/>
            <a:chOff x="1468" y="2184"/>
            <a:chExt cx="10939" cy="4971"/>
          </a:xfrm>
        </p:grpSpPr>
        <p:sp>
          <p:nvSpPr>
            <p:cNvPr id="15" name="剪去对角的矩形 4"/>
            <p:cNvSpPr/>
            <p:nvPr/>
          </p:nvSpPr>
          <p:spPr>
            <a:xfrm>
              <a:off x="1468" y="2451"/>
              <a:ext cx="10939" cy="4704"/>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6" name="矩形 11"/>
            <p:cNvSpPr/>
            <p:nvPr/>
          </p:nvSpPr>
          <p:spPr>
            <a:xfrm>
              <a:off x="2849" y="2628"/>
              <a:ext cx="8593" cy="628"/>
            </a:xfrm>
            <a:prstGeom prst="rect">
              <a:avLst/>
            </a:prstGeom>
            <a:noFill/>
            <a:ln w="9525">
              <a:noFill/>
            </a:ln>
          </p:spPr>
          <p:txBody>
            <a:bodyPr wrap="non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algn="l">
                <a:lnSpc>
                  <a:spcPct val="100000"/>
                </a:lnSpc>
                <a:spcBef>
                  <a:spcPct val="0"/>
                </a:spcBef>
                <a:buNone/>
              </a:pPr>
              <a:r>
                <a:rPr lang="zh-CN" altLang="en-US" sz="2000" b="1" spc="100" dirty="0">
                  <a:solidFill>
                    <a:schemeClr val="tx1">
                      <a:lumMod val="85000"/>
                      <a:lumOff val="15000"/>
                    </a:schemeClr>
                  </a:solidFill>
                  <a:uFillTx/>
                  <a:latin typeface="微软雅黑" panose="020B0503020204020204" pitchFamily="34" charset="-122"/>
                  <a:ea typeface="微软雅黑" panose="020B0503020204020204" pitchFamily="34" charset="-122"/>
                </a:rPr>
                <a:t>危害与可操作性分析（HAZOP）的优、缺点</a:t>
              </a:r>
            </a:p>
          </p:txBody>
        </p:sp>
        <p:sp>
          <p:nvSpPr>
            <p:cNvPr id="17" name="矩形 2"/>
            <p:cNvSpPr/>
            <p:nvPr/>
          </p:nvSpPr>
          <p:spPr>
            <a:xfrm>
              <a:off x="2082" y="3181"/>
              <a:ext cx="10205" cy="3876"/>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a:lnSpc>
                  <a:spcPct val="11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1</a:t>
              </a:r>
              <a:r>
                <a:rPr lang="zh-CN" sz="2000" spc="100">
                  <a:solidFill>
                    <a:schemeClr val="tx1">
                      <a:lumMod val="85000"/>
                      <a:lumOff val="15000"/>
                    </a:schemeClr>
                  </a:solidFill>
                  <a:uFillTx/>
                  <a:latin typeface="微软雅黑" panose="020B0503020204020204" pitchFamily="34" charset="-122"/>
                  <a:ea typeface="微软雅黑" panose="020B0503020204020204" pitchFamily="34" charset="-122"/>
                </a:rPr>
                <a:t>、</a:t>
              </a: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优点：系统性好，能够系统、详细地分析工艺过程；背景各异的专家在一起工作，在创造性、系统性和风格上互相影响和启发，能够发现和鉴别更多的问题，汇集了集体的智慧，这要比他们单独工作时更为有效，适合对关键的工艺过程进行分析，多种专业团队参与，可处理复杂问题；为系统、彻底地分析系统、过程或程序等提供有效方法；</a:t>
              </a:r>
            </a:p>
          </p:txBody>
        </p:sp>
        <p:sp>
          <p:nvSpPr>
            <p:cNvPr id="18" name="文本框 1"/>
            <p:cNvSpPr txBox="1"/>
            <p:nvPr/>
          </p:nvSpPr>
          <p:spPr>
            <a:xfrm>
              <a:off x="1708" y="2184"/>
              <a:ext cx="1141" cy="628"/>
            </a:xfrm>
            <a:prstGeom prst="rect">
              <a:avLst/>
            </a:prstGeom>
            <a:solidFill>
              <a:srgbClr val="0160AF"/>
            </a:solid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eaLnBrk="1" hangingPunct="1">
                <a:lnSpc>
                  <a:spcPct val="100000"/>
                </a:lnSpc>
                <a:spcBef>
                  <a:spcPct val="0"/>
                </a:spcBef>
                <a:buNone/>
              </a:pPr>
              <a:r>
                <a:rPr lang="zh-CN" altLang="en-US" sz="2000" b="1" spc="100" dirty="0" smtClean="0">
                  <a:solidFill>
                    <a:schemeClr val="bg1"/>
                  </a:solidFill>
                  <a:uFillTx/>
                  <a:latin typeface="微软雅黑" panose="020B0503020204020204" pitchFamily="34" charset="-122"/>
                  <a:ea typeface="微软雅黑" panose="020B0503020204020204" pitchFamily="34" charset="-122"/>
                </a:rPr>
                <a:t>详解</a:t>
              </a:r>
            </a:p>
          </p:txBody>
        </p:sp>
      </p:grpSp>
      <p:grpSp>
        <p:nvGrpSpPr>
          <p:cNvPr id="7" name="组合 6"/>
          <p:cNvGrpSpPr/>
          <p:nvPr/>
        </p:nvGrpSpPr>
        <p:grpSpPr>
          <a:xfrm>
            <a:off x="751205" y="753745"/>
            <a:ext cx="4592320" cy="398780"/>
            <a:chOff x="1430" y="1109"/>
            <a:chExt cx="7232" cy="628"/>
          </a:xfrm>
        </p:grpSpPr>
        <p:sp>
          <p:nvSpPr>
            <p:cNvPr id="8" name="AutoShape 11"/>
            <p:cNvSpPr/>
            <p:nvPr/>
          </p:nvSpPr>
          <p:spPr>
            <a:xfrm>
              <a:off x="1490" y="1139"/>
              <a:ext cx="7172"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9" name="文本框 8"/>
            <p:cNvSpPr txBox="1"/>
            <p:nvPr/>
          </p:nvSpPr>
          <p:spPr>
            <a:xfrm>
              <a:off x="1430" y="1109"/>
              <a:ext cx="7232"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四、危害与可操作性分析（HAZOP）</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3" name="组合 12"/>
          <p:cNvGrpSpPr/>
          <p:nvPr/>
        </p:nvGrpSpPr>
        <p:grpSpPr>
          <a:xfrm>
            <a:off x="1098868" y="1434465"/>
            <a:ext cx="6946265" cy="3156585"/>
            <a:chOff x="1468" y="2184"/>
            <a:chExt cx="10939" cy="4971"/>
          </a:xfrm>
        </p:grpSpPr>
        <p:sp>
          <p:nvSpPr>
            <p:cNvPr id="15" name="剪去对角的矩形 4"/>
            <p:cNvSpPr/>
            <p:nvPr/>
          </p:nvSpPr>
          <p:spPr>
            <a:xfrm>
              <a:off x="1468" y="2451"/>
              <a:ext cx="10939" cy="4704"/>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6" name="矩形 11"/>
            <p:cNvSpPr/>
            <p:nvPr/>
          </p:nvSpPr>
          <p:spPr>
            <a:xfrm>
              <a:off x="2849" y="2628"/>
              <a:ext cx="8593" cy="628"/>
            </a:xfrm>
            <a:prstGeom prst="rect">
              <a:avLst/>
            </a:prstGeom>
            <a:noFill/>
            <a:ln w="9525">
              <a:noFill/>
            </a:ln>
          </p:spPr>
          <p:txBody>
            <a:bodyPr wrap="non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algn="l">
                <a:lnSpc>
                  <a:spcPct val="100000"/>
                </a:lnSpc>
                <a:spcBef>
                  <a:spcPct val="0"/>
                </a:spcBef>
                <a:buNone/>
              </a:pPr>
              <a:r>
                <a:rPr lang="zh-CN" altLang="en-US" sz="2000" b="1" spc="100" dirty="0">
                  <a:solidFill>
                    <a:schemeClr val="tx1">
                      <a:lumMod val="85000"/>
                      <a:lumOff val="15000"/>
                    </a:schemeClr>
                  </a:solidFill>
                  <a:uFillTx/>
                  <a:latin typeface="微软雅黑" panose="020B0503020204020204" pitchFamily="34" charset="-122"/>
                  <a:ea typeface="微软雅黑" panose="020B0503020204020204" pitchFamily="34" charset="-122"/>
                </a:rPr>
                <a:t>危害与可操作性分析（HAZOP）的优、缺点</a:t>
              </a:r>
            </a:p>
          </p:txBody>
        </p:sp>
        <p:sp>
          <p:nvSpPr>
            <p:cNvPr id="17" name="矩形 2"/>
            <p:cNvSpPr/>
            <p:nvPr/>
          </p:nvSpPr>
          <p:spPr>
            <a:xfrm>
              <a:off x="2082" y="3181"/>
              <a:ext cx="10205" cy="3779"/>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a:lnSpc>
                  <a:spcPct val="15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2 缺点：需要人员、时间相对较多，需要前期准备工作，花费较高； 对文件或系统/过程及程序规范要求高；分析结果受分析评价人员的主观因素影响；对参与人员素质（如，专业知识等）要求高，对主持人（HAZOP）的能力、技巧要求更高。</a:t>
              </a:r>
            </a:p>
          </p:txBody>
        </p:sp>
        <p:sp>
          <p:nvSpPr>
            <p:cNvPr id="18" name="文本框 1"/>
            <p:cNvSpPr txBox="1"/>
            <p:nvPr/>
          </p:nvSpPr>
          <p:spPr>
            <a:xfrm>
              <a:off x="1708" y="2184"/>
              <a:ext cx="1141" cy="628"/>
            </a:xfrm>
            <a:prstGeom prst="rect">
              <a:avLst/>
            </a:prstGeom>
            <a:solidFill>
              <a:srgbClr val="0160AF"/>
            </a:solid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eaLnBrk="1" hangingPunct="1">
                <a:lnSpc>
                  <a:spcPct val="100000"/>
                </a:lnSpc>
                <a:spcBef>
                  <a:spcPct val="0"/>
                </a:spcBef>
                <a:buNone/>
              </a:pPr>
              <a:r>
                <a:rPr lang="zh-CN" altLang="en-US" sz="2000" b="1" spc="100" dirty="0" smtClean="0">
                  <a:solidFill>
                    <a:schemeClr val="bg1"/>
                  </a:solidFill>
                  <a:uFillTx/>
                  <a:latin typeface="微软雅黑" panose="020B0503020204020204" pitchFamily="34" charset="-122"/>
                  <a:ea typeface="微软雅黑" panose="020B0503020204020204" pitchFamily="34" charset="-122"/>
                </a:rPr>
                <a:t>详解</a:t>
              </a:r>
            </a:p>
          </p:txBody>
        </p:sp>
      </p:grpSp>
      <p:grpSp>
        <p:nvGrpSpPr>
          <p:cNvPr id="7" name="组合 6"/>
          <p:cNvGrpSpPr/>
          <p:nvPr/>
        </p:nvGrpSpPr>
        <p:grpSpPr>
          <a:xfrm>
            <a:off x="751205" y="753745"/>
            <a:ext cx="4592320" cy="398780"/>
            <a:chOff x="1430" y="1109"/>
            <a:chExt cx="7232" cy="628"/>
          </a:xfrm>
        </p:grpSpPr>
        <p:sp>
          <p:nvSpPr>
            <p:cNvPr id="8" name="AutoShape 11"/>
            <p:cNvSpPr/>
            <p:nvPr/>
          </p:nvSpPr>
          <p:spPr>
            <a:xfrm>
              <a:off x="1490" y="1139"/>
              <a:ext cx="7172"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9" name="文本框 8"/>
            <p:cNvSpPr txBox="1"/>
            <p:nvPr/>
          </p:nvSpPr>
          <p:spPr>
            <a:xfrm>
              <a:off x="1430" y="1109"/>
              <a:ext cx="7232"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四、危害与可操作性分析（HAZOP）</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3" name="组合 12"/>
          <p:cNvGrpSpPr/>
          <p:nvPr/>
        </p:nvGrpSpPr>
        <p:grpSpPr>
          <a:xfrm>
            <a:off x="1098868" y="1434465"/>
            <a:ext cx="6946265" cy="3156585"/>
            <a:chOff x="1468" y="2184"/>
            <a:chExt cx="10939" cy="4971"/>
          </a:xfrm>
        </p:grpSpPr>
        <p:sp>
          <p:nvSpPr>
            <p:cNvPr id="15" name="剪去对角的矩形 4"/>
            <p:cNvSpPr/>
            <p:nvPr/>
          </p:nvSpPr>
          <p:spPr>
            <a:xfrm>
              <a:off x="1468" y="2451"/>
              <a:ext cx="10939" cy="4704"/>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6" name="矩形 11"/>
            <p:cNvSpPr/>
            <p:nvPr/>
          </p:nvSpPr>
          <p:spPr>
            <a:xfrm>
              <a:off x="2849" y="2628"/>
              <a:ext cx="8593" cy="628"/>
            </a:xfrm>
            <a:prstGeom prst="rect">
              <a:avLst/>
            </a:prstGeom>
            <a:noFill/>
            <a:ln w="9525">
              <a:noFill/>
            </a:ln>
          </p:spPr>
          <p:txBody>
            <a:bodyPr wrap="non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algn="l">
                <a:lnSpc>
                  <a:spcPct val="100000"/>
                </a:lnSpc>
                <a:spcBef>
                  <a:spcPct val="0"/>
                </a:spcBef>
                <a:buNone/>
              </a:pPr>
              <a:r>
                <a:rPr lang="zh-CN" altLang="en-US" sz="2000" b="1" spc="100" dirty="0">
                  <a:solidFill>
                    <a:schemeClr val="tx1">
                      <a:lumMod val="85000"/>
                      <a:lumOff val="15000"/>
                    </a:schemeClr>
                  </a:solidFill>
                  <a:uFillTx/>
                  <a:latin typeface="微软雅黑" panose="020B0503020204020204" pitchFamily="34" charset="-122"/>
                  <a:ea typeface="微软雅黑" panose="020B0503020204020204" pitchFamily="34" charset="-122"/>
                </a:rPr>
                <a:t>危害与可操作性分析（HAZOP）的应用范围</a:t>
              </a:r>
            </a:p>
          </p:txBody>
        </p:sp>
        <p:sp>
          <p:nvSpPr>
            <p:cNvPr id="17" name="矩形 2"/>
            <p:cNvSpPr/>
            <p:nvPr/>
          </p:nvSpPr>
          <p:spPr>
            <a:xfrm>
              <a:off x="2082" y="3181"/>
              <a:ext cx="10205" cy="3779"/>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a:lnSpc>
                  <a:spcPct val="15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 危险和可操作性研究方法适用于连续性生产工艺过程（连续生产装置、复杂的工艺流程等），危害因素辨识通过对危险与可操作性研究方法的适当改进，该方法也能应用于间歇化工生产工艺过程的危险性分析。</a:t>
              </a:r>
            </a:p>
          </p:txBody>
        </p:sp>
        <p:sp>
          <p:nvSpPr>
            <p:cNvPr id="18" name="文本框 1"/>
            <p:cNvSpPr txBox="1"/>
            <p:nvPr/>
          </p:nvSpPr>
          <p:spPr>
            <a:xfrm>
              <a:off x="1708" y="2184"/>
              <a:ext cx="1141" cy="628"/>
            </a:xfrm>
            <a:prstGeom prst="rect">
              <a:avLst/>
            </a:prstGeom>
            <a:solidFill>
              <a:srgbClr val="0160AF"/>
            </a:solid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eaLnBrk="1" hangingPunct="1">
                <a:lnSpc>
                  <a:spcPct val="100000"/>
                </a:lnSpc>
                <a:spcBef>
                  <a:spcPct val="0"/>
                </a:spcBef>
                <a:buNone/>
              </a:pPr>
              <a:r>
                <a:rPr lang="zh-CN" altLang="en-US" sz="2000" b="1" spc="100" dirty="0" smtClean="0">
                  <a:solidFill>
                    <a:schemeClr val="bg1"/>
                  </a:solidFill>
                  <a:uFillTx/>
                  <a:latin typeface="微软雅黑" panose="020B0503020204020204" pitchFamily="34" charset="-122"/>
                  <a:ea typeface="微软雅黑" panose="020B0503020204020204" pitchFamily="34" charset="-122"/>
                </a:rPr>
                <a:t>详解</a:t>
              </a:r>
            </a:p>
          </p:txBody>
        </p:sp>
      </p:grpSp>
      <p:grpSp>
        <p:nvGrpSpPr>
          <p:cNvPr id="7" name="组合 6"/>
          <p:cNvGrpSpPr/>
          <p:nvPr/>
        </p:nvGrpSpPr>
        <p:grpSpPr>
          <a:xfrm>
            <a:off x="751205" y="753745"/>
            <a:ext cx="4592320" cy="398780"/>
            <a:chOff x="1430" y="1109"/>
            <a:chExt cx="7232" cy="628"/>
          </a:xfrm>
        </p:grpSpPr>
        <p:sp>
          <p:nvSpPr>
            <p:cNvPr id="8" name="AutoShape 11"/>
            <p:cNvSpPr/>
            <p:nvPr/>
          </p:nvSpPr>
          <p:spPr>
            <a:xfrm>
              <a:off x="1490" y="1139"/>
              <a:ext cx="7172"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9" name="文本框 8"/>
            <p:cNvSpPr txBox="1"/>
            <p:nvPr/>
          </p:nvSpPr>
          <p:spPr>
            <a:xfrm>
              <a:off x="1430" y="1109"/>
              <a:ext cx="7232"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四、危害与可操作性分析（HAZOP）</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3" name="组合 12"/>
          <p:cNvGrpSpPr/>
          <p:nvPr/>
        </p:nvGrpSpPr>
        <p:grpSpPr>
          <a:xfrm>
            <a:off x="1098868" y="1604010"/>
            <a:ext cx="6946265" cy="2987040"/>
            <a:chOff x="1468" y="2451"/>
            <a:chExt cx="10939" cy="4704"/>
          </a:xfrm>
        </p:grpSpPr>
        <p:sp>
          <p:nvSpPr>
            <p:cNvPr id="15" name="剪去对角的矩形 4"/>
            <p:cNvSpPr/>
            <p:nvPr/>
          </p:nvSpPr>
          <p:spPr>
            <a:xfrm>
              <a:off x="1468" y="2451"/>
              <a:ext cx="10939" cy="4704"/>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7" name="矩形 2"/>
            <p:cNvSpPr/>
            <p:nvPr/>
          </p:nvSpPr>
          <p:spPr>
            <a:xfrm>
              <a:off x="1798" y="2761"/>
              <a:ext cx="10205" cy="3779"/>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a:lnSpc>
                  <a:spcPct val="15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头脑风暴(Brain-Storming)，最早是精神病理学上的用语，指精神病患者的精神错乱状态而言的。而现在则成为无限制的自由联想和讨论的代名词，其目的在于产生新观念或激发创新设想，故其又称智力激励法、或自由思考法(畅谈法，畅谈会，集思法) 。</a:t>
              </a:r>
            </a:p>
          </p:txBody>
        </p:sp>
      </p:grpSp>
      <p:grpSp>
        <p:nvGrpSpPr>
          <p:cNvPr id="7" name="组合 6"/>
          <p:cNvGrpSpPr/>
          <p:nvPr/>
        </p:nvGrpSpPr>
        <p:grpSpPr>
          <a:xfrm>
            <a:off x="751205" y="753745"/>
            <a:ext cx="2887345" cy="398780"/>
            <a:chOff x="1430" y="1109"/>
            <a:chExt cx="4547" cy="628"/>
          </a:xfrm>
        </p:grpSpPr>
        <p:sp>
          <p:nvSpPr>
            <p:cNvPr id="8" name="AutoShape 11"/>
            <p:cNvSpPr/>
            <p:nvPr/>
          </p:nvSpPr>
          <p:spPr>
            <a:xfrm>
              <a:off x="1490" y="1139"/>
              <a:ext cx="4487"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9" name="文本框 8"/>
            <p:cNvSpPr txBox="1"/>
            <p:nvPr/>
          </p:nvSpPr>
          <p:spPr>
            <a:xfrm>
              <a:off x="1430" y="1109"/>
              <a:ext cx="4547"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五、头脑风暴法（BS）</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组合 14"/>
          <p:cNvGrpSpPr/>
          <p:nvPr/>
        </p:nvGrpSpPr>
        <p:grpSpPr>
          <a:xfrm>
            <a:off x="324168" y="946468"/>
            <a:ext cx="8495665" cy="4093210"/>
            <a:chOff x="504" y="1439"/>
            <a:chExt cx="13379" cy="6446"/>
          </a:xfrm>
        </p:grpSpPr>
        <p:pic>
          <p:nvPicPr>
            <p:cNvPr id="3073" name="图片 4"/>
            <p:cNvPicPr>
              <a:picLocks noChangeAspect="1"/>
            </p:cNvPicPr>
            <p:nvPr/>
          </p:nvPicPr>
          <p:blipFill>
            <a:blip r:embed="rId2" cstate="print"/>
            <a:srcRect l="28354" r="14409"/>
            <a:stretch>
              <a:fillRect/>
            </a:stretch>
          </p:blipFill>
          <p:spPr>
            <a:xfrm>
              <a:off x="504" y="1439"/>
              <a:ext cx="7382" cy="6446"/>
            </a:xfrm>
            <a:prstGeom prst="rect">
              <a:avLst/>
            </a:prstGeom>
            <a:noFill/>
            <a:ln w="9525">
              <a:noFill/>
            </a:ln>
          </p:spPr>
        </p:pic>
        <p:sp>
          <p:nvSpPr>
            <p:cNvPr id="3091" name="文本框 31"/>
            <p:cNvSpPr txBox="1"/>
            <p:nvPr/>
          </p:nvSpPr>
          <p:spPr>
            <a:xfrm>
              <a:off x="4498" y="3828"/>
              <a:ext cx="3152" cy="871"/>
            </a:xfrm>
            <a:prstGeom prst="rect">
              <a:avLst/>
            </a:prstGeom>
            <a:noFill/>
            <a:ln w="9525">
              <a:noFill/>
            </a:ln>
          </p:spPr>
          <p:txBody>
            <a:bodyPr wrap="square" anchor="t">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3000" b="1" spc="100" noProof="0" dirty="0">
                  <a:ln>
                    <a:noFill/>
                  </a:ln>
                  <a:solidFill>
                    <a:srgbClr val="015AA3"/>
                  </a:solidFill>
                  <a:effectLst/>
                  <a:uLnTx/>
                  <a:uFillTx/>
                  <a:latin typeface="微软雅黑" panose="020B0503020204020204" pitchFamily="34" charset="-122"/>
                  <a:ea typeface="微软雅黑" panose="020B0503020204020204" pitchFamily="34" charset="-122"/>
                  <a:sym typeface="+mn-ea"/>
                </a:rPr>
                <a:t>培训概览</a:t>
              </a:r>
            </a:p>
          </p:txBody>
        </p:sp>
        <p:grpSp>
          <p:nvGrpSpPr>
            <p:cNvPr id="12" name="组合 11"/>
            <p:cNvGrpSpPr/>
            <p:nvPr/>
          </p:nvGrpSpPr>
          <p:grpSpPr>
            <a:xfrm>
              <a:off x="7001" y="1467"/>
              <a:ext cx="6882" cy="5505"/>
              <a:chOff x="6896" y="1386"/>
              <a:chExt cx="6882" cy="5505"/>
            </a:xfrm>
          </p:grpSpPr>
          <p:sp>
            <p:nvSpPr>
              <p:cNvPr id="3081" name="文本框 21"/>
              <p:cNvSpPr/>
              <p:nvPr/>
            </p:nvSpPr>
            <p:spPr>
              <a:xfrm>
                <a:off x="6896" y="3218"/>
                <a:ext cx="2426" cy="1318"/>
              </a:xfrm>
              <a:prstGeom prst="ellipse">
                <a:avLst/>
              </a:prstGeom>
              <a:noFill/>
              <a:ln w="9525">
                <a:noFill/>
              </a:ln>
            </p:spPr>
            <p:txBody>
              <a:bodyPr wrap="square" anchor="t">
                <a:spAutoFit/>
              </a:bodyPr>
              <a:lstStyle/>
              <a:p>
                <a:pPr algn="ctr"/>
                <a:r>
                  <a:rPr lang="en-US" altLang="zh-CN" sz="3300" dirty="0">
                    <a:solidFill>
                      <a:srgbClr val="015AA3"/>
                    </a:solidFill>
                    <a:latin typeface="微软雅黑" panose="020B0503020204020204" pitchFamily="34" charset="-122"/>
                    <a:ea typeface="微软雅黑" panose="020B0503020204020204" pitchFamily="34" charset="-122"/>
                  </a:rPr>
                  <a:t>03.</a:t>
                </a:r>
                <a:endParaRPr lang="zh-CN" altLang="en-US" sz="3300" dirty="0">
                  <a:solidFill>
                    <a:srgbClr val="015AA3"/>
                  </a:solidFill>
                  <a:latin typeface="微软雅黑" panose="020B0503020204020204" pitchFamily="34" charset="-122"/>
                  <a:ea typeface="微软雅黑" panose="020B0503020204020204" pitchFamily="34" charset="-122"/>
                </a:endParaRPr>
              </a:p>
            </p:txBody>
          </p:sp>
          <p:sp>
            <p:nvSpPr>
              <p:cNvPr id="3084" name="文本框 24"/>
              <p:cNvSpPr/>
              <p:nvPr/>
            </p:nvSpPr>
            <p:spPr>
              <a:xfrm>
                <a:off x="6896" y="4416"/>
                <a:ext cx="2426" cy="1318"/>
              </a:xfrm>
              <a:prstGeom prst="ellipse">
                <a:avLst/>
              </a:prstGeom>
              <a:noFill/>
              <a:ln w="9525">
                <a:noFill/>
              </a:ln>
            </p:spPr>
            <p:txBody>
              <a:bodyPr wrap="square" anchor="t">
                <a:spAutoFit/>
              </a:bodyPr>
              <a:lstStyle/>
              <a:p>
                <a:pPr algn="ctr"/>
                <a:r>
                  <a:rPr lang="en-US" altLang="zh-CN" sz="3300" dirty="0">
                    <a:solidFill>
                      <a:srgbClr val="015AA3"/>
                    </a:solidFill>
                    <a:latin typeface="微软雅黑" panose="020B0503020204020204" pitchFamily="34" charset="-122"/>
                    <a:ea typeface="微软雅黑" panose="020B0503020204020204" pitchFamily="34" charset="-122"/>
                  </a:rPr>
                  <a:t>04.</a:t>
                </a:r>
                <a:endParaRPr lang="zh-CN" altLang="en-US" sz="3300" dirty="0">
                  <a:solidFill>
                    <a:srgbClr val="015AA3"/>
                  </a:solidFill>
                  <a:latin typeface="微软雅黑" panose="020B0503020204020204" pitchFamily="34" charset="-122"/>
                  <a:ea typeface="微软雅黑" panose="020B0503020204020204" pitchFamily="34" charset="-122"/>
                </a:endParaRPr>
              </a:p>
            </p:txBody>
          </p:sp>
          <p:sp>
            <p:nvSpPr>
              <p:cNvPr id="3087" name="文本框 27"/>
              <p:cNvSpPr/>
              <p:nvPr/>
            </p:nvSpPr>
            <p:spPr>
              <a:xfrm>
                <a:off x="6896" y="5573"/>
                <a:ext cx="2426" cy="1318"/>
              </a:xfrm>
              <a:prstGeom prst="ellipse">
                <a:avLst/>
              </a:prstGeom>
              <a:noFill/>
              <a:ln w="9525">
                <a:noFill/>
              </a:ln>
            </p:spPr>
            <p:txBody>
              <a:bodyPr wrap="square" anchor="t">
                <a:spAutoFit/>
              </a:bodyPr>
              <a:lstStyle/>
              <a:p>
                <a:pPr algn="ctr"/>
                <a:r>
                  <a:rPr lang="en-US" altLang="zh-CN" sz="3300" dirty="0">
                    <a:solidFill>
                      <a:srgbClr val="015AA3"/>
                    </a:solidFill>
                    <a:latin typeface="微软雅黑" panose="020B0503020204020204" pitchFamily="34" charset="-122"/>
                    <a:ea typeface="微软雅黑" panose="020B0503020204020204" pitchFamily="34" charset="-122"/>
                  </a:rPr>
                  <a:t>05.</a:t>
                </a:r>
                <a:endParaRPr lang="zh-CN" altLang="en-US" sz="3300" dirty="0">
                  <a:solidFill>
                    <a:srgbClr val="015AA3"/>
                  </a:solidFill>
                  <a:latin typeface="微软雅黑" panose="020B0503020204020204" pitchFamily="34" charset="-122"/>
                  <a:ea typeface="微软雅黑" panose="020B0503020204020204" pitchFamily="34" charset="-122"/>
                </a:endParaRPr>
              </a:p>
            </p:txBody>
          </p:sp>
          <p:grpSp>
            <p:nvGrpSpPr>
              <p:cNvPr id="11" name="组合 10"/>
              <p:cNvGrpSpPr/>
              <p:nvPr/>
            </p:nvGrpSpPr>
            <p:grpSpPr>
              <a:xfrm>
                <a:off x="6896" y="1386"/>
                <a:ext cx="6217" cy="1318"/>
                <a:chOff x="6896" y="1308"/>
                <a:chExt cx="6217" cy="1318"/>
              </a:xfrm>
            </p:grpSpPr>
            <p:sp>
              <p:nvSpPr>
                <p:cNvPr id="3075" name="文本框 9"/>
                <p:cNvSpPr/>
                <p:nvPr/>
              </p:nvSpPr>
              <p:spPr>
                <a:xfrm>
                  <a:off x="6896" y="1308"/>
                  <a:ext cx="2426" cy="1318"/>
                </a:xfrm>
                <a:prstGeom prst="ellipse">
                  <a:avLst/>
                </a:prstGeom>
                <a:noFill/>
                <a:ln w="9525">
                  <a:noFill/>
                </a:ln>
              </p:spPr>
              <p:txBody>
                <a:bodyPr wrap="square" anchor="t">
                  <a:spAutoFit/>
                </a:bodyPr>
                <a:lstStyle/>
                <a:p>
                  <a:pPr algn="ctr"/>
                  <a:r>
                    <a:rPr lang="en-US" altLang="zh-CN" sz="3300" dirty="0">
                      <a:solidFill>
                        <a:srgbClr val="015AA3"/>
                      </a:solidFill>
                      <a:latin typeface="微软雅黑" panose="020B0503020204020204" pitchFamily="34" charset="-122"/>
                      <a:ea typeface="微软雅黑" panose="020B0503020204020204" pitchFamily="34" charset="-122"/>
                    </a:rPr>
                    <a:t>01.</a:t>
                  </a:r>
                  <a:endParaRPr lang="zh-CN" altLang="en-US" sz="3300" dirty="0">
                    <a:solidFill>
                      <a:srgbClr val="015AA3"/>
                    </a:solidFill>
                    <a:latin typeface="微软雅黑" panose="020B0503020204020204" pitchFamily="34" charset="-122"/>
                    <a:ea typeface="微软雅黑" panose="020B0503020204020204" pitchFamily="34" charset="-122"/>
                  </a:endParaRPr>
                </a:p>
              </p:txBody>
            </p:sp>
            <p:sp>
              <p:nvSpPr>
                <p:cNvPr id="3076" name="矩形 10"/>
                <p:cNvSpPr/>
                <p:nvPr/>
              </p:nvSpPr>
              <p:spPr>
                <a:xfrm>
                  <a:off x="8557" y="1653"/>
                  <a:ext cx="4556" cy="628"/>
                </a:xfrm>
                <a:prstGeom prst="rect">
                  <a:avLst/>
                </a:prstGeom>
                <a:noFill/>
                <a:ln w="9525">
                  <a:noFill/>
                </a:ln>
              </p:spPr>
              <p:txBody>
                <a:bodyPr wrap="square" anchor="t">
                  <a:spAutoFit/>
                </a:bodyPr>
                <a:lstStyle/>
                <a:p>
                  <a:pPr lvl="0" algn="l" defTabSz="685800" rtl="0" fontAlgn="auto">
                    <a:spcBef>
                      <a:spcPts val="0"/>
                    </a:spcBef>
                    <a:spcAft>
                      <a:spcPts val="0"/>
                    </a:spcAft>
                    <a:defRPr/>
                  </a:pPr>
                  <a:r>
                    <a:rPr lang="zh-CN" altLang="en-US" sz="2000" b="1" dirty="0" smtClean="0">
                      <a:solidFill>
                        <a:srgbClr val="015AA3"/>
                      </a:solidFill>
                      <a:latin typeface="微软雅黑" panose="020B0503020204020204" pitchFamily="34" charset="-122"/>
                      <a:ea typeface="微软雅黑" panose="020B0503020204020204" pitchFamily="34" charset="-122"/>
                      <a:cs typeface="Times New Roman" panose="02020603050405020304" charset="0"/>
                      <a:sym typeface="+mn-ea"/>
                    </a:rPr>
                    <a:t>作业现场安全管理概述</a:t>
                  </a:r>
                </a:p>
              </p:txBody>
            </p:sp>
          </p:grpSp>
          <p:sp>
            <p:nvSpPr>
              <p:cNvPr id="3078" name="文本框 17"/>
              <p:cNvSpPr/>
              <p:nvPr/>
            </p:nvSpPr>
            <p:spPr>
              <a:xfrm>
                <a:off x="6896" y="2245"/>
                <a:ext cx="2426" cy="1318"/>
              </a:xfrm>
              <a:prstGeom prst="ellipse">
                <a:avLst/>
              </a:prstGeom>
              <a:noFill/>
              <a:ln w="9525">
                <a:noFill/>
              </a:ln>
            </p:spPr>
            <p:txBody>
              <a:bodyPr wrap="square" anchor="t">
                <a:spAutoFit/>
              </a:bodyPr>
              <a:lstStyle/>
              <a:p>
                <a:pPr algn="ctr"/>
                <a:r>
                  <a:rPr lang="en-US" altLang="zh-CN" sz="3300" dirty="0">
                    <a:solidFill>
                      <a:srgbClr val="015AA3"/>
                    </a:solidFill>
                    <a:latin typeface="微软雅黑" panose="020B0503020204020204" pitchFamily="34" charset="-122"/>
                    <a:ea typeface="微软雅黑" panose="020B0503020204020204" pitchFamily="34" charset="-122"/>
                  </a:rPr>
                  <a:t>02.</a:t>
                </a:r>
                <a:endParaRPr lang="zh-CN" altLang="en-US" sz="3300" dirty="0">
                  <a:solidFill>
                    <a:srgbClr val="015AA3"/>
                  </a:solidFill>
                  <a:latin typeface="微软雅黑" panose="020B0503020204020204" pitchFamily="34" charset="-122"/>
                  <a:ea typeface="微软雅黑" panose="020B0503020204020204" pitchFamily="34" charset="-122"/>
                </a:endParaRPr>
              </a:p>
            </p:txBody>
          </p:sp>
          <p:sp>
            <p:nvSpPr>
              <p:cNvPr id="2" name="矩形 10"/>
              <p:cNvSpPr/>
              <p:nvPr/>
            </p:nvSpPr>
            <p:spPr>
              <a:xfrm>
                <a:off x="8556" y="2590"/>
                <a:ext cx="5222" cy="628"/>
              </a:xfrm>
              <a:prstGeom prst="rect">
                <a:avLst/>
              </a:prstGeom>
              <a:noFill/>
              <a:ln w="9525">
                <a:noFill/>
              </a:ln>
            </p:spPr>
            <p:txBody>
              <a:bodyPr wrap="square" anchor="t">
                <a:spAutoFit/>
              </a:bodyPr>
              <a:lstStyle/>
              <a:p>
                <a:pPr lvl="0" algn="l" defTabSz="685800" rtl="0" fontAlgn="auto">
                  <a:spcBef>
                    <a:spcPts val="0"/>
                  </a:spcBef>
                  <a:spcAft>
                    <a:spcPts val="0"/>
                  </a:spcAft>
                  <a:defRPr/>
                </a:pPr>
                <a:r>
                  <a:rPr lang="zh-CN" altLang="en-US" sz="2000" b="1" dirty="0" smtClean="0">
                    <a:solidFill>
                      <a:srgbClr val="015AA3"/>
                    </a:solidFill>
                    <a:latin typeface="微软雅黑" panose="020B0503020204020204" pitchFamily="34" charset="-122"/>
                    <a:ea typeface="微软雅黑" panose="020B0503020204020204" pitchFamily="34" charset="-122"/>
                    <a:cs typeface="Times New Roman" panose="02020603050405020304" charset="0"/>
                    <a:sym typeface="+mn-ea"/>
                  </a:rPr>
                  <a:t>作业现场自主安全管理讲义</a:t>
                </a:r>
              </a:p>
            </p:txBody>
          </p:sp>
          <p:sp>
            <p:nvSpPr>
              <p:cNvPr id="3" name="矩形 10"/>
              <p:cNvSpPr/>
              <p:nvPr/>
            </p:nvSpPr>
            <p:spPr>
              <a:xfrm>
                <a:off x="8514" y="4519"/>
                <a:ext cx="5008" cy="1113"/>
              </a:xfrm>
              <a:prstGeom prst="rect">
                <a:avLst/>
              </a:prstGeom>
              <a:noFill/>
              <a:ln w="9525">
                <a:noFill/>
              </a:ln>
            </p:spPr>
            <p:txBody>
              <a:bodyPr wrap="square" anchor="t">
                <a:spAutoFit/>
              </a:bodyPr>
              <a:lstStyle/>
              <a:p>
                <a:pPr lvl="0" algn="l" defTabSz="685800" rtl="0" fontAlgn="auto">
                  <a:spcBef>
                    <a:spcPts val="0"/>
                  </a:spcBef>
                  <a:spcAft>
                    <a:spcPts val="0"/>
                  </a:spcAft>
                  <a:defRPr/>
                </a:pPr>
                <a:r>
                  <a:rPr lang="zh-CN" altLang="en-US" sz="2000" b="1" dirty="0" smtClean="0">
                    <a:solidFill>
                      <a:srgbClr val="015AA3"/>
                    </a:solidFill>
                    <a:latin typeface="微软雅黑" panose="020B0503020204020204" pitchFamily="34" charset="-122"/>
                    <a:ea typeface="微软雅黑" panose="020B0503020204020204" pitchFamily="34" charset="-122"/>
                    <a:cs typeface="Times New Roman" panose="02020603050405020304" charset="0"/>
                    <a:sym typeface="+mn-ea"/>
                  </a:rPr>
                  <a:t>作业现场安全管理工具、方法之属地自主安全管理</a:t>
                </a:r>
              </a:p>
            </p:txBody>
          </p:sp>
          <p:sp>
            <p:nvSpPr>
              <p:cNvPr id="4" name="矩形 10"/>
              <p:cNvSpPr/>
              <p:nvPr/>
            </p:nvSpPr>
            <p:spPr>
              <a:xfrm>
                <a:off x="8557" y="3321"/>
                <a:ext cx="4966" cy="1113"/>
              </a:xfrm>
              <a:prstGeom prst="rect">
                <a:avLst/>
              </a:prstGeom>
              <a:noFill/>
              <a:ln w="9525">
                <a:noFill/>
              </a:ln>
            </p:spPr>
            <p:txBody>
              <a:bodyPr wrap="square" anchor="t">
                <a:spAutoFit/>
              </a:bodyPr>
              <a:lstStyle/>
              <a:p>
                <a:pPr lvl="0" algn="l" defTabSz="685800" rtl="0" fontAlgn="auto">
                  <a:spcBef>
                    <a:spcPts val="0"/>
                  </a:spcBef>
                  <a:spcAft>
                    <a:spcPts val="0"/>
                  </a:spcAft>
                  <a:defRPr/>
                </a:pPr>
                <a:r>
                  <a:rPr lang="zh-CN" altLang="en-US" sz="2000" b="1" dirty="0" smtClean="0">
                    <a:solidFill>
                      <a:srgbClr val="015AA3"/>
                    </a:solidFill>
                    <a:latin typeface="微软雅黑" panose="020B0503020204020204" pitchFamily="34" charset="-122"/>
                    <a:ea typeface="微软雅黑" panose="020B0503020204020204" pitchFamily="34" charset="-122"/>
                    <a:cs typeface="Times New Roman" panose="02020603050405020304" charset="0"/>
                    <a:sym typeface="+mn-ea"/>
                  </a:rPr>
                  <a:t>作业现场安全管理应用工具、方法之危险源识别</a:t>
                </a:r>
              </a:p>
            </p:txBody>
          </p:sp>
          <p:sp>
            <p:nvSpPr>
              <p:cNvPr id="5" name="矩形 10"/>
              <p:cNvSpPr/>
              <p:nvPr/>
            </p:nvSpPr>
            <p:spPr>
              <a:xfrm>
                <a:off x="8536" y="5676"/>
                <a:ext cx="4556" cy="1113"/>
              </a:xfrm>
              <a:prstGeom prst="rect">
                <a:avLst/>
              </a:prstGeom>
              <a:noFill/>
              <a:ln w="9525">
                <a:noFill/>
              </a:ln>
            </p:spPr>
            <p:txBody>
              <a:bodyPr wrap="square" anchor="t">
                <a:spAutoFit/>
              </a:bodyPr>
              <a:lstStyle/>
              <a:p>
                <a:pPr lvl="0" algn="l" defTabSz="685800" rtl="0" fontAlgn="auto">
                  <a:spcBef>
                    <a:spcPts val="0"/>
                  </a:spcBef>
                  <a:spcAft>
                    <a:spcPts val="0"/>
                  </a:spcAft>
                  <a:defRPr/>
                </a:pPr>
                <a:r>
                  <a:rPr lang="zh-CN" altLang="en-US" sz="2000" b="1" dirty="0" smtClean="0">
                    <a:solidFill>
                      <a:srgbClr val="015AA3"/>
                    </a:solidFill>
                    <a:latin typeface="微软雅黑" panose="020B0503020204020204" pitchFamily="34" charset="-122"/>
                    <a:ea typeface="微软雅黑" panose="020B0503020204020204" pitchFamily="34" charset="-122"/>
                    <a:cs typeface="Times New Roman" panose="02020603050405020304" charset="0"/>
                    <a:sym typeface="+mn-ea"/>
                  </a:rPr>
                  <a:t>作业现场安全管理工具、方法之应急处置</a:t>
                </a:r>
              </a:p>
            </p:txBody>
          </p:sp>
        </p:grpSp>
      </p:grpSp>
      <p:sp>
        <p:nvSpPr>
          <p:cNvPr id="9" name="任意多边形: 形状 8"/>
          <p:cNvSpPr/>
          <p:nvPr/>
        </p:nvSpPr>
        <p:spPr>
          <a:xfrm rot="20039436">
            <a:off x="89297" y="28893"/>
            <a:ext cx="772716" cy="1303735"/>
          </a:xfrm>
          <a:custGeom>
            <a:avLst/>
            <a:gdLst>
              <a:gd name="connsiteX0" fmla="*/ 1239121 w 1504459"/>
              <a:gd name="connsiteY0" fmla="*/ 0 h 2537186"/>
              <a:gd name="connsiteX1" fmla="*/ 1504459 w 1504459"/>
              <a:gd name="connsiteY1" fmla="*/ 129468 h 2537186"/>
              <a:gd name="connsiteX2" fmla="*/ 328568 w 1504459"/>
              <a:gd name="connsiteY2" fmla="*/ 2537186 h 2537186"/>
              <a:gd name="connsiteX3" fmla="*/ 0 w 1504459"/>
              <a:gd name="connsiteY3" fmla="*/ 2537186 h 2537186"/>
              <a:gd name="connsiteX4" fmla="*/ 1239121 w 1504459"/>
              <a:gd name="connsiteY4" fmla="*/ 0 h 2537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4459" h="2537186">
                <a:moveTo>
                  <a:pt x="1239121" y="0"/>
                </a:moveTo>
                <a:lnTo>
                  <a:pt x="1504459" y="129468"/>
                </a:lnTo>
                <a:lnTo>
                  <a:pt x="328568" y="2537186"/>
                </a:lnTo>
                <a:lnTo>
                  <a:pt x="0" y="2537186"/>
                </a:lnTo>
                <a:lnTo>
                  <a:pt x="1239121" y="0"/>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3" name="组合 12"/>
          <p:cNvGrpSpPr/>
          <p:nvPr/>
        </p:nvGrpSpPr>
        <p:grpSpPr>
          <a:xfrm>
            <a:off x="1098868" y="1372870"/>
            <a:ext cx="6946265" cy="3180080"/>
            <a:chOff x="1468" y="2267"/>
            <a:chExt cx="10939" cy="5008"/>
          </a:xfrm>
        </p:grpSpPr>
        <p:sp>
          <p:nvSpPr>
            <p:cNvPr id="15" name="剪去对角的矩形 4"/>
            <p:cNvSpPr/>
            <p:nvPr/>
          </p:nvSpPr>
          <p:spPr>
            <a:xfrm>
              <a:off x="1468" y="2571"/>
              <a:ext cx="10939" cy="4704"/>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6" name="矩形 11"/>
            <p:cNvSpPr/>
            <p:nvPr/>
          </p:nvSpPr>
          <p:spPr>
            <a:xfrm>
              <a:off x="3996" y="2628"/>
              <a:ext cx="5882" cy="628"/>
            </a:xfrm>
            <a:prstGeom prst="rect">
              <a:avLst/>
            </a:prstGeom>
            <a:noFill/>
            <a:ln w="9525">
              <a:noFill/>
            </a:ln>
          </p:spPr>
          <p:txBody>
            <a:bodyPr wrap="non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algn="l">
                <a:lnSpc>
                  <a:spcPct val="100000"/>
                </a:lnSpc>
                <a:spcBef>
                  <a:spcPct val="0"/>
                </a:spcBef>
                <a:buNone/>
              </a:pPr>
              <a:r>
                <a:rPr lang="zh-CN" altLang="en-US" sz="2000" b="1" spc="100" dirty="0">
                  <a:solidFill>
                    <a:schemeClr val="tx1">
                      <a:lumMod val="85000"/>
                      <a:lumOff val="15000"/>
                    </a:schemeClr>
                  </a:solidFill>
                  <a:uFillTx/>
                  <a:latin typeface="微软雅黑" panose="020B0503020204020204" pitchFamily="34" charset="-122"/>
                  <a:ea typeface="微软雅黑" panose="020B0503020204020204" pitchFamily="34" charset="-122"/>
                </a:rPr>
                <a:t>头脑风暴法（BS）的优、缺点</a:t>
              </a:r>
            </a:p>
          </p:txBody>
        </p:sp>
        <p:sp>
          <p:nvSpPr>
            <p:cNvPr id="17" name="矩形 2"/>
            <p:cNvSpPr/>
            <p:nvPr/>
          </p:nvSpPr>
          <p:spPr>
            <a:xfrm>
              <a:off x="2082" y="3181"/>
              <a:ext cx="10205" cy="4021"/>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a:lnSpc>
                  <a:spcPct val="10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1 优点：</a:t>
              </a:r>
            </a:p>
            <a:p>
              <a:pPr marL="0" lvl="1" indent="457200" algn="just">
                <a:lnSpc>
                  <a:spcPct val="10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1）自由、开放，激发想象力，有助于发现新的风险，因此，可用于辨识新业务活动中可能存在的一些新的危害因素；</a:t>
              </a:r>
            </a:p>
            <a:p>
              <a:pPr marL="0" lvl="1" indent="457200" algn="just">
                <a:lnSpc>
                  <a:spcPct val="10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2）辨识过程相对较为迅速，且比较容易去做到；</a:t>
              </a:r>
            </a:p>
            <a:p>
              <a:pPr marL="0" lvl="1" indent="457200" algn="just">
                <a:lnSpc>
                  <a:spcPct val="10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3）可使所有相关方参与其中，有助于发现各方面问题；</a:t>
              </a:r>
            </a:p>
            <a:p>
              <a:pPr marL="0" lvl="1" indent="457200" algn="just">
                <a:lnSpc>
                  <a:spcPct val="10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4）适用性比较广泛；使用成本较低。</a:t>
              </a:r>
            </a:p>
          </p:txBody>
        </p:sp>
        <p:sp>
          <p:nvSpPr>
            <p:cNvPr id="18" name="文本框 1"/>
            <p:cNvSpPr txBox="1"/>
            <p:nvPr/>
          </p:nvSpPr>
          <p:spPr>
            <a:xfrm>
              <a:off x="2293" y="2267"/>
              <a:ext cx="1141" cy="628"/>
            </a:xfrm>
            <a:prstGeom prst="rect">
              <a:avLst/>
            </a:prstGeom>
            <a:solidFill>
              <a:srgbClr val="0160AF"/>
            </a:solid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eaLnBrk="1" hangingPunct="1">
                <a:lnSpc>
                  <a:spcPct val="100000"/>
                </a:lnSpc>
                <a:spcBef>
                  <a:spcPct val="0"/>
                </a:spcBef>
                <a:buNone/>
              </a:pPr>
              <a:r>
                <a:rPr lang="zh-CN" altLang="en-US" sz="2000" b="1" spc="100" dirty="0" smtClean="0">
                  <a:solidFill>
                    <a:schemeClr val="bg1"/>
                  </a:solidFill>
                  <a:uFillTx/>
                  <a:latin typeface="微软雅黑" panose="020B0503020204020204" pitchFamily="34" charset="-122"/>
                  <a:ea typeface="微软雅黑" panose="020B0503020204020204" pitchFamily="34" charset="-122"/>
                </a:rPr>
                <a:t>详解</a:t>
              </a:r>
            </a:p>
          </p:txBody>
        </p:sp>
      </p:grpSp>
      <p:grpSp>
        <p:nvGrpSpPr>
          <p:cNvPr id="2" name="组合 1"/>
          <p:cNvGrpSpPr/>
          <p:nvPr/>
        </p:nvGrpSpPr>
        <p:grpSpPr>
          <a:xfrm>
            <a:off x="751205" y="753745"/>
            <a:ext cx="2887345" cy="398780"/>
            <a:chOff x="1430" y="1109"/>
            <a:chExt cx="4547" cy="628"/>
          </a:xfrm>
        </p:grpSpPr>
        <p:sp>
          <p:nvSpPr>
            <p:cNvPr id="3" name="AutoShape 11"/>
            <p:cNvSpPr/>
            <p:nvPr/>
          </p:nvSpPr>
          <p:spPr>
            <a:xfrm>
              <a:off x="1490" y="1139"/>
              <a:ext cx="4487"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30" y="1109"/>
              <a:ext cx="4547"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五、头脑风暴法（BS）</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3" name="组合 12"/>
          <p:cNvGrpSpPr/>
          <p:nvPr/>
        </p:nvGrpSpPr>
        <p:grpSpPr>
          <a:xfrm>
            <a:off x="1162685" y="1496695"/>
            <a:ext cx="6818630" cy="2816860"/>
            <a:chOff x="1467" y="2267"/>
            <a:chExt cx="10738" cy="4436"/>
          </a:xfrm>
        </p:grpSpPr>
        <p:sp>
          <p:nvSpPr>
            <p:cNvPr id="15" name="剪去对角的矩形 4"/>
            <p:cNvSpPr/>
            <p:nvPr/>
          </p:nvSpPr>
          <p:spPr>
            <a:xfrm>
              <a:off x="1467" y="2628"/>
              <a:ext cx="10738" cy="4075"/>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6" name="矩形 11"/>
            <p:cNvSpPr/>
            <p:nvPr/>
          </p:nvSpPr>
          <p:spPr>
            <a:xfrm>
              <a:off x="3996" y="2628"/>
              <a:ext cx="5882" cy="628"/>
            </a:xfrm>
            <a:prstGeom prst="rect">
              <a:avLst/>
            </a:prstGeom>
            <a:noFill/>
            <a:ln w="9525">
              <a:noFill/>
            </a:ln>
          </p:spPr>
          <p:txBody>
            <a:bodyPr wrap="non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algn="l">
                <a:lnSpc>
                  <a:spcPct val="100000"/>
                </a:lnSpc>
                <a:spcBef>
                  <a:spcPct val="0"/>
                </a:spcBef>
                <a:buNone/>
              </a:pPr>
              <a:r>
                <a:rPr lang="zh-CN" altLang="en-US" sz="2000" b="1" spc="100" dirty="0">
                  <a:solidFill>
                    <a:schemeClr val="tx1">
                      <a:lumMod val="85000"/>
                      <a:lumOff val="15000"/>
                    </a:schemeClr>
                  </a:solidFill>
                  <a:uFillTx/>
                  <a:latin typeface="微软雅黑" panose="020B0503020204020204" pitchFamily="34" charset="-122"/>
                  <a:ea typeface="微软雅黑" panose="020B0503020204020204" pitchFamily="34" charset="-122"/>
                </a:rPr>
                <a:t>头脑风暴法（BS）的优、缺点</a:t>
              </a:r>
            </a:p>
          </p:txBody>
        </p:sp>
        <p:sp>
          <p:nvSpPr>
            <p:cNvPr id="17" name="矩形 2"/>
            <p:cNvSpPr/>
            <p:nvPr/>
          </p:nvSpPr>
          <p:spPr>
            <a:xfrm>
              <a:off x="1669" y="3181"/>
              <a:ext cx="10536" cy="3294"/>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a:lnSpc>
                  <a:spcPct val="13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2 缺点：</a:t>
              </a:r>
            </a:p>
            <a:p>
              <a:pPr marL="0" lvl="1" indent="457200" algn="just">
                <a:lnSpc>
                  <a:spcPct val="13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1）条理性差，因此，不太易于理解；</a:t>
              </a:r>
            </a:p>
            <a:p>
              <a:pPr marL="0" lvl="1" indent="457200" algn="just">
                <a:lnSpc>
                  <a:spcPct val="13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2）结果好坏取决于参与人员及主持人水平；</a:t>
              </a:r>
            </a:p>
            <a:p>
              <a:pPr marL="0" lvl="1" indent="457200" algn="just">
                <a:lnSpc>
                  <a:spcPct val="13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3）易于受到干扰，难以保证重要观点受到重视；</a:t>
              </a:r>
            </a:p>
            <a:p>
              <a:pPr marL="0" lvl="1" indent="457200" algn="just">
                <a:lnSpc>
                  <a:spcPct val="13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4）组织方式松散，难以保证过程及结果的全面性。</a:t>
              </a:r>
            </a:p>
          </p:txBody>
        </p:sp>
        <p:sp>
          <p:nvSpPr>
            <p:cNvPr id="18" name="文本框 1"/>
            <p:cNvSpPr txBox="1"/>
            <p:nvPr/>
          </p:nvSpPr>
          <p:spPr>
            <a:xfrm>
              <a:off x="2293" y="2267"/>
              <a:ext cx="1141" cy="628"/>
            </a:xfrm>
            <a:prstGeom prst="rect">
              <a:avLst/>
            </a:prstGeom>
            <a:solidFill>
              <a:srgbClr val="0160AF"/>
            </a:solid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eaLnBrk="1" hangingPunct="1">
                <a:lnSpc>
                  <a:spcPct val="100000"/>
                </a:lnSpc>
                <a:spcBef>
                  <a:spcPct val="0"/>
                </a:spcBef>
                <a:buNone/>
              </a:pPr>
              <a:r>
                <a:rPr lang="zh-CN" altLang="en-US" sz="2000" b="1" spc="100" dirty="0" smtClean="0">
                  <a:solidFill>
                    <a:schemeClr val="bg1"/>
                  </a:solidFill>
                  <a:uFillTx/>
                  <a:latin typeface="微软雅黑" panose="020B0503020204020204" pitchFamily="34" charset="-122"/>
                  <a:ea typeface="微软雅黑" panose="020B0503020204020204" pitchFamily="34" charset="-122"/>
                </a:rPr>
                <a:t>详解</a:t>
              </a:r>
            </a:p>
          </p:txBody>
        </p:sp>
      </p:grpSp>
      <p:grpSp>
        <p:nvGrpSpPr>
          <p:cNvPr id="2" name="组合 1"/>
          <p:cNvGrpSpPr/>
          <p:nvPr/>
        </p:nvGrpSpPr>
        <p:grpSpPr>
          <a:xfrm>
            <a:off x="751205" y="753745"/>
            <a:ext cx="2887345" cy="398780"/>
            <a:chOff x="1430" y="1109"/>
            <a:chExt cx="4547" cy="628"/>
          </a:xfrm>
        </p:grpSpPr>
        <p:sp>
          <p:nvSpPr>
            <p:cNvPr id="3" name="AutoShape 11"/>
            <p:cNvSpPr/>
            <p:nvPr/>
          </p:nvSpPr>
          <p:spPr>
            <a:xfrm>
              <a:off x="1490" y="1139"/>
              <a:ext cx="4487"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30" y="1109"/>
              <a:ext cx="4547"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五、头脑风暴法（BS）</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3" name="组合 12"/>
          <p:cNvGrpSpPr/>
          <p:nvPr/>
        </p:nvGrpSpPr>
        <p:grpSpPr>
          <a:xfrm>
            <a:off x="1162685" y="1258570"/>
            <a:ext cx="6818630" cy="2778760"/>
            <a:chOff x="1467" y="2297"/>
            <a:chExt cx="10738" cy="4376"/>
          </a:xfrm>
        </p:grpSpPr>
        <p:sp>
          <p:nvSpPr>
            <p:cNvPr id="15" name="剪去对角的矩形 4"/>
            <p:cNvSpPr/>
            <p:nvPr/>
          </p:nvSpPr>
          <p:spPr>
            <a:xfrm>
              <a:off x="1467" y="2628"/>
              <a:ext cx="10738" cy="4045"/>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7" name="矩形 2"/>
            <p:cNvSpPr/>
            <p:nvPr/>
          </p:nvSpPr>
          <p:spPr>
            <a:xfrm>
              <a:off x="1568" y="2925"/>
              <a:ext cx="10536" cy="3294"/>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eaLnBrk="1">
                <a:lnSpc>
                  <a:spcPct val="13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适用于各种类型的危害因素辨识，尤适于对新技术、新工艺等既没有经验也没有教训的“四新”方面的危害因素辨识，但应注意的是，其使用对象应是具有一定经验、能力的专家型人员所进行的危害因素辨识，同时，对活动主持人要求很高，否则难以达到预期效果。</a:t>
              </a:r>
            </a:p>
          </p:txBody>
        </p:sp>
        <p:sp>
          <p:nvSpPr>
            <p:cNvPr id="18" name="文本框 1"/>
            <p:cNvSpPr txBox="1"/>
            <p:nvPr/>
          </p:nvSpPr>
          <p:spPr>
            <a:xfrm>
              <a:off x="1798" y="2297"/>
              <a:ext cx="1141" cy="628"/>
            </a:xfrm>
            <a:prstGeom prst="rect">
              <a:avLst/>
            </a:prstGeom>
            <a:solidFill>
              <a:srgbClr val="0160AF"/>
            </a:solid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eaLnBrk="1" hangingPunct="1">
                <a:lnSpc>
                  <a:spcPct val="100000"/>
                </a:lnSpc>
                <a:spcBef>
                  <a:spcPct val="0"/>
                </a:spcBef>
                <a:buNone/>
              </a:pPr>
              <a:r>
                <a:rPr lang="zh-CN" altLang="en-US" sz="2000" b="1" spc="100" dirty="0" smtClean="0">
                  <a:solidFill>
                    <a:schemeClr val="bg1"/>
                  </a:solidFill>
                  <a:uFillTx/>
                  <a:latin typeface="微软雅黑" panose="020B0503020204020204" pitchFamily="34" charset="-122"/>
                  <a:ea typeface="微软雅黑" panose="020B0503020204020204" pitchFamily="34" charset="-122"/>
                </a:rPr>
                <a:t>详解</a:t>
              </a:r>
            </a:p>
          </p:txBody>
        </p:sp>
      </p:grpSp>
      <p:grpSp>
        <p:nvGrpSpPr>
          <p:cNvPr id="2" name="组合 1"/>
          <p:cNvGrpSpPr/>
          <p:nvPr/>
        </p:nvGrpSpPr>
        <p:grpSpPr>
          <a:xfrm>
            <a:off x="751205" y="753745"/>
            <a:ext cx="4325620" cy="398780"/>
            <a:chOff x="1430" y="1109"/>
            <a:chExt cx="6812" cy="628"/>
          </a:xfrm>
        </p:grpSpPr>
        <p:sp>
          <p:nvSpPr>
            <p:cNvPr id="3" name="AutoShape 11"/>
            <p:cNvSpPr/>
            <p:nvPr/>
          </p:nvSpPr>
          <p:spPr>
            <a:xfrm>
              <a:off x="1490" y="1139"/>
              <a:ext cx="6752"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30" y="1109"/>
              <a:ext cx="6811"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五、头脑风暴法（BS）的应用范围</a:t>
              </a:r>
            </a:p>
          </p:txBody>
        </p:sp>
      </p:grpSp>
      <p:sp>
        <p:nvSpPr>
          <p:cNvPr id="7" name="文本框 6"/>
          <p:cNvSpPr txBox="1"/>
          <p:nvPr/>
        </p:nvSpPr>
        <p:spPr>
          <a:xfrm>
            <a:off x="1121410" y="4185285"/>
            <a:ext cx="6901180" cy="429895"/>
          </a:xfrm>
          <a:prstGeom prst="rect">
            <a:avLst/>
          </a:prstGeom>
          <a:noFill/>
        </p:spPr>
        <p:txBody>
          <a:bodyPr wrap="none" rtlCol="0" anchor="t">
            <a:spAutoFit/>
          </a:bodyPr>
          <a:lstStyle/>
          <a:p>
            <a:pPr marL="0" lvl="0" indent="0" fontAlgn="auto">
              <a:lnSpc>
                <a:spcPct val="100000"/>
              </a:lnSpc>
              <a:spcBef>
                <a:spcPct val="0"/>
              </a:spcBef>
              <a:buNone/>
            </a:pPr>
            <a:r>
              <a:rPr sz="2200" b="1" spc="100" dirty="0">
                <a:solidFill>
                  <a:schemeClr val="tx1">
                    <a:lumMod val="75000"/>
                    <a:lumOff val="25000"/>
                  </a:schemeClr>
                </a:solidFill>
                <a:uFillTx/>
                <a:latin typeface="微软雅黑" panose="020B0503020204020204" pitchFamily="34" charset="-122"/>
                <a:ea typeface="微软雅黑" panose="020B0503020204020204" pitchFamily="34" charset="-122"/>
                <a:sym typeface="+mn-ea"/>
              </a:rPr>
              <a:t>此方法不适于基层组织一线员工辨识危害因素使用。</a:t>
            </a:r>
            <a:endParaRPr lang="zh-CN" altLang="en-US" sz="2200" b="1" spc="100" dirty="0">
              <a:solidFill>
                <a:schemeClr val="tx1">
                  <a:lumMod val="75000"/>
                  <a:lumOff val="25000"/>
                </a:schemeClr>
              </a:solidFill>
              <a:uFillTx/>
              <a:latin typeface="微软雅黑" panose="020B0503020204020204" pitchFamily="34" charset="-122"/>
              <a:ea typeface="微软雅黑" panose="020B0503020204020204" pitchFamily="34" charset="-122"/>
              <a:sym typeface="+mn-ea"/>
            </a:endParaRP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3" name="组合 12"/>
          <p:cNvGrpSpPr/>
          <p:nvPr/>
        </p:nvGrpSpPr>
        <p:grpSpPr>
          <a:xfrm>
            <a:off x="1115378" y="1506855"/>
            <a:ext cx="6913245" cy="2701925"/>
            <a:chOff x="1378" y="2823"/>
            <a:chExt cx="10887" cy="4255"/>
          </a:xfrm>
        </p:grpSpPr>
        <p:sp>
          <p:nvSpPr>
            <p:cNvPr id="15" name="剪去对角的矩形 4"/>
            <p:cNvSpPr/>
            <p:nvPr/>
          </p:nvSpPr>
          <p:spPr>
            <a:xfrm>
              <a:off x="1378" y="2823"/>
              <a:ext cx="10887" cy="4255"/>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7" name="矩形 2"/>
            <p:cNvSpPr/>
            <p:nvPr/>
          </p:nvSpPr>
          <p:spPr>
            <a:xfrm>
              <a:off x="1568" y="3000"/>
              <a:ext cx="10536" cy="3779"/>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a:lnSpc>
                  <a:spcPct val="15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FMEA(Failure Mode and Effect Analysis) </a:t>
              </a:r>
              <a:r>
                <a:rPr lang="zh-CN" sz="2000" spc="100">
                  <a:solidFill>
                    <a:schemeClr val="tx1">
                      <a:lumMod val="85000"/>
                      <a:lumOff val="15000"/>
                    </a:schemeClr>
                  </a:solidFill>
                  <a:uFillTx/>
                  <a:latin typeface="微软雅黑" panose="020B0503020204020204" pitchFamily="34" charset="-122"/>
                  <a:ea typeface="微软雅黑" panose="020B0503020204020204" pitchFamily="34" charset="-122"/>
                </a:rPr>
                <a:t>故障类型</a:t>
              </a: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和影响分析是以一种深入浅出的分析方法，通过分析系统基本组件潜在的问题，分析研究这些问题对系统的影响情况，进而发现其中需要防范的高风险危害因素的一种危害因素辨识方法。</a:t>
              </a:r>
            </a:p>
          </p:txBody>
        </p:sp>
      </p:grpSp>
      <p:grpSp>
        <p:nvGrpSpPr>
          <p:cNvPr id="2" name="组合 1"/>
          <p:cNvGrpSpPr/>
          <p:nvPr/>
        </p:nvGrpSpPr>
        <p:grpSpPr>
          <a:xfrm>
            <a:off x="751205" y="753745"/>
            <a:ext cx="3154680" cy="398780"/>
            <a:chOff x="1430" y="1109"/>
            <a:chExt cx="4968" cy="628"/>
          </a:xfrm>
        </p:grpSpPr>
        <p:sp>
          <p:nvSpPr>
            <p:cNvPr id="3" name="AutoShape 11"/>
            <p:cNvSpPr/>
            <p:nvPr/>
          </p:nvSpPr>
          <p:spPr>
            <a:xfrm>
              <a:off x="1490" y="1139"/>
              <a:ext cx="4908"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30" y="1109"/>
              <a:ext cx="4967"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六、</a:t>
              </a:r>
              <a:r>
                <a:rPr lang="zh-CN" sz="2000" b="1" spc="100">
                  <a:solidFill>
                    <a:schemeClr val="bg1"/>
                  </a:solidFill>
                  <a:uFillTx/>
                  <a:latin typeface="微软雅黑" panose="020B0503020204020204" pitchFamily="34" charset="-122"/>
                  <a:ea typeface="微软雅黑" panose="020B0503020204020204" pitchFamily="34" charset="-122"/>
                  <a:sym typeface="+mn-ea"/>
                </a:rPr>
                <a:t>故障类型</a:t>
              </a:r>
              <a:r>
                <a:rPr sz="2000" b="1" spc="100" dirty="0" smtClean="0">
                  <a:solidFill>
                    <a:schemeClr val="bg1"/>
                  </a:solidFill>
                  <a:uFillTx/>
                  <a:latin typeface="微软雅黑" panose="020B0503020204020204" pitchFamily="34" charset="-122"/>
                  <a:ea typeface="微软雅黑" panose="020B0503020204020204" pitchFamily="34" charset="-122"/>
                  <a:sym typeface="+mn-ea"/>
                </a:rPr>
                <a:t>与影响分析</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51205" y="753745"/>
            <a:ext cx="4373245" cy="408305"/>
            <a:chOff x="1430" y="1109"/>
            <a:chExt cx="6887" cy="643"/>
          </a:xfrm>
        </p:grpSpPr>
        <p:sp>
          <p:nvSpPr>
            <p:cNvPr id="3" name="AutoShape 11"/>
            <p:cNvSpPr/>
            <p:nvPr/>
          </p:nvSpPr>
          <p:spPr>
            <a:xfrm>
              <a:off x="1490" y="1139"/>
              <a:ext cx="6827"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30" y="1109"/>
              <a:ext cx="6887"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六、</a:t>
              </a:r>
              <a:r>
                <a:rPr lang="zh-CN" sz="2000" b="1" spc="100">
                  <a:solidFill>
                    <a:schemeClr val="bg1"/>
                  </a:solidFill>
                  <a:uFillTx/>
                  <a:latin typeface="微软雅黑" panose="020B0503020204020204" pitchFamily="34" charset="-122"/>
                  <a:ea typeface="微软雅黑" panose="020B0503020204020204" pitchFamily="34" charset="-122"/>
                  <a:sym typeface="+mn-ea"/>
                </a:rPr>
                <a:t>故障类型</a:t>
              </a:r>
              <a:r>
                <a:rPr sz="2000" b="1" spc="100" dirty="0" smtClean="0">
                  <a:solidFill>
                    <a:schemeClr val="bg1"/>
                  </a:solidFill>
                  <a:uFillTx/>
                  <a:latin typeface="微软雅黑" panose="020B0503020204020204" pitchFamily="34" charset="-122"/>
                  <a:ea typeface="微软雅黑" panose="020B0503020204020204" pitchFamily="34" charset="-122"/>
                  <a:sym typeface="+mn-ea"/>
                </a:rPr>
                <a:t>与影响分析（FMEA）</a:t>
              </a:r>
            </a:p>
          </p:txBody>
        </p:sp>
      </p:grpSp>
      <p:grpSp>
        <p:nvGrpSpPr>
          <p:cNvPr id="7" name="组合 6"/>
          <p:cNvGrpSpPr/>
          <p:nvPr/>
        </p:nvGrpSpPr>
        <p:grpSpPr>
          <a:xfrm>
            <a:off x="1098868" y="1249045"/>
            <a:ext cx="6946265" cy="3494405"/>
            <a:chOff x="1468" y="2327"/>
            <a:chExt cx="10939" cy="5503"/>
          </a:xfrm>
        </p:grpSpPr>
        <p:sp>
          <p:nvSpPr>
            <p:cNvPr id="8" name="剪去对角的矩形 4"/>
            <p:cNvSpPr/>
            <p:nvPr/>
          </p:nvSpPr>
          <p:spPr>
            <a:xfrm>
              <a:off x="1468" y="2571"/>
              <a:ext cx="10939" cy="5259"/>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6" name="矩形 11"/>
            <p:cNvSpPr/>
            <p:nvPr/>
          </p:nvSpPr>
          <p:spPr>
            <a:xfrm>
              <a:off x="2739" y="2628"/>
              <a:ext cx="8257" cy="628"/>
            </a:xfrm>
            <a:prstGeom prst="rect">
              <a:avLst/>
            </a:prstGeom>
            <a:noFill/>
            <a:ln w="9525">
              <a:noFill/>
            </a:ln>
          </p:spPr>
          <p:txBody>
            <a:bodyPr wrap="non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algn="l">
                <a:lnSpc>
                  <a:spcPct val="100000"/>
                </a:lnSpc>
                <a:spcBef>
                  <a:spcPct val="0"/>
                </a:spcBef>
                <a:buNone/>
              </a:pPr>
              <a:r>
                <a:rPr lang="zh-CN" sz="2000" b="1" spc="100">
                  <a:solidFill>
                    <a:schemeClr val="tx1">
                      <a:lumMod val="85000"/>
                      <a:lumOff val="15000"/>
                    </a:schemeClr>
                  </a:solidFill>
                  <a:uFillTx/>
                  <a:latin typeface="微软雅黑" panose="020B0503020204020204" pitchFamily="34" charset="-122"/>
                  <a:ea typeface="微软雅黑" panose="020B0503020204020204" pitchFamily="34" charset="-122"/>
                  <a:sym typeface="+mn-ea"/>
                </a:rPr>
                <a:t>故障类型</a:t>
              </a:r>
              <a:r>
                <a:rPr lang="zh-CN" altLang="en-US" sz="2000" b="1" spc="100" dirty="0">
                  <a:solidFill>
                    <a:schemeClr val="tx1">
                      <a:lumMod val="85000"/>
                      <a:lumOff val="15000"/>
                    </a:schemeClr>
                  </a:solidFill>
                  <a:uFillTx/>
                  <a:latin typeface="微软雅黑" panose="020B0503020204020204" pitchFamily="34" charset="-122"/>
                  <a:ea typeface="微软雅黑" panose="020B0503020204020204" pitchFamily="34" charset="-122"/>
                </a:rPr>
                <a:t>与影响分析（FMEA）的优、缺点</a:t>
              </a:r>
            </a:p>
          </p:txBody>
        </p:sp>
        <p:sp>
          <p:nvSpPr>
            <p:cNvPr id="9" name="矩形 2"/>
            <p:cNvSpPr/>
            <p:nvPr/>
          </p:nvSpPr>
          <p:spPr>
            <a:xfrm>
              <a:off x="2082" y="3106"/>
              <a:ext cx="10205" cy="4554"/>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eaLnBrk="1">
                <a:lnSpc>
                  <a:spcPct val="13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1</a:t>
              </a:r>
              <a:r>
                <a:rPr lang="zh-CN" sz="2000" spc="100">
                  <a:solidFill>
                    <a:schemeClr val="tx1">
                      <a:lumMod val="85000"/>
                      <a:lumOff val="15000"/>
                    </a:schemeClr>
                  </a:solidFill>
                  <a:uFillTx/>
                  <a:latin typeface="微软雅黑" panose="020B0503020204020204" pitchFamily="34" charset="-122"/>
                  <a:ea typeface="微软雅黑" panose="020B0503020204020204" pitchFamily="34" charset="-122"/>
                </a:rPr>
                <a:t>、</a:t>
              </a: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优点：系统化表述工具；创造了详细的可审核的危害因素辨识过程；适用性较广，广泛适用于人力、设备和系统失效模式，以及软硬件等。</a:t>
              </a:r>
            </a:p>
            <a:p>
              <a:pPr marL="0" lvl="1" indent="457200" algn="just" eaLnBrk="1">
                <a:lnSpc>
                  <a:spcPct val="13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2</a:t>
              </a:r>
              <a:r>
                <a:rPr lang="zh-CN" sz="2000" spc="100">
                  <a:solidFill>
                    <a:schemeClr val="tx1">
                      <a:lumMod val="85000"/>
                      <a:lumOff val="15000"/>
                    </a:schemeClr>
                  </a:solidFill>
                  <a:uFillTx/>
                  <a:latin typeface="微软雅黑" panose="020B0503020204020204" pitchFamily="34" charset="-122"/>
                  <a:ea typeface="微软雅黑" panose="020B0503020204020204" pitchFamily="34" charset="-122"/>
                </a:rPr>
                <a:t>、</a:t>
              </a: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缺点：该方法只是考虑了单个的失效情况，而无法把这些失效情况综合在一起去考虑；该方法需要依靠那些对该系统、装置有着透彻了解的专业人士的参与；另外，该方法耗时费力，花费较高。</a:t>
              </a:r>
            </a:p>
          </p:txBody>
        </p:sp>
        <p:sp>
          <p:nvSpPr>
            <p:cNvPr id="18" name="文本框 1"/>
            <p:cNvSpPr txBox="1"/>
            <p:nvPr/>
          </p:nvSpPr>
          <p:spPr>
            <a:xfrm>
              <a:off x="1603" y="2327"/>
              <a:ext cx="1141" cy="628"/>
            </a:xfrm>
            <a:prstGeom prst="rect">
              <a:avLst/>
            </a:prstGeom>
            <a:solidFill>
              <a:srgbClr val="0160AF"/>
            </a:solid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eaLnBrk="1" hangingPunct="1">
                <a:lnSpc>
                  <a:spcPct val="100000"/>
                </a:lnSpc>
                <a:spcBef>
                  <a:spcPct val="0"/>
                </a:spcBef>
                <a:buNone/>
              </a:pPr>
              <a:r>
                <a:rPr lang="zh-CN" altLang="en-US" sz="2000" b="1" spc="100" dirty="0" smtClean="0">
                  <a:solidFill>
                    <a:schemeClr val="bg1"/>
                  </a:solidFill>
                  <a:uFillTx/>
                  <a:latin typeface="微软雅黑" panose="020B0503020204020204" pitchFamily="34" charset="-122"/>
                  <a:ea typeface="微软雅黑" panose="020B0503020204020204" pitchFamily="34" charset="-122"/>
                </a:rPr>
                <a:t>详解</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51205" y="753745"/>
            <a:ext cx="4373245" cy="408305"/>
            <a:chOff x="1430" y="1109"/>
            <a:chExt cx="6887" cy="643"/>
          </a:xfrm>
        </p:grpSpPr>
        <p:sp>
          <p:nvSpPr>
            <p:cNvPr id="3" name="AutoShape 11"/>
            <p:cNvSpPr/>
            <p:nvPr/>
          </p:nvSpPr>
          <p:spPr>
            <a:xfrm>
              <a:off x="1490" y="1139"/>
              <a:ext cx="6827"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30" y="1109"/>
              <a:ext cx="6887"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六、</a:t>
              </a:r>
              <a:r>
                <a:rPr lang="zh-CN" sz="2000" b="1" spc="100">
                  <a:solidFill>
                    <a:schemeClr val="bg1"/>
                  </a:solidFill>
                  <a:uFillTx/>
                  <a:latin typeface="微软雅黑" panose="020B0503020204020204" pitchFamily="34" charset="-122"/>
                  <a:ea typeface="微软雅黑" panose="020B0503020204020204" pitchFamily="34" charset="-122"/>
                  <a:sym typeface="+mn-ea"/>
                </a:rPr>
                <a:t>故障类型</a:t>
              </a:r>
              <a:r>
                <a:rPr sz="2000" b="1" spc="100" dirty="0" smtClean="0">
                  <a:solidFill>
                    <a:schemeClr val="bg1"/>
                  </a:solidFill>
                  <a:uFillTx/>
                  <a:latin typeface="微软雅黑" panose="020B0503020204020204" pitchFamily="34" charset="-122"/>
                  <a:ea typeface="微软雅黑" panose="020B0503020204020204" pitchFamily="34" charset="-122"/>
                  <a:sym typeface="+mn-ea"/>
                </a:rPr>
                <a:t>与影响分析（FMEA）</a:t>
              </a:r>
            </a:p>
          </p:txBody>
        </p:sp>
      </p:grpSp>
      <p:grpSp>
        <p:nvGrpSpPr>
          <p:cNvPr id="7" name="组合 6"/>
          <p:cNvGrpSpPr/>
          <p:nvPr/>
        </p:nvGrpSpPr>
        <p:grpSpPr>
          <a:xfrm>
            <a:off x="1098868" y="1372870"/>
            <a:ext cx="6946265" cy="3189605"/>
            <a:chOff x="1468" y="2327"/>
            <a:chExt cx="10939" cy="5023"/>
          </a:xfrm>
        </p:grpSpPr>
        <p:sp>
          <p:nvSpPr>
            <p:cNvPr id="8" name="剪去对角的矩形 4"/>
            <p:cNvSpPr/>
            <p:nvPr/>
          </p:nvSpPr>
          <p:spPr>
            <a:xfrm>
              <a:off x="1468" y="2571"/>
              <a:ext cx="10939" cy="4779"/>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6" name="矩形 11"/>
            <p:cNvSpPr/>
            <p:nvPr/>
          </p:nvSpPr>
          <p:spPr>
            <a:xfrm>
              <a:off x="2739" y="2628"/>
              <a:ext cx="8257" cy="628"/>
            </a:xfrm>
            <a:prstGeom prst="rect">
              <a:avLst/>
            </a:prstGeom>
            <a:noFill/>
            <a:ln w="9525">
              <a:noFill/>
            </a:ln>
          </p:spPr>
          <p:txBody>
            <a:bodyPr wrap="non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algn="l">
                <a:lnSpc>
                  <a:spcPct val="100000"/>
                </a:lnSpc>
                <a:spcBef>
                  <a:spcPct val="0"/>
                </a:spcBef>
                <a:buNone/>
              </a:pPr>
              <a:r>
                <a:rPr lang="zh-CN" sz="2000" b="1" spc="100">
                  <a:solidFill>
                    <a:schemeClr val="tx1">
                      <a:lumMod val="85000"/>
                      <a:lumOff val="15000"/>
                    </a:schemeClr>
                  </a:solidFill>
                  <a:uFillTx/>
                  <a:latin typeface="微软雅黑" panose="020B0503020204020204" pitchFamily="34" charset="-122"/>
                  <a:ea typeface="微软雅黑" panose="020B0503020204020204" pitchFamily="34" charset="-122"/>
                  <a:sym typeface="+mn-ea"/>
                </a:rPr>
                <a:t>故障类型</a:t>
              </a:r>
              <a:r>
                <a:rPr lang="zh-CN" altLang="en-US" sz="2000" b="1" spc="100" dirty="0">
                  <a:solidFill>
                    <a:schemeClr val="tx1">
                      <a:lumMod val="85000"/>
                      <a:lumOff val="15000"/>
                    </a:schemeClr>
                  </a:solidFill>
                  <a:uFillTx/>
                  <a:latin typeface="微软雅黑" panose="020B0503020204020204" pitchFamily="34" charset="-122"/>
                  <a:ea typeface="微软雅黑" panose="020B0503020204020204" pitchFamily="34" charset="-122"/>
                </a:rPr>
                <a:t>与影响分析（FMEA）的应用范围</a:t>
              </a:r>
            </a:p>
          </p:txBody>
        </p:sp>
        <p:sp>
          <p:nvSpPr>
            <p:cNvPr id="9" name="矩形 2"/>
            <p:cNvSpPr/>
            <p:nvPr/>
          </p:nvSpPr>
          <p:spPr>
            <a:xfrm>
              <a:off x="2082" y="3271"/>
              <a:ext cx="10205" cy="3924"/>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eaLnBrk="1">
                <a:lnSpc>
                  <a:spcPct val="13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FMEA广泛应用于制造行业产品生命周期的各个阶段，尤其适用于产品或工艺设计阶段的危害因素辨识。如果说要做好作业活动的危害因素辨识需要细化活动步骤，那么，设备、装置的危害因素辨识就要细化其功能单元，在此基础上，才能做好设备、装置的危害因素辨识，FMEA方法就是范例。</a:t>
              </a:r>
            </a:p>
          </p:txBody>
        </p:sp>
        <p:sp>
          <p:nvSpPr>
            <p:cNvPr id="18" name="文本框 1"/>
            <p:cNvSpPr txBox="1"/>
            <p:nvPr/>
          </p:nvSpPr>
          <p:spPr>
            <a:xfrm>
              <a:off x="1603" y="2327"/>
              <a:ext cx="1141" cy="628"/>
            </a:xfrm>
            <a:prstGeom prst="rect">
              <a:avLst/>
            </a:prstGeom>
            <a:solidFill>
              <a:srgbClr val="0160AF"/>
            </a:solid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eaLnBrk="1" hangingPunct="1">
                <a:lnSpc>
                  <a:spcPct val="100000"/>
                </a:lnSpc>
                <a:spcBef>
                  <a:spcPct val="0"/>
                </a:spcBef>
                <a:buNone/>
              </a:pPr>
              <a:r>
                <a:rPr lang="zh-CN" altLang="en-US" sz="2000" b="1" spc="100" dirty="0" smtClean="0">
                  <a:solidFill>
                    <a:schemeClr val="bg1"/>
                  </a:solidFill>
                  <a:uFillTx/>
                  <a:latin typeface="微软雅黑" panose="020B0503020204020204" pitchFamily="34" charset="-122"/>
                  <a:ea typeface="微软雅黑" panose="020B0503020204020204" pitchFamily="34" charset="-122"/>
                </a:rPr>
                <a:t>详解</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751205" y="753745"/>
            <a:ext cx="3078480" cy="408305"/>
            <a:chOff x="1430" y="1109"/>
            <a:chExt cx="4848" cy="643"/>
          </a:xfrm>
        </p:grpSpPr>
        <p:sp>
          <p:nvSpPr>
            <p:cNvPr id="3" name="AutoShape 11"/>
            <p:cNvSpPr/>
            <p:nvPr/>
          </p:nvSpPr>
          <p:spPr>
            <a:xfrm>
              <a:off x="1490" y="1139"/>
              <a:ext cx="4788"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30" y="1109"/>
              <a:ext cx="4847"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七、事故树分析（FTA）</a:t>
              </a:r>
            </a:p>
          </p:txBody>
        </p:sp>
      </p:grpSp>
      <p:grpSp>
        <p:nvGrpSpPr>
          <p:cNvPr id="7" name="组合 6"/>
          <p:cNvGrpSpPr/>
          <p:nvPr/>
        </p:nvGrpSpPr>
        <p:grpSpPr>
          <a:xfrm>
            <a:off x="1460500" y="1638935"/>
            <a:ext cx="6223000" cy="2456815"/>
            <a:chOff x="1932" y="2776"/>
            <a:chExt cx="9800" cy="3869"/>
          </a:xfrm>
        </p:grpSpPr>
        <p:sp>
          <p:nvSpPr>
            <p:cNvPr id="8" name="剪去对角的矩形 4"/>
            <p:cNvSpPr/>
            <p:nvPr/>
          </p:nvSpPr>
          <p:spPr>
            <a:xfrm>
              <a:off x="1932" y="2866"/>
              <a:ext cx="9800" cy="3779"/>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9" name="矩形 2"/>
            <p:cNvSpPr/>
            <p:nvPr/>
          </p:nvSpPr>
          <p:spPr>
            <a:xfrm>
              <a:off x="2372" y="2776"/>
              <a:ext cx="9071" cy="3779"/>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eaLnBrk="1">
                <a:lnSpc>
                  <a:spcPct val="15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事故树(故障树)分析法（Fault Tree Analysis简称FTA），是安全系统工程的重要分析方法之一，它能对各种系统的危险性进行辨识和评价，不仅能分析出事故的直接原因，而且能深入地揭示出事故的潜在原因。</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1013778" y="1277620"/>
            <a:ext cx="7116445" cy="3388360"/>
            <a:chOff x="1200" y="2327"/>
            <a:chExt cx="11207" cy="5336"/>
          </a:xfrm>
        </p:grpSpPr>
        <p:sp>
          <p:nvSpPr>
            <p:cNvPr id="8" name="剪去对角的矩形 4"/>
            <p:cNvSpPr/>
            <p:nvPr/>
          </p:nvSpPr>
          <p:spPr>
            <a:xfrm>
              <a:off x="1200" y="2571"/>
              <a:ext cx="11207" cy="5092"/>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6" name="矩形 11"/>
            <p:cNvSpPr/>
            <p:nvPr/>
          </p:nvSpPr>
          <p:spPr>
            <a:xfrm>
              <a:off x="3869" y="2613"/>
              <a:ext cx="6136" cy="628"/>
            </a:xfrm>
            <a:prstGeom prst="rect">
              <a:avLst/>
            </a:prstGeom>
            <a:noFill/>
            <a:ln w="9525">
              <a:noFill/>
            </a:ln>
          </p:spPr>
          <p:txBody>
            <a:bodyPr wrap="non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algn="l">
                <a:lnSpc>
                  <a:spcPct val="100000"/>
                </a:lnSpc>
                <a:spcBef>
                  <a:spcPct val="0"/>
                </a:spcBef>
                <a:buNone/>
              </a:pPr>
              <a:r>
                <a:rPr lang="zh-CN" altLang="en-US" sz="2000" b="1" spc="100" dirty="0">
                  <a:solidFill>
                    <a:schemeClr val="tx1">
                      <a:lumMod val="85000"/>
                      <a:lumOff val="15000"/>
                    </a:schemeClr>
                  </a:solidFill>
                  <a:uFillTx/>
                  <a:latin typeface="微软雅黑" panose="020B0503020204020204" pitchFamily="34" charset="-122"/>
                  <a:ea typeface="微软雅黑" panose="020B0503020204020204" pitchFamily="34" charset="-122"/>
                </a:rPr>
                <a:t>事故树分析（FTA）的优、缺点</a:t>
              </a:r>
            </a:p>
          </p:txBody>
        </p:sp>
        <p:sp>
          <p:nvSpPr>
            <p:cNvPr id="9" name="矩形 2"/>
            <p:cNvSpPr/>
            <p:nvPr/>
          </p:nvSpPr>
          <p:spPr>
            <a:xfrm>
              <a:off x="1551" y="3106"/>
              <a:ext cx="10772" cy="4215"/>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a:lnSpc>
                  <a:spcPct val="12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 1</a:t>
              </a:r>
              <a:r>
                <a:rPr lang="zh-CN" sz="2000" spc="100">
                  <a:solidFill>
                    <a:schemeClr val="tx1">
                      <a:lumMod val="85000"/>
                      <a:lumOff val="15000"/>
                    </a:schemeClr>
                  </a:solidFill>
                  <a:uFillTx/>
                  <a:latin typeface="微软雅黑" panose="020B0503020204020204" pitchFamily="34" charset="-122"/>
                  <a:ea typeface="微软雅黑" panose="020B0503020204020204" pitchFamily="34" charset="-122"/>
                </a:rPr>
                <a:t>、</a:t>
              </a: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优点：</a:t>
              </a:r>
            </a:p>
            <a:p>
              <a:pPr marL="0" lvl="1" indent="457200" algn="just">
                <a:lnSpc>
                  <a:spcPct val="12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（1）事故树的图形化有助于对分析对象的理解，事故树的果因关系清晰、形象。对导致事故的各种原因及逻辑关系能做出全面、简洁、形象地描述，从而使有关人员了解和掌握安全控制的要点和措施。</a:t>
              </a:r>
            </a:p>
            <a:p>
              <a:pPr marL="0" lvl="1" indent="457200" algn="just">
                <a:lnSpc>
                  <a:spcPct val="12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（2）根据各基本事件发生故障的频率数据，确定各基本事件对导致事故发生的影响程度——结构重要度。</a:t>
              </a:r>
            </a:p>
          </p:txBody>
        </p:sp>
        <p:sp>
          <p:nvSpPr>
            <p:cNvPr id="18" name="文本框 1"/>
            <p:cNvSpPr txBox="1"/>
            <p:nvPr/>
          </p:nvSpPr>
          <p:spPr>
            <a:xfrm>
              <a:off x="2158" y="2327"/>
              <a:ext cx="1141" cy="628"/>
            </a:xfrm>
            <a:prstGeom prst="rect">
              <a:avLst/>
            </a:prstGeom>
            <a:solidFill>
              <a:srgbClr val="0160AF"/>
            </a:solid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eaLnBrk="1" hangingPunct="1">
                <a:lnSpc>
                  <a:spcPct val="100000"/>
                </a:lnSpc>
                <a:spcBef>
                  <a:spcPct val="0"/>
                </a:spcBef>
                <a:buNone/>
              </a:pPr>
              <a:r>
                <a:rPr lang="zh-CN" altLang="en-US" sz="2000" b="1" spc="100" dirty="0" smtClean="0">
                  <a:solidFill>
                    <a:schemeClr val="bg1"/>
                  </a:solidFill>
                  <a:uFillTx/>
                  <a:latin typeface="微软雅黑" panose="020B0503020204020204" pitchFamily="34" charset="-122"/>
                  <a:ea typeface="微软雅黑" panose="020B0503020204020204" pitchFamily="34" charset="-122"/>
                </a:rPr>
                <a:t>详解</a:t>
              </a:r>
            </a:p>
          </p:txBody>
        </p:sp>
      </p:grpSp>
      <p:grpSp>
        <p:nvGrpSpPr>
          <p:cNvPr id="10" name="组合 9"/>
          <p:cNvGrpSpPr/>
          <p:nvPr/>
        </p:nvGrpSpPr>
        <p:grpSpPr>
          <a:xfrm>
            <a:off x="751205" y="753745"/>
            <a:ext cx="3078480" cy="408305"/>
            <a:chOff x="1430" y="1109"/>
            <a:chExt cx="4848" cy="643"/>
          </a:xfrm>
        </p:grpSpPr>
        <p:sp>
          <p:nvSpPr>
            <p:cNvPr id="11" name="AutoShape 11"/>
            <p:cNvSpPr/>
            <p:nvPr/>
          </p:nvSpPr>
          <p:spPr>
            <a:xfrm>
              <a:off x="1490" y="1139"/>
              <a:ext cx="4788"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4847"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七、事故树分析（FTA）</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961390" y="1287145"/>
            <a:ext cx="7221220" cy="3510280"/>
            <a:chOff x="1191" y="2312"/>
            <a:chExt cx="11372" cy="5528"/>
          </a:xfrm>
        </p:grpSpPr>
        <p:sp>
          <p:nvSpPr>
            <p:cNvPr id="8" name="剪去对角的矩形 4"/>
            <p:cNvSpPr/>
            <p:nvPr/>
          </p:nvSpPr>
          <p:spPr>
            <a:xfrm>
              <a:off x="1191" y="2584"/>
              <a:ext cx="11372" cy="5256"/>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6" name="矩形 11"/>
            <p:cNvSpPr/>
            <p:nvPr/>
          </p:nvSpPr>
          <p:spPr>
            <a:xfrm>
              <a:off x="3869" y="2613"/>
              <a:ext cx="6136" cy="628"/>
            </a:xfrm>
            <a:prstGeom prst="rect">
              <a:avLst/>
            </a:prstGeom>
            <a:noFill/>
            <a:ln w="9525">
              <a:noFill/>
            </a:ln>
          </p:spPr>
          <p:txBody>
            <a:bodyPr wrap="non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algn="l">
                <a:lnSpc>
                  <a:spcPct val="100000"/>
                </a:lnSpc>
                <a:spcBef>
                  <a:spcPct val="0"/>
                </a:spcBef>
                <a:buNone/>
              </a:pPr>
              <a:r>
                <a:rPr lang="zh-CN" altLang="en-US" sz="2000" b="1" spc="100" dirty="0">
                  <a:solidFill>
                    <a:schemeClr val="tx1">
                      <a:lumMod val="85000"/>
                      <a:lumOff val="15000"/>
                    </a:schemeClr>
                  </a:solidFill>
                  <a:uFillTx/>
                  <a:latin typeface="微软雅黑" panose="020B0503020204020204" pitchFamily="34" charset="-122"/>
                  <a:ea typeface="微软雅黑" panose="020B0503020204020204" pitchFamily="34" charset="-122"/>
                </a:rPr>
                <a:t>事故树分析（FTA）的优、缺点</a:t>
              </a:r>
            </a:p>
          </p:txBody>
        </p:sp>
        <p:sp>
          <p:nvSpPr>
            <p:cNvPr id="9" name="矩形 2"/>
            <p:cNvSpPr/>
            <p:nvPr/>
          </p:nvSpPr>
          <p:spPr>
            <a:xfrm>
              <a:off x="1551" y="3106"/>
              <a:ext cx="10772" cy="4409"/>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a:lnSpc>
                  <a:spcPct val="11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2</a:t>
              </a:r>
              <a:r>
                <a:rPr lang="zh-CN" sz="2000" spc="100">
                  <a:solidFill>
                    <a:schemeClr val="tx1">
                      <a:lumMod val="85000"/>
                      <a:lumOff val="15000"/>
                    </a:schemeClr>
                  </a:solidFill>
                  <a:uFillTx/>
                  <a:latin typeface="微软雅黑" panose="020B0503020204020204" pitchFamily="34" charset="-122"/>
                  <a:ea typeface="微软雅黑" panose="020B0503020204020204" pitchFamily="34" charset="-122"/>
                </a:rPr>
                <a:t>、</a:t>
              </a: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缺点</a:t>
              </a:r>
              <a:r>
                <a:rPr lang="zh-CN" sz="2000" spc="100">
                  <a:solidFill>
                    <a:schemeClr val="tx1">
                      <a:lumMod val="85000"/>
                      <a:lumOff val="15000"/>
                    </a:schemeClr>
                  </a:solidFill>
                  <a:uFillTx/>
                  <a:latin typeface="微软雅黑" panose="020B0503020204020204" pitchFamily="34" charset="-122"/>
                  <a:ea typeface="微软雅黑" panose="020B0503020204020204" pitchFamily="34" charset="-122"/>
                </a:rPr>
                <a:t>：</a:t>
              </a:r>
            </a:p>
            <a:p>
              <a:pPr marL="0" lvl="1" indent="457200" algn="just" eaLnBrk="1">
                <a:lnSpc>
                  <a:spcPct val="11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（1）分析事故原因是强项，但应用于原因导致事故发生的可能性推测是弱项。</a:t>
              </a:r>
            </a:p>
            <a:p>
              <a:pPr marL="0" lvl="1" indent="457200" algn="just" eaLnBrk="1">
                <a:lnSpc>
                  <a:spcPct val="11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（2）故障树是一种静态模型，分析是针对一个特定事故作分析，而不是针对一个过程或设备系统作分析，因此具有局部性。</a:t>
              </a:r>
            </a:p>
            <a:p>
              <a:pPr marL="0" lvl="1" indent="457200" algn="just" eaLnBrk="1">
                <a:lnSpc>
                  <a:spcPct val="11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（3）要求分析人员必须非常熟悉所分析的对象系统，对使用者要求较高。</a:t>
              </a:r>
            </a:p>
          </p:txBody>
        </p:sp>
        <p:sp>
          <p:nvSpPr>
            <p:cNvPr id="18" name="文本框 1"/>
            <p:cNvSpPr txBox="1"/>
            <p:nvPr/>
          </p:nvSpPr>
          <p:spPr>
            <a:xfrm>
              <a:off x="2158" y="2312"/>
              <a:ext cx="1141" cy="628"/>
            </a:xfrm>
            <a:prstGeom prst="rect">
              <a:avLst/>
            </a:prstGeom>
            <a:solidFill>
              <a:srgbClr val="0160AF"/>
            </a:solid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eaLnBrk="1" hangingPunct="1">
                <a:lnSpc>
                  <a:spcPct val="100000"/>
                </a:lnSpc>
                <a:spcBef>
                  <a:spcPct val="0"/>
                </a:spcBef>
                <a:buNone/>
              </a:pPr>
              <a:r>
                <a:rPr lang="zh-CN" altLang="en-US" sz="2000" b="1" spc="100" dirty="0" smtClean="0">
                  <a:solidFill>
                    <a:schemeClr val="bg1"/>
                  </a:solidFill>
                  <a:uFillTx/>
                  <a:latin typeface="微软雅黑" panose="020B0503020204020204" pitchFamily="34" charset="-122"/>
                  <a:ea typeface="微软雅黑" panose="020B0503020204020204" pitchFamily="34" charset="-122"/>
                </a:rPr>
                <a:t>详解</a:t>
              </a:r>
            </a:p>
          </p:txBody>
        </p:sp>
      </p:grpSp>
      <p:grpSp>
        <p:nvGrpSpPr>
          <p:cNvPr id="10" name="组合 9"/>
          <p:cNvGrpSpPr/>
          <p:nvPr/>
        </p:nvGrpSpPr>
        <p:grpSpPr>
          <a:xfrm>
            <a:off x="751205" y="753745"/>
            <a:ext cx="3078480" cy="408305"/>
            <a:chOff x="1430" y="1109"/>
            <a:chExt cx="4848" cy="643"/>
          </a:xfrm>
        </p:grpSpPr>
        <p:sp>
          <p:nvSpPr>
            <p:cNvPr id="11" name="AutoShape 11"/>
            <p:cNvSpPr/>
            <p:nvPr/>
          </p:nvSpPr>
          <p:spPr>
            <a:xfrm>
              <a:off x="1490" y="1139"/>
              <a:ext cx="4788"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4847"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七、事故树分析（FTA）</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1009015" y="1287145"/>
            <a:ext cx="7125970" cy="2056765"/>
            <a:chOff x="1185" y="2312"/>
            <a:chExt cx="11222" cy="3239"/>
          </a:xfrm>
        </p:grpSpPr>
        <p:sp>
          <p:nvSpPr>
            <p:cNvPr id="8" name="剪去对角的矩形 4"/>
            <p:cNvSpPr/>
            <p:nvPr/>
          </p:nvSpPr>
          <p:spPr>
            <a:xfrm>
              <a:off x="1185" y="2649"/>
              <a:ext cx="11222" cy="2902"/>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6" name="矩形 11"/>
            <p:cNvSpPr/>
            <p:nvPr/>
          </p:nvSpPr>
          <p:spPr>
            <a:xfrm>
              <a:off x="3869" y="2613"/>
              <a:ext cx="6136" cy="628"/>
            </a:xfrm>
            <a:prstGeom prst="rect">
              <a:avLst/>
            </a:prstGeom>
            <a:noFill/>
            <a:ln w="9525">
              <a:noFill/>
            </a:ln>
          </p:spPr>
          <p:txBody>
            <a:bodyPr wrap="non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algn="l">
                <a:lnSpc>
                  <a:spcPct val="100000"/>
                </a:lnSpc>
                <a:spcBef>
                  <a:spcPct val="0"/>
                </a:spcBef>
                <a:buNone/>
              </a:pPr>
              <a:r>
                <a:rPr lang="zh-CN" altLang="en-US" sz="2000" b="1" spc="100" dirty="0">
                  <a:solidFill>
                    <a:schemeClr val="tx1">
                      <a:lumMod val="85000"/>
                      <a:lumOff val="15000"/>
                    </a:schemeClr>
                  </a:solidFill>
                  <a:uFillTx/>
                  <a:latin typeface="微软雅黑" panose="020B0503020204020204" pitchFamily="34" charset="-122"/>
                  <a:ea typeface="微软雅黑" panose="020B0503020204020204" pitchFamily="34" charset="-122"/>
                </a:rPr>
                <a:t>事故树分析（FTA）的应用范围</a:t>
              </a:r>
            </a:p>
          </p:txBody>
        </p:sp>
        <p:sp>
          <p:nvSpPr>
            <p:cNvPr id="9" name="矩形 2"/>
            <p:cNvSpPr/>
            <p:nvPr/>
          </p:nvSpPr>
          <p:spPr>
            <a:xfrm>
              <a:off x="1551" y="3106"/>
              <a:ext cx="10772" cy="2276"/>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eaLnBrk="1">
                <a:lnSpc>
                  <a:spcPct val="110000"/>
                </a:lnSpc>
                <a:spcBef>
                  <a:spcPts val="0"/>
                </a:spcBef>
                <a:spcAft>
                  <a:spcPts val="0"/>
                </a:spcAft>
                <a:buNone/>
              </a:pPr>
              <a:r>
                <a:rPr sz="2000" spc="100">
                  <a:solidFill>
                    <a:schemeClr val="tx1">
                      <a:lumMod val="85000"/>
                      <a:lumOff val="15000"/>
                    </a:schemeClr>
                  </a:solidFill>
                  <a:uFillTx/>
                  <a:latin typeface="微软雅黑" panose="020B0503020204020204" pitchFamily="34" charset="-122"/>
                  <a:ea typeface="微软雅黑" panose="020B0503020204020204" pitchFamily="34" charset="-122"/>
                </a:rPr>
                <a:t>事故树是一个逆向逻辑推理过程，即，由结果逆向推理，追溯事故发生的原因，通过分析找出事故原因，采取相应的对策加以控制，从而可以起到事故预防的作用，因此，事故树是一种很好的危害因素辨识方法。</a:t>
              </a:r>
            </a:p>
          </p:txBody>
        </p:sp>
        <p:sp>
          <p:nvSpPr>
            <p:cNvPr id="18" name="文本框 1"/>
            <p:cNvSpPr txBox="1"/>
            <p:nvPr/>
          </p:nvSpPr>
          <p:spPr>
            <a:xfrm>
              <a:off x="2158" y="2312"/>
              <a:ext cx="1141" cy="628"/>
            </a:xfrm>
            <a:prstGeom prst="rect">
              <a:avLst/>
            </a:prstGeom>
            <a:solidFill>
              <a:srgbClr val="0160AF"/>
            </a:solid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eaLnBrk="1" hangingPunct="1">
                <a:lnSpc>
                  <a:spcPct val="100000"/>
                </a:lnSpc>
                <a:spcBef>
                  <a:spcPct val="0"/>
                </a:spcBef>
                <a:buNone/>
              </a:pPr>
              <a:r>
                <a:rPr lang="zh-CN" altLang="en-US" sz="2000" b="1" spc="100" dirty="0" smtClean="0">
                  <a:solidFill>
                    <a:schemeClr val="bg1"/>
                  </a:solidFill>
                  <a:uFillTx/>
                  <a:latin typeface="微软雅黑" panose="020B0503020204020204" pitchFamily="34" charset="-122"/>
                  <a:ea typeface="微软雅黑" panose="020B0503020204020204" pitchFamily="34" charset="-122"/>
                </a:rPr>
                <a:t>详解</a:t>
              </a:r>
            </a:p>
          </p:txBody>
        </p:sp>
      </p:grpSp>
      <p:grpSp>
        <p:nvGrpSpPr>
          <p:cNvPr id="10" name="组合 9"/>
          <p:cNvGrpSpPr/>
          <p:nvPr/>
        </p:nvGrpSpPr>
        <p:grpSpPr>
          <a:xfrm>
            <a:off x="751205" y="753745"/>
            <a:ext cx="3078480" cy="408305"/>
            <a:chOff x="1430" y="1109"/>
            <a:chExt cx="4848" cy="643"/>
          </a:xfrm>
        </p:grpSpPr>
        <p:sp>
          <p:nvSpPr>
            <p:cNvPr id="11" name="AutoShape 11"/>
            <p:cNvSpPr/>
            <p:nvPr/>
          </p:nvSpPr>
          <p:spPr>
            <a:xfrm>
              <a:off x="1490" y="1139"/>
              <a:ext cx="4788"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4847"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七、事故树分析（FTA）</a:t>
              </a:r>
            </a:p>
          </p:txBody>
        </p:sp>
      </p:grpSp>
      <p:sp>
        <p:nvSpPr>
          <p:cNvPr id="2" name="文本框 1"/>
          <p:cNvSpPr txBox="1"/>
          <p:nvPr/>
        </p:nvSpPr>
        <p:spPr>
          <a:xfrm>
            <a:off x="971974" y="3356610"/>
            <a:ext cx="7200053" cy="1568450"/>
          </a:xfrm>
          <a:prstGeom prst="rect">
            <a:avLst/>
          </a:prstGeom>
          <a:noFill/>
        </p:spPr>
        <p:txBody>
          <a:bodyPr wrap="square" rtlCol="0" anchor="t">
            <a:spAutoFit/>
          </a:bodyPr>
          <a:lstStyle/>
          <a:p>
            <a:pPr marL="0" lvl="0" indent="457200" algn="just" fontAlgn="auto">
              <a:lnSpc>
                <a:spcPct val="120000"/>
              </a:lnSpc>
              <a:spcBef>
                <a:spcPts val="0"/>
              </a:spcBef>
              <a:spcAft>
                <a:spcPts val="0"/>
              </a:spcAft>
              <a:buNone/>
            </a:pPr>
            <a:r>
              <a:rPr lang="en-US" altLang="x-none" sz="2000" b="1" spc="100" dirty="0">
                <a:solidFill>
                  <a:schemeClr val="tx1">
                    <a:lumMod val="75000"/>
                    <a:lumOff val="25000"/>
                  </a:schemeClr>
                </a:solidFill>
                <a:uFillTx/>
                <a:latin typeface="微软雅黑" panose="020B0503020204020204" pitchFamily="34" charset="-122"/>
                <a:ea typeface="微软雅黑" panose="020B0503020204020204" pitchFamily="34" charset="-122"/>
                <a:sym typeface="+mn-ea"/>
              </a:rPr>
              <a:t>事故树分析法是安全分析评价和危害因素辨识的一种先进的科学方法。</a:t>
            </a:r>
            <a:r>
              <a:rPr sz="2000" b="1" spc="100" dirty="0">
                <a:solidFill>
                  <a:schemeClr val="tx1">
                    <a:lumMod val="75000"/>
                    <a:lumOff val="25000"/>
                  </a:schemeClr>
                </a:solidFill>
                <a:uFillTx/>
                <a:latin typeface="微软雅黑" panose="020B0503020204020204" pitchFamily="34" charset="-122"/>
                <a:ea typeface="微软雅黑" panose="020B0503020204020204" pitchFamily="34" charset="-122"/>
                <a:sym typeface="+mn-ea"/>
              </a:rPr>
              <a:t>非常适合于高度重复性的系统，但要求分析人员必须十分熟悉所分析研究的对象系统，具有丰富的实践经验。</a:t>
            </a:r>
            <a:endParaRPr lang="zh-CN" altLang="en-US" sz="2000" b="1" spc="100" dirty="0">
              <a:solidFill>
                <a:schemeClr val="tx1">
                  <a:lumMod val="75000"/>
                  <a:lumOff val="25000"/>
                </a:schemeClr>
              </a:solidFill>
              <a:uFillTx/>
              <a:latin typeface="微软雅黑" panose="020B0503020204020204" pitchFamily="34" charset="-122"/>
              <a:ea typeface="微软雅黑" panose="020B0503020204020204" pitchFamily="34" charset="-122"/>
              <a:sym typeface="+mn-ea"/>
            </a:endParaRP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任意多边形: 形状 8"/>
          <p:cNvSpPr/>
          <p:nvPr/>
        </p:nvSpPr>
        <p:spPr>
          <a:xfrm rot="20039436">
            <a:off x="89297" y="28893"/>
            <a:ext cx="772716" cy="1303735"/>
          </a:xfrm>
          <a:custGeom>
            <a:avLst/>
            <a:gdLst>
              <a:gd name="connsiteX0" fmla="*/ 1239121 w 1504459"/>
              <a:gd name="connsiteY0" fmla="*/ 0 h 2537186"/>
              <a:gd name="connsiteX1" fmla="*/ 1504459 w 1504459"/>
              <a:gd name="connsiteY1" fmla="*/ 129468 h 2537186"/>
              <a:gd name="connsiteX2" fmla="*/ 328568 w 1504459"/>
              <a:gd name="connsiteY2" fmla="*/ 2537186 h 2537186"/>
              <a:gd name="connsiteX3" fmla="*/ 0 w 1504459"/>
              <a:gd name="connsiteY3" fmla="*/ 2537186 h 2537186"/>
              <a:gd name="connsiteX4" fmla="*/ 1239121 w 1504459"/>
              <a:gd name="connsiteY4" fmla="*/ 0 h 2537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4459" h="2537186">
                <a:moveTo>
                  <a:pt x="1239121" y="0"/>
                </a:moveTo>
                <a:lnTo>
                  <a:pt x="1504459" y="129468"/>
                </a:lnTo>
                <a:lnTo>
                  <a:pt x="328568" y="2537186"/>
                </a:lnTo>
                <a:lnTo>
                  <a:pt x="0" y="2537186"/>
                </a:lnTo>
                <a:lnTo>
                  <a:pt x="1239121" y="0"/>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grpSp>
        <p:nvGrpSpPr>
          <p:cNvPr id="4" name="组合 3"/>
          <p:cNvGrpSpPr/>
          <p:nvPr/>
        </p:nvGrpSpPr>
        <p:grpSpPr>
          <a:xfrm>
            <a:off x="547370" y="344488"/>
            <a:ext cx="8049260" cy="4093210"/>
            <a:chOff x="1068" y="853"/>
            <a:chExt cx="12676" cy="6446"/>
          </a:xfrm>
        </p:grpSpPr>
        <p:pic>
          <p:nvPicPr>
            <p:cNvPr id="4097" name="图片 4"/>
            <p:cNvPicPr>
              <a:picLocks noChangeAspect="1"/>
            </p:cNvPicPr>
            <p:nvPr/>
          </p:nvPicPr>
          <p:blipFill>
            <a:blip r:embed="rId2" cstate="print"/>
            <a:srcRect l="28354" r="14409"/>
            <a:stretch>
              <a:fillRect/>
            </a:stretch>
          </p:blipFill>
          <p:spPr>
            <a:xfrm flipH="1">
              <a:off x="6362" y="853"/>
              <a:ext cx="7382" cy="6446"/>
            </a:xfrm>
            <a:prstGeom prst="rect">
              <a:avLst/>
            </a:prstGeom>
            <a:noFill/>
            <a:ln w="9525">
              <a:noFill/>
            </a:ln>
          </p:spPr>
        </p:pic>
        <p:grpSp>
          <p:nvGrpSpPr>
            <p:cNvPr id="3" name="组合 2"/>
            <p:cNvGrpSpPr/>
            <p:nvPr/>
          </p:nvGrpSpPr>
          <p:grpSpPr>
            <a:xfrm>
              <a:off x="1068" y="3087"/>
              <a:ext cx="6488" cy="2183"/>
              <a:chOff x="548" y="3100"/>
              <a:chExt cx="6488" cy="2183"/>
            </a:xfrm>
          </p:grpSpPr>
          <p:sp>
            <p:nvSpPr>
              <p:cNvPr id="4101" name="文本框 33"/>
              <p:cNvSpPr txBox="1"/>
              <p:nvPr/>
            </p:nvSpPr>
            <p:spPr>
              <a:xfrm>
                <a:off x="548" y="3179"/>
                <a:ext cx="5012" cy="1234"/>
              </a:xfrm>
              <a:prstGeom prst="rect">
                <a:avLst/>
              </a:prstGeom>
              <a:noFill/>
              <a:ln w="9525">
                <a:noFill/>
              </a:ln>
            </p:spPr>
            <p:txBody>
              <a:bodyPr wrap="square" anchor="t">
                <a:spAutoFit/>
              </a:bodyPr>
              <a:lstStyle/>
              <a:p>
                <a:r>
                  <a:rPr lang="en-US" altLang="zh-CN" sz="4500" dirty="0">
                    <a:solidFill>
                      <a:srgbClr val="015AA3"/>
                    </a:solidFill>
                    <a:latin typeface="造字工房力黑（非商用）常规体" pitchFamily="50" charset="-122"/>
                    <a:ea typeface="造字工房力黑（非商用）常规体" pitchFamily="50" charset="-122"/>
                  </a:rPr>
                  <a:t>PART 01</a:t>
                </a:r>
                <a:endParaRPr lang="zh-CN" altLang="en-US" sz="4500" dirty="0">
                  <a:solidFill>
                    <a:srgbClr val="015AA3"/>
                  </a:solidFill>
                  <a:latin typeface="造字工房力黑（非商用）常规体" pitchFamily="50" charset="-122"/>
                  <a:ea typeface="造字工房力黑（非商用）常规体" pitchFamily="50" charset="-122"/>
                </a:endParaRPr>
              </a:p>
            </p:txBody>
          </p:sp>
          <p:cxnSp>
            <p:nvCxnSpPr>
              <p:cNvPr id="35" name="直接连接符 34"/>
              <p:cNvCxnSpPr/>
              <p:nvPr/>
            </p:nvCxnSpPr>
            <p:spPr>
              <a:xfrm>
                <a:off x="683" y="3100"/>
                <a:ext cx="711" cy="0"/>
              </a:xfrm>
              <a:prstGeom prst="line">
                <a:avLst/>
              </a:prstGeom>
              <a:ln w="38100">
                <a:solidFill>
                  <a:srgbClr val="0160AF"/>
                </a:solidFill>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548" y="4413"/>
                <a:ext cx="6488" cy="871"/>
              </a:xfrm>
              <a:prstGeom prst="rect">
                <a:avLst/>
              </a:prstGeom>
              <a:noFill/>
            </p:spPr>
            <p:txBody>
              <a:bodyPr wrap="none" rtlCol="0" anchor="t">
                <a:spAutoFit/>
              </a:bodyPr>
              <a:lstStyle/>
              <a:p>
                <a:r>
                  <a:rPr lang="zh-CN" altLang="en-US" sz="3000" b="1" spc="100" dirty="0" smtClean="0">
                    <a:solidFill>
                      <a:srgbClr val="015AA3"/>
                    </a:solidFill>
                    <a:uFillTx/>
                    <a:latin typeface="微软雅黑" panose="020B0503020204020204" pitchFamily="34" charset="-122"/>
                    <a:ea typeface="微软雅黑" panose="020B0503020204020204" pitchFamily="34" charset="-122"/>
                    <a:sym typeface="+mn-ea"/>
                  </a:rPr>
                  <a:t>作业现场安全管理概述</a:t>
                </a:r>
              </a:p>
            </p:txBody>
          </p:sp>
        </p:grpSp>
      </p:grpSp>
      <p:sp>
        <p:nvSpPr>
          <p:cNvPr id="6" name="文本框 5"/>
          <p:cNvSpPr txBox="1"/>
          <p:nvPr/>
        </p:nvSpPr>
        <p:spPr>
          <a:xfrm>
            <a:off x="473710" y="4479925"/>
            <a:ext cx="8196580" cy="398780"/>
          </a:xfrm>
          <a:prstGeom prst="rect">
            <a:avLst/>
          </a:prstGeom>
          <a:noFill/>
        </p:spPr>
        <p:txBody>
          <a:bodyPr wrap="square" rtlCol="0" anchor="t">
            <a:spAutoFit/>
          </a:bodyPr>
          <a:lstStyle/>
          <a:p>
            <a:pPr algn="ctr" fontAlgn="auto"/>
            <a:r>
              <a:rPr lang="zh-CN" altLang="en-US" sz="2000" b="1" spc="100" dirty="0" smtClean="0">
                <a:solidFill>
                  <a:srgbClr val="5BA8D7"/>
                </a:solidFill>
                <a:uFillTx/>
                <a:latin typeface="微软雅黑" panose="020B0503020204020204" pitchFamily="34" charset="-122"/>
                <a:ea typeface="微软雅黑" panose="020B0503020204020204" pitchFamily="34" charset="-122"/>
                <a:sym typeface="+mn-ea"/>
              </a:rPr>
              <a:t>思想无懈怠、制度无缺陷、设备无隐患、系统无死角、安全零事故</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751205" y="753745"/>
            <a:ext cx="1830705" cy="408305"/>
            <a:chOff x="1430" y="1109"/>
            <a:chExt cx="2883" cy="643"/>
          </a:xfrm>
        </p:grpSpPr>
        <p:sp>
          <p:nvSpPr>
            <p:cNvPr id="11" name="AutoShape 11"/>
            <p:cNvSpPr/>
            <p:nvPr/>
          </p:nvSpPr>
          <p:spPr>
            <a:xfrm>
              <a:off x="1490" y="1139"/>
              <a:ext cx="2823"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2883"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安全警告标识</a:t>
              </a:r>
            </a:p>
          </p:txBody>
        </p:sp>
      </p:grpSp>
      <p:sp>
        <p:nvSpPr>
          <p:cNvPr id="3" name="文本框 2"/>
          <p:cNvSpPr txBox="1"/>
          <p:nvPr/>
        </p:nvSpPr>
        <p:spPr>
          <a:xfrm>
            <a:off x="1351280" y="1456055"/>
            <a:ext cx="3889375" cy="2861310"/>
          </a:xfrm>
          <a:prstGeom prst="rect">
            <a:avLst/>
          </a:prstGeom>
          <a:noFill/>
        </p:spPr>
        <p:txBody>
          <a:bodyPr wrap="square" rtlCol="0" anchor="t">
            <a:spAutoFit/>
          </a:bodyPr>
          <a:lstStyle/>
          <a:p>
            <a:pPr marL="0" marR="0" indent="457200" algn="just" defTabSz="457200" rtl="0" fontAlgn="auto" latinLnBrk="1" hangingPunct="0">
              <a:lnSpc>
                <a:spcPct val="150000"/>
              </a:lnSpc>
              <a:spcBef>
                <a:spcPts val="0"/>
              </a:spcBef>
              <a:spcAft>
                <a:spcPts val="0"/>
              </a:spcAft>
              <a:buClrTx/>
              <a:buSzTx/>
              <a:buFontTx/>
              <a:buNone/>
            </a:pPr>
            <a:r>
              <a:rPr lang="zh-CN" altLang="en-US" sz="2000" spc="10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安全警告标识是对于一些危险地方、场所、部位，让人们注意安全，起到警示、提示、告知而制作的警告标识，安全警示标志包括：安全色和安全标志。</a:t>
            </a:r>
          </a:p>
        </p:txBody>
      </p:sp>
      <p:pic>
        <p:nvPicPr>
          <p:cNvPr id="14" name="图片 13"/>
          <p:cNvPicPr>
            <a:picLocks noChangeAspect="1"/>
          </p:cNvPicPr>
          <p:nvPr/>
        </p:nvPicPr>
        <p:blipFill>
          <a:blip r:embed="rId3" cstate="print"/>
          <a:stretch>
            <a:fillRect/>
          </a:stretch>
        </p:blipFill>
        <p:spPr>
          <a:xfrm>
            <a:off x="5760720" y="1234123"/>
            <a:ext cx="2647315" cy="3304540"/>
          </a:xfrm>
          <a:prstGeom prst="rect">
            <a:avLst/>
          </a:prstGeom>
        </p:spPr>
      </p:pic>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751205" y="753745"/>
            <a:ext cx="1830705" cy="408305"/>
            <a:chOff x="1430" y="1109"/>
            <a:chExt cx="2883" cy="643"/>
          </a:xfrm>
        </p:grpSpPr>
        <p:sp>
          <p:nvSpPr>
            <p:cNvPr id="11" name="AutoShape 11"/>
            <p:cNvSpPr/>
            <p:nvPr/>
          </p:nvSpPr>
          <p:spPr>
            <a:xfrm>
              <a:off x="1490" y="1139"/>
              <a:ext cx="2823"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2883"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安全警告标识</a:t>
              </a:r>
            </a:p>
          </p:txBody>
        </p:sp>
      </p:grpSp>
      <p:sp>
        <p:nvSpPr>
          <p:cNvPr id="3" name="文本框 2"/>
          <p:cNvSpPr txBox="1"/>
          <p:nvPr/>
        </p:nvSpPr>
        <p:spPr>
          <a:xfrm>
            <a:off x="971974" y="1303655"/>
            <a:ext cx="7200053" cy="3415030"/>
          </a:xfrm>
          <a:prstGeom prst="rect">
            <a:avLst/>
          </a:prstGeom>
          <a:noFill/>
        </p:spPr>
        <p:txBody>
          <a:bodyPr wrap="square" rtlCol="0" anchor="t">
            <a:spAutoFit/>
          </a:bodyPr>
          <a:lstStyle/>
          <a:p>
            <a:pPr marL="0" marR="0" indent="457200" algn="just" defTabSz="457200" rtl="0" fontAlgn="auto" latinLnBrk="1" hangingPunct="0">
              <a:lnSpc>
                <a:spcPct val="120000"/>
              </a:lnSpc>
              <a:spcBef>
                <a:spcPts val="0"/>
              </a:spcBef>
              <a:spcAft>
                <a:spcPts val="0"/>
              </a:spcAft>
              <a:buClrTx/>
              <a:buSzTx/>
              <a:buFontTx/>
              <a:buNone/>
            </a:pPr>
            <a:r>
              <a:rPr lang="zh-CN" altLang="en-US" sz="2000" spc="10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在有重大危险源、较大危险因素和严重职业病危害因素的工作场所，设置明显的、符合有关规定要求的安全警示标志和职业病危害标识。</a:t>
            </a:r>
          </a:p>
          <a:p>
            <a:pPr marL="0" marR="0" indent="457200" algn="just" defTabSz="457200" rtl="0" fontAlgn="auto" latinLnBrk="1" hangingPunct="0">
              <a:lnSpc>
                <a:spcPct val="120000"/>
              </a:lnSpc>
              <a:spcBef>
                <a:spcPts val="0"/>
              </a:spcBef>
              <a:spcAft>
                <a:spcPts val="0"/>
              </a:spcAft>
              <a:buClrTx/>
              <a:buSzTx/>
              <a:buFontTx/>
              <a:buNone/>
            </a:pPr>
            <a:r>
              <a:rPr lang="zh-CN" altLang="en-US" sz="2000" spc="10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安全警示标志和职业病危害警示标识应标明安全风险内容、危险程度、安全距离、防控办法、应急措施等内容，在有重大隐患的工作场所和设备设施上设置安全警示标志，标明治理责任、期限及应急措施；在有安全风险的工作岗位设置安全告知卡，告知从业人员本企业、本岗位主要危险有害因素、后果、事故预防及应急措施、报告电话等内容。</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作业现场安全管理的应用工具、方法危险源识别</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751205" y="753745"/>
            <a:ext cx="1830705" cy="408305"/>
            <a:chOff x="1430" y="1109"/>
            <a:chExt cx="2883" cy="643"/>
          </a:xfrm>
        </p:grpSpPr>
        <p:sp>
          <p:nvSpPr>
            <p:cNvPr id="11" name="AutoShape 11"/>
            <p:cNvSpPr/>
            <p:nvPr/>
          </p:nvSpPr>
          <p:spPr>
            <a:xfrm>
              <a:off x="1490" y="1139"/>
              <a:ext cx="2823"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2883"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安全警告标识</a:t>
              </a:r>
            </a:p>
          </p:txBody>
        </p:sp>
      </p:grpSp>
      <p:sp>
        <p:nvSpPr>
          <p:cNvPr id="2" name="文本框 1"/>
          <p:cNvSpPr txBox="1"/>
          <p:nvPr/>
        </p:nvSpPr>
        <p:spPr>
          <a:xfrm>
            <a:off x="619760" y="1130300"/>
            <a:ext cx="7904480" cy="383540"/>
          </a:xfrm>
          <a:prstGeom prst="rect">
            <a:avLst/>
          </a:prstGeom>
          <a:noFill/>
        </p:spPr>
        <p:txBody>
          <a:bodyPr wrap="square" rtlCol="0" anchor="t">
            <a:spAutoFit/>
          </a:bodyPr>
          <a:lstStyle/>
          <a:p>
            <a:pPr marL="0" marR="0" indent="0" algn="l" defTabSz="457200" rtl="0" fontAlgn="auto" latinLnBrk="1" hangingPunct="0">
              <a:lnSpc>
                <a:spcPct val="100000"/>
              </a:lnSpc>
              <a:spcBef>
                <a:spcPts val="0"/>
              </a:spcBef>
              <a:spcAft>
                <a:spcPts val="0"/>
              </a:spcAft>
              <a:buClrTx/>
              <a:buSzTx/>
              <a:buFontTx/>
              <a:buNone/>
            </a:pPr>
            <a:r>
              <a:rPr lang="zh-CN" altLang="en-US" sz="1900" spc="10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安全标志的分类：禁止标志、警告标志、指令标志和提示标志四类。 </a:t>
            </a:r>
          </a:p>
        </p:txBody>
      </p:sp>
      <p:sp>
        <p:nvSpPr>
          <p:cNvPr id="6" name="文本框 5"/>
          <p:cNvSpPr txBox="1"/>
          <p:nvPr/>
        </p:nvSpPr>
        <p:spPr>
          <a:xfrm>
            <a:off x="971974" y="1460500"/>
            <a:ext cx="7200053" cy="3412490"/>
          </a:xfrm>
          <a:prstGeom prst="rect">
            <a:avLst/>
          </a:prstGeom>
          <a:noFill/>
        </p:spPr>
        <p:txBody>
          <a:bodyPr wrap="square" rtlCol="0" anchor="t">
            <a:spAutoFit/>
          </a:bodyPr>
          <a:lstStyle/>
          <a:p>
            <a:pPr marL="0" marR="0" indent="0" algn="l" defTabSz="457200" rtl="0" fontAlgn="auto" latinLnBrk="1" hangingPunct="0">
              <a:lnSpc>
                <a:spcPct val="120000"/>
              </a:lnSpc>
              <a:spcBef>
                <a:spcPts val="0"/>
              </a:spcBef>
              <a:spcAft>
                <a:spcPts val="0"/>
              </a:spcAft>
              <a:buClrTx/>
              <a:buSzTx/>
              <a:buFontTx/>
              <a:buNone/>
            </a:pPr>
            <a:r>
              <a:rPr lang="zh-CN" altLang="en-US">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（1）禁止标志的基本型式是带斜杠的圆边框；</a:t>
            </a:r>
          </a:p>
          <a:p>
            <a:pPr marL="0" marR="0" indent="457200" algn="l" defTabSz="457200" rtl="0" fontAlgn="auto" latinLnBrk="1" hangingPunct="0">
              <a:lnSpc>
                <a:spcPct val="120000"/>
              </a:lnSpc>
              <a:spcBef>
                <a:spcPts val="0"/>
              </a:spcBef>
              <a:spcAft>
                <a:spcPts val="0"/>
              </a:spcAft>
              <a:buClrTx/>
              <a:buSzTx/>
              <a:buFontTx/>
              <a:buNone/>
            </a:pPr>
            <a:r>
              <a:rPr lang="zh-CN" altLang="en-US">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 定义：禁止人们不安全行为的图形标志。</a:t>
            </a:r>
            <a:endParaRPr kumimoji="0" lang="zh-CN" altLang="en-US" i="0" baseline="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endParaRPr>
          </a:p>
          <a:p>
            <a:pPr marL="0" marR="0" indent="0" algn="l" defTabSz="457200" rtl="0" fontAlgn="auto" latinLnBrk="1" hangingPunct="0">
              <a:lnSpc>
                <a:spcPct val="120000"/>
              </a:lnSpc>
              <a:spcBef>
                <a:spcPts val="0"/>
              </a:spcBef>
              <a:spcAft>
                <a:spcPts val="0"/>
              </a:spcAft>
              <a:buClrTx/>
              <a:buSzTx/>
              <a:buFontTx/>
              <a:buNone/>
            </a:pPr>
            <a:r>
              <a:rPr lang="zh-CN" altLang="en-US">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（2）警告标志的基本型式是正三角形边框；</a:t>
            </a:r>
          </a:p>
          <a:p>
            <a:pPr marL="0" marR="0" indent="457200" algn="l" defTabSz="457200" rtl="0" fontAlgn="auto" latinLnBrk="1" hangingPunct="0">
              <a:lnSpc>
                <a:spcPct val="120000"/>
              </a:lnSpc>
              <a:spcBef>
                <a:spcPts val="0"/>
              </a:spcBef>
              <a:spcAft>
                <a:spcPts val="0"/>
              </a:spcAft>
              <a:buClrTx/>
              <a:buSzTx/>
              <a:buFontTx/>
              <a:buNone/>
            </a:pPr>
            <a:r>
              <a:rPr lang="zh-CN" altLang="en-US">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 </a:t>
            </a:r>
            <a:r>
              <a:rPr kumimoji="0" lang="zh-CN" altLang="en-US" i="0" baseline="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定义：提醒人民对周围环境引起注意，以避免可能发生危险的图形标志。</a:t>
            </a:r>
          </a:p>
          <a:p>
            <a:pPr marL="0" marR="0" indent="0" algn="l" defTabSz="457200" rtl="0" fontAlgn="auto" latinLnBrk="1" hangingPunct="0">
              <a:lnSpc>
                <a:spcPct val="120000"/>
              </a:lnSpc>
              <a:spcBef>
                <a:spcPts val="0"/>
              </a:spcBef>
              <a:spcAft>
                <a:spcPts val="0"/>
              </a:spcAft>
              <a:buClrTx/>
              <a:buSzTx/>
              <a:buFontTx/>
              <a:buNone/>
            </a:pPr>
            <a:r>
              <a:rPr lang="zh-CN" altLang="en-US">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（3）指令标志的基本型式是圆形边框； </a:t>
            </a:r>
          </a:p>
          <a:p>
            <a:pPr marL="0" marR="0" indent="457200" algn="l" defTabSz="457200" rtl="0" fontAlgn="auto" latinLnBrk="1" hangingPunct="0">
              <a:lnSpc>
                <a:spcPct val="120000"/>
              </a:lnSpc>
              <a:spcBef>
                <a:spcPts val="0"/>
              </a:spcBef>
              <a:spcAft>
                <a:spcPts val="0"/>
              </a:spcAft>
              <a:buClrTx/>
              <a:buSzTx/>
              <a:buFontTx/>
              <a:buNone/>
            </a:pPr>
            <a:r>
              <a:rPr kumimoji="0" lang="zh-CN" altLang="en-US" i="0" baseline="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定义：强制人民必须做出某种动作或采用防范措施的图形标志。</a:t>
            </a:r>
          </a:p>
          <a:p>
            <a:pPr marL="0" marR="0" indent="0" algn="l" defTabSz="457200" rtl="0" fontAlgn="auto" latinLnBrk="1" hangingPunct="0">
              <a:lnSpc>
                <a:spcPct val="120000"/>
              </a:lnSpc>
              <a:spcBef>
                <a:spcPts val="0"/>
              </a:spcBef>
              <a:spcAft>
                <a:spcPts val="0"/>
              </a:spcAft>
              <a:buClrTx/>
              <a:buSzTx/>
              <a:buFontTx/>
              <a:buNone/>
            </a:pPr>
            <a:r>
              <a:rPr lang="zh-CN" altLang="en-US">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（4）提示标志的基本型式是正方形边框。</a:t>
            </a:r>
          </a:p>
          <a:p>
            <a:pPr marL="0" marR="0" indent="457200" algn="l" defTabSz="457200" rtl="0" fontAlgn="auto" latinLnBrk="1" hangingPunct="0">
              <a:lnSpc>
                <a:spcPct val="120000"/>
              </a:lnSpc>
              <a:spcBef>
                <a:spcPts val="0"/>
              </a:spcBef>
              <a:spcAft>
                <a:spcPts val="0"/>
              </a:spcAft>
              <a:buClrTx/>
              <a:buSzTx/>
              <a:buFontTx/>
              <a:buNone/>
            </a:pPr>
            <a:r>
              <a:rPr lang="zh-CN" altLang="en-US">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定义：向人们提供某种信息（如标明安全设施或场所等）的图形标志。</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任意多边形: 形状 8"/>
          <p:cNvSpPr/>
          <p:nvPr/>
        </p:nvSpPr>
        <p:spPr>
          <a:xfrm rot="20039436">
            <a:off x="89297" y="28893"/>
            <a:ext cx="772716" cy="1303735"/>
          </a:xfrm>
          <a:custGeom>
            <a:avLst/>
            <a:gdLst>
              <a:gd name="connsiteX0" fmla="*/ 1239121 w 1504459"/>
              <a:gd name="connsiteY0" fmla="*/ 0 h 2537186"/>
              <a:gd name="connsiteX1" fmla="*/ 1504459 w 1504459"/>
              <a:gd name="connsiteY1" fmla="*/ 129468 h 2537186"/>
              <a:gd name="connsiteX2" fmla="*/ 328568 w 1504459"/>
              <a:gd name="connsiteY2" fmla="*/ 2537186 h 2537186"/>
              <a:gd name="connsiteX3" fmla="*/ 0 w 1504459"/>
              <a:gd name="connsiteY3" fmla="*/ 2537186 h 2537186"/>
              <a:gd name="connsiteX4" fmla="*/ 1239121 w 1504459"/>
              <a:gd name="connsiteY4" fmla="*/ 0 h 2537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4459" h="2537186">
                <a:moveTo>
                  <a:pt x="1239121" y="0"/>
                </a:moveTo>
                <a:lnTo>
                  <a:pt x="1504459" y="129468"/>
                </a:lnTo>
                <a:lnTo>
                  <a:pt x="328568" y="2537186"/>
                </a:lnTo>
                <a:lnTo>
                  <a:pt x="0" y="2537186"/>
                </a:lnTo>
                <a:lnTo>
                  <a:pt x="1239121" y="0"/>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grpSp>
        <p:nvGrpSpPr>
          <p:cNvPr id="5" name="组合 4"/>
          <p:cNvGrpSpPr/>
          <p:nvPr/>
        </p:nvGrpSpPr>
        <p:grpSpPr>
          <a:xfrm>
            <a:off x="547370" y="384810"/>
            <a:ext cx="8049260" cy="4093210"/>
            <a:chOff x="1068" y="853"/>
            <a:chExt cx="12676" cy="6446"/>
          </a:xfrm>
        </p:grpSpPr>
        <p:pic>
          <p:nvPicPr>
            <p:cNvPr id="4097" name="图片 4"/>
            <p:cNvPicPr>
              <a:picLocks noChangeAspect="1"/>
            </p:cNvPicPr>
            <p:nvPr/>
          </p:nvPicPr>
          <p:blipFill>
            <a:blip r:embed="rId2" cstate="print"/>
            <a:srcRect l="28354" r="14409"/>
            <a:stretch>
              <a:fillRect/>
            </a:stretch>
          </p:blipFill>
          <p:spPr>
            <a:xfrm flipH="1">
              <a:off x="6362" y="853"/>
              <a:ext cx="7382" cy="6446"/>
            </a:xfrm>
            <a:prstGeom prst="rect">
              <a:avLst/>
            </a:prstGeom>
            <a:noFill/>
            <a:ln w="9525">
              <a:noFill/>
            </a:ln>
          </p:spPr>
        </p:pic>
        <p:grpSp>
          <p:nvGrpSpPr>
            <p:cNvPr id="3" name="组合 2"/>
            <p:cNvGrpSpPr/>
            <p:nvPr/>
          </p:nvGrpSpPr>
          <p:grpSpPr>
            <a:xfrm>
              <a:off x="1068" y="3087"/>
              <a:ext cx="7958" cy="2912"/>
              <a:chOff x="548" y="3100"/>
              <a:chExt cx="7958" cy="2912"/>
            </a:xfrm>
          </p:grpSpPr>
          <p:sp>
            <p:nvSpPr>
              <p:cNvPr id="4101" name="文本框 33"/>
              <p:cNvSpPr txBox="1"/>
              <p:nvPr/>
            </p:nvSpPr>
            <p:spPr>
              <a:xfrm>
                <a:off x="548" y="3179"/>
                <a:ext cx="3692" cy="1234"/>
              </a:xfrm>
              <a:prstGeom prst="rect">
                <a:avLst/>
              </a:prstGeom>
              <a:noFill/>
              <a:ln w="9525">
                <a:noFill/>
              </a:ln>
            </p:spPr>
            <p:txBody>
              <a:bodyPr wrap="square" anchor="t">
                <a:spAutoFit/>
              </a:bodyPr>
              <a:lstStyle/>
              <a:p>
                <a:r>
                  <a:rPr lang="en-US" altLang="zh-CN" sz="4500" dirty="0">
                    <a:solidFill>
                      <a:srgbClr val="015AA3"/>
                    </a:solidFill>
                    <a:latin typeface="造字工房力黑（非商用）常规体" pitchFamily="50" charset="-122"/>
                    <a:ea typeface="造字工房力黑（非商用）常规体" pitchFamily="50" charset="-122"/>
                  </a:rPr>
                  <a:t>PART 04</a:t>
                </a:r>
                <a:endParaRPr lang="zh-CN" altLang="en-US" sz="4500" dirty="0">
                  <a:solidFill>
                    <a:srgbClr val="015AA3"/>
                  </a:solidFill>
                  <a:latin typeface="造字工房力黑（非商用）常规体" pitchFamily="50" charset="-122"/>
                  <a:ea typeface="造字工房力黑（非商用）常规体" pitchFamily="50" charset="-122"/>
                </a:endParaRPr>
              </a:p>
            </p:txBody>
          </p:sp>
          <p:cxnSp>
            <p:nvCxnSpPr>
              <p:cNvPr id="35" name="直接连接符 34"/>
              <p:cNvCxnSpPr/>
              <p:nvPr/>
            </p:nvCxnSpPr>
            <p:spPr>
              <a:xfrm>
                <a:off x="683" y="3100"/>
                <a:ext cx="711" cy="0"/>
              </a:xfrm>
              <a:prstGeom prst="line">
                <a:avLst/>
              </a:prstGeom>
              <a:ln w="38100">
                <a:solidFill>
                  <a:srgbClr val="0160AF"/>
                </a:solidFill>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548" y="4413"/>
                <a:ext cx="7958" cy="1599"/>
              </a:xfrm>
              <a:prstGeom prst="rect">
                <a:avLst/>
              </a:prstGeom>
              <a:noFill/>
            </p:spPr>
            <p:txBody>
              <a:bodyPr wrap="square" rtlCol="0" anchor="t">
                <a:spAutoFit/>
              </a:bodyPr>
              <a:lstStyle/>
              <a:p>
                <a:pPr algn="l"/>
                <a:r>
                  <a:rPr lang="zh-CN" altLang="en-US" sz="3000" b="1" spc="100" dirty="0" smtClean="0">
                    <a:solidFill>
                      <a:srgbClr val="015AA3"/>
                    </a:solidFill>
                    <a:uFillTx/>
                    <a:latin typeface="微软雅黑" panose="020B0503020204020204" pitchFamily="34" charset="-122"/>
                    <a:ea typeface="微软雅黑" panose="020B0503020204020204" pitchFamily="34" charset="-122"/>
                    <a:sym typeface="+mn-ea"/>
                  </a:rPr>
                  <a:t>      作</a:t>
                </a:r>
                <a:r>
                  <a:rPr lang="zh-CN" altLang="en-US" sz="3000" b="1" spc="100" dirty="0" smtClean="0">
                    <a:solidFill>
                      <a:srgbClr val="015AA3"/>
                    </a:solidFill>
                    <a:uFillTx/>
                    <a:latin typeface="微软雅黑" panose="020B0503020204020204" pitchFamily="34" charset="-122"/>
                    <a:ea typeface="微软雅黑" panose="020B0503020204020204" pitchFamily="34" charset="-122"/>
                    <a:sym typeface="+mn-ea"/>
                  </a:rPr>
                  <a:t>业现场安全管理的工具应用属地自主安全管理</a:t>
                </a:r>
              </a:p>
            </p:txBody>
          </p:sp>
        </p:grpSp>
      </p:grpSp>
      <p:sp>
        <p:nvSpPr>
          <p:cNvPr id="4" name="文本框 3"/>
          <p:cNvSpPr txBox="1"/>
          <p:nvPr/>
        </p:nvSpPr>
        <p:spPr>
          <a:xfrm>
            <a:off x="473710" y="4479925"/>
            <a:ext cx="8196580" cy="398780"/>
          </a:xfrm>
          <a:prstGeom prst="rect">
            <a:avLst/>
          </a:prstGeom>
          <a:noFill/>
        </p:spPr>
        <p:txBody>
          <a:bodyPr wrap="square" rtlCol="0" anchor="t">
            <a:spAutoFit/>
          </a:bodyPr>
          <a:lstStyle/>
          <a:p>
            <a:pPr algn="ctr" fontAlgn="auto"/>
            <a:r>
              <a:rPr lang="zh-CN" altLang="en-US" sz="2000" b="1" spc="100" dirty="0" smtClean="0">
                <a:solidFill>
                  <a:srgbClr val="5BA8D7"/>
                </a:solidFill>
                <a:uFillTx/>
                <a:latin typeface="微软雅黑" panose="020B0503020204020204" pitchFamily="34" charset="-122"/>
                <a:ea typeface="微软雅黑" panose="020B0503020204020204" pitchFamily="34" charset="-122"/>
                <a:sym typeface="+mn-ea"/>
              </a:rPr>
              <a:t>思想无懈怠、制度无缺陷、设备无隐患、系统无死角、安全零事故</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作业现场安全管理的工具应用属地自主安全管理</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04</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1331976" y="751205"/>
            <a:ext cx="6480048" cy="768350"/>
          </a:xfrm>
          <a:prstGeom prst="rect">
            <a:avLst/>
          </a:prstGeom>
          <a:noFill/>
        </p:spPr>
        <p:txBody>
          <a:bodyPr wrap="square" rtlCol="0" anchor="t">
            <a:spAutoFit/>
          </a:bodyPr>
          <a:lstStyle/>
          <a:p>
            <a:pPr indent="584200" fontAlgn="auto">
              <a:extLst>
                <a:ext uri="{35155182-B16C-46BC-9424-99874614C6A1}">
                  <wpsdc:indentchars xmlns="" xmlns:wpsdc="http://www.wps.cn/officeDocument/2017/drawingmlCustomData" val="200" checksum="1727897149"/>
                </a:ext>
              </a:extLst>
            </a:pPr>
            <a:r>
              <a:rPr lang="zh-CN" altLang="en-US" sz="2200"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落实主体责任、提升安全条件，产生综合、系统合力作用。</a:t>
            </a:r>
          </a:p>
        </p:txBody>
      </p:sp>
      <p:sp>
        <p:nvSpPr>
          <p:cNvPr id="7" name="文本框 6"/>
          <p:cNvSpPr txBox="1"/>
          <p:nvPr/>
        </p:nvSpPr>
        <p:spPr>
          <a:xfrm>
            <a:off x="1331976" y="1452880"/>
            <a:ext cx="6480048" cy="768350"/>
          </a:xfrm>
          <a:prstGeom prst="rect">
            <a:avLst/>
          </a:prstGeom>
          <a:noFill/>
        </p:spPr>
        <p:txBody>
          <a:bodyPr wrap="square" rtlCol="0" anchor="t">
            <a:spAutoFit/>
          </a:bodyPr>
          <a:lstStyle/>
          <a:p>
            <a:pPr indent="457200" algn="just" fontAlgn="auto">
              <a:lnSpc>
                <a:spcPct val="100000"/>
              </a:lnSpc>
              <a:spcBef>
                <a:spcPts val="0"/>
              </a:spcBef>
              <a:spcAft>
                <a:spcPts val="0"/>
              </a:spcAft>
            </a:pPr>
            <a:r>
              <a:rPr lang="zh-CN" altLang="en-US" sz="2200"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属地安全管理</a:t>
            </a:r>
            <a:r>
              <a:rPr lang="zh-CN" altLang="en-US" sz="2200"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主要依赖于各级领导的自觉行为和一线员工的自主安全管理和团队管理来实现。</a:t>
            </a:r>
          </a:p>
        </p:txBody>
      </p:sp>
      <p:sp>
        <p:nvSpPr>
          <p:cNvPr id="8" name="文本框 7"/>
          <p:cNvSpPr txBox="1"/>
          <p:nvPr/>
        </p:nvSpPr>
        <p:spPr>
          <a:xfrm>
            <a:off x="1331976" y="2179320"/>
            <a:ext cx="6480048" cy="768350"/>
          </a:xfrm>
          <a:prstGeom prst="rect">
            <a:avLst/>
          </a:prstGeom>
          <a:noFill/>
        </p:spPr>
        <p:txBody>
          <a:bodyPr wrap="square" rtlCol="0" anchor="t">
            <a:spAutoFit/>
          </a:bodyPr>
          <a:lstStyle/>
          <a:p>
            <a:pPr marL="0" marR="0" lvl="0" indent="457200" algn="l" defTabSz="958850" rtl="0" fontAlgn="ctr">
              <a:lnSpc>
                <a:spcPct val="100000"/>
              </a:lnSpc>
              <a:spcBef>
                <a:spcPts val="0"/>
              </a:spcBef>
              <a:spcAft>
                <a:spcPts val="0"/>
              </a:spcAft>
              <a:buClrTx/>
              <a:buSzTx/>
              <a:buFontTx/>
              <a:buNone/>
              <a:defRPr/>
            </a:pPr>
            <a:r>
              <a:rPr lang="zh-CN" altLang="en-US" sz="2200" spc="1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mn-ea"/>
              </a:rPr>
              <a:t>自主安全管理推进的关键是：落实安全自主管理即全员主动安全管理。</a:t>
            </a:r>
          </a:p>
        </p:txBody>
      </p:sp>
      <p:grpSp>
        <p:nvGrpSpPr>
          <p:cNvPr id="35" name="组合 34"/>
          <p:cNvGrpSpPr/>
          <p:nvPr/>
        </p:nvGrpSpPr>
        <p:grpSpPr>
          <a:xfrm>
            <a:off x="615315" y="2825115"/>
            <a:ext cx="7913370" cy="1774190"/>
            <a:chOff x="976" y="4449"/>
            <a:chExt cx="12462" cy="2794"/>
          </a:xfrm>
        </p:grpSpPr>
        <p:grpSp>
          <p:nvGrpSpPr>
            <p:cNvPr id="23" name="组合 22"/>
            <p:cNvGrpSpPr/>
            <p:nvPr/>
          </p:nvGrpSpPr>
          <p:grpSpPr>
            <a:xfrm>
              <a:off x="1083" y="4647"/>
              <a:ext cx="12233" cy="2597"/>
              <a:chOff x="998" y="4632"/>
              <a:chExt cx="12233" cy="2597"/>
            </a:xfrm>
          </p:grpSpPr>
          <p:grpSp>
            <p:nvGrpSpPr>
              <p:cNvPr id="31" name="组合 30"/>
              <p:cNvGrpSpPr/>
              <p:nvPr/>
            </p:nvGrpSpPr>
            <p:grpSpPr>
              <a:xfrm>
                <a:off x="998" y="4961"/>
                <a:ext cx="11812" cy="2268"/>
                <a:chOff x="593" y="1804"/>
                <a:chExt cx="17332" cy="2588"/>
              </a:xfrm>
            </p:grpSpPr>
            <p:sp>
              <p:nvSpPr>
                <p:cNvPr id="9" name="任意多边形 8"/>
                <p:cNvSpPr/>
                <p:nvPr/>
              </p:nvSpPr>
              <p:spPr>
                <a:xfrm>
                  <a:off x="1321" y="2160"/>
                  <a:ext cx="16604" cy="1683"/>
                </a:xfrm>
                <a:custGeom>
                  <a:avLst/>
                  <a:gdLst>
                    <a:gd name="connsiteX0" fmla="*/ 0 w 10543309"/>
                    <a:gd name="connsiteY0" fmla="*/ 318805 h 1069008"/>
                    <a:gd name="connsiteX1" fmla="*/ 2660073 w 10543309"/>
                    <a:gd name="connsiteY1" fmla="*/ 983823 h 1069008"/>
                    <a:gd name="connsiteX2" fmla="*/ 5624946 w 10543309"/>
                    <a:gd name="connsiteY2" fmla="*/ 150 h 1069008"/>
                    <a:gd name="connsiteX3" fmla="*/ 8853055 w 10543309"/>
                    <a:gd name="connsiteY3" fmla="*/ 1066950 h 1069008"/>
                    <a:gd name="connsiteX4" fmla="*/ 10543309 w 10543309"/>
                    <a:gd name="connsiteY4" fmla="*/ 291095 h 1069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43309" h="1069008">
                      <a:moveTo>
                        <a:pt x="0" y="318805"/>
                      </a:moveTo>
                      <a:cubicBezTo>
                        <a:pt x="861291" y="677868"/>
                        <a:pt x="1722582" y="1036932"/>
                        <a:pt x="2660073" y="983823"/>
                      </a:cubicBezTo>
                      <a:cubicBezTo>
                        <a:pt x="3597564" y="930714"/>
                        <a:pt x="4592782" y="-13705"/>
                        <a:pt x="5624946" y="150"/>
                      </a:cubicBezTo>
                      <a:cubicBezTo>
                        <a:pt x="6657110" y="14005"/>
                        <a:pt x="8033328" y="1018459"/>
                        <a:pt x="8853055" y="1066950"/>
                      </a:cubicBezTo>
                      <a:cubicBezTo>
                        <a:pt x="9672782" y="1115441"/>
                        <a:pt x="10543309" y="291095"/>
                        <a:pt x="10543309" y="291095"/>
                      </a:cubicBezTo>
                    </a:path>
                  </a:pathLst>
                </a:custGeom>
                <a:noFill/>
                <a:ln w="9525">
                  <a:solidFill>
                    <a:srgbClr val="0973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任意多边形 12"/>
                <p:cNvSpPr/>
                <p:nvPr/>
              </p:nvSpPr>
              <p:spPr>
                <a:xfrm>
                  <a:off x="1287" y="2443"/>
                  <a:ext cx="16473" cy="1397"/>
                </a:xfrm>
                <a:custGeom>
                  <a:avLst/>
                  <a:gdLst>
                    <a:gd name="connsiteX0" fmla="*/ 0 w 10460182"/>
                    <a:gd name="connsiteY0" fmla="*/ 526718 h 886936"/>
                    <a:gd name="connsiteX1" fmla="*/ 2673927 w 10460182"/>
                    <a:gd name="connsiteY1" fmla="*/ 111081 h 886936"/>
                    <a:gd name="connsiteX2" fmla="*/ 4391891 w 10460182"/>
                    <a:gd name="connsiteY2" fmla="*/ 789954 h 886936"/>
                    <a:gd name="connsiteX3" fmla="*/ 7135091 w 10460182"/>
                    <a:gd name="connsiteY3" fmla="*/ 245 h 886936"/>
                    <a:gd name="connsiteX4" fmla="*/ 10460182 w 10460182"/>
                    <a:gd name="connsiteY4" fmla="*/ 886936 h 886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60182" h="886936">
                      <a:moveTo>
                        <a:pt x="0" y="526718"/>
                      </a:moveTo>
                      <a:cubicBezTo>
                        <a:pt x="970972" y="296963"/>
                        <a:pt x="1941945" y="67208"/>
                        <a:pt x="2673927" y="111081"/>
                      </a:cubicBezTo>
                      <a:cubicBezTo>
                        <a:pt x="3405909" y="154954"/>
                        <a:pt x="3648364" y="808427"/>
                        <a:pt x="4391891" y="789954"/>
                      </a:cubicBezTo>
                      <a:cubicBezTo>
                        <a:pt x="5135418" y="771481"/>
                        <a:pt x="6123709" y="-15919"/>
                        <a:pt x="7135091" y="245"/>
                      </a:cubicBezTo>
                      <a:cubicBezTo>
                        <a:pt x="8146473" y="16409"/>
                        <a:pt x="9303327" y="451672"/>
                        <a:pt x="10460182" y="886936"/>
                      </a:cubicBezTo>
                    </a:path>
                  </a:pathLst>
                </a:cu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Oval 4"/>
                <p:cNvSpPr/>
                <p:nvPr/>
              </p:nvSpPr>
              <p:spPr>
                <a:xfrm>
                  <a:off x="593" y="1804"/>
                  <a:ext cx="1664" cy="1294"/>
                </a:xfrm>
                <a:prstGeom prst="ellipse">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000" dirty="0">
                    <a:latin typeface="造字工房悦圆演示版常规体" pitchFamily="50" charset="-122"/>
                    <a:ea typeface="造字工房悦圆演示版常规体" pitchFamily="50" charset="-122"/>
                  </a:endParaRPr>
                </a:p>
              </p:txBody>
            </p:sp>
            <p:sp>
              <p:nvSpPr>
                <p:cNvPr id="15" name="Oval 4"/>
                <p:cNvSpPr/>
                <p:nvPr/>
              </p:nvSpPr>
              <p:spPr>
                <a:xfrm>
                  <a:off x="4348" y="3098"/>
                  <a:ext cx="1664" cy="1294"/>
                </a:xfrm>
                <a:prstGeom prst="ellipse">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000" dirty="0">
                    <a:latin typeface="造字工房悦圆演示版常规体" pitchFamily="50" charset="-122"/>
                    <a:ea typeface="造字工房悦圆演示版常规体" pitchFamily="50" charset="-122"/>
                  </a:endParaRPr>
                </a:p>
              </p:txBody>
            </p:sp>
            <p:sp>
              <p:nvSpPr>
                <p:cNvPr id="16" name="Oval 4"/>
                <p:cNvSpPr/>
                <p:nvPr/>
              </p:nvSpPr>
              <p:spPr>
                <a:xfrm>
                  <a:off x="2175" y="2877"/>
                  <a:ext cx="1664" cy="1294"/>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000" dirty="0">
                    <a:latin typeface="造字工房悦圆演示版常规体" pitchFamily="50" charset="-122"/>
                    <a:ea typeface="造字工房悦圆演示版常规体" pitchFamily="50" charset="-122"/>
                  </a:endParaRPr>
                </a:p>
              </p:txBody>
            </p:sp>
            <p:sp>
              <p:nvSpPr>
                <p:cNvPr id="17" name="Oval 4"/>
                <p:cNvSpPr/>
                <p:nvPr/>
              </p:nvSpPr>
              <p:spPr>
                <a:xfrm>
                  <a:off x="6563" y="2354"/>
                  <a:ext cx="1664" cy="1294"/>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000" dirty="0">
                    <a:latin typeface="造字工房悦圆演示版常规体" pitchFamily="50" charset="-122"/>
                    <a:ea typeface="造字工房悦圆演示版常规体" pitchFamily="50" charset="-122"/>
                  </a:endParaRPr>
                </a:p>
              </p:txBody>
            </p:sp>
          </p:grpSp>
          <p:sp>
            <p:nvSpPr>
              <p:cNvPr id="18" name="Oval 4"/>
              <p:cNvSpPr/>
              <p:nvPr/>
            </p:nvSpPr>
            <p:spPr>
              <a:xfrm>
                <a:off x="6426" y="4632"/>
                <a:ext cx="1134" cy="1134"/>
              </a:xfrm>
              <a:prstGeom prst="ellipse">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000" dirty="0">
                  <a:latin typeface="造字工房悦圆演示版常规体" pitchFamily="50" charset="-122"/>
                  <a:ea typeface="造字工房悦圆演示版常规体" pitchFamily="50" charset="-122"/>
                </a:endParaRPr>
              </a:p>
            </p:txBody>
          </p:sp>
          <p:sp>
            <p:nvSpPr>
              <p:cNvPr id="19" name="Oval 4"/>
              <p:cNvSpPr/>
              <p:nvPr/>
            </p:nvSpPr>
            <p:spPr>
              <a:xfrm>
                <a:off x="8028" y="5066"/>
                <a:ext cx="1134" cy="1134"/>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000" dirty="0">
                  <a:latin typeface="造字工房悦圆演示版常规体" pitchFamily="50" charset="-122"/>
                  <a:ea typeface="造字工房悦圆演示版常规体" pitchFamily="50" charset="-122"/>
                </a:endParaRPr>
              </a:p>
            </p:txBody>
          </p:sp>
          <p:sp>
            <p:nvSpPr>
              <p:cNvPr id="20" name="Oval 4"/>
              <p:cNvSpPr/>
              <p:nvPr/>
            </p:nvSpPr>
            <p:spPr>
              <a:xfrm>
                <a:off x="9462" y="5835"/>
                <a:ext cx="1134" cy="1134"/>
              </a:xfrm>
              <a:prstGeom prst="ellipse">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000" dirty="0">
                  <a:latin typeface="造字工房悦圆演示版常规体" pitchFamily="50" charset="-122"/>
                  <a:ea typeface="造字工房悦圆演示版常规体" pitchFamily="50" charset="-122"/>
                </a:endParaRPr>
              </a:p>
            </p:txBody>
          </p:sp>
          <p:sp>
            <p:nvSpPr>
              <p:cNvPr id="21" name="Oval 4"/>
              <p:cNvSpPr/>
              <p:nvPr/>
            </p:nvSpPr>
            <p:spPr>
              <a:xfrm>
                <a:off x="10963" y="6095"/>
                <a:ext cx="1134" cy="1134"/>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000" dirty="0">
                  <a:latin typeface="造字工房悦圆演示版常规体" pitchFamily="50" charset="-122"/>
                  <a:ea typeface="造字工房悦圆演示版常规体" pitchFamily="50" charset="-122"/>
                </a:endParaRPr>
              </a:p>
            </p:txBody>
          </p:sp>
          <p:sp>
            <p:nvSpPr>
              <p:cNvPr id="22" name="Oval 4"/>
              <p:cNvSpPr/>
              <p:nvPr/>
            </p:nvSpPr>
            <p:spPr>
              <a:xfrm>
                <a:off x="12097" y="5151"/>
                <a:ext cx="1134" cy="1134"/>
              </a:xfrm>
              <a:prstGeom prst="ellipse">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000" dirty="0">
                  <a:latin typeface="造字工房悦圆演示版常规体" pitchFamily="50" charset="-122"/>
                  <a:ea typeface="造字工房悦圆演示版常规体" pitchFamily="50" charset="-122"/>
                </a:endParaRPr>
              </a:p>
            </p:txBody>
          </p:sp>
        </p:grpSp>
        <p:sp>
          <p:nvSpPr>
            <p:cNvPr id="24" name="文本框 23"/>
            <p:cNvSpPr txBox="1"/>
            <p:nvPr/>
          </p:nvSpPr>
          <p:spPr>
            <a:xfrm>
              <a:off x="976" y="4856"/>
              <a:ext cx="1346" cy="961"/>
            </a:xfrm>
            <a:prstGeom prst="rect">
              <a:avLst/>
            </a:prstGeom>
            <a:noFill/>
          </p:spPr>
          <p:txBody>
            <a:bodyPr wrap="square" rtlCol="0" anchor="t">
              <a:spAutoFit/>
            </a:bodyPr>
            <a:lstStyle/>
            <a:p>
              <a:pPr marL="0" marR="0" lvl="0" indent="0" algn="ctr" defTabSz="914400" rtl="0" eaLnBrk="1" fontAlgn="base" latinLnBrk="0" hangingPunct="1">
                <a:lnSpc>
                  <a:spcPct val="130000"/>
                </a:lnSpc>
                <a:spcBef>
                  <a:spcPct val="0"/>
                </a:spcBef>
                <a:spcAft>
                  <a:spcPct val="0"/>
                </a:spcAft>
                <a:buClrTx/>
                <a:buSzTx/>
                <a:buFontTx/>
                <a:buNone/>
                <a:defRPr/>
              </a:pPr>
              <a:r>
                <a:rPr lang="en-US" altLang="zh-CN" sz="1300" b="1" noProof="0">
                  <a:ln>
                    <a:noFill/>
                  </a:ln>
                  <a:solidFill>
                    <a:schemeClr val="bg1">
                      <a:lumMod val="95000"/>
                    </a:schemeClr>
                  </a:solidFill>
                  <a:effectLst/>
                  <a:uLnTx/>
                  <a:uFillTx/>
                  <a:latin typeface="微软雅黑" panose="020B0503020204020204" pitchFamily="34" charset="-122"/>
                  <a:ea typeface="微软雅黑" panose="020B0503020204020204" pitchFamily="34" charset="-122"/>
                  <a:sym typeface="宋体" panose="02010600030101010101" pitchFamily="2" charset="-122"/>
                </a:rPr>
                <a:t>1</a:t>
              </a:r>
              <a:endParaRPr lang="zh-CN" altLang="en-US" sz="1300" b="1" noProof="0">
                <a:ln>
                  <a:noFill/>
                </a:ln>
                <a:solidFill>
                  <a:schemeClr val="bg1">
                    <a:lumMod val="95000"/>
                  </a:schemeClr>
                </a:solidFill>
                <a:effectLst/>
                <a:uLnTx/>
                <a:uFillTx/>
                <a:latin typeface="微软雅黑" panose="020B0503020204020204" pitchFamily="34" charset="-122"/>
                <a:ea typeface="微软雅黑" panose="020B0503020204020204" pitchFamily="34" charset="-122"/>
                <a:sym typeface="宋体" panose="02010600030101010101" pitchFamily="2" charset="-122"/>
              </a:endParaRPr>
            </a:p>
            <a:p>
              <a:pPr marL="0" marR="0" lvl="0" indent="0" algn="ctr" defTabSz="914400" rtl="0" eaLnBrk="1" fontAlgn="base" latinLnBrk="0" hangingPunct="1">
                <a:lnSpc>
                  <a:spcPct val="130000"/>
                </a:lnSpc>
                <a:spcBef>
                  <a:spcPct val="0"/>
                </a:spcBef>
                <a:spcAft>
                  <a:spcPct val="0"/>
                </a:spcAft>
                <a:buClrTx/>
                <a:buSzTx/>
                <a:buFontTx/>
                <a:buNone/>
                <a:defRPr/>
              </a:pPr>
              <a:r>
                <a:rPr lang="zh-CN" altLang="en-US" sz="1300" b="1" noProof="0">
                  <a:ln>
                    <a:noFill/>
                  </a:ln>
                  <a:solidFill>
                    <a:schemeClr val="bg1">
                      <a:lumMod val="95000"/>
                    </a:schemeClr>
                  </a:solidFill>
                  <a:effectLst/>
                  <a:uLnTx/>
                  <a:uFillTx/>
                  <a:latin typeface="微软雅黑" panose="020B0503020204020204" pitchFamily="34" charset="-122"/>
                  <a:ea typeface="微软雅黑" panose="020B0503020204020204" pitchFamily="34" charset="-122"/>
                  <a:sym typeface="宋体" panose="02010600030101010101" pitchFamily="2" charset="-122"/>
                </a:rPr>
                <a:t>挖掘构思</a:t>
              </a:r>
            </a:p>
          </p:txBody>
        </p:sp>
        <p:sp>
          <p:nvSpPr>
            <p:cNvPr id="25" name="文本框 24"/>
            <p:cNvSpPr txBox="1"/>
            <p:nvPr/>
          </p:nvSpPr>
          <p:spPr>
            <a:xfrm>
              <a:off x="1963" y="5974"/>
              <a:ext cx="1499" cy="774"/>
            </a:xfrm>
            <a:prstGeom prst="rect">
              <a:avLst/>
            </a:prstGeom>
            <a:noFill/>
          </p:spPr>
          <p:txBody>
            <a:bodyPr wrap="square" rtlCol="0" anchor="t">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lang="en-US" altLang="zh-CN" sz="1300" b="1"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宋体" panose="02010600030101010101" pitchFamily="2" charset="-122"/>
                </a:rPr>
                <a:t>2</a:t>
              </a:r>
              <a:endParaRPr lang="zh-CN" altLang="en-US" sz="1300" b="1"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宋体" panose="02010600030101010101" pitchFamily="2" charset="-122"/>
              </a:endParaRPr>
            </a:p>
            <a:p>
              <a:pPr marL="0" marR="0" lvl="0" indent="0" algn="ctr" defTabSz="914400" rtl="0" eaLnBrk="1" fontAlgn="base" latinLnBrk="0" hangingPunct="1">
                <a:lnSpc>
                  <a:spcPct val="100000"/>
                </a:lnSpc>
                <a:spcBef>
                  <a:spcPct val="0"/>
                </a:spcBef>
                <a:spcAft>
                  <a:spcPct val="0"/>
                </a:spcAft>
                <a:buClrTx/>
                <a:buSzTx/>
                <a:buFontTx/>
                <a:buNone/>
                <a:defRPr/>
              </a:pPr>
              <a:r>
                <a:rPr lang="zh-CN" altLang="en-US" sz="1300" b="1"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宋体" panose="02010600030101010101" pitchFamily="2" charset="-122"/>
                </a:rPr>
                <a:t>建立组织</a:t>
              </a:r>
            </a:p>
          </p:txBody>
        </p:sp>
        <p:sp>
          <p:nvSpPr>
            <p:cNvPr id="26" name="文本框 25"/>
            <p:cNvSpPr txBox="1"/>
            <p:nvPr/>
          </p:nvSpPr>
          <p:spPr>
            <a:xfrm>
              <a:off x="3551" y="6023"/>
              <a:ext cx="1346" cy="961"/>
            </a:xfrm>
            <a:prstGeom prst="rect">
              <a:avLst/>
            </a:prstGeom>
            <a:noFill/>
          </p:spPr>
          <p:txBody>
            <a:bodyPr wrap="square" rtlCol="0" anchor="t">
              <a:spAutoFit/>
            </a:bodyPr>
            <a:lstStyle/>
            <a:p>
              <a:pPr marL="0" marR="0" lvl="0" indent="0" algn="ctr" defTabSz="914400" rtl="0" eaLnBrk="1" fontAlgn="base" latinLnBrk="0" hangingPunct="1">
                <a:lnSpc>
                  <a:spcPct val="130000"/>
                </a:lnSpc>
                <a:spcBef>
                  <a:spcPct val="0"/>
                </a:spcBef>
                <a:spcAft>
                  <a:spcPct val="0"/>
                </a:spcAft>
                <a:buClrTx/>
                <a:buSzTx/>
                <a:buFontTx/>
                <a:buNone/>
                <a:defRPr/>
              </a:pPr>
              <a:r>
                <a:rPr lang="en-US" altLang="zh-CN" sz="1300" b="1" noProof="0">
                  <a:ln>
                    <a:noFill/>
                  </a:ln>
                  <a:solidFill>
                    <a:schemeClr val="bg1">
                      <a:lumMod val="95000"/>
                    </a:schemeClr>
                  </a:solidFill>
                  <a:effectLst/>
                  <a:uLnTx/>
                  <a:uFillTx/>
                  <a:latin typeface="微软雅黑" panose="020B0503020204020204" pitchFamily="34" charset="-122"/>
                  <a:ea typeface="微软雅黑" panose="020B0503020204020204" pitchFamily="34" charset="-122"/>
                  <a:sym typeface="宋体" panose="02010600030101010101" pitchFamily="2" charset="-122"/>
                </a:rPr>
                <a:t>3</a:t>
              </a:r>
            </a:p>
            <a:p>
              <a:pPr marL="0" marR="0" lvl="0" indent="0" algn="ctr" defTabSz="914400" rtl="0" eaLnBrk="1" fontAlgn="base" latinLnBrk="0" hangingPunct="1">
                <a:lnSpc>
                  <a:spcPct val="130000"/>
                </a:lnSpc>
                <a:spcBef>
                  <a:spcPct val="0"/>
                </a:spcBef>
                <a:spcAft>
                  <a:spcPct val="0"/>
                </a:spcAft>
                <a:buClrTx/>
                <a:buSzTx/>
                <a:buFontTx/>
                <a:buNone/>
                <a:defRPr/>
              </a:pPr>
              <a:r>
                <a:rPr lang="en-US" altLang="zh-CN" sz="1300" b="1" noProof="0">
                  <a:ln>
                    <a:noFill/>
                  </a:ln>
                  <a:solidFill>
                    <a:schemeClr val="bg1">
                      <a:lumMod val="95000"/>
                    </a:schemeClr>
                  </a:solidFill>
                  <a:effectLst/>
                  <a:uLnTx/>
                  <a:uFillTx/>
                  <a:latin typeface="微软雅黑" panose="020B0503020204020204" pitchFamily="34" charset="-122"/>
                  <a:ea typeface="微软雅黑" panose="020B0503020204020204" pitchFamily="34" charset="-122"/>
                  <a:sym typeface="宋体" panose="02010600030101010101" pitchFamily="2" charset="-122"/>
                </a:rPr>
                <a:t>可控目标</a:t>
              </a:r>
            </a:p>
          </p:txBody>
        </p:sp>
        <p:sp>
          <p:nvSpPr>
            <p:cNvPr id="27" name="文本框 26"/>
            <p:cNvSpPr txBox="1"/>
            <p:nvPr/>
          </p:nvSpPr>
          <p:spPr>
            <a:xfrm>
              <a:off x="6406" y="4449"/>
              <a:ext cx="1346" cy="1370"/>
            </a:xfrm>
            <a:prstGeom prst="rect">
              <a:avLst/>
            </a:prstGeom>
            <a:noFill/>
          </p:spPr>
          <p:txBody>
            <a:bodyPr wrap="square" rtlCol="0" anchor="t">
              <a:spAutoFit/>
            </a:bodyPr>
            <a:lstStyle/>
            <a:p>
              <a:pPr marL="0" marR="0" lvl="0" indent="0" algn="ctr" defTabSz="914400" rtl="0" eaLnBrk="1" fontAlgn="base" latinLnBrk="0" hangingPunct="1">
                <a:lnSpc>
                  <a:spcPct val="130000"/>
                </a:lnSpc>
                <a:spcBef>
                  <a:spcPct val="0"/>
                </a:spcBef>
                <a:spcAft>
                  <a:spcPct val="0"/>
                </a:spcAft>
                <a:buClrTx/>
                <a:buSzTx/>
                <a:buFontTx/>
                <a:buNone/>
                <a:defRPr/>
              </a:pPr>
              <a:r>
                <a:rPr lang="en-US" altLang="zh-CN" sz="1300" b="1" noProof="0">
                  <a:ln>
                    <a:noFill/>
                  </a:ln>
                  <a:solidFill>
                    <a:schemeClr val="bg1">
                      <a:lumMod val="95000"/>
                    </a:schemeClr>
                  </a:solidFill>
                  <a:effectLst/>
                  <a:uLnTx/>
                  <a:uFillTx/>
                  <a:latin typeface="微软雅黑" panose="020B0503020204020204" pitchFamily="34" charset="-122"/>
                  <a:ea typeface="微软雅黑" panose="020B0503020204020204" pitchFamily="34" charset="-122"/>
                  <a:sym typeface="宋体" panose="02010600030101010101" pitchFamily="2" charset="-122"/>
                </a:rPr>
                <a:t>5</a:t>
              </a:r>
            </a:p>
            <a:p>
              <a:pPr marL="0" marR="0" lvl="0" indent="0" algn="ctr" defTabSz="914400" rtl="0" eaLnBrk="1" fontAlgn="base" latinLnBrk="0" hangingPunct="1">
                <a:lnSpc>
                  <a:spcPct val="130000"/>
                </a:lnSpc>
                <a:spcBef>
                  <a:spcPct val="0"/>
                </a:spcBef>
                <a:spcAft>
                  <a:spcPct val="0"/>
                </a:spcAft>
                <a:buClrTx/>
                <a:buSzTx/>
                <a:buFontTx/>
                <a:buNone/>
                <a:defRPr/>
              </a:pPr>
              <a:r>
                <a:rPr lang="en-US" altLang="zh-CN" sz="1300" b="1" noProof="0">
                  <a:ln>
                    <a:noFill/>
                  </a:ln>
                  <a:solidFill>
                    <a:schemeClr val="bg1">
                      <a:lumMod val="95000"/>
                    </a:schemeClr>
                  </a:solidFill>
                  <a:effectLst/>
                  <a:uLnTx/>
                  <a:uFillTx/>
                  <a:latin typeface="微软雅黑" panose="020B0503020204020204" pitchFamily="34" charset="-122"/>
                  <a:ea typeface="微软雅黑" panose="020B0503020204020204" pitchFamily="34" charset="-122"/>
                  <a:sym typeface="宋体" panose="02010600030101010101" pitchFamily="2" charset="-122"/>
                </a:rPr>
                <a:t>打造监督平台</a:t>
              </a:r>
            </a:p>
          </p:txBody>
        </p:sp>
        <p:sp>
          <p:nvSpPr>
            <p:cNvPr id="29" name="文本框 28"/>
            <p:cNvSpPr txBox="1"/>
            <p:nvPr/>
          </p:nvSpPr>
          <p:spPr>
            <a:xfrm>
              <a:off x="9442" y="5779"/>
              <a:ext cx="1346" cy="961"/>
            </a:xfrm>
            <a:prstGeom prst="rect">
              <a:avLst/>
            </a:prstGeom>
            <a:noFill/>
          </p:spPr>
          <p:txBody>
            <a:bodyPr wrap="square" rtlCol="0" anchor="t">
              <a:spAutoFit/>
            </a:bodyPr>
            <a:lstStyle/>
            <a:p>
              <a:pPr marL="0" marR="0" lvl="0" indent="0" algn="ctr" defTabSz="914400" rtl="0" eaLnBrk="1" fontAlgn="base" latinLnBrk="0" hangingPunct="1">
                <a:lnSpc>
                  <a:spcPct val="130000"/>
                </a:lnSpc>
                <a:spcBef>
                  <a:spcPct val="0"/>
                </a:spcBef>
                <a:spcAft>
                  <a:spcPct val="0"/>
                </a:spcAft>
                <a:buClrTx/>
                <a:buSzTx/>
                <a:buFontTx/>
                <a:buNone/>
                <a:defRPr/>
              </a:pPr>
              <a:r>
                <a:rPr lang="en-US" altLang="zh-CN" sz="1300" b="1" noProof="0">
                  <a:ln>
                    <a:noFill/>
                  </a:ln>
                  <a:solidFill>
                    <a:schemeClr val="bg1">
                      <a:lumMod val="95000"/>
                    </a:schemeClr>
                  </a:solidFill>
                  <a:effectLst/>
                  <a:uLnTx/>
                  <a:uFillTx/>
                  <a:latin typeface="微软雅黑" panose="020B0503020204020204" pitchFamily="34" charset="-122"/>
                  <a:ea typeface="微软雅黑" panose="020B0503020204020204" pitchFamily="34" charset="-122"/>
                  <a:sym typeface="宋体" panose="02010600030101010101" pitchFamily="2" charset="-122"/>
                </a:rPr>
                <a:t>7</a:t>
              </a:r>
            </a:p>
            <a:p>
              <a:pPr marL="0" marR="0" lvl="0" indent="0" algn="ctr" defTabSz="914400" rtl="0" eaLnBrk="1" fontAlgn="base" latinLnBrk="0" hangingPunct="1">
                <a:lnSpc>
                  <a:spcPct val="130000"/>
                </a:lnSpc>
                <a:spcBef>
                  <a:spcPct val="0"/>
                </a:spcBef>
                <a:spcAft>
                  <a:spcPct val="0"/>
                </a:spcAft>
                <a:buClrTx/>
                <a:buSzTx/>
                <a:buFontTx/>
                <a:buNone/>
                <a:defRPr/>
              </a:pPr>
              <a:r>
                <a:rPr lang="en-US" altLang="zh-CN" sz="1300" b="1" noProof="0">
                  <a:ln>
                    <a:noFill/>
                  </a:ln>
                  <a:solidFill>
                    <a:schemeClr val="bg1">
                      <a:lumMod val="95000"/>
                    </a:schemeClr>
                  </a:solidFill>
                  <a:effectLst/>
                  <a:uLnTx/>
                  <a:uFillTx/>
                  <a:latin typeface="微软雅黑" panose="020B0503020204020204" pitchFamily="34" charset="-122"/>
                  <a:ea typeface="微软雅黑" panose="020B0503020204020204" pitchFamily="34" charset="-122"/>
                  <a:sym typeface="宋体" panose="02010600030101010101" pitchFamily="2" charset="-122"/>
                </a:rPr>
                <a:t>实战现场</a:t>
              </a:r>
            </a:p>
          </p:txBody>
        </p:sp>
        <p:sp>
          <p:nvSpPr>
            <p:cNvPr id="30" name="文本框 29"/>
            <p:cNvSpPr txBox="1"/>
            <p:nvPr/>
          </p:nvSpPr>
          <p:spPr>
            <a:xfrm>
              <a:off x="12092" y="5063"/>
              <a:ext cx="1346" cy="961"/>
            </a:xfrm>
            <a:prstGeom prst="rect">
              <a:avLst/>
            </a:prstGeom>
            <a:noFill/>
          </p:spPr>
          <p:txBody>
            <a:bodyPr wrap="square" rtlCol="0" anchor="t">
              <a:spAutoFit/>
            </a:bodyPr>
            <a:lstStyle/>
            <a:p>
              <a:pPr marL="0" marR="0" lvl="0" indent="0" algn="ctr" defTabSz="914400" rtl="0" eaLnBrk="1" fontAlgn="base" latinLnBrk="0" hangingPunct="1">
                <a:lnSpc>
                  <a:spcPct val="130000"/>
                </a:lnSpc>
                <a:spcBef>
                  <a:spcPct val="0"/>
                </a:spcBef>
                <a:spcAft>
                  <a:spcPct val="0"/>
                </a:spcAft>
                <a:buClrTx/>
                <a:buSzTx/>
                <a:buFontTx/>
                <a:buNone/>
                <a:defRPr/>
              </a:pPr>
              <a:r>
                <a:rPr lang="en-US" altLang="zh-CN" sz="1300" b="1" noProof="0">
                  <a:ln>
                    <a:noFill/>
                  </a:ln>
                  <a:solidFill>
                    <a:schemeClr val="bg1">
                      <a:lumMod val="95000"/>
                    </a:schemeClr>
                  </a:solidFill>
                  <a:effectLst/>
                  <a:uLnTx/>
                  <a:uFillTx/>
                  <a:latin typeface="微软雅黑" panose="020B0503020204020204" pitchFamily="34" charset="-122"/>
                  <a:ea typeface="微软雅黑" panose="020B0503020204020204" pitchFamily="34" charset="-122"/>
                  <a:sym typeface="宋体" panose="02010600030101010101" pitchFamily="2" charset="-122"/>
                </a:rPr>
                <a:t>9</a:t>
              </a:r>
            </a:p>
            <a:p>
              <a:pPr marL="0" marR="0" lvl="0" indent="0" algn="ctr" defTabSz="914400" rtl="0" eaLnBrk="1" fontAlgn="base" latinLnBrk="0" hangingPunct="1">
                <a:lnSpc>
                  <a:spcPct val="130000"/>
                </a:lnSpc>
                <a:spcBef>
                  <a:spcPct val="0"/>
                </a:spcBef>
                <a:spcAft>
                  <a:spcPct val="0"/>
                </a:spcAft>
                <a:buClrTx/>
                <a:buSzTx/>
                <a:buFontTx/>
                <a:buNone/>
                <a:defRPr/>
              </a:pPr>
              <a:r>
                <a:rPr lang="en-US" altLang="zh-CN" sz="1300" b="1" noProof="0">
                  <a:ln>
                    <a:noFill/>
                  </a:ln>
                  <a:solidFill>
                    <a:schemeClr val="bg1">
                      <a:lumMod val="95000"/>
                    </a:schemeClr>
                  </a:solidFill>
                  <a:effectLst/>
                  <a:uLnTx/>
                  <a:uFillTx/>
                  <a:latin typeface="微软雅黑" panose="020B0503020204020204" pitchFamily="34" charset="-122"/>
                  <a:ea typeface="微软雅黑" panose="020B0503020204020204" pitchFamily="34" charset="-122"/>
                  <a:sym typeface="宋体" panose="02010600030101010101" pitchFamily="2" charset="-122"/>
                </a:rPr>
                <a:t>活用方法</a:t>
              </a:r>
            </a:p>
          </p:txBody>
        </p:sp>
        <p:sp>
          <p:nvSpPr>
            <p:cNvPr id="32" name="文本框 31"/>
            <p:cNvSpPr txBox="1"/>
            <p:nvPr/>
          </p:nvSpPr>
          <p:spPr>
            <a:xfrm>
              <a:off x="10872" y="6175"/>
              <a:ext cx="1499" cy="774"/>
            </a:xfrm>
            <a:prstGeom prst="rect">
              <a:avLst/>
            </a:prstGeom>
            <a:noFill/>
          </p:spPr>
          <p:txBody>
            <a:bodyPr wrap="square" rtlCol="0" anchor="t">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lang="en-US" altLang="zh-CN" sz="1300" b="1"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宋体" panose="02010600030101010101" pitchFamily="2" charset="-122"/>
                </a:rPr>
                <a:t>8</a:t>
              </a:r>
            </a:p>
            <a:p>
              <a:pPr marL="0" marR="0" lvl="0" indent="0" algn="ctr" defTabSz="914400" rtl="0" eaLnBrk="1" fontAlgn="base" latinLnBrk="0" hangingPunct="1">
                <a:lnSpc>
                  <a:spcPct val="100000"/>
                </a:lnSpc>
                <a:spcBef>
                  <a:spcPct val="0"/>
                </a:spcBef>
                <a:spcAft>
                  <a:spcPct val="0"/>
                </a:spcAft>
                <a:buClrTx/>
                <a:buSzTx/>
                <a:buFontTx/>
                <a:buNone/>
                <a:defRPr/>
              </a:pPr>
              <a:r>
                <a:rPr lang="en-US" altLang="zh-CN" sz="1300" b="1"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宋体" panose="02010600030101010101" pitchFamily="2" charset="-122"/>
                </a:rPr>
                <a:t>长效文化</a:t>
              </a:r>
            </a:p>
          </p:txBody>
        </p:sp>
        <p:sp>
          <p:nvSpPr>
            <p:cNvPr id="33" name="文本框 32"/>
            <p:cNvSpPr txBox="1"/>
            <p:nvPr/>
          </p:nvSpPr>
          <p:spPr>
            <a:xfrm>
              <a:off x="7917" y="5141"/>
              <a:ext cx="1499" cy="774"/>
            </a:xfrm>
            <a:prstGeom prst="rect">
              <a:avLst/>
            </a:prstGeom>
            <a:noFill/>
          </p:spPr>
          <p:txBody>
            <a:bodyPr wrap="square" rtlCol="0" anchor="t">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lang="en-US" altLang="zh-CN" sz="1300" b="1"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宋体" panose="02010600030101010101" pitchFamily="2" charset="-122"/>
                </a:rPr>
                <a:t>6</a:t>
              </a:r>
            </a:p>
            <a:p>
              <a:pPr marL="0" marR="0" lvl="0" indent="0" algn="ctr" defTabSz="914400" rtl="0" eaLnBrk="1" fontAlgn="base" latinLnBrk="0" hangingPunct="1">
                <a:lnSpc>
                  <a:spcPct val="100000"/>
                </a:lnSpc>
                <a:spcBef>
                  <a:spcPct val="0"/>
                </a:spcBef>
                <a:spcAft>
                  <a:spcPct val="0"/>
                </a:spcAft>
                <a:buClrTx/>
                <a:buSzTx/>
                <a:buFontTx/>
                <a:buNone/>
                <a:defRPr/>
              </a:pPr>
              <a:r>
                <a:rPr lang="en-US" altLang="zh-CN" sz="1300" b="1"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宋体" panose="02010600030101010101" pitchFamily="2" charset="-122"/>
                </a:rPr>
                <a:t>优化流程</a:t>
              </a:r>
            </a:p>
          </p:txBody>
        </p:sp>
        <p:sp>
          <p:nvSpPr>
            <p:cNvPr id="34" name="文本框 33"/>
            <p:cNvSpPr txBox="1"/>
            <p:nvPr/>
          </p:nvSpPr>
          <p:spPr>
            <a:xfrm>
              <a:off x="4987" y="5476"/>
              <a:ext cx="1499" cy="1089"/>
            </a:xfrm>
            <a:prstGeom prst="rect">
              <a:avLst/>
            </a:prstGeom>
            <a:noFill/>
          </p:spPr>
          <p:txBody>
            <a:bodyPr wrap="square" rtlCol="0" anchor="t">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lang="en-US" altLang="zh-CN" sz="1300" b="1"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宋体" panose="02010600030101010101" pitchFamily="2" charset="-122"/>
                </a:rPr>
                <a:t>4</a:t>
              </a:r>
            </a:p>
            <a:p>
              <a:pPr marL="0" marR="0" lvl="0" indent="0" algn="ctr" defTabSz="914400" rtl="0" eaLnBrk="1" fontAlgn="base" latinLnBrk="0" hangingPunct="1">
                <a:lnSpc>
                  <a:spcPct val="100000"/>
                </a:lnSpc>
                <a:spcBef>
                  <a:spcPct val="0"/>
                </a:spcBef>
                <a:spcAft>
                  <a:spcPct val="0"/>
                </a:spcAft>
                <a:buClrTx/>
                <a:buSzTx/>
                <a:buFontTx/>
                <a:buNone/>
                <a:defRPr/>
              </a:pPr>
              <a:r>
                <a:rPr lang="en-US" altLang="zh-CN" sz="1300" b="1"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宋体" panose="02010600030101010101" pitchFamily="2" charset="-122"/>
                </a:rPr>
                <a:t>展开全员参与</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04</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751205" y="753745"/>
            <a:ext cx="3012440" cy="408305"/>
            <a:chOff x="1430" y="1109"/>
            <a:chExt cx="4744" cy="643"/>
          </a:xfrm>
        </p:grpSpPr>
        <p:sp>
          <p:nvSpPr>
            <p:cNvPr id="11" name="AutoShape 11"/>
            <p:cNvSpPr/>
            <p:nvPr/>
          </p:nvSpPr>
          <p:spPr>
            <a:xfrm>
              <a:off x="1490" y="1139"/>
              <a:ext cx="4683"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4744"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一、作业安全“五步法”</a:t>
              </a:r>
            </a:p>
          </p:txBody>
        </p:sp>
      </p:grpSp>
      <p:sp>
        <p:nvSpPr>
          <p:cNvPr id="3"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作业现场安全管理的工具应用属地自主安全管理</a:t>
            </a:r>
          </a:p>
        </p:txBody>
      </p:sp>
      <p:sp>
        <p:nvSpPr>
          <p:cNvPr id="2" name="文本框 1"/>
          <p:cNvSpPr txBox="1"/>
          <p:nvPr/>
        </p:nvSpPr>
        <p:spPr>
          <a:xfrm>
            <a:off x="971339" y="1104900"/>
            <a:ext cx="7200053" cy="1198880"/>
          </a:xfrm>
          <a:prstGeom prst="rect">
            <a:avLst/>
          </a:prstGeom>
          <a:noFill/>
        </p:spPr>
        <p:txBody>
          <a:bodyPr wrap="square" rtlCol="0" anchor="t">
            <a:spAutoFit/>
          </a:bodyPr>
          <a:lstStyle/>
          <a:p>
            <a:pPr indent="457200" algn="just" fontAlgn="auto">
              <a:lnSpc>
                <a:spcPct val="120000"/>
              </a:lnSpc>
              <a:spcBef>
                <a:spcPts val="0"/>
              </a:spcBef>
              <a:spcAft>
                <a:spcPts val="0"/>
              </a:spcAft>
            </a:pPr>
            <a:r>
              <a:rPr lang="zh-CN" altLang="en-US" sz="2000"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作业安全</a:t>
            </a:r>
            <a:r>
              <a:rPr lang="en-US" altLang="zh-CN" sz="2000"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a:t>
            </a:r>
            <a:r>
              <a:rPr lang="zh-CN" altLang="en-US" sz="2000"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五步法</a:t>
            </a:r>
            <a:r>
              <a:rPr lang="en-US" altLang="zh-CN" sz="2000"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a:t>
            </a:r>
            <a:r>
              <a:rPr lang="zh-CN" altLang="en-US" sz="2000"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是作业现场自主安全管理，有效控制作业伤害最有效</a:t>
            </a:r>
            <a:r>
              <a:rPr lang="zh-CN" altLang="en-US" sz="2000"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的实用工具</a:t>
            </a:r>
            <a:r>
              <a:rPr lang="zh-CN" altLang="en-US" sz="2000"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，是将事故伤害挺在作业前的有效方法。</a:t>
            </a:r>
          </a:p>
        </p:txBody>
      </p:sp>
      <p:sp>
        <p:nvSpPr>
          <p:cNvPr id="7" name="文本框 6"/>
          <p:cNvSpPr txBox="1"/>
          <p:nvPr/>
        </p:nvSpPr>
        <p:spPr>
          <a:xfrm>
            <a:off x="751205" y="2253615"/>
            <a:ext cx="3936365" cy="398780"/>
          </a:xfrm>
          <a:prstGeom prst="rect">
            <a:avLst/>
          </a:prstGeom>
          <a:noFill/>
        </p:spPr>
        <p:txBody>
          <a:bodyPr wrap="square" rtlCol="0" anchor="t">
            <a:spAutoFit/>
          </a:bodyPr>
          <a:lstStyle/>
          <a:p>
            <a:pPr lvl="0" indent="0" algn="l" defTabSz="914400" fontAlgn="auto">
              <a:lnSpc>
                <a:spcPct val="100000"/>
              </a:lnSpc>
            </a:pPr>
            <a:r>
              <a:rPr lang="en-US" sz="2000" b="1" spc="100" dirty="0" smtClean="0">
                <a:solidFill>
                  <a:schemeClr val="accent1"/>
                </a:solidFill>
                <a:uFillTx/>
                <a:latin typeface="微软雅黑" panose="020B0503020204020204" pitchFamily="34" charset="-122"/>
                <a:ea typeface="微软雅黑" panose="020B0503020204020204" pitchFamily="34" charset="-122"/>
                <a:sym typeface="+mn-ea"/>
              </a:rPr>
              <a:t>1</a:t>
            </a:r>
            <a:r>
              <a:rPr sz="2000" b="1" spc="100" dirty="0" smtClean="0">
                <a:solidFill>
                  <a:schemeClr val="accent1"/>
                </a:solidFill>
                <a:uFillTx/>
                <a:latin typeface="微软雅黑" panose="020B0503020204020204" pitchFamily="34" charset="-122"/>
                <a:ea typeface="微软雅黑" panose="020B0503020204020204" pitchFamily="34" charset="-122"/>
                <a:sym typeface="+mn-ea"/>
              </a:rPr>
              <a:t>、作业安全“五步法”的内容</a:t>
            </a:r>
          </a:p>
        </p:txBody>
      </p:sp>
      <p:sp>
        <p:nvSpPr>
          <p:cNvPr id="8" name="文本框 7"/>
          <p:cNvSpPr txBox="1"/>
          <p:nvPr/>
        </p:nvSpPr>
        <p:spPr>
          <a:xfrm>
            <a:off x="971974" y="2604770"/>
            <a:ext cx="7200053" cy="2195830"/>
          </a:xfrm>
          <a:prstGeom prst="rect">
            <a:avLst/>
          </a:prstGeom>
          <a:noFill/>
        </p:spPr>
        <p:txBody>
          <a:bodyPr wrap="square" rtlCol="0" anchor="t">
            <a:spAutoFit/>
          </a:bodyPr>
          <a:lstStyle/>
          <a:p>
            <a:pPr marL="0" marR="0" indent="0" algn="just" defTabSz="457200" rtl="0" fontAlgn="auto" latinLnBrk="1" hangingPunct="0">
              <a:lnSpc>
                <a:spcPct val="120000"/>
              </a:lnSpc>
              <a:spcBef>
                <a:spcPts val="0"/>
              </a:spcBef>
              <a:spcAft>
                <a:spcPts val="0"/>
              </a:spcAft>
              <a:buClrTx/>
              <a:buSzTx/>
              <a:buFontTx/>
              <a:buNone/>
            </a:pPr>
            <a:r>
              <a:rPr lang="zh-CN" altLang="en-US" sz="1900" spc="100" dirty="0" smtClean="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mn-ea"/>
              </a:rPr>
              <a:t>（</a:t>
            </a:r>
            <a:r>
              <a:rPr lang="zh-CN" altLang="en-US" sz="1900" spc="1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mn-ea"/>
              </a:rPr>
              <a:t>1）我是否具备了从事此项工作所需的技能和知识？</a:t>
            </a:r>
            <a:endParaRPr kumimoji="0" lang="zh-CN" altLang="en-US" sz="1900" i="0" spc="100" baseline="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mn-ea"/>
            </a:endParaRPr>
          </a:p>
          <a:p>
            <a:pPr marL="0" marR="0" indent="0" algn="just" defTabSz="457200" rtl="0" fontAlgn="auto" latinLnBrk="1" hangingPunct="0">
              <a:lnSpc>
                <a:spcPct val="120000"/>
              </a:lnSpc>
              <a:spcBef>
                <a:spcPts val="0"/>
              </a:spcBef>
              <a:spcAft>
                <a:spcPts val="0"/>
              </a:spcAft>
              <a:buClrTx/>
              <a:buSzTx/>
              <a:buFontTx/>
              <a:buNone/>
            </a:pPr>
            <a:r>
              <a:rPr lang="zh-CN" altLang="en-US" sz="1900" spc="1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mn-ea"/>
              </a:rPr>
              <a:t>（2）我是否持有此项工作所要求的许可证或得到批准？ </a:t>
            </a:r>
            <a:endParaRPr kumimoji="0" lang="zh-CN" altLang="en-US" sz="1900" i="0" spc="100" baseline="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mn-ea"/>
            </a:endParaRPr>
          </a:p>
          <a:p>
            <a:pPr marL="0" marR="0" indent="0" algn="just" defTabSz="457200" rtl="0" fontAlgn="auto" latinLnBrk="1" hangingPunct="0">
              <a:lnSpc>
                <a:spcPct val="120000"/>
              </a:lnSpc>
              <a:spcBef>
                <a:spcPts val="0"/>
              </a:spcBef>
              <a:spcAft>
                <a:spcPts val="0"/>
              </a:spcAft>
              <a:buClrTx/>
              <a:buSzTx/>
              <a:buFontTx/>
              <a:buNone/>
            </a:pPr>
            <a:r>
              <a:rPr lang="zh-CN" altLang="en-US" sz="1900" spc="1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mn-ea"/>
              </a:rPr>
              <a:t>（3）我是否对此项工作的风险进行了识别，并采取措施以保证自己安全？</a:t>
            </a:r>
            <a:endParaRPr kumimoji="0" lang="zh-CN" altLang="en-US" sz="1900" i="0" spc="100" baseline="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mn-ea"/>
            </a:endParaRPr>
          </a:p>
          <a:p>
            <a:pPr marL="0" marR="0" indent="0" algn="just" defTabSz="457200" rtl="0" fontAlgn="auto" latinLnBrk="1" hangingPunct="0">
              <a:lnSpc>
                <a:spcPct val="120000"/>
              </a:lnSpc>
              <a:spcBef>
                <a:spcPts val="0"/>
              </a:spcBef>
              <a:spcAft>
                <a:spcPts val="0"/>
              </a:spcAft>
              <a:buClrTx/>
              <a:buSzTx/>
              <a:buFontTx/>
              <a:buNone/>
            </a:pPr>
            <a:r>
              <a:rPr lang="zh-CN" altLang="en-US" sz="1900" spc="1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mn-ea"/>
              </a:rPr>
              <a:t>（4）我是否检查过我的活动不会危及或影响其他人员的安全？</a:t>
            </a:r>
            <a:endParaRPr kumimoji="0" lang="zh-CN" altLang="en-US" sz="1900" i="0" spc="100" baseline="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mn-ea"/>
            </a:endParaRPr>
          </a:p>
          <a:p>
            <a:pPr marL="0" marR="0" indent="0" algn="just" defTabSz="457200" rtl="0" fontAlgn="auto" latinLnBrk="1" hangingPunct="0">
              <a:lnSpc>
                <a:spcPct val="120000"/>
              </a:lnSpc>
              <a:spcBef>
                <a:spcPts val="0"/>
              </a:spcBef>
              <a:spcAft>
                <a:spcPts val="0"/>
              </a:spcAft>
              <a:buClrTx/>
              <a:buSzTx/>
              <a:buFontTx/>
              <a:buNone/>
            </a:pPr>
            <a:r>
              <a:rPr lang="zh-CN" altLang="en-US" sz="1900" spc="1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mn-ea"/>
              </a:rPr>
              <a:t>（5）我是否使用了正确的个人防护用品？</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04</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751205" y="753745"/>
            <a:ext cx="3012440" cy="408305"/>
            <a:chOff x="1430" y="1109"/>
            <a:chExt cx="4744" cy="643"/>
          </a:xfrm>
        </p:grpSpPr>
        <p:sp>
          <p:nvSpPr>
            <p:cNvPr id="11" name="AutoShape 11"/>
            <p:cNvSpPr/>
            <p:nvPr/>
          </p:nvSpPr>
          <p:spPr>
            <a:xfrm>
              <a:off x="1490" y="1139"/>
              <a:ext cx="4683"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4744"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一、作业安全“五步法”</a:t>
              </a:r>
            </a:p>
          </p:txBody>
        </p:sp>
      </p:grpSp>
      <p:sp>
        <p:nvSpPr>
          <p:cNvPr id="3"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作业现场安全管理的工具应用属地自主安全管理</a:t>
            </a:r>
          </a:p>
        </p:txBody>
      </p:sp>
      <p:sp>
        <p:nvSpPr>
          <p:cNvPr id="9" name="文本框 8"/>
          <p:cNvSpPr txBox="1"/>
          <p:nvPr/>
        </p:nvSpPr>
        <p:spPr>
          <a:xfrm>
            <a:off x="922655" y="1268095"/>
            <a:ext cx="4392930" cy="398780"/>
          </a:xfrm>
          <a:prstGeom prst="rect">
            <a:avLst/>
          </a:prstGeom>
          <a:noFill/>
        </p:spPr>
        <p:txBody>
          <a:bodyPr wrap="square" rtlCol="0" anchor="t">
            <a:spAutoFit/>
          </a:bodyPr>
          <a:lstStyle/>
          <a:p>
            <a:pPr lvl="0" indent="0" algn="l" defTabSz="914400" fontAlgn="auto">
              <a:lnSpc>
                <a:spcPct val="100000"/>
              </a:lnSpc>
            </a:pPr>
            <a:r>
              <a:rPr lang="en-US" sz="2000" b="1" spc="100" dirty="0" smtClean="0">
                <a:solidFill>
                  <a:schemeClr val="accent1"/>
                </a:solidFill>
                <a:uFillTx/>
                <a:latin typeface="微软雅黑" panose="020B0503020204020204" pitchFamily="34" charset="-122"/>
                <a:ea typeface="微软雅黑" panose="020B0503020204020204" pitchFamily="34" charset="-122"/>
                <a:sym typeface="+mn-ea"/>
              </a:rPr>
              <a:t>2</a:t>
            </a:r>
            <a:r>
              <a:rPr lang="zh-CN" altLang="en-US" sz="2000" b="1" spc="100" dirty="0" smtClean="0">
                <a:solidFill>
                  <a:schemeClr val="accent1"/>
                </a:solidFill>
                <a:uFillTx/>
                <a:latin typeface="微软雅黑" panose="020B0503020204020204" pitchFamily="34" charset="-122"/>
                <a:ea typeface="微软雅黑" panose="020B0503020204020204" pitchFamily="34" charset="-122"/>
                <a:sym typeface="+mn-ea"/>
              </a:rPr>
              <a:t>、</a:t>
            </a:r>
            <a:r>
              <a:rPr sz="2000" b="1" spc="100" dirty="0" smtClean="0">
                <a:solidFill>
                  <a:schemeClr val="accent1"/>
                </a:solidFill>
                <a:uFillTx/>
                <a:latin typeface="微软雅黑" panose="020B0503020204020204" pitchFamily="34" charset="-122"/>
                <a:ea typeface="微软雅黑" panose="020B0503020204020204" pitchFamily="34" charset="-122"/>
                <a:sym typeface="+mn-ea"/>
              </a:rPr>
              <a:t>作业生产安全“五步法”的应用</a:t>
            </a:r>
            <a:endParaRPr lang="zh-CN" altLang="en-US" sz="2000" b="1" spc="100" dirty="0" smtClean="0">
              <a:solidFill>
                <a:schemeClr val="accent1"/>
              </a:solidFill>
              <a:uFillTx/>
              <a:latin typeface="微软雅黑" panose="020B0503020204020204" pitchFamily="34" charset="-122"/>
              <a:ea typeface="微软雅黑" panose="020B0503020204020204" pitchFamily="34" charset="-122"/>
              <a:sym typeface="+mn-ea"/>
            </a:endParaRPr>
          </a:p>
        </p:txBody>
      </p:sp>
      <p:sp>
        <p:nvSpPr>
          <p:cNvPr id="13" name="文本框 12"/>
          <p:cNvSpPr txBox="1"/>
          <p:nvPr/>
        </p:nvSpPr>
        <p:spPr>
          <a:xfrm>
            <a:off x="1332548" y="1739900"/>
            <a:ext cx="6478905" cy="398780"/>
          </a:xfrm>
          <a:prstGeom prst="rect">
            <a:avLst/>
          </a:prstGeom>
          <a:noFill/>
        </p:spPr>
        <p:txBody>
          <a:bodyPr wrap="none" rtlCol="0" anchor="t">
            <a:spAutoFit/>
          </a:bodyPr>
          <a:lstStyle/>
          <a:p>
            <a:pPr fontAlgn="auto"/>
            <a:r>
              <a:rPr lang="zh-CN" altLang="en-US" sz="2000" spc="1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sym typeface="+mn-ea"/>
              </a:rPr>
              <a:t>（1）我是否具备了从事此项工作所需的技能和知识？</a:t>
            </a:r>
          </a:p>
        </p:txBody>
      </p:sp>
      <p:sp>
        <p:nvSpPr>
          <p:cNvPr id="14" name="文本框 13"/>
          <p:cNvSpPr txBox="1"/>
          <p:nvPr/>
        </p:nvSpPr>
        <p:spPr>
          <a:xfrm>
            <a:off x="1331976" y="2120900"/>
            <a:ext cx="6480048" cy="2399665"/>
          </a:xfrm>
          <a:prstGeom prst="rect">
            <a:avLst/>
          </a:prstGeom>
          <a:noFill/>
        </p:spPr>
        <p:txBody>
          <a:bodyPr wrap="square" rtlCol="0" anchor="t">
            <a:spAutoFit/>
          </a:bodyPr>
          <a:lstStyle/>
          <a:p>
            <a:pPr indent="457200" algn="just" fontAlgn="auto">
              <a:lnSpc>
                <a:spcPct val="150000"/>
              </a:lnSpc>
            </a:pPr>
            <a:r>
              <a:rPr lang="zh-CN" altLang="en-US" sz="2000" spc="1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现场作业员工在作业</a:t>
            </a:r>
            <a:r>
              <a:rPr lang="zh-CN" altLang="en-US" sz="2000" spc="1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sym typeface="Calibri" panose="020F0502020204030204"/>
              </a:rPr>
              <a:t>开始</a:t>
            </a:r>
            <a:r>
              <a:rPr lang="zh-CN" altLang="en-US" sz="2000" spc="1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前，面对自己即将从事的作业形成自问与反问自己，是否具有和具备了做这项工作、操作这台设备、使用这套工具的安全知识和安全作业技能，是否清楚该项作业内容、作业过程中可能发生的危险有害因素及正确防控方法。</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04</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751205" y="753745"/>
            <a:ext cx="3012440" cy="408305"/>
            <a:chOff x="1430" y="1109"/>
            <a:chExt cx="4744" cy="643"/>
          </a:xfrm>
        </p:grpSpPr>
        <p:sp>
          <p:nvSpPr>
            <p:cNvPr id="11" name="AutoShape 11"/>
            <p:cNvSpPr/>
            <p:nvPr/>
          </p:nvSpPr>
          <p:spPr>
            <a:xfrm>
              <a:off x="1490" y="1139"/>
              <a:ext cx="4683"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4744"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一、作业安全“五步法”</a:t>
              </a:r>
            </a:p>
          </p:txBody>
        </p:sp>
      </p:grpSp>
      <p:sp>
        <p:nvSpPr>
          <p:cNvPr id="3"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作业现场安全管理的工具应用属地自主安全管理</a:t>
            </a:r>
          </a:p>
        </p:txBody>
      </p:sp>
      <p:sp>
        <p:nvSpPr>
          <p:cNvPr id="9" name="文本框 8"/>
          <p:cNvSpPr txBox="1"/>
          <p:nvPr/>
        </p:nvSpPr>
        <p:spPr>
          <a:xfrm>
            <a:off x="922655" y="1268095"/>
            <a:ext cx="4392930" cy="398780"/>
          </a:xfrm>
          <a:prstGeom prst="rect">
            <a:avLst/>
          </a:prstGeom>
          <a:noFill/>
        </p:spPr>
        <p:txBody>
          <a:bodyPr wrap="square" rtlCol="0" anchor="t">
            <a:spAutoFit/>
          </a:bodyPr>
          <a:lstStyle/>
          <a:p>
            <a:pPr lvl="0" indent="0" algn="l" defTabSz="914400" fontAlgn="auto">
              <a:lnSpc>
                <a:spcPct val="100000"/>
              </a:lnSpc>
            </a:pPr>
            <a:r>
              <a:rPr lang="en-US" sz="2000" b="1" spc="100" dirty="0" smtClean="0">
                <a:solidFill>
                  <a:schemeClr val="accent1"/>
                </a:solidFill>
                <a:uFillTx/>
                <a:latin typeface="微软雅黑" panose="020B0503020204020204" pitchFamily="34" charset="-122"/>
                <a:ea typeface="微软雅黑" panose="020B0503020204020204" pitchFamily="34" charset="-122"/>
                <a:sym typeface="+mn-ea"/>
              </a:rPr>
              <a:t>2</a:t>
            </a:r>
            <a:r>
              <a:rPr lang="zh-CN" altLang="en-US" sz="2000" b="1" spc="100" dirty="0" smtClean="0">
                <a:solidFill>
                  <a:schemeClr val="accent1"/>
                </a:solidFill>
                <a:uFillTx/>
                <a:latin typeface="微软雅黑" panose="020B0503020204020204" pitchFamily="34" charset="-122"/>
                <a:ea typeface="微软雅黑" panose="020B0503020204020204" pitchFamily="34" charset="-122"/>
                <a:sym typeface="+mn-ea"/>
              </a:rPr>
              <a:t>、</a:t>
            </a:r>
            <a:r>
              <a:rPr sz="2000" b="1" spc="100" dirty="0" smtClean="0">
                <a:solidFill>
                  <a:schemeClr val="accent1"/>
                </a:solidFill>
                <a:uFillTx/>
                <a:latin typeface="微软雅黑" panose="020B0503020204020204" pitchFamily="34" charset="-122"/>
                <a:ea typeface="微软雅黑" panose="020B0503020204020204" pitchFamily="34" charset="-122"/>
                <a:sym typeface="+mn-ea"/>
              </a:rPr>
              <a:t>作业生产安全“五步法”的应用</a:t>
            </a:r>
            <a:endParaRPr lang="zh-CN" altLang="en-US" sz="2000" b="1" spc="100" dirty="0" smtClean="0">
              <a:solidFill>
                <a:schemeClr val="accent1"/>
              </a:solidFill>
              <a:uFillTx/>
              <a:latin typeface="微软雅黑" panose="020B0503020204020204" pitchFamily="34" charset="-122"/>
              <a:ea typeface="微软雅黑" panose="020B0503020204020204" pitchFamily="34" charset="-122"/>
              <a:sym typeface="+mn-ea"/>
            </a:endParaRPr>
          </a:p>
        </p:txBody>
      </p:sp>
      <p:sp>
        <p:nvSpPr>
          <p:cNvPr id="13" name="文本框 12"/>
          <p:cNvSpPr txBox="1"/>
          <p:nvPr/>
        </p:nvSpPr>
        <p:spPr>
          <a:xfrm>
            <a:off x="971974" y="1739900"/>
            <a:ext cx="7200053" cy="398780"/>
          </a:xfrm>
          <a:prstGeom prst="rect">
            <a:avLst/>
          </a:prstGeom>
          <a:noFill/>
        </p:spPr>
        <p:txBody>
          <a:bodyPr wrap="none" rtlCol="0" anchor="t">
            <a:spAutoFit/>
          </a:bodyPr>
          <a:lstStyle/>
          <a:p>
            <a:pPr algn="l" fontAlgn="auto"/>
            <a:r>
              <a:rPr lang="zh-CN" altLang="en-US" sz="2000" spc="1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sym typeface="+mn-ea"/>
              </a:rPr>
              <a:t>（2）我是否持有此项工作所要求的许可证或得到批准？</a:t>
            </a:r>
          </a:p>
        </p:txBody>
      </p:sp>
      <p:sp>
        <p:nvSpPr>
          <p:cNvPr id="14" name="文本框 13"/>
          <p:cNvSpPr txBox="1"/>
          <p:nvPr/>
        </p:nvSpPr>
        <p:spPr>
          <a:xfrm>
            <a:off x="971974" y="2244725"/>
            <a:ext cx="7200053" cy="1938020"/>
          </a:xfrm>
          <a:prstGeom prst="rect">
            <a:avLst/>
          </a:prstGeom>
          <a:noFill/>
        </p:spPr>
        <p:txBody>
          <a:bodyPr wrap="square" rtlCol="0" anchor="t">
            <a:spAutoFit/>
          </a:bodyPr>
          <a:lstStyle/>
          <a:p>
            <a:pPr indent="457200" algn="just" fontAlgn="auto">
              <a:lnSpc>
                <a:spcPct val="150000"/>
              </a:lnSpc>
            </a:pPr>
            <a:r>
              <a:rPr lang="zh-CN" altLang="en-US" sz="2000" spc="1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sym typeface="Calibri" panose="020F0502020204030204"/>
              </a:rPr>
              <a:t>在作业前自问与反问自己，是否持有该项工作所要求的作业票或者得到了许可与批准？没有得到许可或批准将不得也不能干该项作业（危险作业、受限空间、高空作业、动火作业、动土作业、临时用电、起重吊装及日常常规作业）。</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04</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751205" y="753745"/>
            <a:ext cx="3012440" cy="408305"/>
            <a:chOff x="1430" y="1109"/>
            <a:chExt cx="4744" cy="643"/>
          </a:xfrm>
        </p:grpSpPr>
        <p:sp>
          <p:nvSpPr>
            <p:cNvPr id="11" name="AutoShape 11"/>
            <p:cNvSpPr/>
            <p:nvPr/>
          </p:nvSpPr>
          <p:spPr>
            <a:xfrm>
              <a:off x="1490" y="1139"/>
              <a:ext cx="4683"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4744"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一、作业安全“五步法”</a:t>
              </a:r>
            </a:p>
          </p:txBody>
        </p:sp>
      </p:grpSp>
      <p:sp>
        <p:nvSpPr>
          <p:cNvPr id="3"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作业现场安全管理的工具应用属地自主安全管理</a:t>
            </a:r>
          </a:p>
        </p:txBody>
      </p:sp>
      <p:sp>
        <p:nvSpPr>
          <p:cNvPr id="9" name="文本框 8"/>
          <p:cNvSpPr txBox="1"/>
          <p:nvPr/>
        </p:nvSpPr>
        <p:spPr>
          <a:xfrm>
            <a:off x="922655" y="1229995"/>
            <a:ext cx="4392930" cy="398780"/>
          </a:xfrm>
          <a:prstGeom prst="rect">
            <a:avLst/>
          </a:prstGeom>
          <a:noFill/>
        </p:spPr>
        <p:txBody>
          <a:bodyPr wrap="square" rtlCol="0" anchor="t">
            <a:spAutoFit/>
          </a:bodyPr>
          <a:lstStyle/>
          <a:p>
            <a:pPr lvl="0" indent="0" algn="l" defTabSz="914400" fontAlgn="auto">
              <a:lnSpc>
                <a:spcPct val="100000"/>
              </a:lnSpc>
            </a:pPr>
            <a:r>
              <a:rPr lang="en-US" sz="2000" b="1" spc="100" dirty="0" smtClean="0">
                <a:solidFill>
                  <a:schemeClr val="accent1"/>
                </a:solidFill>
                <a:uFillTx/>
                <a:latin typeface="微软雅黑" panose="020B0503020204020204" pitchFamily="34" charset="-122"/>
                <a:ea typeface="微软雅黑" panose="020B0503020204020204" pitchFamily="34" charset="-122"/>
                <a:sym typeface="+mn-ea"/>
              </a:rPr>
              <a:t>2</a:t>
            </a:r>
            <a:r>
              <a:rPr lang="zh-CN" altLang="en-US" sz="2000" b="1" spc="100" dirty="0" smtClean="0">
                <a:solidFill>
                  <a:schemeClr val="accent1"/>
                </a:solidFill>
                <a:uFillTx/>
                <a:latin typeface="微软雅黑" panose="020B0503020204020204" pitchFamily="34" charset="-122"/>
                <a:ea typeface="微软雅黑" panose="020B0503020204020204" pitchFamily="34" charset="-122"/>
                <a:sym typeface="+mn-ea"/>
              </a:rPr>
              <a:t>、</a:t>
            </a:r>
            <a:r>
              <a:rPr sz="2000" b="1" spc="100" dirty="0" smtClean="0">
                <a:solidFill>
                  <a:schemeClr val="accent1"/>
                </a:solidFill>
                <a:uFillTx/>
                <a:latin typeface="微软雅黑" panose="020B0503020204020204" pitchFamily="34" charset="-122"/>
                <a:ea typeface="微软雅黑" panose="020B0503020204020204" pitchFamily="34" charset="-122"/>
                <a:sym typeface="+mn-ea"/>
              </a:rPr>
              <a:t>作业生产安全“五步法”的应用</a:t>
            </a:r>
            <a:endParaRPr lang="zh-CN" altLang="en-US" sz="2000" b="1" spc="100" dirty="0" smtClean="0">
              <a:solidFill>
                <a:schemeClr val="accent1"/>
              </a:solidFill>
              <a:uFillTx/>
              <a:latin typeface="微软雅黑" panose="020B0503020204020204" pitchFamily="34" charset="-122"/>
              <a:ea typeface="微软雅黑" panose="020B0503020204020204" pitchFamily="34" charset="-122"/>
              <a:sym typeface="+mn-ea"/>
            </a:endParaRPr>
          </a:p>
        </p:txBody>
      </p:sp>
      <p:sp>
        <p:nvSpPr>
          <p:cNvPr id="13" name="文本框 12"/>
          <p:cNvSpPr txBox="1"/>
          <p:nvPr/>
        </p:nvSpPr>
        <p:spPr>
          <a:xfrm>
            <a:off x="971974" y="1635125"/>
            <a:ext cx="7200053" cy="706755"/>
          </a:xfrm>
          <a:prstGeom prst="rect">
            <a:avLst/>
          </a:prstGeom>
          <a:noFill/>
        </p:spPr>
        <p:txBody>
          <a:bodyPr wrap="square" rtlCol="0" anchor="t">
            <a:spAutoFit/>
          </a:bodyPr>
          <a:lstStyle/>
          <a:p>
            <a:pPr algn="l" fontAlgn="auto"/>
            <a:r>
              <a:rPr lang="zh-CN" altLang="en-US" sz="2000" spc="1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sym typeface="+mn-ea"/>
              </a:rPr>
              <a:t>（3）我是否对此项工作的风险进行了识别，并采取措施以保证自己安全？</a:t>
            </a:r>
          </a:p>
        </p:txBody>
      </p:sp>
      <p:sp>
        <p:nvSpPr>
          <p:cNvPr id="14" name="文本框 13"/>
          <p:cNvSpPr txBox="1"/>
          <p:nvPr/>
        </p:nvSpPr>
        <p:spPr>
          <a:xfrm>
            <a:off x="971974" y="2313305"/>
            <a:ext cx="7200053" cy="2306955"/>
          </a:xfrm>
          <a:prstGeom prst="rect">
            <a:avLst/>
          </a:prstGeom>
          <a:noFill/>
        </p:spPr>
        <p:txBody>
          <a:bodyPr wrap="square" rtlCol="0" anchor="t">
            <a:spAutoFit/>
          </a:bodyPr>
          <a:lstStyle/>
          <a:p>
            <a:pPr indent="457200" algn="just" fontAlgn="auto">
              <a:lnSpc>
                <a:spcPct val="120000"/>
              </a:lnSpc>
              <a:spcBef>
                <a:spcPts val="0"/>
              </a:spcBef>
              <a:spcAft>
                <a:spcPts val="0"/>
              </a:spcAft>
            </a:pPr>
            <a:r>
              <a:rPr lang="zh-CN" altLang="en-US" sz="2000" spc="1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sym typeface="Calibri" panose="020F0502020204030204"/>
              </a:rPr>
              <a:t>作业前对自己从事的该项作业作业前、作业中、作业后的安全风险、关键控制点、伤害点、夹击点、各类垂直运动、往复运动、夹卷挤带危险源及后果进行识别，对该项作业安全风险没识别不得开始作业，对识别出的安全风险自己不具备防控能力不得作业，以保证自己的人身安全，免于受到伤害避免现场安全事故。</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04</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751205" y="753745"/>
            <a:ext cx="3012440" cy="408305"/>
            <a:chOff x="1430" y="1109"/>
            <a:chExt cx="4744" cy="643"/>
          </a:xfrm>
        </p:grpSpPr>
        <p:sp>
          <p:nvSpPr>
            <p:cNvPr id="11" name="AutoShape 11"/>
            <p:cNvSpPr/>
            <p:nvPr/>
          </p:nvSpPr>
          <p:spPr>
            <a:xfrm>
              <a:off x="1490" y="1139"/>
              <a:ext cx="4683"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4744"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一、作业安全“五步法”</a:t>
              </a:r>
            </a:p>
          </p:txBody>
        </p:sp>
      </p:grpSp>
      <p:sp>
        <p:nvSpPr>
          <p:cNvPr id="3"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作业现场安全管理的工具应用属地自主安全管理</a:t>
            </a:r>
          </a:p>
        </p:txBody>
      </p:sp>
      <p:sp>
        <p:nvSpPr>
          <p:cNvPr id="9" name="文本框 8"/>
          <p:cNvSpPr txBox="1"/>
          <p:nvPr/>
        </p:nvSpPr>
        <p:spPr>
          <a:xfrm>
            <a:off x="922655" y="1229995"/>
            <a:ext cx="4392930" cy="398780"/>
          </a:xfrm>
          <a:prstGeom prst="rect">
            <a:avLst/>
          </a:prstGeom>
          <a:noFill/>
        </p:spPr>
        <p:txBody>
          <a:bodyPr wrap="square" rtlCol="0" anchor="t">
            <a:spAutoFit/>
          </a:bodyPr>
          <a:lstStyle/>
          <a:p>
            <a:pPr lvl="0" indent="0" algn="l" defTabSz="914400" fontAlgn="auto">
              <a:lnSpc>
                <a:spcPct val="100000"/>
              </a:lnSpc>
            </a:pPr>
            <a:r>
              <a:rPr lang="en-US" sz="2000" b="1" spc="100" dirty="0" smtClean="0">
                <a:solidFill>
                  <a:schemeClr val="accent1"/>
                </a:solidFill>
                <a:uFillTx/>
                <a:latin typeface="微软雅黑" panose="020B0503020204020204" pitchFamily="34" charset="-122"/>
                <a:ea typeface="微软雅黑" panose="020B0503020204020204" pitchFamily="34" charset="-122"/>
                <a:sym typeface="+mn-ea"/>
              </a:rPr>
              <a:t>2</a:t>
            </a:r>
            <a:r>
              <a:rPr lang="zh-CN" altLang="en-US" sz="2000" b="1" spc="100" dirty="0" smtClean="0">
                <a:solidFill>
                  <a:schemeClr val="accent1"/>
                </a:solidFill>
                <a:uFillTx/>
                <a:latin typeface="微软雅黑" panose="020B0503020204020204" pitchFamily="34" charset="-122"/>
                <a:ea typeface="微软雅黑" panose="020B0503020204020204" pitchFamily="34" charset="-122"/>
                <a:sym typeface="+mn-ea"/>
              </a:rPr>
              <a:t>、</a:t>
            </a:r>
            <a:r>
              <a:rPr sz="2000" b="1" spc="100" dirty="0" smtClean="0">
                <a:solidFill>
                  <a:schemeClr val="accent1"/>
                </a:solidFill>
                <a:uFillTx/>
                <a:latin typeface="微软雅黑" panose="020B0503020204020204" pitchFamily="34" charset="-122"/>
                <a:ea typeface="微软雅黑" panose="020B0503020204020204" pitchFamily="34" charset="-122"/>
                <a:sym typeface="+mn-ea"/>
              </a:rPr>
              <a:t>作业生产安全“五步法”的应用</a:t>
            </a:r>
            <a:endParaRPr lang="zh-CN" altLang="en-US" sz="2000" b="1" spc="100" dirty="0" smtClean="0">
              <a:solidFill>
                <a:schemeClr val="accent1"/>
              </a:solidFill>
              <a:uFillTx/>
              <a:latin typeface="微软雅黑" panose="020B0503020204020204" pitchFamily="34" charset="-122"/>
              <a:ea typeface="微软雅黑" panose="020B0503020204020204" pitchFamily="34" charset="-122"/>
              <a:sym typeface="+mn-ea"/>
            </a:endParaRPr>
          </a:p>
        </p:txBody>
      </p:sp>
      <p:sp>
        <p:nvSpPr>
          <p:cNvPr id="13" name="文本框 12"/>
          <p:cNvSpPr txBox="1"/>
          <p:nvPr/>
        </p:nvSpPr>
        <p:spPr>
          <a:xfrm>
            <a:off x="971974" y="1806575"/>
            <a:ext cx="7200053" cy="398780"/>
          </a:xfrm>
          <a:prstGeom prst="rect">
            <a:avLst/>
          </a:prstGeom>
          <a:noFill/>
        </p:spPr>
        <p:txBody>
          <a:bodyPr wrap="square" rtlCol="0" anchor="t">
            <a:spAutoFit/>
          </a:bodyPr>
          <a:lstStyle/>
          <a:p>
            <a:pPr algn="l" fontAlgn="auto"/>
            <a:r>
              <a:rPr lang="zh-CN" altLang="en-US" sz="20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sym typeface="+mn-ea"/>
              </a:rPr>
              <a:t>（4）我是否检查过我的活动不会危及或影响其他人员的安全？</a:t>
            </a:r>
          </a:p>
        </p:txBody>
      </p:sp>
      <p:sp>
        <p:nvSpPr>
          <p:cNvPr id="14" name="文本框 13"/>
          <p:cNvSpPr txBox="1"/>
          <p:nvPr/>
        </p:nvSpPr>
        <p:spPr>
          <a:xfrm>
            <a:off x="971974" y="2256155"/>
            <a:ext cx="7200053" cy="1938020"/>
          </a:xfrm>
          <a:prstGeom prst="rect">
            <a:avLst/>
          </a:prstGeom>
          <a:noFill/>
        </p:spPr>
        <p:txBody>
          <a:bodyPr wrap="square" rtlCol="0" anchor="t">
            <a:spAutoFit/>
          </a:bodyPr>
          <a:lstStyle/>
          <a:p>
            <a:pPr indent="457200" algn="just" fontAlgn="auto">
              <a:lnSpc>
                <a:spcPct val="150000"/>
              </a:lnSpc>
              <a:spcBef>
                <a:spcPts val="0"/>
              </a:spcBef>
              <a:spcAft>
                <a:spcPts val="0"/>
              </a:spcAft>
            </a:pPr>
            <a:r>
              <a:rPr lang="zh-CN" altLang="en-US" sz="2000" spc="1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sym typeface="Calibri" panose="020F0502020204030204"/>
              </a:rPr>
              <a:t>他人的安全我有责--在作业前、作业中及作业后，检查自己作业及区域内由于自己的作业给相邻人员，相邻岗位、相邻设备设施带来人员伤害后能源中断的不利后果，形成自主关注保护他人的良好氛围。</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矩形 37"/>
          <p:cNvSpPr/>
          <p:nvPr/>
        </p:nvSpPr>
        <p:spPr>
          <a:xfrm>
            <a:off x="601663" y="237649"/>
            <a:ext cx="3592195"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 </a:t>
            </a:r>
            <a:r>
              <a:rPr lang="zh-CN" altLang="en-US" sz="2500" b="1" spc="100" dirty="0" smtClean="0">
                <a:solidFill>
                  <a:srgbClr val="0160AF"/>
                </a:solidFill>
                <a:uFillTx/>
                <a:latin typeface="微软雅黑" panose="020B0503020204020204" pitchFamily="34" charset="-122"/>
                <a:ea typeface="微软雅黑" panose="020B0503020204020204" pitchFamily="34" charset="-122"/>
                <a:sym typeface="+mn-ea"/>
              </a:rPr>
              <a:t>作业现场安全管理概述</a:t>
            </a:r>
          </a:p>
        </p:txBody>
      </p:sp>
      <p:sp>
        <p:nvSpPr>
          <p:cNvPr id="43"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51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01</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23" name="组合 22"/>
          <p:cNvGrpSpPr/>
          <p:nvPr/>
        </p:nvGrpSpPr>
        <p:grpSpPr>
          <a:xfrm>
            <a:off x="808355" y="766445"/>
            <a:ext cx="3020060" cy="403225"/>
            <a:chOff x="1258" y="1039"/>
            <a:chExt cx="4756" cy="635"/>
          </a:xfrm>
        </p:grpSpPr>
        <p:sp>
          <p:nvSpPr>
            <p:cNvPr id="22" name="AutoShape 11"/>
            <p:cNvSpPr/>
            <p:nvPr/>
          </p:nvSpPr>
          <p:spPr>
            <a:xfrm>
              <a:off x="1282" y="1076"/>
              <a:ext cx="4732"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2" name="文本框 1"/>
            <p:cNvSpPr txBox="1"/>
            <p:nvPr/>
          </p:nvSpPr>
          <p:spPr>
            <a:xfrm>
              <a:off x="1258" y="1039"/>
              <a:ext cx="4755" cy="628"/>
            </a:xfrm>
            <a:prstGeom prst="rect">
              <a:avLst/>
            </a:prstGeom>
            <a:noFill/>
          </p:spPr>
          <p:txBody>
            <a:bodyPr wrap="none" rtlCol="0" anchor="t">
              <a:spAutoFit/>
            </a:bodyPr>
            <a:lstStyle/>
            <a:p>
              <a:pPr lvl="0" indent="0" algn="ctr" defTabSz="914400" fontAlgn="auto">
                <a:lnSpc>
                  <a:spcPct val="100000"/>
                </a:lnSpc>
              </a:pPr>
              <a:r>
                <a:rPr lang="zh-CN" altLang="en-US" sz="2000" b="1" spc="100" dirty="0" smtClean="0">
                  <a:solidFill>
                    <a:schemeClr val="bg1"/>
                  </a:solidFill>
                  <a:uFillTx/>
                  <a:latin typeface="微软雅黑" panose="020B0503020204020204" pitchFamily="34" charset="-122"/>
                  <a:ea typeface="微软雅黑" panose="020B0503020204020204" pitchFamily="34" charset="-122"/>
                  <a:sym typeface="+mn-ea"/>
                </a:rPr>
                <a:t>作业现场安全管理</a:t>
              </a:r>
              <a:r>
                <a:rPr lang="en-US" altLang="zh-CN" sz="2000" b="1" spc="100" dirty="0" smtClean="0">
                  <a:solidFill>
                    <a:schemeClr val="bg1"/>
                  </a:solidFill>
                  <a:uFillTx/>
                  <a:latin typeface="微软雅黑" panose="020B0503020204020204" pitchFamily="34" charset="-122"/>
                  <a:ea typeface="微软雅黑" panose="020B0503020204020204" pitchFamily="34" charset="-122"/>
                  <a:sym typeface="+mn-ea"/>
                </a:rPr>
                <a:t>3</a:t>
              </a:r>
              <a:r>
                <a:rPr lang="zh-CN" altLang="en-US" sz="2000" b="1" spc="100" dirty="0" smtClean="0">
                  <a:solidFill>
                    <a:schemeClr val="bg1"/>
                  </a:solidFill>
                  <a:uFillTx/>
                  <a:latin typeface="微软雅黑" panose="020B0503020204020204" pitchFamily="34" charset="-122"/>
                  <a:ea typeface="微软雅黑" panose="020B0503020204020204" pitchFamily="34" charset="-122"/>
                  <a:sym typeface="+mn-ea"/>
                </a:rPr>
                <a:t>原则</a:t>
              </a:r>
            </a:p>
          </p:txBody>
        </p:sp>
      </p:grpSp>
      <p:grpSp>
        <p:nvGrpSpPr>
          <p:cNvPr id="28" name="组合 27"/>
          <p:cNvGrpSpPr/>
          <p:nvPr/>
        </p:nvGrpSpPr>
        <p:grpSpPr>
          <a:xfrm>
            <a:off x="1382395" y="1211580"/>
            <a:ext cx="6229350" cy="1198880"/>
            <a:chOff x="2162" y="1737"/>
            <a:chExt cx="9810" cy="1888"/>
          </a:xfrm>
        </p:grpSpPr>
        <p:grpSp>
          <p:nvGrpSpPr>
            <p:cNvPr id="11" name="Group 37"/>
            <p:cNvGrpSpPr/>
            <p:nvPr/>
          </p:nvGrpSpPr>
          <p:grpSpPr>
            <a:xfrm>
              <a:off x="2162" y="1973"/>
              <a:ext cx="328" cy="327"/>
              <a:chOff x="2138511" y="2464802"/>
              <a:chExt cx="354012" cy="352956"/>
            </a:xfrm>
            <a:solidFill>
              <a:srgbClr val="0160AF"/>
            </a:solidFill>
          </p:grpSpPr>
          <p:sp>
            <p:nvSpPr>
              <p:cNvPr id="12" name="Oval 38"/>
              <p:cNvSpPr>
                <a:spLocks noChangeArrowheads="1"/>
              </p:cNvSpPr>
              <p:nvPr/>
            </p:nvSpPr>
            <p:spPr bwMode="auto">
              <a:xfrm>
                <a:off x="2229830" y="2555417"/>
                <a:ext cx="171376" cy="171727"/>
              </a:xfrm>
              <a:prstGeom prst="ellipse">
                <a:avLst/>
              </a:prstGeom>
              <a:grpFill/>
              <a:ln>
                <a:noFill/>
              </a:ln>
            </p:spPr>
            <p:txBody>
              <a:bodyPr vert="horz" wrap="square" lIns="68580" tIns="34290" rIns="68580" bIns="34290" numCol="1" anchor="t" anchorCtr="0" compatLnSpc="1"/>
              <a:lstStyle/>
              <a:p>
                <a:pPr fontAlgn="auto"/>
                <a:endParaRPr lang="id-ID" sz="1350" strike="noStrike" noProof="1">
                  <a:solidFill>
                    <a:schemeClr val="bg1"/>
                  </a:solidFill>
                </a:endParaRPr>
              </a:p>
            </p:txBody>
          </p:sp>
          <p:sp>
            <p:nvSpPr>
              <p:cNvPr id="13" name="Freeform 39"/>
              <p:cNvSpPr>
                <a:spLocks noEditPoints="1"/>
              </p:cNvSpPr>
              <p:nvPr/>
            </p:nvSpPr>
            <p:spPr bwMode="auto">
              <a:xfrm>
                <a:off x="2138511" y="2464802"/>
                <a:ext cx="354012" cy="352956"/>
              </a:xfrm>
              <a:custGeom>
                <a:avLst/>
                <a:gdLst>
                  <a:gd name="T0" fmla="*/ 212 w 423"/>
                  <a:gd name="T1" fmla="*/ 0 h 424"/>
                  <a:gd name="T2" fmla="*/ 0 w 423"/>
                  <a:gd name="T3" fmla="*/ 212 h 424"/>
                  <a:gd name="T4" fmla="*/ 212 w 423"/>
                  <a:gd name="T5" fmla="*/ 424 h 424"/>
                  <a:gd name="T6" fmla="*/ 423 w 423"/>
                  <a:gd name="T7" fmla="*/ 212 h 424"/>
                  <a:gd name="T8" fmla="*/ 212 w 423"/>
                  <a:gd name="T9" fmla="*/ 0 h 424"/>
                  <a:gd name="T10" fmla="*/ 212 w 423"/>
                  <a:gd name="T11" fmla="*/ 386 h 424"/>
                  <a:gd name="T12" fmla="*/ 38 w 423"/>
                  <a:gd name="T13" fmla="*/ 212 h 424"/>
                  <a:gd name="T14" fmla="*/ 212 w 423"/>
                  <a:gd name="T15" fmla="*/ 38 h 424"/>
                  <a:gd name="T16" fmla="*/ 386 w 423"/>
                  <a:gd name="T17" fmla="*/ 212 h 424"/>
                  <a:gd name="T18" fmla="*/ 212 w 423"/>
                  <a:gd name="T19" fmla="*/ 386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3" h="424">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grpFill/>
              <a:ln>
                <a:noFill/>
              </a:ln>
            </p:spPr>
            <p:txBody>
              <a:bodyPr vert="horz" wrap="square" lIns="68580" tIns="34290" rIns="68580" bIns="34290" numCol="1" anchor="t" anchorCtr="0" compatLnSpc="1"/>
              <a:lstStyle/>
              <a:p>
                <a:pPr fontAlgn="auto"/>
                <a:endParaRPr lang="id-ID" sz="1350" strike="noStrike" noProof="1">
                  <a:solidFill>
                    <a:schemeClr val="bg1"/>
                  </a:solidFill>
                </a:endParaRPr>
              </a:p>
            </p:txBody>
          </p:sp>
        </p:grpSp>
        <p:grpSp>
          <p:nvGrpSpPr>
            <p:cNvPr id="14" name="Group 40"/>
            <p:cNvGrpSpPr/>
            <p:nvPr/>
          </p:nvGrpSpPr>
          <p:grpSpPr>
            <a:xfrm>
              <a:off x="2162" y="2521"/>
              <a:ext cx="328" cy="327"/>
              <a:chOff x="2138511" y="2464802"/>
              <a:chExt cx="354012" cy="352956"/>
            </a:xfrm>
            <a:solidFill>
              <a:srgbClr val="30B3E8"/>
            </a:solidFill>
          </p:grpSpPr>
          <p:sp>
            <p:nvSpPr>
              <p:cNvPr id="15" name="Oval 41"/>
              <p:cNvSpPr>
                <a:spLocks noChangeArrowheads="1"/>
              </p:cNvSpPr>
              <p:nvPr/>
            </p:nvSpPr>
            <p:spPr bwMode="auto">
              <a:xfrm>
                <a:off x="2229830" y="2555417"/>
                <a:ext cx="171376" cy="171727"/>
              </a:xfrm>
              <a:prstGeom prst="ellipse">
                <a:avLst/>
              </a:prstGeom>
              <a:grpFill/>
              <a:ln>
                <a:noFill/>
              </a:ln>
            </p:spPr>
            <p:txBody>
              <a:bodyPr vert="horz" wrap="square" lIns="68580" tIns="34290" rIns="68580" bIns="34290" numCol="1" anchor="t" anchorCtr="0" compatLnSpc="1"/>
              <a:lstStyle/>
              <a:p>
                <a:pPr fontAlgn="auto"/>
                <a:endParaRPr lang="id-ID" sz="1350" strike="noStrike" noProof="1">
                  <a:solidFill>
                    <a:schemeClr val="bg1"/>
                  </a:solidFill>
                </a:endParaRPr>
              </a:p>
            </p:txBody>
          </p:sp>
          <p:sp>
            <p:nvSpPr>
              <p:cNvPr id="16" name="Freeform 42"/>
              <p:cNvSpPr>
                <a:spLocks noEditPoints="1"/>
              </p:cNvSpPr>
              <p:nvPr/>
            </p:nvSpPr>
            <p:spPr bwMode="auto">
              <a:xfrm>
                <a:off x="2138511" y="2464802"/>
                <a:ext cx="354012" cy="352956"/>
              </a:xfrm>
              <a:custGeom>
                <a:avLst/>
                <a:gdLst>
                  <a:gd name="T0" fmla="*/ 212 w 423"/>
                  <a:gd name="T1" fmla="*/ 0 h 424"/>
                  <a:gd name="T2" fmla="*/ 0 w 423"/>
                  <a:gd name="T3" fmla="*/ 212 h 424"/>
                  <a:gd name="T4" fmla="*/ 212 w 423"/>
                  <a:gd name="T5" fmla="*/ 424 h 424"/>
                  <a:gd name="T6" fmla="*/ 423 w 423"/>
                  <a:gd name="T7" fmla="*/ 212 h 424"/>
                  <a:gd name="T8" fmla="*/ 212 w 423"/>
                  <a:gd name="T9" fmla="*/ 0 h 424"/>
                  <a:gd name="T10" fmla="*/ 212 w 423"/>
                  <a:gd name="T11" fmla="*/ 386 h 424"/>
                  <a:gd name="T12" fmla="*/ 38 w 423"/>
                  <a:gd name="T13" fmla="*/ 212 h 424"/>
                  <a:gd name="T14" fmla="*/ 212 w 423"/>
                  <a:gd name="T15" fmla="*/ 38 h 424"/>
                  <a:gd name="T16" fmla="*/ 386 w 423"/>
                  <a:gd name="T17" fmla="*/ 212 h 424"/>
                  <a:gd name="T18" fmla="*/ 212 w 423"/>
                  <a:gd name="T19" fmla="*/ 386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3" h="424">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grpFill/>
              <a:ln>
                <a:noFill/>
              </a:ln>
            </p:spPr>
            <p:txBody>
              <a:bodyPr vert="horz" wrap="square" lIns="68580" tIns="34290" rIns="68580" bIns="34290" numCol="1" anchor="t" anchorCtr="0" compatLnSpc="1"/>
              <a:lstStyle/>
              <a:p>
                <a:pPr fontAlgn="auto"/>
                <a:endParaRPr lang="id-ID" sz="1350" strike="noStrike" noProof="1">
                  <a:solidFill>
                    <a:schemeClr val="bg1"/>
                  </a:solidFill>
                </a:endParaRPr>
              </a:p>
            </p:txBody>
          </p:sp>
        </p:grpSp>
        <p:grpSp>
          <p:nvGrpSpPr>
            <p:cNvPr id="17" name="Group 43"/>
            <p:cNvGrpSpPr/>
            <p:nvPr/>
          </p:nvGrpSpPr>
          <p:grpSpPr>
            <a:xfrm>
              <a:off x="2162" y="3069"/>
              <a:ext cx="328" cy="327"/>
              <a:chOff x="2138511" y="2464802"/>
              <a:chExt cx="354012" cy="352956"/>
            </a:xfrm>
            <a:solidFill>
              <a:srgbClr val="0160AF"/>
            </a:solidFill>
          </p:grpSpPr>
          <p:sp>
            <p:nvSpPr>
              <p:cNvPr id="18" name="Oval 44"/>
              <p:cNvSpPr>
                <a:spLocks noChangeArrowheads="1"/>
              </p:cNvSpPr>
              <p:nvPr/>
            </p:nvSpPr>
            <p:spPr bwMode="auto">
              <a:xfrm>
                <a:off x="2229830" y="2555417"/>
                <a:ext cx="171376" cy="171727"/>
              </a:xfrm>
              <a:prstGeom prst="ellipse">
                <a:avLst/>
              </a:prstGeom>
              <a:grpFill/>
              <a:ln>
                <a:noFill/>
              </a:ln>
            </p:spPr>
            <p:txBody>
              <a:bodyPr vert="horz" wrap="square" lIns="68580" tIns="34290" rIns="68580" bIns="34290" numCol="1" anchor="t" anchorCtr="0" compatLnSpc="1"/>
              <a:lstStyle/>
              <a:p>
                <a:pPr fontAlgn="auto"/>
                <a:endParaRPr lang="id-ID" sz="1350" strike="noStrike" noProof="1">
                  <a:solidFill>
                    <a:schemeClr val="bg1"/>
                  </a:solidFill>
                </a:endParaRPr>
              </a:p>
            </p:txBody>
          </p:sp>
          <p:sp>
            <p:nvSpPr>
              <p:cNvPr id="19" name="Freeform 45"/>
              <p:cNvSpPr>
                <a:spLocks noEditPoints="1"/>
              </p:cNvSpPr>
              <p:nvPr/>
            </p:nvSpPr>
            <p:spPr bwMode="auto">
              <a:xfrm>
                <a:off x="2138511" y="2464802"/>
                <a:ext cx="354012" cy="352956"/>
              </a:xfrm>
              <a:custGeom>
                <a:avLst/>
                <a:gdLst>
                  <a:gd name="T0" fmla="*/ 212 w 423"/>
                  <a:gd name="T1" fmla="*/ 0 h 424"/>
                  <a:gd name="T2" fmla="*/ 0 w 423"/>
                  <a:gd name="T3" fmla="*/ 212 h 424"/>
                  <a:gd name="T4" fmla="*/ 212 w 423"/>
                  <a:gd name="T5" fmla="*/ 424 h 424"/>
                  <a:gd name="T6" fmla="*/ 423 w 423"/>
                  <a:gd name="T7" fmla="*/ 212 h 424"/>
                  <a:gd name="T8" fmla="*/ 212 w 423"/>
                  <a:gd name="T9" fmla="*/ 0 h 424"/>
                  <a:gd name="T10" fmla="*/ 212 w 423"/>
                  <a:gd name="T11" fmla="*/ 386 h 424"/>
                  <a:gd name="T12" fmla="*/ 38 w 423"/>
                  <a:gd name="T13" fmla="*/ 212 h 424"/>
                  <a:gd name="T14" fmla="*/ 212 w 423"/>
                  <a:gd name="T15" fmla="*/ 38 h 424"/>
                  <a:gd name="T16" fmla="*/ 386 w 423"/>
                  <a:gd name="T17" fmla="*/ 212 h 424"/>
                  <a:gd name="T18" fmla="*/ 212 w 423"/>
                  <a:gd name="T19" fmla="*/ 386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3" h="424">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grpFill/>
              <a:ln>
                <a:noFill/>
              </a:ln>
            </p:spPr>
            <p:txBody>
              <a:bodyPr vert="horz" wrap="square" lIns="68580" tIns="34290" rIns="68580" bIns="34290" numCol="1" anchor="t" anchorCtr="0" compatLnSpc="1"/>
              <a:lstStyle/>
              <a:p>
                <a:pPr fontAlgn="auto"/>
                <a:endParaRPr lang="id-ID" sz="1350" strike="noStrike" noProof="1">
                  <a:solidFill>
                    <a:schemeClr val="bg1"/>
                  </a:solidFill>
                </a:endParaRPr>
              </a:p>
            </p:txBody>
          </p:sp>
        </p:grpSp>
        <p:sp>
          <p:nvSpPr>
            <p:cNvPr id="3" name="文本框 2"/>
            <p:cNvSpPr txBox="1"/>
            <p:nvPr/>
          </p:nvSpPr>
          <p:spPr>
            <a:xfrm>
              <a:off x="2398" y="1737"/>
              <a:ext cx="9574" cy="1888"/>
            </a:xfrm>
            <a:prstGeom prst="rect">
              <a:avLst/>
            </a:prstGeom>
            <a:noFill/>
          </p:spPr>
          <p:txBody>
            <a:bodyPr wrap="square" rtlCol="0" anchor="t">
              <a:spAutoFit/>
            </a:bodyPr>
            <a:lstStyle/>
            <a:p>
              <a:pPr algn="just" fontAlgn="auto">
                <a:lnSpc>
                  <a:spcPct val="120000"/>
                </a:lnSpc>
              </a:pPr>
              <a:r>
                <a:rPr lang="zh-CN" altLang="en-US" sz="2000"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“关键在领导”：抓好安全生产工作关键在领导。</a:t>
              </a:r>
            </a:p>
            <a:p>
              <a:pPr algn="just" fontAlgn="auto">
                <a:lnSpc>
                  <a:spcPct val="120000"/>
                </a:lnSpc>
              </a:pPr>
              <a:r>
                <a:rPr lang="zh-CN" altLang="en-US" sz="2000"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“重点在现场”：抓好安全生产工作重点在现场。</a:t>
              </a:r>
            </a:p>
            <a:p>
              <a:pPr algn="just" fontAlgn="auto">
                <a:lnSpc>
                  <a:spcPct val="120000"/>
                </a:lnSpc>
              </a:pPr>
              <a:r>
                <a:rPr lang="zh-CN" altLang="en-US" sz="2000"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“要害在岗位”：抓好安全生产工作要害在岗位。</a:t>
              </a:r>
            </a:p>
          </p:txBody>
        </p:sp>
      </p:grpSp>
      <p:sp>
        <p:nvSpPr>
          <p:cNvPr id="20" name="文本框 19"/>
          <p:cNvSpPr txBox="1"/>
          <p:nvPr/>
        </p:nvSpPr>
        <p:spPr>
          <a:xfrm>
            <a:off x="1531143" y="2995930"/>
            <a:ext cx="6080445" cy="1291590"/>
          </a:xfrm>
          <a:prstGeom prst="rect">
            <a:avLst/>
          </a:prstGeom>
          <a:noFill/>
        </p:spPr>
        <p:txBody>
          <a:bodyPr wrap="square" rtlCol="0" anchor="t">
            <a:spAutoFit/>
          </a:bodyPr>
          <a:lstStyle/>
          <a:p>
            <a:pPr marL="0" marR="0" indent="457200" algn="just" defTabSz="457200" rtl="0" fontAlgn="auto" latinLnBrk="1" hangingPunct="0">
              <a:lnSpc>
                <a:spcPct val="130000"/>
              </a:lnSpc>
              <a:spcBef>
                <a:spcPts val="0"/>
              </a:spcBef>
              <a:spcAft>
                <a:spcPts val="0"/>
              </a:spcAft>
              <a:buClrTx/>
              <a:buSzTx/>
              <a:buFontTx/>
              <a:buNone/>
            </a:pPr>
            <a:r>
              <a:rPr lang="zh-CN" altLang="en-US" sz="2000" spc="1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领导是指为实现组织目标，进行决策、计划、组织、控制和委派职责等工作而去指挥或引导下属的人。亦称领导者。</a:t>
            </a:r>
          </a:p>
        </p:txBody>
      </p:sp>
      <p:sp>
        <p:nvSpPr>
          <p:cNvPr id="21" name="文本框 20"/>
          <p:cNvSpPr txBox="1"/>
          <p:nvPr/>
        </p:nvSpPr>
        <p:spPr>
          <a:xfrm>
            <a:off x="1435100" y="4285615"/>
            <a:ext cx="4271010" cy="398780"/>
          </a:xfrm>
          <a:prstGeom prst="rect">
            <a:avLst/>
          </a:prstGeom>
          <a:noFill/>
        </p:spPr>
        <p:txBody>
          <a:bodyPr wrap="none" rtlCol="0" anchor="t">
            <a:spAutoFit/>
          </a:bodyPr>
          <a:lstStyle/>
          <a:p>
            <a:r>
              <a:rPr lang="en-US" altLang="zh-CN" sz="2000" spc="100" dirty="0" smtClean="0">
                <a:solidFill>
                  <a:schemeClr val="tx1">
                    <a:lumMod val="85000"/>
                    <a:lumOff val="15000"/>
                  </a:schemeClr>
                </a:solidFill>
                <a:uFill>
                  <a:solidFill>
                    <a:srgbClr val="000000"/>
                  </a:solidFill>
                </a:uFill>
                <a:latin typeface="微软雅黑" panose="020B0503020204020204" pitchFamily="34" charset="-122"/>
                <a:ea typeface="微软雅黑" panose="020B0503020204020204" pitchFamily="34" charset="-122"/>
                <a:sym typeface="+mn-ea"/>
              </a:rPr>
              <a:t> </a:t>
            </a:r>
            <a:r>
              <a:rPr lang="zh-CN" altLang="en-US" sz="2000" spc="100" dirty="0" smtClean="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决策层</a:t>
            </a:r>
            <a:r>
              <a:rPr lang="zh-CN" altLang="en-US" sz="2000" spc="1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cs typeface="Calibri" panose="020F0502020204030204"/>
                <a:sym typeface="Calibri" panose="020F0502020204030204"/>
              </a:rPr>
              <a:t>、直线管理层、现场管理层</a:t>
            </a:r>
          </a:p>
        </p:txBody>
      </p:sp>
      <p:grpSp>
        <p:nvGrpSpPr>
          <p:cNvPr id="24" name="组合 23"/>
          <p:cNvGrpSpPr/>
          <p:nvPr/>
        </p:nvGrpSpPr>
        <p:grpSpPr>
          <a:xfrm>
            <a:off x="827405" y="2597150"/>
            <a:ext cx="1516380" cy="403225"/>
            <a:chOff x="-978" y="1037"/>
            <a:chExt cx="2388" cy="635"/>
          </a:xfrm>
        </p:grpSpPr>
        <p:sp>
          <p:nvSpPr>
            <p:cNvPr id="25" name="AutoShape 11"/>
            <p:cNvSpPr/>
            <p:nvPr/>
          </p:nvSpPr>
          <p:spPr>
            <a:xfrm>
              <a:off x="-927" y="1074"/>
              <a:ext cx="2337"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26" name="文本框 25"/>
            <p:cNvSpPr txBox="1"/>
            <p:nvPr/>
          </p:nvSpPr>
          <p:spPr>
            <a:xfrm>
              <a:off x="-978" y="1037"/>
              <a:ext cx="2388" cy="628"/>
            </a:xfrm>
            <a:prstGeom prst="rect">
              <a:avLst/>
            </a:prstGeom>
            <a:noFill/>
          </p:spPr>
          <p:txBody>
            <a:bodyPr wrap="none" rtlCol="0" anchor="t">
              <a:spAutoFit/>
            </a:bodyPr>
            <a:lstStyle/>
            <a:p>
              <a:pPr lvl="0" indent="0" algn="ctr"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领导的解译</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04</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751205" y="753745"/>
            <a:ext cx="3012440" cy="408305"/>
            <a:chOff x="1430" y="1109"/>
            <a:chExt cx="4744" cy="643"/>
          </a:xfrm>
        </p:grpSpPr>
        <p:sp>
          <p:nvSpPr>
            <p:cNvPr id="11" name="AutoShape 11"/>
            <p:cNvSpPr/>
            <p:nvPr/>
          </p:nvSpPr>
          <p:spPr>
            <a:xfrm>
              <a:off x="1490" y="1139"/>
              <a:ext cx="4683"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4744"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一、作业安全“五步法”</a:t>
              </a:r>
            </a:p>
          </p:txBody>
        </p:sp>
      </p:grpSp>
      <p:sp>
        <p:nvSpPr>
          <p:cNvPr id="3"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作业现场安全管理的工具应用属地自主安全管理</a:t>
            </a:r>
          </a:p>
        </p:txBody>
      </p:sp>
      <p:sp>
        <p:nvSpPr>
          <p:cNvPr id="9" name="文本框 8"/>
          <p:cNvSpPr txBox="1"/>
          <p:nvPr/>
        </p:nvSpPr>
        <p:spPr>
          <a:xfrm>
            <a:off x="922655" y="1229995"/>
            <a:ext cx="4392930" cy="398780"/>
          </a:xfrm>
          <a:prstGeom prst="rect">
            <a:avLst/>
          </a:prstGeom>
          <a:noFill/>
        </p:spPr>
        <p:txBody>
          <a:bodyPr wrap="square" rtlCol="0" anchor="t">
            <a:spAutoFit/>
          </a:bodyPr>
          <a:lstStyle/>
          <a:p>
            <a:pPr lvl="0" indent="0" algn="l" defTabSz="914400" fontAlgn="auto">
              <a:lnSpc>
                <a:spcPct val="100000"/>
              </a:lnSpc>
            </a:pPr>
            <a:r>
              <a:rPr lang="en-US" sz="2000" b="1" spc="100" dirty="0" smtClean="0">
                <a:solidFill>
                  <a:schemeClr val="accent1"/>
                </a:solidFill>
                <a:uFillTx/>
                <a:latin typeface="微软雅黑" panose="020B0503020204020204" pitchFamily="34" charset="-122"/>
                <a:ea typeface="微软雅黑" panose="020B0503020204020204" pitchFamily="34" charset="-122"/>
                <a:sym typeface="+mn-ea"/>
              </a:rPr>
              <a:t>2</a:t>
            </a:r>
            <a:r>
              <a:rPr lang="zh-CN" altLang="en-US" sz="2000" b="1" spc="100" dirty="0" smtClean="0">
                <a:solidFill>
                  <a:schemeClr val="accent1"/>
                </a:solidFill>
                <a:uFillTx/>
                <a:latin typeface="微软雅黑" panose="020B0503020204020204" pitchFamily="34" charset="-122"/>
                <a:ea typeface="微软雅黑" panose="020B0503020204020204" pitchFamily="34" charset="-122"/>
                <a:sym typeface="+mn-ea"/>
              </a:rPr>
              <a:t>、</a:t>
            </a:r>
            <a:r>
              <a:rPr sz="2000" b="1" spc="100" dirty="0" smtClean="0">
                <a:solidFill>
                  <a:schemeClr val="accent1"/>
                </a:solidFill>
                <a:uFillTx/>
                <a:latin typeface="微软雅黑" panose="020B0503020204020204" pitchFamily="34" charset="-122"/>
                <a:ea typeface="微软雅黑" panose="020B0503020204020204" pitchFamily="34" charset="-122"/>
                <a:sym typeface="+mn-ea"/>
              </a:rPr>
              <a:t>作业生产安全“五步法”的应用</a:t>
            </a:r>
            <a:endParaRPr lang="zh-CN" altLang="en-US" sz="2000" b="1" spc="100" dirty="0" smtClean="0">
              <a:solidFill>
                <a:schemeClr val="accent1"/>
              </a:solidFill>
              <a:uFillTx/>
              <a:latin typeface="微软雅黑" panose="020B0503020204020204" pitchFamily="34" charset="-122"/>
              <a:ea typeface="微软雅黑" panose="020B0503020204020204" pitchFamily="34" charset="-122"/>
              <a:sym typeface="+mn-ea"/>
            </a:endParaRPr>
          </a:p>
        </p:txBody>
      </p:sp>
      <p:sp>
        <p:nvSpPr>
          <p:cNvPr id="13" name="文本框 12"/>
          <p:cNvSpPr txBox="1"/>
          <p:nvPr/>
        </p:nvSpPr>
        <p:spPr>
          <a:xfrm>
            <a:off x="971974" y="1714500"/>
            <a:ext cx="7200053" cy="398780"/>
          </a:xfrm>
          <a:prstGeom prst="rect">
            <a:avLst/>
          </a:prstGeom>
          <a:noFill/>
        </p:spPr>
        <p:txBody>
          <a:bodyPr wrap="square" rtlCol="0" anchor="t">
            <a:spAutoFit/>
          </a:bodyPr>
          <a:lstStyle/>
          <a:p>
            <a:pPr algn="l" fontAlgn="auto"/>
            <a:r>
              <a:rPr lang="zh-CN" altLang="en-US" sz="2000" spc="1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sym typeface="+mn-ea"/>
              </a:rPr>
              <a:t>（5）我是否使用了正确的个人防护用品？</a:t>
            </a:r>
          </a:p>
        </p:txBody>
      </p:sp>
      <p:sp>
        <p:nvSpPr>
          <p:cNvPr id="14" name="文本框 13"/>
          <p:cNvSpPr txBox="1"/>
          <p:nvPr/>
        </p:nvSpPr>
        <p:spPr>
          <a:xfrm>
            <a:off x="971974" y="2084705"/>
            <a:ext cx="7200053" cy="2399665"/>
          </a:xfrm>
          <a:prstGeom prst="rect">
            <a:avLst/>
          </a:prstGeom>
          <a:noFill/>
        </p:spPr>
        <p:txBody>
          <a:bodyPr wrap="square" rtlCol="0" anchor="t">
            <a:spAutoFit/>
          </a:bodyPr>
          <a:lstStyle/>
          <a:p>
            <a:pPr indent="457200" algn="just" fontAlgn="auto">
              <a:lnSpc>
                <a:spcPct val="150000"/>
              </a:lnSpc>
              <a:spcBef>
                <a:spcPts val="0"/>
              </a:spcBef>
              <a:spcAft>
                <a:spcPts val="0"/>
              </a:spcAft>
            </a:pPr>
            <a:r>
              <a:rPr lang="zh-CN" altLang="en-US" sz="2000" spc="100" dirty="0">
                <a:ln>
                  <a:noFill/>
                </a:ln>
                <a:solidFill>
                  <a:schemeClr val="tx1">
                    <a:lumMod val="85000"/>
                    <a:lumOff val="15000"/>
                  </a:schemeClr>
                </a:solidFill>
                <a:effectLst/>
                <a:uFill>
                  <a:solidFill>
                    <a:srgbClr val="000000"/>
                  </a:solidFill>
                </a:uFill>
                <a:latin typeface="微软雅黑" panose="020B0503020204020204" pitchFamily="34" charset="-122"/>
                <a:ea typeface="微软雅黑" panose="020B0503020204020204" pitchFamily="34" charset="-122"/>
                <a:sym typeface="Calibri" panose="020F0502020204030204"/>
              </a:rPr>
              <a:t>上岗前再次检查与确认自己是否正确有效穿戴了从事此项作业的个人劳动防护用品（从事化学品面罩、手套、围裙；高空作业安全带；电气焊作业眼睛、面罩专用手套；危险场所防静电服、防静电鞋；有毒有害气体防毒面具、隔绝式空气呼吸全等等）。</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04</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751205" y="753745"/>
            <a:ext cx="3012440" cy="408305"/>
            <a:chOff x="1430" y="1109"/>
            <a:chExt cx="4744" cy="643"/>
          </a:xfrm>
        </p:grpSpPr>
        <p:sp>
          <p:nvSpPr>
            <p:cNvPr id="11" name="AutoShape 11"/>
            <p:cNvSpPr/>
            <p:nvPr/>
          </p:nvSpPr>
          <p:spPr>
            <a:xfrm>
              <a:off x="1490" y="1139"/>
              <a:ext cx="4683"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4744"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二、班组安全“大讲堂” </a:t>
              </a:r>
            </a:p>
          </p:txBody>
        </p:sp>
      </p:grpSp>
      <p:sp>
        <p:nvSpPr>
          <p:cNvPr id="3"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作业现场安全管理的工具应用属地自主安全管理</a:t>
            </a:r>
          </a:p>
        </p:txBody>
      </p:sp>
      <p:grpSp>
        <p:nvGrpSpPr>
          <p:cNvPr id="6" name="组合 5"/>
          <p:cNvGrpSpPr/>
          <p:nvPr/>
        </p:nvGrpSpPr>
        <p:grpSpPr>
          <a:xfrm>
            <a:off x="1691640" y="1417320"/>
            <a:ext cx="5760720" cy="2994660"/>
            <a:chOff x="2664" y="2067"/>
            <a:chExt cx="9072" cy="4716"/>
          </a:xfrm>
        </p:grpSpPr>
        <p:sp>
          <p:nvSpPr>
            <p:cNvPr id="2" name="文本框 1"/>
            <p:cNvSpPr txBox="1"/>
            <p:nvPr/>
          </p:nvSpPr>
          <p:spPr>
            <a:xfrm>
              <a:off x="2665" y="2158"/>
              <a:ext cx="9071" cy="4506"/>
            </a:xfrm>
            <a:prstGeom prst="rect">
              <a:avLst/>
            </a:prstGeom>
            <a:noFill/>
          </p:spPr>
          <p:txBody>
            <a:bodyPr wrap="square" rtlCol="0" anchor="t">
              <a:spAutoFit/>
            </a:bodyPr>
            <a:lstStyle/>
            <a:p>
              <a:pPr indent="457200" algn="just" fontAlgn="auto">
                <a:lnSpc>
                  <a:spcPct val="150000"/>
                </a:lnSpc>
              </a:pPr>
              <a:r>
                <a:rPr lang="zh-CN" altLang="en-US" sz="2000"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班组安全大讲堂”是班组班前会开展安全活动的一种形式。一般由班长、安全员或作业员工针对典型事故案例或生产作业中的突出问题，危险有害因素、作业中危险分析及作业内容、作业过程中的关键点控制方法进行专题分析和讲解交底与告知。 </a:t>
              </a:r>
            </a:p>
          </p:txBody>
        </p:sp>
        <p:sp>
          <p:nvSpPr>
            <p:cNvPr id="4" name="圆角矩形 3"/>
            <p:cNvSpPr/>
            <p:nvPr/>
          </p:nvSpPr>
          <p:spPr>
            <a:xfrm>
              <a:off x="2664" y="2067"/>
              <a:ext cx="9072" cy="4716"/>
            </a:xfrm>
            <a:prstGeom prst="roundRect">
              <a:avLst>
                <a:gd name="adj" fmla="val 3142"/>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04</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751205" y="753745"/>
            <a:ext cx="3012440" cy="408305"/>
            <a:chOff x="1430" y="1109"/>
            <a:chExt cx="4744" cy="643"/>
          </a:xfrm>
        </p:grpSpPr>
        <p:sp>
          <p:nvSpPr>
            <p:cNvPr id="11" name="AutoShape 11"/>
            <p:cNvSpPr/>
            <p:nvPr/>
          </p:nvSpPr>
          <p:spPr>
            <a:xfrm>
              <a:off x="1490" y="1139"/>
              <a:ext cx="4683"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4744"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二、班组安全“大讲堂” </a:t>
              </a:r>
            </a:p>
          </p:txBody>
        </p:sp>
      </p:grpSp>
      <p:sp>
        <p:nvSpPr>
          <p:cNvPr id="3"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作业现场安全管理的工具应用属地自主安全管理</a:t>
            </a:r>
          </a:p>
        </p:txBody>
      </p:sp>
      <p:sp>
        <p:nvSpPr>
          <p:cNvPr id="7" name="文本框 6"/>
          <p:cNvSpPr txBox="1"/>
          <p:nvPr/>
        </p:nvSpPr>
        <p:spPr>
          <a:xfrm>
            <a:off x="2969578" y="1235075"/>
            <a:ext cx="3204845" cy="398780"/>
          </a:xfrm>
          <a:prstGeom prst="rect">
            <a:avLst/>
          </a:prstGeom>
          <a:noFill/>
        </p:spPr>
        <p:txBody>
          <a:bodyPr wrap="none" rtlCol="0" anchor="t">
            <a:spAutoFit/>
          </a:bodyPr>
          <a:lstStyle/>
          <a:p>
            <a:pPr marR="0" algn="l" defTabSz="914400" fontAlgn="auto">
              <a:buNone/>
            </a:pPr>
            <a:r>
              <a:rPr lang="en-US" sz="2000" b="1" spc="100" dirty="0" smtClean="0">
                <a:solidFill>
                  <a:schemeClr val="accent1"/>
                </a:solidFill>
                <a:uFillTx/>
                <a:latin typeface="微软雅黑" panose="020B0503020204020204" pitchFamily="34" charset="-122"/>
                <a:ea typeface="微软雅黑" panose="020B0503020204020204" pitchFamily="34" charset="-122"/>
                <a:sym typeface="+mn-ea"/>
              </a:rPr>
              <a:t>班组安全大讲堂实施要点 </a:t>
            </a:r>
            <a:endParaRPr lang="en-US" sz="2000" b="1" spc="100" dirty="0" smtClean="0">
              <a:solidFill>
                <a:schemeClr val="accent1"/>
              </a:solidFill>
              <a:uFillTx/>
              <a:latin typeface="微软雅黑" panose="020B0503020204020204" pitchFamily="34" charset="-122"/>
              <a:ea typeface="微软雅黑" panose="020B0503020204020204" pitchFamily="34" charset="-122"/>
            </a:endParaRPr>
          </a:p>
        </p:txBody>
      </p:sp>
      <p:graphicFrame>
        <p:nvGraphicFramePr>
          <p:cNvPr id="15" name="表格 14"/>
          <p:cNvGraphicFramePr/>
          <p:nvPr/>
        </p:nvGraphicFramePr>
        <p:xfrm>
          <a:off x="1363028" y="1671955"/>
          <a:ext cx="6417945" cy="3083560"/>
        </p:xfrm>
        <a:graphic>
          <a:graphicData uri="http://schemas.openxmlformats.org/drawingml/2006/table">
            <a:tbl>
              <a:tblPr firstRow="1" bandRow="1">
                <a:tableStyleId>{5C22544A-7EE6-4342-B048-85BDC9FD1C3A}</a:tableStyleId>
              </a:tblPr>
              <a:tblGrid>
                <a:gridCol w="1492250"/>
                <a:gridCol w="3694430"/>
                <a:gridCol w="1231265"/>
              </a:tblGrid>
              <a:tr h="326390">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zh-CN" altLang="en-US" sz="1500" b="0" i="0" spc="100" baseline="0" dirty="0" smtClean="0">
                          <a:ln>
                            <a:noFill/>
                          </a:ln>
                          <a:solidFill>
                            <a:srgbClr val="FFFFFF"/>
                          </a:solidFill>
                          <a:effectLst/>
                          <a:latin typeface="微软雅黑" panose="020B0503020204020204" pitchFamily="34" charset="-122"/>
                          <a:ea typeface="微软雅黑" panose="020B0503020204020204" pitchFamily="34" charset="-122"/>
                        </a:rPr>
                        <a:t>   步   骤</a:t>
                      </a:r>
                    </a:p>
                  </a:txBody>
                  <a:tcPr marL="0" marR="0" marT="0" marB="0" anchor="ctr" anchorCtr="1" horzOverflow="overflow"/>
                </a:tc>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zh-CN" altLang="en-US" sz="1500" b="0" i="0" spc="100" baseline="0" smtClean="0">
                          <a:ln>
                            <a:noFill/>
                          </a:ln>
                          <a:solidFill>
                            <a:srgbClr val="FFFFFF"/>
                          </a:solidFill>
                          <a:effectLst/>
                          <a:latin typeface="微软雅黑" panose="020B0503020204020204" pitchFamily="34" charset="-122"/>
                          <a:ea typeface="微软雅黑" panose="020B0503020204020204" pitchFamily="34" charset="-122"/>
                        </a:rPr>
                        <a:t>要         点</a:t>
                      </a:r>
                    </a:p>
                  </a:txBody>
                  <a:tcPr marL="0" marR="0" marT="0" marB="0" anchor="ctr" anchorCtr="1" horzOverflow="overflow"/>
                </a:tc>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zh-CN" altLang="en-US" sz="1500" b="0" i="0" spc="100" baseline="0" smtClean="0">
                          <a:ln>
                            <a:noFill/>
                          </a:ln>
                          <a:solidFill>
                            <a:srgbClr val="FFFFFF"/>
                          </a:solidFill>
                          <a:effectLst/>
                          <a:latin typeface="微软雅黑" panose="020B0503020204020204" pitchFamily="34" charset="-122"/>
                          <a:ea typeface="微软雅黑" panose="020B0503020204020204" pitchFamily="34" charset="-122"/>
                        </a:rPr>
                        <a:t>负责人</a:t>
                      </a:r>
                    </a:p>
                  </a:txBody>
                  <a:tcPr marL="0" marR="0" marT="0" marB="0" anchor="ctr" anchorCtr="1" horzOverflow="overflow"/>
                </a:tc>
              </a:tr>
              <a:tr h="412115">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zh-CN" altLang="en-US" sz="1500" b="0" i="0" spc="100" baseline="0" dirty="0" smtClean="0">
                          <a:ln>
                            <a:noFill/>
                          </a:ln>
                          <a:solidFill>
                            <a:srgbClr val="000000"/>
                          </a:solidFill>
                          <a:effectLst/>
                          <a:latin typeface="微软雅黑" panose="020B0503020204020204" pitchFamily="34" charset="-122"/>
                          <a:ea typeface="微软雅黑" panose="020B0503020204020204" pitchFamily="34" charset="-122"/>
                        </a:rPr>
                        <a:t>一、发放资料</a:t>
                      </a:r>
                    </a:p>
                  </a:txBody>
                  <a:tcPr marL="0" marR="0" marT="0" marB="0" anchor="ctr" anchorCtr="1" horzOverflow="overflow"/>
                </a:tc>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en-US" altLang="zh-CN" sz="1500" b="0" i="0" spc="100" baseline="0" dirty="0" smtClean="0">
                          <a:ln>
                            <a:noFill/>
                          </a:ln>
                          <a:solidFill>
                            <a:srgbClr val="000000"/>
                          </a:solidFill>
                          <a:effectLst/>
                          <a:uFillTx/>
                          <a:latin typeface="微软雅黑" panose="020B0503020204020204" pitchFamily="34" charset="-122"/>
                          <a:ea typeface="微软雅黑" panose="020B0503020204020204" pitchFamily="34" charset="-122"/>
                        </a:rPr>
                        <a:t>1.</a:t>
                      </a:r>
                      <a:r>
                        <a:rPr kumimoji="1" lang="zh-CN" altLang="en-US" sz="1500" b="0" i="0" spc="100" baseline="0" dirty="0" smtClean="0">
                          <a:ln>
                            <a:noFill/>
                          </a:ln>
                          <a:solidFill>
                            <a:srgbClr val="000000"/>
                          </a:solidFill>
                          <a:effectLst/>
                          <a:uFillTx/>
                          <a:latin typeface="微软雅黑" panose="020B0503020204020204" pitchFamily="34" charset="-122"/>
                          <a:ea typeface="微软雅黑" panose="020B0503020204020204" pitchFamily="34" charset="-122"/>
                        </a:rPr>
                        <a:t>提前发放、人人学习。</a:t>
                      </a:r>
                    </a:p>
                  </a:txBody>
                  <a:tcPr marL="0" marR="0" marT="0" marB="0" anchor="ctr" anchorCtr="1" horzOverflow="overflow"/>
                </a:tc>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zh-CN" altLang="en-US" sz="1500" b="0" i="0" spc="100" baseline="0" smtClean="0">
                          <a:ln>
                            <a:noFill/>
                          </a:ln>
                          <a:solidFill>
                            <a:srgbClr val="000000"/>
                          </a:solidFill>
                          <a:effectLst/>
                          <a:latin typeface="微软雅黑" panose="020B0503020204020204" pitchFamily="34" charset="-122"/>
                          <a:ea typeface="微软雅黑" panose="020B0503020204020204" pitchFamily="34" charset="-122"/>
                        </a:rPr>
                        <a:t>班长</a:t>
                      </a:r>
                    </a:p>
                  </a:txBody>
                  <a:tcPr marL="0" marR="0" marT="0" marB="0" anchor="ctr" anchorCtr="1" horzOverflow="overflow"/>
                </a:tc>
              </a:tr>
              <a:tr h="857250">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zh-CN" altLang="en-US" sz="1500" b="0" i="0" spc="100" baseline="0" smtClean="0">
                          <a:ln>
                            <a:noFill/>
                          </a:ln>
                          <a:solidFill>
                            <a:srgbClr val="000000"/>
                          </a:solidFill>
                          <a:effectLst/>
                          <a:latin typeface="微软雅黑" panose="020B0503020204020204" pitchFamily="34" charset="-122"/>
                          <a:ea typeface="微软雅黑" panose="020B0503020204020204" pitchFamily="34" charset="-122"/>
                        </a:rPr>
                        <a:t>二、图示讲解</a:t>
                      </a:r>
                    </a:p>
                  </a:txBody>
                  <a:tcPr marL="0" marR="0" marT="0" marB="0" anchor="ctr" anchorCtr="1" horzOverflow="overflow"/>
                </a:tc>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en-US" altLang="zh-CN" sz="1500" b="0" i="0" spc="100" baseline="0" dirty="0" smtClean="0">
                          <a:ln>
                            <a:noFill/>
                          </a:ln>
                          <a:solidFill>
                            <a:srgbClr val="000000"/>
                          </a:solidFill>
                          <a:effectLst/>
                          <a:latin typeface="微软雅黑" panose="020B0503020204020204" pitchFamily="34" charset="-122"/>
                          <a:ea typeface="微软雅黑" panose="020B0503020204020204" pitchFamily="34" charset="-122"/>
                        </a:rPr>
                        <a:t>2.</a:t>
                      </a:r>
                      <a:r>
                        <a:rPr kumimoji="1" lang="zh-CN" altLang="en-US" sz="1500" b="0" i="0" spc="100" baseline="0" dirty="0" smtClean="0">
                          <a:ln>
                            <a:noFill/>
                          </a:ln>
                          <a:solidFill>
                            <a:srgbClr val="000000"/>
                          </a:solidFill>
                          <a:effectLst/>
                          <a:latin typeface="微软雅黑" panose="020B0503020204020204" pitchFamily="34" charset="-122"/>
                          <a:ea typeface="微软雅黑" panose="020B0503020204020204" pitchFamily="34" charset="-122"/>
                        </a:rPr>
                        <a:t>列出要点、清晰可见。</a:t>
                      </a:r>
                      <a:endParaRPr kumimoji="1" lang="en-US" altLang="zh-CN" sz="1500" b="0" i="0" spc="100" baseline="0" dirty="0" smtClean="0">
                        <a:ln>
                          <a:noFill/>
                        </a:ln>
                        <a:solidFill>
                          <a:srgbClr val="000000"/>
                        </a:solidFill>
                        <a:effectLst/>
                        <a:latin typeface="微软雅黑" panose="020B0503020204020204" pitchFamily="34" charset="-122"/>
                        <a:ea typeface="微软雅黑" panose="020B0503020204020204" pitchFamily="34" charset="-122"/>
                      </a:endParaRPr>
                    </a:p>
                    <a:p>
                      <a:pPr marL="0" marR="0" lvl="0" indent="0" algn="ctr" defTabSz="685800" rtl="0" eaLnBrk="0" fontAlgn="base" hangingPunct="0">
                        <a:lnSpc>
                          <a:spcPct val="100000"/>
                        </a:lnSpc>
                        <a:spcBef>
                          <a:spcPct val="0"/>
                        </a:spcBef>
                        <a:spcAft>
                          <a:spcPct val="0"/>
                        </a:spcAft>
                        <a:buClr>
                          <a:schemeClr val="hlink"/>
                        </a:buClr>
                        <a:buSzTx/>
                        <a:buFontTx/>
                        <a:buNone/>
                      </a:pPr>
                      <a:r>
                        <a:rPr kumimoji="1" lang="en-US" altLang="zh-CN" sz="1500" b="0" i="0" spc="100" baseline="0" dirty="0" smtClean="0">
                          <a:ln>
                            <a:noFill/>
                          </a:ln>
                          <a:solidFill>
                            <a:srgbClr val="000000"/>
                          </a:solidFill>
                          <a:effectLst/>
                          <a:latin typeface="微软雅黑" panose="020B0503020204020204" pitchFamily="34" charset="-122"/>
                          <a:ea typeface="微软雅黑" panose="020B0503020204020204" pitchFamily="34" charset="-122"/>
                        </a:rPr>
                        <a:t>3.</a:t>
                      </a:r>
                      <a:r>
                        <a:rPr kumimoji="1" lang="zh-CN" altLang="en-US" sz="1500" b="0" i="0" spc="100" baseline="0" dirty="0" smtClean="0">
                          <a:ln>
                            <a:noFill/>
                          </a:ln>
                          <a:solidFill>
                            <a:srgbClr val="000000"/>
                          </a:solidFill>
                          <a:effectLst/>
                          <a:latin typeface="微软雅黑" panose="020B0503020204020204" pitchFamily="34" charset="-122"/>
                          <a:ea typeface="微软雅黑" panose="020B0503020204020204" pitchFamily="34" charset="-122"/>
                        </a:rPr>
                        <a:t>图示解析、通俗易懂。</a:t>
                      </a:r>
                      <a:endParaRPr kumimoji="1" lang="en-US" altLang="zh-CN" sz="1500" b="0" i="0" spc="100" baseline="0" dirty="0" smtClean="0">
                        <a:ln>
                          <a:noFill/>
                        </a:ln>
                        <a:solidFill>
                          <a:srgbClr val="000000"/>
                        </a:solidFill>
                        <a:effectLst/>
                        <a:latin typeface="微软雅黑" panose="020B0503020204020204" pitchFamily="34" charset="-122"/>
                        <a:ea typeface="微软雅黑" panose="020B0503020204020204" pitchFamily="34" charset="-122"/>
                      </a:endParaRPr>
                    </a:p>
                    <a:p>
                      <a:pPr marL="0" marR="0" lvl="0" indent="0" algn="ctr" defTabSz="685800" rtl="0" eaLnBrk="0" fontAlgn="base" hangingPunct="0">
                        <a:lnSpc>
                          <a:spcPct val="100000"/>
                        </a:lnSpc>
                        <a:spcBef>
                          <a:spcPct val="0"/>
                        </a:spcBef>
                        <a:spcAft>
                          <a:spcPct val="0"/>
                        </a:spcAft>
                        <a:buClr>
                          <a:schemeClr val="hlink"/>
                        </a:buClr>
                        <a:buSzTx/>
                        <a:buFontTx/>
                        <a:buNone/>
                      </a:pPr>
                      <a:r>
                        <a:rPr kumimoji="1" lang="en-US" altLang="zh-CN" sz="1500" b="0" i="0" spc="100" baseline="0" dirty="0" smtClean="0">
                          <a:ln>
                            <a:noFill/>
                          </a:ln>
                          <a:solidFill>
                            <a:srgbClr val="000000"/>
                          </a:solidFill>
                          <a:effectLst/>
                          <a:latin typeface="微软雅黑" panose="020B0503020204020204" pitchFamily="34" charset="-122"/>
                          <a:ea typeface="微软雅黑" panose="020B0503020204020204" pitchFamily="34" charset="-122"/>
                        </a:rPr>
                        <a:t>4.</a:t>
                      </a:r>
                      <a:r>
                        <a:rPr kumimoji="1" lang="zh-CN" altLang="en-US" sz="1500" b="0" i="0" spc="100" baseline="0" dirty="0" smtClean="0">
                          <a:ln>
                            <a:noFill/>
                          </a:ln>
                          <a:solidFill>
                            <a:srgbClr val="000000"/>
                          </a:solidFill>
                          <a:effectLst/>
                          <a:latin typeface="微软雅黑" panose="020B0503020204020204" pitchFamily="34" charset="-122"/>
                          <a:ea typeface="微软雅黑" panose="020B0503020204020204" pitchFamily="34" charset="-122"/>
                        </a:rPr>
                        <a:t>联系实际、举一反三。</a:t>
                      </a:r>
                    </a:p>
                  </a:txBody>
                  <a:tcPr marL="0" marR="0" marT="0" marB="0" anchor="ctr" anchorCtr="1" horzOverflow="overflow"/>
                </a:tc>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zh-CN" altLang="en-US" sz="1500" b="0" i="0" spc="100" baseline="0" smtClean="0">
                          <a:ln>
                            <a:noFill/>
                          </a:ln>
                          <a:solidFill>
                            <a:srgbClr val="000000"/>
                          </a:solidFill>
                          <a:effectLst/>
                          <a:latin typeface="微软雅黑" panose="020B0503020204020204" pitchFamily="34" charset="-122"/>
                          <a:ea typeface="微软雅黑" panose="020B0503020204020204" pitchFamily="34" charset="-122"/>
                        </a:rPr>
                        <a:t>安全员</a:t>
                      </a:r>
                    </a:p>
                  </a:txBody>
                  <a:tcPr marL="0" marR="0" marT="0" marB="0" anchor="ctr" anchorCtr="1" horzOverflow="overflow"/>
                </a:tc>
              </a:tr>
              <a:tr h="704850">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zh-CN" altLang="en-US" sz="1500" b="0" i="0" spc="100" baseline="0" smtClean="0">
                          <a:ln>
                            <a:noFill/>
                          </a:ln>
                          <a:solidFill>
                            <a:srgbClr val="000000"/>
                          </a:solidFill>
                          <a:effectLst/>
                          <a:latin typeface="微软雅黑" panose="020B0503020204020204" pitchFamily="34" charset="-122"/>
                          <a:ea typeface="微软雅黑" panose="020B0503020204020204" pitchFamily="34" charset="-122"/>
                        </a:rPr>
                        <a:t>三、互动交流</a:t>
                      </a:r>
                    </a:p>
                  </a:txBody>
                  <a:tcPr marL="0" marR="0" marT="0" marB="0" anchor="ctr" anchorCtr="1" horzOverflow="overflow"/>
                </a:tc>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en-US" altLang="zh-CN" sz="1500" b="0" i="0" spc="100" baseline="0" dirty="0" smtClean="0">
                          <a:ln>
                            <a:noFill/>
                          </a:ln>
                          <a:solidFill>
                            <a:srgbClr val="000000"/>
                          </a:solidFill>
                          <a:effectLst/>
                          <a:latin typeface="微软雅黑" panose="020B0503020204020204" pitchFamily="34" charset="-122"/>
                          <a:ea typeface="微软雅黑" panose="020B0503020204020204" pitchFamily="34" charset="-122"/>
                        </a:rPr>
                        <a:t>5.</a:t>
                      </a:r>
                      <a:r>
                        <a:rPr kumimoji="1" lang="zh-CN" altLang="en-US" sz="1500" b="0" i="0" spc="100" baseline="0" dirty="0" smtClean="0">
                          <a:ln>
                            <a:noFill/>
                          </a:ln>
                          <a:solidFill>
                            <a:srgbClr val="000000"/>
                          </a:solidFill>
                          <a:effectLst/>
                          <a:latin typeface="微软雅黑" panose="020B0503020204020204" pitchFamily="34" charset="-122"/>
                          <a:ea typeface="微软雅黑" panose="020B0503020204020204" pitchFamily="34" charset="-122"/>
                        </a:rPr>
                        <a:t>吸取教训、深度挖掘。</a:t>
                      </a:r>
                      <a:endParaRPr kumimoji="1" lang="en-US" altLang="zh-CN" sz="1500" b="0" i="0" spc="100" baseline="0" dirty="0" smtClean="0">
                        <a:ln>
                          <a:noFill/>
                        </a:ln>
                        <a:solidFill>
                          <a:srgbClr val="000000"/>
                        </a:solidFill>
                        <a:effectLst/>
                        <a:latin typeface="微软雅黑" panose="020B0503020204020204" pitchFamily="34" charset="-122"/>
                        <a:ea typeface="微软雅黑" panose="020B0503020204020204" pitchFamily="34" charset="-122"/>
                      </a:endParaRPr>
                    </a:p>
                    <a:p>
                      <a:pPr marL="0" marR="0" lvl="0" indent="0" algn="ctr" defTabSz="685800" rtl="0" eaLnBrk="0" fontAlgn="base" hangingPunct="0">
                        <a:lnSpc>
                          <a:spcPct val="100000"/>
                        </a:lnSpc>
                        <a:spcBef>
                          <a:spcPct val="0"/>
                        </a:spcBef>
                        <a:spcAft>
                          <a:spcPct val="0"/>
                        </a:spcAft>
                        <a:buClr>
                          <a:schemeClr val="hlink"/>
                        </a:buClr>
                        <a:buSzTx/>
                        <a:buFontTx/>
                        <a:buNone/>
                      </a:pPr>
                      <a:r>
                        <a:rPr kumimoji="1" lang="en-US" altLang="zh-CN" sz="1500" b="0" i="0" spc="100" baseline="0" dirty="0" smtClean="0">
                          <a:ln>
                            <a:noFill/>
                          </a:ln>
                          <a:solidFill>
                            <a:srgbClr val="000000"/>
                          </a:solidFill>
                          <a:effectLst/>
                          <a:latin typeface="微软雅黑" panose="020B0503020204020204" pitchFamily="34" charset="-122"/>
                          <a:ea typeface="微软雅黑" panose="020B0503020204020204" pitchFamily="34" charset="-122"/>
                        </a:rPr>
                        <a:t>6.</a:t>
                      </a:r>
                      <a:r>
                        <a:rPr kumimoji="1" lang="zh-CN" altLang="en-US" sz="1500" b="0" i="0" spc="100" baseline="0" dirty="0" smtClean="0">
                          <a:ln>
                            <a:noFill/>
                          </a:ln>
                          <a:solidFill>
                            <a:srgbClr val="000000"/>
                          </a:solidFill>
                          <a:effectLst/>
                          <a:latin typeface="微软雅黑" panose="020B0503020204020204" pitchFamily="34" charset="-122"/>
                          <a:ea typeface="微软雅黑" panose="020B0503020204020204" pitchFamily="34" charset="-122"/>
                        </a:rPr>
                        <a:t>开拓思路、广度开发。</a:t>
                      </a:r>
                    </a:p>
                  </a:txBody>
                  <a:tcPr marL="0" marR="0" marT="0" marB="0" anchor="ctr" anchorCtr="1" horzOverflow="overflow"/>
                </a:tc>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zh-CN" altLang="en-US" sz="1500" b="0" i="0" spc="100" baseline="0" smtClean="0">
                          <a:ln>
                            <a:noFill/>
                          </a:ln>
                          <a:solidFill>
                            <a:srgbClr val="000000"/>
                          </a:solidFill>
                          <a:effectLst/>
                          <a:latin typeface="微软雅黑" panose="020B0503020204020204" pitchFamily="34" charset="-122"/>
                          <a:ea typeface="微软雅黑" panose="020B0503020204020204" pitchFamily="34" charset="-122"/>
                        </a:rPr>
                        <a:t>全员</a:t>
                      </a:r>
                    </a:p>
                  </a:txBody>
                  <a:tcPr marL="0" marR="0" marT="0" marB="0" anchor="ctr" anchorCtr="1" horzOverflow="overflow"/>
                </a:tc>
              </a:tr>
              <a:tr h="782955">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zh-CN" altLang="en-US" sz="1500" b="0" i="0" spc="100" baseline="0" smtClean="0">
                          <a:ln>
                            <a:noFill/>
                          </a:ln>
                          <a:solidFill>
                            <a:srgbClr val="000000"/>
                          </a:solidFill>
                          <a:effectLst/>
                          <a:latin typeface="微软雅黑" panose="020B0503020204020204" pitchFamily="34" charset="-122"/>
                          <a:ea typeface="微软雅黑" panose="020B0503020204020204" pitchFamily="34" charset="-122"/>
                        </a:rPr>
                        <a:t>四、总结升华</a:t>
                      </a:r>
                    </a:p>
                  </a:txBody>
                  <a:tcPr marL="0" marR="0" marT="0" marB="0" anchor="ctr" anchorCtr="1" horzOverflow="overflow"/>
                </a:tc>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en-US" altLang="zh-CN" sz="1500" b="0" i="0" spc="100" baseline="0" dirty="0" smtClean="0">
                          <a:ln>
                            <a:noFill/>
                          </a:ln>
                          <a:solidFill>
                            <a:srgbClr val="000000"/>
                          </a:solidFill>
                          <a:effectLst/>
                          <a:latin typeface="微软雅黑" panose="020B0503020204020204" pitchFamily="34" charset="-122"/>
                          <a:ea typeface="微软雅黑" panose="020B0503020204020204" pitchFamily="34" charset="-122"/>
                        </a:rPr>
                        <a:t>7.</a:t>
                      </a:r>
                      <a:r>
                        <a:rPr kumimoji="1" lang="zh-CN" altLang="en-US" sz="1500" b="0" i="0" spc="100" baseline="0" dirty="0" smtClean="0">
                          <a:ln>
                            <a:noFill/>
                          </a:ln>
                          <a:solidFill>
                            <a:srgbClr val="000000"/>
                          </a:solidFill>
                          <a:effectLst/>
                          <a:latin typeface="微软雅黑" panose="020B0503020204020204" pitchFamily="34" charset="-122"/>
                          <a:ea typeface="微软雅黑" panose="020B0503020204020204" pitchFamily="34" charset="-122"/>
                        </a:rPr>
                        <a:t>归纳总结、管理启示。</a:t>
                      </a:r>
                      <a:endParaRPr kumimoji="1" lang="en-US" altLang="zh-CN" sz="1500" b="0" i="0" spc="100" baseline="0" dirty="0" smtClean="0">
                        <a:ln>
                          <a:noFill/>
                        </a:ln>
                        <a:solidFill>
                          <a:srgbClr val="000000"/>
                        </a:solidFill>
                        <a:effectLst/>
                        <a:latin typeface="微软雅黑" panose="020B0503020204020204" pitchFamily="34" charset="-122"/>
                        <a:ea typeface="微软雅黑" panose="020B0503020204020204" pitchFamily="34" charset="-122"/>
                      </a:endParaRPr>
                    </a:p>
                    <a:p>
                      <a:pPr marL="0" marR="0" lvl="0" indent="0" algn="ctr" defTabSz="685800" rtl="0" eaLnBrk="0" fontAlgn="base" hangingPunct="0">
                        <a:lnSpc>
                          <a:spcPct val="100000"/>
                        </a:lnSpc>
                        <a:spcBef>
                          <a:spcPct val="0"/>
                        </a:spcBef>
                        <a:spcAft>
                          <a:spcPct val="0"/>
                        </a:spcAft>
                        <a:buClr>
                          <a:schemeClr val="hlink"/>
                        </a:buClr>
                        <a:buSzTx/>
                        <a:buFontTx/>
                        <a:buNone/>
                      </a:pPr>
                      <a:r>
                        <a:rPr kumimoji="1" lang="en-US" altLang="zh-CN" sz="1500" b="0" i="0" spc="100" baseline="0" dirty="0" smtClean="0">
                          <a:ln>
                            <a:noFill/>
                          </a:ln>
                          <a:solidFill>
                            <a:srgbClr val="000000"/>
                          </a:solidFill>
                          <a:effectLst/>
                          <a:latin typeface="微软雅黑" panose="020B0503020204020204" pitchFamily="34" charset="-122"/>
                          <a:ea typeface="微软雅黑" panose="020B0503020204020204" pitchFamily="34" charset="-122"/>
                        </a:rPr>
                        <a:t>8.</a:t>
                      </a:r>
                      <a:r>
                        <a:rPr kumimoji="1" lang="zh-CN" altLang="en-US" sz="1500" b="0" i="0" spc="100" baseline="0" dirty="0" smtClean="0">
                          <a:ln>
                            <a:noFill/>
                          </a:ln>
                          <a:solidFill>
                            <a:srgbClr val="000000"/>
                          </a:solidFill>
                          <a:effectLst/>
                          <a:latin typeface="微软雅黑" panose="020B0503020204020204" pitchFamily="34" charset="-122"/>
                          <a:ea typeface="微软雅黑" panose="020B0503020204020204" pitchFamily="34" charset="-122"/>
                        </a:rPr>
                        <a:t>提出对策、布置任务。</a:t>
                      </a:r>
                    </a:p>
                  </a:txBody>
                  <a:tcPr marL="0" marR="0" marT="0" marB="0" anchor="ctr" anchorCtr="1" horzOverflow="overflow"/>
                </a:tc>
                <a:tc>
                  <a:txBody>
                    <a:bodyPr/>
                    <a:lstStyle/>
                    <a:p>
                      <a:pPr marL="0" marR="0" lvl="0" indent="0" algn="ctr" defTabSz="685800" rtl="0" eaLnBrk="0" fontAlgn="base" hangingPunct="0">
                        <a:lnSpc>
                          <a:spcPct val="100000"/>
                        </a:lnSpc>
                        <a:spcBef>
                          <a:spcPct val="0"/>
                        </a:spcBef>
                        <a:spcAft>
                          <a:spcPct val="0"/>
                        </a:spcAft>
                        <a:buClr>
                          <a:schemeClr val="hlink"/>
                        </a:buClr>
                        <a:buSzTx/>
                        <a:buFontTx/>
                        <a:buNone/>
                      </a:pPr>
                      <a:r>
                        <a:rPr kumimoji="1" lang="zh-CN" altLang="en-US" sz="1500" b="0" i="0" spc="100" baseline="0" dirty="0" smtClean="0">
                          <a:ln>
                            <a:noFill/>
                          </a:ln>
                          <a:solidFill>
                            <a:srgbClr val="000000"/>
                          </a:solidFill>
                          <a:effectLst/>
                          <a:latin typeface="微软雅黑" panose="020B0503020204020204" pitchFamily="34" charset="-122"/>
                          <a:ea typeface="微软雅黑" panose="020B0503020204020204" pitchFamily="34" charset="-122"/>
                        </a:rPr>
                        <a:t>班长 </a:t>
                      </a:r>
                    </a:p>
                  </a:txBody>
                  <a:tcPr marL="0" marR="0" marT="0" marB="0" anchor="ctr" anchorCtr="1" horzOverflow="overflow"/>
                </a:tc>
              </a:tr>
            </a:tbl>
          </a:graphicData>
        </a:graphic>
      </p:graphicFrame>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04</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751205" y="753745"/>
            <a:ext cx="3012440" cy="408305"/>
            <a:chOff x="1430" y="1109"/>
            <a:chExt cx="4744" cy="643"/>
          </a:xfrm>
        </p:grpSpPr>
        <p:sp>
          <p:nvSpPr>
            <p:cNvPr id="11" name="AutoShape 11"/>
            <p:cNvSpPr/>
            <p:nvPr/>
          </p:nvSpPr>
          <p:spPr>
            <a:xfrm>
              <a:off x="1490" y="1139"/>
              <a:ext cx="4683"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4744"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二、班组安全“大讲堂” </a:t>
              </a:r>
            </a:p>
          </p:txBody>
        </p:sp>
      </p:grpSp>
      <p:sp>
        <p:nvSpPr>
          <p:cNvPr id="3"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作业现场安全管理的工具应用属地自主安全管理</a:t>
            </a:r>
          </a:p>
        </p:txBody>
      </p:sp>
      <p:sp>
        <p:nvSpPr>
          <p:cNvPr id="7" name="文本框 6"/>
          <p:cNvSpPr txBox="1"/>
          <p:nvPr/>
        </p:nvSpPr>
        <p:spPr>
          <a:xfrm>
            <a:off x="1178878" y="1206500"/>
            <a:ext cx="1516380" cy="398780"/>
          </a:xfrm>
          <a:prstGeom prst="rect">
            <a:avLst/>
          </a:prstGeom>
          <a:noFill/>
        </p:spPr>
        <p:txBody>
          <a:bodyPr wrap="none" rtlCol="0" anchor="t">
            <a:spAutoFit/>
          </a:bodyPr>
          <a:lstStyle/>
          <a:p>
            <a:pPr marR="0" algn="l" defTabSz="914400" fontAlgn="auto">
              <a:buNone/>
            </a:pPr>
            <a:r>
              <a:rPr lang="en-US" sz="2000" b="1" spc="100" dirty="0" smtClean="0">
                <a:solidFill>
                  <a:schemeClr val="accent1"/>
                </a:solidFill>
                <a:uFillTx/>
                <a:latin typeface="微软雅黑" panose="020B0503020204020204" pitchFamily="34" charset="-122"/>
                <a:ea typeface="微软雅黑" panose="020B0503020204020204" pitchFamily="34" charset="-122"/>
                <a:sym typeface="+mn-ea"/>
              </a:rPr>
              <a:t>设立大讲堂</a:t>
            </a:r>
          </a:p>
        </p:txBody>
      </p:sp>
      <p:sp>
        <p:nvSpPr>
          <p:cNvPr id="2" name="文本框 1"/>
          <p:cNvSpPr txBox="1"/>
          <p:nvPr/>
        </p:nvSpPr>
        <p:spPr>
          <a:xfrm>
            <a:off x="3147060" y="1206500"/>
            <a:ext cx="2849880" cy="398780"/>
          </a:xfrm>
          <a:prstGeom prst="rect">
            <a:avLst/>
          </a:prstGeom>
          <a:noFill/>
        </p:spPr>
        <p:txBody>
          <a:bodyPr wrap="none" rtlCol="0" anchor="t">
            <a:spAutoFit/>
          </a:bodyPr>
          <a:lstStyle/>
          <a:p>
            <a:pPr marR="0" algn="l" defTabSz="914400" fontAlgn="auto">
              <a:buNone/>
            </a:pPr>
            <a:r>
              <a:rPr lang="en-US" sz="2000" b="1" spc="100" dirty="0" smtClean="0">
                <a:solidFill>
                  <a:schemeClr val="accent1"/>
                </a:solidFill>
                <a:uFillTx/>
                <a:latin typeface="微软雅黑" panose="020B0503020204020204" pitchFamily="34" charset="-122"/>
                <a:ea typeface="微软雅黑" panose="020B0503020204020204" pitchFamily="34" charset="-122"/>
                <a:sym typeface="+mn-ea"/>
              </a:rPr>
              <a:t>助力全员素质提升到位</a:t>
            </a:r>
          </a:p>
        </p:txBody>
      </p:sp>
      <p:grpSp>
        <p:nvGrpSpPr>
          <p:cNvPr id="19" name="组合 18"/>
          <p:cNvGrpSpPr/>
          <p:nvPr/>
        </p:nvGrpSpPr>
        <p:grpSpPr>
          <a:xfrm>
            <a:off x="876618" y="1811020"/>
            <a:ext cx="7322185" cy="2626360"/>
            <a:chOff x="990" y="2957"/>
            <a:chExt cx="11531" cy="4136"/>
          </a:xfrm>
        </p:grpSpPr>
        <p:grpSp>
          <p:nvGrpSpPr>
            <p:cNvPr id="4" name="组合 3"/>
            <p:cNvGrpSpPr/>
            <p:nvPr/>
          </p:nvGrpSpPr>
          <p:grpSpPr>
            <a:xfrm>
              <a:off x="6777" y="2957"/>
              <a:ext cx="5744" cy="4136"/>
              <a:chOff x="1732" y="2267"/>
              <a:chExt cx="5744" cy="4136"/>
            </a:xfrm>
          </p:grpSpPr>
          <p:sp>
            <p:nvSpPr>
              <p:cNvPr id="8" name="剪去对角的矩形 4"/>
              <p:cNvSpPr/>
              <p:nvPr/>
            </p:nvSpPr>
            <p:spPr>
              <a:xfrm>
                <a:off x="1732" y="2571"/>
                <a:ext cx="5669" cy="3832"/>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9" name="矩形 2"/>
              <p:cNvSpPr/>
              <p:nvPr/>
            </p:nvSpPr>
            <p:spPr>
              <a:xfrm>
                <a:off x="1807" y="3031"/>
                <a:ext cx="5669" cy="2673"/>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a:lnSpc>
                    <a:spcPct val="110000"/>
                  </a:lnSpc>
                  <a:spcBef>
                    <a:spcPts val="0"/>
                  </a:spcBef>
                  <a:spcAft>
                    <a:spcPts val="0"/>
                  </a:spcAft>
                  <a:buNone/>
                </a:pPr>
                <a:r>
                  <a:rPr sz="1900" spc="100">
                    <a:solidFill>
                      <a:schemeClr val="tx1">
                        <a:lumMod val="85000"/>
                        <a:lumOff val="15000"/>
                      </a:schemeClr>
                    </a:solidFill>
                    <a:uFillTx/>
                    <a:latin typeface="微软雅黑" panose="020B0503020204020204" pitchFamily="34" charset="-122"/>
                    <a:ea typeface="微软雅黑" panose="020B0503020204020204" pitchFamily="34" charset="-122"/>
                  </a:rPr>
                  <a:t>增强全员安全意识，提高队伍作业技能，形成“人人上讲台、个个当专家”的浓郁氛围，促进作业现场班组全员安全教育培训实现常态化、全员化。</a:t>
                </a:r>
              </a:p>
            </p:txBody>
          </p:sp>
          <p:sp>
            <p:nvSpPr>
              <p:cNvPr id="18" name="文本框 1"/>
              <p:cNvSpPr txBox="1"/>
              <p:nvPr/>
            </p:nvSpPr>
            <p:spPr>
              <a:xfrm>
                <a:off x="3531" y="2267"/>
                <a:ext cx="2070" cy="628"/>
              </a:xfrm>
              <a:prstGeom prst="rect">
                <a:avLst/>
              </a:prstGeom>
              <a:solidFill>
                <a:srgbClr val="0160AF"/>
              </a:solid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algn="ctr" eaLnBrk="1" hangingPunct="1">
                  <a:lnSpc>
                    <a:spcPct val="100000"/>
                  </a:lnSpc>
                  <a:spcBef>
                    <a:spcPct val="0"/>
                  </a:spcBef>
                  <a:buNone/>
                </a:pPr>
                <a:r>
                  <a:rPr lang="zh-CN" altLang="en-US" sz="2000" b="1" spc="100" dirty="0" smtClean="0">
                    <a:solidFill>
                      <a:schemeClr val="bg1"/>
                    </a:solidFill>
                    <a:uFillTx/>
                    <a:latin typeface="微软雅黑" panose="020B0503020204020204" pitchFamily="34" charset="-122"/>
                    <a:ea typeface="微软雅黑" panose="020B0503020204020204" pitchFamily="34" charset="-122"/>
                  </a:rPr>
                  <a:t>达到效果</a:t>
                </a:r>
              </a:p>
            </p:txBody>
          </p:sp>
        </p:grpSp>
        <p:grpSp>
          <p:nvGrpSpPr>
            <p:cNvPr id="6" name="组合 5"/>
            <p:cNvGrpSpPr/>
            <p:nvPr/>
          </p:nvGrpSpPr>
          <p:grpSpPr>
            <a:xfrm>
              <a:off x="990" y="2957"/>
              <a:ext cx="5777" cy="4136"/>
              <a:chOff x="2381" y="2267"/>
              <a:chExt cx="5777" cy="4136"/>
            </a:xfrm>
          </p:grpSpPr>
          <p:sp>
            <p:nvSpPr>
              <p:cNvPr id="13" name="剪去对角的矩形 4"/>
              <p:cNvSpPr/>
              <p:nvPr/>
            </p:nvSpPr>
            <p:spPr>
              <a:xfrm>
                <a:off x="2381" y="2571"/>
                <a:ext cx="5777" cy="3832"/>
              </a:xfrm>
              <a:custGeom>
                <a:avLst/>
                <a:gdLst/>
                <a:ahLst/>
                <a:cxnLst>
                  <a:cxn ang="0">
                    <a:pos x="0" y="0"/>
                  </a:cxn>
                  <a:cxn ang="0">
                    <a:pos x="9654101" y="0"/>
                  </a:cxn>
                  <a:cxn ang="0">
                    <a:pos x="10417175" y="763074"/>
                  </a:cxn>
                  <a:cxn ang="0">
                    <a:pos x="10417175" y="4578350"/>
                  </a:cxn>
                  <a:cxn ang="0">
                    <a:pos x="10417175" y="4578350"/>
                  </a:cxn>
                  <a:cxn ang="0">
                    <a:pos x="763074" y="4578350"/>
                  </a:cxn>
                  <a:cxn ang="0">
                    <a:pos x="0" y="3815276"/>
                  </a:cxn>
                  <a:cxn ang="0">
                    <a:pos x="0" y="0"/>
                  </a:cxn>
                </a:cxnLst>
                <a:rect l="0" t="0" r="0" b="0"/>
                <a:pathLst>
                  <a:path w="10417175" h="4578350">
                    <a:moveTo>
                      <a:pt x="0" y="0"/>
                    </a:moveTo>
                    <a:lnTo>
                      <a:pt x="9654101" y="0"/>
                    </a:lnTo>
                    <a:lnTo>
                      <a:pt x="10417175" y="763074"/>
                    </a:lnTo>
                    <a:lnTo>
                      <a:pt x="10417175" y="4578350"/>
                    </a:lnTo>
                    <a:lnTo>
                      <a:pt x="10417175" y="4578350"/>
                    </a:lnTo>
                    <a:lnTo>
                      <a:pt x="763074" y="4578350"/>
                    </a:lnTo>
                    <a:lnTo>
                      <a:pt x="0" y="3815276"/>
                    </a:lnTo>
                    <a:lnTo>
                      <a:pt x="0" y="0"/>
                    </a:lnTo>
                    <a:close/>
                  </a:path>
                </a:pathLst>
              </a:custGeom>
              <a:solidFill>
                <a:schemeClr val="bg1">
                  <a:alpha val="100000"/>
                </a:schemeClr>
              </a:solidFill>
              <a:ln w="12700" cap="flat" cmpd="sng">
                <a:solidFill>
                  <a:schemeClr val="accent1">
                    <a:shade val="50000"/>
                  </a:schemeClr>
                </a:solidFill>
                <a:prstDash val="solid"/>
                <a:headEnd type="none" w="med" len="med"/>
                <a:tailEnd type="none" w="med" len="med"/>
              </a:ln>
            </p:spPr>
            <p:txBody>
              <a:bodyPr/>
              <a:lstStyle/>
              <a:p>
                <a:endParaRPr lang="zh-CN" altLang="en-US"/>
              </a:p>
            </p:txBody>
          </p:sp>
          <p:sp>
            <p:nvSpPr>
              <p:cNvPr id="14" name="矩形 2"/>
              <p:cNvSpPr/>
              <p:nvPr/>
            </p:nvSpPr>
            <p:spPr>
              <a:xfrm>
                <a:off x="2489" y="2986"/>
                <a:ext cx="5669" cy="3133"/>
              </a:xfrm>
              <a:prstGeom prst="rect">
                <a:avLst/>
              </a:prstGeom>
              <a:no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1" indent="457200" algn="just">
                  <a:lnSpc>
                    <a:spcPct val="130000"/>
                  </a:lnSpc>
                  <a:spcBef>
                    <a:spcPts val="0"/>
                  </a:spcBef>
                  <a:spcAft>
                    <a:spcPts val="0"/>
                  </a:spcAft>
                  <a:buNone/>
                </a:pPr>
                <a:r>
                  <a:rPr sz="1900" spc="100">
                    <a:solidFill>
                      <a:schemeClr val="tx1">
                        <a:lumMod val="85000"/>
                        <a:lumOff val="15000"/>
                      </a:schemeClr>
                    </a:solidFill>
                    <a:uFillTx/>
                    <a:latin typeface="微软雅黑" panose="020B0503020204020204" pitchFamily="34" charset="-122"/>
                    <a:ea typeface="微软雅黑" panose="020B0503020204020204" pitchFamily="34" charset="-122"/>
                  </a:rPr>
                  <a:t>采取“人人备课、抽签上台”、“每周一讲”等方法，组织全员大力开展安全技术培训、安全控制点交底、操作技能竞赛、师徒才艺秀等活动。</a:t>
                </a:r>
              </a:p>
            </p:txBody>
          </p:sp>
          <p:sp>
            <p:nvSpPr>
              <p:cNvPr id="17" name="文本框 1"/>
              <p:cNvSpPr txBox="1"/>
              <p:nvPr/>
            </p:nvSpPr>
            <p:spPr>
              <a:xfrm>
                <a:off x="4290" y="2267"/>
                <a:ext cx="2070" cy="628"/>
              </a:xfrm>
              <a:prstGeom prst="rect">
                <a:avLst/>
              </a:prstGeom>
              <a:solidFill>
                <a:srgbClr val="0160AF"/>
              </a:solidFill>
              <a:ln w="9525">
                <a:noFill/>
              </a:ln>
            </p:spPr>
            <p:txBody>
              <a:bodyPr wrap="square">
                <a:spAutoFit/>
              </a:bodyPr>
              <a:lstStyle>
                <a:lvl1pPr marL="228600" lvl="0" indent="-228600" algn="l" defTabSz="914400" eaLnBrk="0" fontAlgn="base" latinLnBrk="0" hangingPunct="0">
                  <a:lnSpc>
                    <a:spcPct val="90000"/>
                  </a:lnSpc>
                  <a:spcBef>
                    <a:spcPts val="1000"/>
                  </a:spcBef>
                  <a:spcAft>
                    <a:spcPct val="0"/>
                  </a:spcAft>
                  <a:buFont typeface="Arial" panose="020B0604020202020204" pitchFamily="34" charset="0"/>
                  <a:buChar char="•"/>
                  <a:defRPr sz="2800" b="0" i="0" u="none" kern="1200" baseline="0">
                    <a:solidFill>
                      <a:schemeClr val="tx1"/>
                    </a:solidFill>
                    <a:latin typeface="Calibri" panose="020F0502020204030204" pitchFamily="34" charset="0"/>
                    <a:ea typeface="宋体" panose="02010600030101010101" pitchFamily="2" charset="-122"/>
                  </a:defRPr>
                </a:lvl1pPr>
                <a:lvl2pPr marL="685800" lvl="1" indent="-228600" algn="l" defTabSz="914400" eaLnBrk="0" fontAlgn="base" latinLnBrk="0" hangingPunct="0">
                  <a:lnSpc>
                    <a:spcPct val="90000"/>
                  </a:lnSpc>
                  <a:spcBef>
                    <a:spcPts val="500"/>
                  </a:spcBef>
                  <a:spcAft>
                    <a:spcPct val="0"/>
                  </a:spcAft>
                  <a:buFont typeface="Arial" panose="020B0604020202020204" pitchFamily="34" charset="0"/>
                  <a:buChar char="•"/>
                  <a:defRPr sz="2400" b="0" i="0" u="none" kern="1200" baseline="0">
                    <a:solidFill>
                      <a:schemeClr val="tx1"/>
                    </a:solidFill>
                    <a:latin typeface="+mn-lt"/>
                    <a:ea typeface="+mn-ea"/>
                    <a:cs typeface="+mn-cs"/>
                  </a:defRPr>
                </a:lvl2pPr>
                <a:lvl3pPr marL="1143000" lvl="2" indent="-228600" algn="l" defTabSz="914400" eaLnBrk="0" fontAlgn="base" latinLnBrk="0" hangingPunct="0">
                  <a:lnSpc>
                    <a:spcPct val="90000"/>
                  </a:lnSpc>
                  <a:spcBef>
                    <a:spcPts val="500"/>
                  </a:spcBef>
                  <a:spcAft>
                    <a:spcPct val="0"/>
                  </a:spcAft>
                  <a:buFont typeface="Arial" panose="020B0604020202020204" pitchFamily="34" charset="0"/>
                  <a:buChar char="•"/>
                  <a:defRPr sz="2000" b="0" i="0" u="none" kern="1200" baseline="0">
                    <a:solidFill>
                      <a:schemeClr val="tx1"/>
                    </a:solidFill>
                    <a:latin typeface="+mn-lt"/>
                    <a:ea typeface="+mn-ea"/>
                    <a:cs typeface="+mn-cs"/>
                  </a:defRPr>
                </a:lvl3pPr>
                <a:lvl4pPr marL="1600200" lvl="3"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4pPr>
                <a:lvl5pPr marL="2057400" lvl="4" indent="-228600" algn="l" defTabSz="914400" eaLnBrk="0" fontAlgn="base" latinLnBrk="0" hangingPunct="0">
                  <a:lnSpc>
                    <a:spcPct val="90000"/>
                  </a:lnSpc>
                  <a:spcBef>
                    <a:spcPts val="500"/>
                  </a:spcBef>
                  <a:spcAft>
                    <a:spcPct val="0"/>
                  </a:spcAft>
                  <a:buFont typeface="Arial" panose="020B0604020202020204" pitchFamily="34" charset="0"/>
                  <a:buChar char="•"/>
                  <a:defRPr sz="1800" b="0" i="0" u="none" kern="1200" baseline="0">
                    <a:solidFill>
                      <a:schemeClr val="tx1"/>
                    </a:solidFill>
                    <a:latin typeface="+mn-lt"/>
                    <a:ea typeface="+mn-ea"/>
                    <a:cs typeface="+mn-cs"/>
                  </a:defRPr>
                </a:lvl5pPr>
              </a:lstStyle>
              <a:p>
                <a:pPr marL="0" lvl="0" indent="0" algn="ctr" eaLnBrk="1" hangingPunct="1">
                  <a:lnSpc>
                    <a:spcPct val="100000"/>
                  </a:lnSpc>
                  <a:spcBef>
                    <a:spcPct val="0"/>
                  </a:spcBef>
                  <a:buNone/>
                </a:pPr>
                <a:r>
                  <a:rPr lang="zh-CN" altLang="en-US" sz="2000" b="1" spc="100" dirty="0" smtClean="0">
                    <a:solidFill>
                      <a:schemeClr val="bg1"/>
                    </a:solidFill>
                    <a:uFillTx/>
                    <a:latin typeface="微软雅黑" panose="020B0503020204020204" pitchFamily="34" charset="-122"/>
                    <a:ea typeface="微软雅黑" panose="020B0503020204020204" pitchFamily="34" charset="-122"/>
                  </a:rPr>
                  <a:t>主要做法</a:t>
                </a:r>
              </a:p>
            </p:txBody>
          </p:sp>
        </p:gr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04</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751205" y="753745"/>
            <a:ext cx="3012440" cy="408305"/>
            <a:chOff x="1430" y="1109"/>
            <a:chExt cx="4744" cy="643"/>
          </a:xfrm>
        </p:grpSpPr>
        <p:sp>
          <p:nvSpPr>
            <p:cNvPr id="11" name="AutoShape 11"/>
            <p:cNvSpPr/>
            <p:nvPr/>
          </p:nvSpPr>
          <p:spPr>
            <a:xfrm>
              <a:off x="1490" y="1139"/>
              <a:ext cx="4683"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4744"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二、班组安全“大讲堂” </a:t>
              </a:r>
            </a:p>
          </p:txBody>
        </p:sp>
      </p:grpSp>
      <p:sp>
        <p:nvSpPr>
          <p:cNvPr id="3"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作业现场安全管理的工具应用属地自主安全管理</a:t>
            </a:r>
          </a:p>
        </p:txBody>
      </p:sp>
      <p:grpSp>
        <p:nvGrpSpPr>
          <p:cNvPr id="43" name="组合 42"/>
          <p:cNvGrpSpPr/>
          <p:nvPr/>
        </p:nvGrpSpPr>
        <p:grpSpPr>
          <a:xfrm>
            <a:off x="728980" y="1560195"/>
            <a:ext cx="7667625" cy="1637665"/>
            <a:chOff x="1148" y="2262"/>
            <a:chExt cx="12075" cy="2579"/>
          </a:xfrm>
        </p:grpSpPr>
        <p:sp>
          <p:nvSpPr>
            <p:cNvPr id="15" name="文本框 14"/>
            <p:cNvSpPr txBox="1"/>
            <p:nvPr/>
          </p:nvSpPr>
          <p:spPr>
            <a:xfrm>
              <a:off x="5173" y="2262"/>
              <a:ext cx="4055" cy="677"/>
            </a:xfrm>
            <a:prstGeom prst="rect">
              <a:avLst/>
            </a:prstGeom>
            <a:solidFill>
              <a:schemeClr val="accent1"/>
            </a:solidFill>
          </p:spPr>
          <p:txBody>
            <a:bodyPr wrap="square" rtlCol="0" anchor="ctr" anchorCtr="1">
              <a:spAutoFit/>
            </a:bodyPr>
            <a:lstStyle/>
            <a:p>
              <a:pPr marR="0" algn="ctr" defTabSz="914400" fontAlgn="auto">
                <a:buClrTx/>
                <a:buSzTx/>
                <a:buFont typeface="Arial" panose="020B0604020202020204" pitchFamily="34" charset="0"/>
                <a:buNone/>
                <a:defRPr/>
              </a:pPr>
              <a:r>
                <a:rPr lang="zh-CN" altLang="en-US" sz="2200" b="1" spc="100" noProof="0" dirty="0">
                  <a:solidFill>
                    <a:schemeClr val="bg1"/>
                  </a:solidFill>
                  <a:uFillTx/>
                  <a:latin typeface="微软雅黑" panose="020B0503020204020204" pitchFamily="34" charset="-122"/>
                  <a:ea typeface="微软雅黑" panose="020B0503020204020204" pitchFamily="34" charset="-122"/>
                  <a:sym typeface="+mn-ea"/>
                </a:rPr>
                <a:t>“班组安全大讲堂”</a:t>
              </a:r>
            </a:p>
          </p:txBody>
        </p:sp>
        <p:sp>
          <p:nvSpPr>
            <p:cNvPr id="22" name="文本框 21"/>
            <p:cNvSpPr txBox="1"/>
            <p:nvPr/>
          </p:nvSpPr>
          <p:spPr>
            <a:xfrm>
              <a:off x="5380" y="4165"/>
              <a:ext cx="3640" cy="677"/>
            </a:xfrm>
            <a:prstGeom prst="rect">
              <a:avLst/>
            </a:prstGeom>
            <a:solidFill>
              <a:schemeClr val="accent1"/>
            </a:solidFill>
          </p:spPr>
          <p:txBody>
            <a:bodyPr wrap="square" rtlCol="0" anchor="ctr" anchorCtr="1">
              <a:spAutoFit/>
            </a:bodyPr>
            <a:lstStyle/>
            <a:p>
              <a:pPr marR="0" algn="ctr" defTabSz="914400" fontAlgn="auto">
                <a:buClrTx/>
                <a:buSzTx/>
                <a:buFont typeface="Arial" panose="020B0604020202020204" pitchFamily="34" charset="0"/>
                <a:buNone/>
                <a:defRPr/>
              </a:pPr>
              <a:r>
                <a:rPr lang="zh-CN" altLang="en-US" sz="2200" b="1" spc="100" noProof="0" dirty="0">
                  <a:solidFill>
                    <a:schemeClr val="bg1"/>
                  </a:solidFill>
                  <a:uFillTx/>
                  <a:latin typeface="微软雅黑" panose="020B0503020204020204" pitchFamily="34" charset="-122"/>
                  <a:ea typeface="微软雅黑" panose="020B0503020204020204" pitchFamily="34" charset="-122"/>
                  <a:sym typeface="+mn-ea"/>
                </a:rPr>
                <a:t>作业现场大讲堂</a:t>
              </a:r>
            </a:p>
          </p:txBody>
        </p:sp>
        <p:sp>
          <p:nvSpPr>
            <p:cNvPr id="23" name="文本框 22"/>
            <p:cNvSpPr txBox="1"/>
            <p:nvPr/>
          </p:nvSpPr>
          <p:spPr>
            <a:xfrm>
              <a:off x="1148" y="4165"/>
              <a:ext cx="3637" cy="677"/>
            </a:xfrm>
            <a:prstGeom prst="rect">
              <a:avLst/>
            </a:prstGeom>
            <a:solidFill>
              <a:schemeClr val="accent1"/>
            </a:solidFill>
          </p:spPr>
          <p:txBody>
            <a:bodyPr wrap="square" rtlCol="0" anchor="ctr" anchorCtr="1">
              <a:spAutoFit/>
            </a:bodyPr>
            <a:lstStyle/>
            <a:p>
              <a:pPr marR="0" algn="ctr" defTabSz="914400" fontAlgn="auto">
                <a:buClrTx/>
                <a:buSzTx/>
                <a:buFont typeface="Arial" panose="020B0604020202020204" pitchFamily="34" charset="0"/>
                <a:buNone/>
                <a:defRPr/>
              </a:pPr>
              <a:r>
                <a:rPr lang="zh-CN" altLang="en-US" sz="2200" b="1" spc="100" noProof="0" dirty="0">
                  <a:solidFill>
                    <a:schemeClr val="bg1"/>
                  </a:solidFill>
                  <a:uFillTx/>
                  <a:latin typeface="微软雅黑" panose="020B0503020204020204" pitchFamily="34" charset="-122"/>
                  <a:ea typeface="微软雅黑" panose="020B0503020204020204" pitchFamily="34" charset="-122"/>
                  <a:sym typeface="+mn-ea"/>
                </a:rPr>
                <a:t>技术培训大讲堂</a:t>
              </a:r>
            </a:p>
          </p:txBody>
        </p:sp>
        <p:sp>
          <p:nvSpPr>
            <p:cNvPr id="24" name="文本框 23"/>
            <p:cNvSpPr txBox="1"/>
            <p:nvPr/>
          </p:nvSpPr>
          <p:spPr>
            <a:xfrm>
              <a:off x="9583" y="4165"/>
              <a:ext cx="3640" cy="677"/>
            </a:xfrm>
            <a:prstGeom prst="rect">
              <a:avLst/>
            </a:prstGeom>
            <a:solidFill>
              <a:schemeClr val="accent1"/>
            </a:solidFill>
          </p:spPr>
          <p:txBody>
            <a:bodyPr wrap="square" rtlCol="0" anchor="ctr" anchorCtr="1">
              <a:spAutoFit/>
            </a:bodyPr>
            <a:lstStyle/>
            <a:p>
              <a:pPr marR="0" algn="ctr" defTabSz="914400" fontAlgn="auto">
                <a:buClrTx/>
                <a:buSzTx/>
                <a:buFont typeface="Arial" panose="020B0604020202020204" pitchFamily="34" charset="0"/>
                <a:buNone/>
                <a:defRPr/>
              </a:pPr>
              <a:r>
                <a:rPr lang="zh-CN" altLang="en-US" sz="2200" b="1" spc="100" noProof="0" dirty="0">
                  <a:solidFill>
                    <a:schemeClr val="bg1"/>
                  </a:solidFill>
                  <a:uFillTx/>
                  <a:latin typeface="微软雅黑" panose="020B0503020204020204" pitchFamily="34" charset="-122"/>
                  <a:ea typeface="微软雅黑" panose="020B0503020204020204" pitchFamily="34" charset="-122"/>
                  <a:sym typeface="+mn-ea"/>
                </a:rPr>
                <a:t>事故分析大讲堂</a:t>
              </a:r>
            </a:p>
          </p:txBody>
        </p:sp>
        <p:cxnSp>
          <p:nvCxnSpPr>
            <p:cNvPr id="35" name="Elbow Connector 23"/>
            <p:cNvCxnSpPr/>
            <p:nvPr/>
          </p:nvCxnSpPr>
          <p:spPr>
            <a:xfrm rot="5400000" flipV="1">
              <a:off x="6735" y="3514"/>
              <a:ext cx="940" cy="5"/>
            </a:xfrm>
            <a:prstGeom prst="bentConnector3">
              <a:avLst>
                <a:gd name="adj1" fmla="val 50106"/>
              </a:avLst>
            </a:prstGeom>
            <a:ln w="12700">
              <a:solidFill>
                <a:srgbClr val="ADBACA"/>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36" name="Elbow Connector 23"/>
            <p:cNvCxnSpPr/>
            <p:nvPr/>
          </p:nvCxnSpPr>
          <p:spPr>
            <a:xfrm rot="5400000">
              <a:off x="6058" y="3268"/>
              <a:ext cx="442" cy="5"/>
            </a:xfrm>
            <a:prstGeom prst="bentConnector3">
              <a:avLst>
                <a:gd name="adj1" fmla="val 50226"/>
              </a:avLst>
            </a:prstGeom>
            <a:ln w="12700">
              <a:solidFill>
                <a:srgbClr val="ADBACA"/>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37" name="Elbow Connector 23"/>
            <p:cNvCxnSpPr/>
            <p:nvPr/>
          </p:nvCxnSpPr>
          <p:spPr>
            <a:xfrm rot="5400000" flipV="1">
              <a:off x="7913" y="3282"/>
              <a:ext cx="472" cy="6"/>
            </a:xfrm>
            <a:prstGeom prst="bentConnector3">
              <a:avLst>
                <a:gd name="adj1" fmla="val 50212"/>
              </a:avLst>
            </a:prstGeom>
            <a:ln w="12700">
              <a:solidFill>
                <a:srgbClr val="ADBACA"/>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38" name="Elbow Connector 23"/>
            <p:cNvCxnSpPr/>
            <p:nvPr/>
          </p:nvCxnSpPr>
          <p:spPr>
            <a:xfrm rot="10800000" flipV="1">
              <a:off x="2976" y="3500"/>
              <a:ext cx="3135" cy="5"/>
            </a:xfrm>
            <a:prstGeom prst="bentConnector3">
              <a:avLst>
                <a:gd name="adj1" fmla="val 49984"/>
              </a:avLst>
            </a:prstGeom>
            <a:ln w="12700">
              <a:solidFill>
                <a:srgbClr val="ADBACA"/>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39" name="Elbow Connector 23"/>
            <p:cNvCxnSpPr/>
            <p:nvPr/>
          </p:nvCxnSpPr>
          <p:spPr>
            <a:xfrm rot="5400000">
              <a:off x="2766" y="3873"/>
              <a:ext cx="398" cy="7"/>
            </a:xfrm>
            <a:prstGeom prst="bentConnector3">
              <a:avLst>
                <a:gd name="adj1" fmla="val 50126"/>
              </a:avLst>
            </a:prstGeom>
            <a:ln w="12700">
              <a:solidFill>
                <a:srgbClr val="ADBACA"/>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40" name="Elbow Connector 23"/>
            <p:cNvCxnSpPr/>
            <p:nvPr/>
          </p:nvCxnSpPr>
          <p:spPr>
            <a:xfrm rot="10800000" flipV="1">
              <a:off x="8306" y="3521"/>
              <a:ext cx="3135" cy="5"/>
            </a:xfrm>
            <a:prstGeom prst="bentConnector3">
              <a:avLst>
                <a:gd name="adj1" fmla="val 49984"/>
              </a:avLst>
            </a:prstGeom>
            <a:ln w="12700">
              <a:solidFill>
                <a:srgbClr val="ADBACA"/>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41" name="Elbow Connector 23"/>
            <p:cNvCxnSpPr/>
            <p:nvPr/>
          </p:nvCxnSpPr>
          <p:spPr>
            <a:xfrm rot="5400000">
              <a:off x="11245" y="3873"/>
              <a:ext cx="398" cy="7"/>
            </a:xfrm>
            <a:prstGeom prst="bentConnector3">
              <a:avLst>
                <a:gd name="adj1" fmla="val 46608"/>
              </a:avLst>
            </a:prstGeom>
            <a:ln w="12700">
              <a:solidFill>
                <a:srgbClr val="ADBACA"/>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grpSp>
      <p:sp>
        <p:nvSpPr>
          <p:cNvPr id="42" name="文本框 41"/>
          <p:cNvSpPr txBox="1"/>
          <p:nvPr/>
        </p:nvSpPr>
        <p:spPr>
          <a:xfrm>
            <a:off x="1052513" y="3436620"/>
            <a:ext cx="7038975" cy="1106805"/>
          </a:xfrm>
          <a:prstGeom prst="rect">
            <a:avLst/>
          </a:prstGeom>
          <a:noFill/>
        </p:spPr>
        <p:txBody>
          <a:bodyPr wrap="square" rtlCol="0" anchor="t">
            <a:spAutoFit/>
          </a:bodyPr>
          <a:lstStyle/>
          <a:p>
            <a:pPr marL="0" marR="0" lvl="0" indent="0" algn="ctr" defTabSz="914400" rtl="0" fontAlgn="base">
              <a:lnSpc>
                <a:spcPct val="150000"/>
              </a:lnSpc>
              <a:spcBef>
                <a:spcPct val="0"/>
              </a:spcBef>
              <a:spcAft>
                <a:spcPct val="0"/>
              </a:spcAft>
              <a:buClrTx/>
              <a:buSzTx/>
              <a:buFont typeface="Arial" panose="020B0604020202020204" pitchFamily="34" charset="0"/>
              <a:buNone/>
              <a:tabLst>
                <a:tab pos="8521700" algn="r"/>
              </a:tabLst>
              <a:defRPr/>
            </a:pPr>
            <a:r>
              <a:rPr lang="zh-CN" altLang="en-US" sz="2200" b="1" spc="100" noProof="0" dirty="0" smtClean="0">
                <a:ln>
                  <a:noFill/>
                </a:ln>
                <a:solidFill>
                  <a:schemeClr val="tx1">
                    <a:lumMod val="65000"/>
                    <a:lumOff val="35000"/>
                  </a:schemeClr>
                </a:solidFill>
                <a:effectLst/>
                <a:uLnTx/>
                <a:uFillTx/>
                <a:latin typeface="微软雅黑" panose="020B0503020204020204" pitchFamily="34" charset="-122"/>
                <a:ea typeface="微软雅黑" panose="020B0503020204020204" pitchFamily="34" charset="-122"/>
                <a:sym typeface="+mn-ea"/>
              </a:rPr>
              <a:t>“班组安全大讲堂”一人一案例、安全作业分享人人上讲台个个当专家、人人都是安全员体验</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04</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751205" y="753745"/>
            <a:ext cx="3012440" cy="408305"/>
            <a:chOff x="1430" y="1109"/>
            <a:chExt cx="4744" cy="643"/>
          </a:xfrm>
        </p:grpSpPr>
        <p:sp>
          <p:nvSpPr>
            <p:cNvPr id="11" name="AutoShape 11"/>
            <p:cNvSpPr/>
            <p:nvPr/>
          </p:nvSpPr>
          <p:spPr>
            <a:xfrm>
              <a:off x="1490" y="1139"/>
              <a:ext cx="4683"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4744"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二、班组安全“大讲堂” </a:t>
              </a:r>
            </a:p>
          </p:txBody>
        </p:sp>
      </p:grpSp>
      <p:sp>
        <p:nvSpPr>
          <p:cNvPr id="3"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作业现场安全管理的工具应用属地自主安全管理</a:t>
            </a:r>
          </a:p>
        </p:txBody>
      </p:sp>
      <p:sp>
        <p:nvSpPr>
          <p:cNvPr id="7" name="文本框 6"/>
          <p:cNvSpPr txBox="1"/>
          <p:nvPr/>
        </p:nvSpPr>
        <p:spPr>
          <a:xfrm>
            <a:off x="3147060" y="1206500"/>
            <a:ext cx="2849880" cy="398780"/>
          </a:xfrm>
          <a:prstGeom prst="rect">
            <a:avLst/>
          </a:prstGeom>
          <a:noFill/>
        </p:spPr>
        <p:txBody>
          <a:bodyPr wrap="none" rtlCol="0" anchor="t">
            <a:spAutoFit/>
          </a:bodyPr>
          <a:lstStyle/>
          <a:p>
            <a:pPr marR="0" algn="l" defTabSz="914400" fontAlgn="auto">
              <a:buNone/>
            </a:pPr>
            <a:r>
              <a:rPr lang="en-US" sz="2000" b="1" spc="100" dirty="0" smtClean="0">
                <a:solidFill>
                  <a:schemeClr val="accent1"/>
                </a:solidFill>
                <a:uFillTx/>
                <a:latin typeface="微软雅黑" panose="020B0503020204020204" pitchFamily="34" charset="-122"/>
                <a:ea typeface="微软雅黑" panose="020B0503020204020204" pitchFamily="34" charset="-122"/>
                <a:sym typeface="+mn-ea"/>
              </a:rPr>
              <a:t>健全安全风险防范机制</a:t>
            </a:r>
          </a:p>
        </p:txBody>
      </p:sp>
      <p:sp>
        <p:nvSpPr>
          <p:cNvPr id="4" name="文本框 3"/>
          <p:cNvSpPr txBox="1"/>
          <p:nvPr/>
        </p:nvSpPr>
        <p:spPr>
          <a:xfrm>
            <a:off x="2575560" y="1623060"/>
            <a:ext cx="3992880" cy="383540"/>
          </a:xfrm>
          <a:prstGeom prst="rect">
            <a:avLst/>
          </a:prstGeom>
          <a:noFill/>
        </p:spPr>
        <p:txBody>
          <a:bodyPr wrap="none" rtlCol="0" anchor="t">
            <a:spAutoFit/>
          </a:bodyPr>
          <a:lstStyle/>
          <a:p>
            <a:pPr marR="0" indent="0" algn="ctr" defTabSz="914400" fontAlgn="auto">
              <a:lnSpc>
                <a:spcPct val="100000"/>
              </a:lnSpc>
              <a:spcBef>
                <a:spcPts val="0"/>
              </a:spcBef>
              <a:spcAft>
                <a:spcPts val="0"/>
              </a:spcAft>
              <a:buClr>
                <a:srgbClr val="C00000"/>
              </a:buClr>
              <a:buSzTx/>
              <a:buFont typeface="Arial" panose="020B0604020202020204" pitchFamily="34" charset="0"/>
              <a:buNone/>
              <a:defRPr/>
            </a:pPr>
            <a:r>
              <a:rPr lang="zh-CN" altLang="en-US" sz="1900" b="1" kern="2200" spc="100" noProof="0" dirty="0">
                <a:solidFill>
                  <a:schemeClr val="tx1">
                    <a:lumMod val="65000"/>
                    <a:lumOff val="35000"/>
                  </a:schemeClr>
                </a:solidFill>
                <a:uFillTx/>
                <a:latin typeface="微软雅黑" panose="020B0503020204020204" pitchFamily="34" charset="-122"/>
                <a:ea typeface="微软雅黑" panose="020B0503020204020204" pitchFamily="34" charset="-122"/>
                <a:sym typeface="+mn-ea"/>
              </a:rPr>
              <a:t>全员岗位风险分析”三步</a:t>
            </a:r>
            <a:r>
              <a:rPr lang="en-US" altLang="zh-CN" sz="1900" b="1" kern="2200" spc="100" noProof="0" dirty="0">
                <a:solidFill>
                  <a:schemeClr val="tx1">
                    <a:lumMod val="65000"/>
                    <a:lumOff val="35000"/>
                  </a:schemeClr>
                </a:solidFill>
                <a:uFillTx/>
                <a:latin typeface="微软雅黑" panose="020B0503020204020204" pitchFamily="34" charset="-122"/>
                <a:ea typeface="微软雅黑" panose="020B0503020204020204" pitchFamily="34" charset="-122"/>
                <a:sym typeface="+mn-ea"/>
              </a:rPr>
              <a:t>”</a:t>
            </a:r>
            <a:r>
              <a:rPr lang="zh-CN" altLang="en-US" sz="1900" b="1" kern="2200" spc="100" noProof="0" dirty="0">
                <a:solidFill>
                  <a:schemeClr val="tx1">
                    <a:lumMod val="65000"/>
                    <a:lumOff val="35000"/>
                  </a:schemeClr>
                </a:solidFill>
                <a:uFillTx/>
                <a:latin typeface="微软雅黑" panose="020B0503020204020204" pitchFamily="34" charset="-122"/>
                <a:ea typeface="微软雅黑" panose="020B0503020204020204" pitchFamily="34" charset="-122"/>
                <a:sym typeface="+mn-ea"/>
              </a:rPr>
              <a:t>助推法</a:t>
            </a:r>
          </a:p>
        </p:txBody>
      </p:sp>
      <p:grpSp>
        <p:nvGrpSpPr>
          <p:cNvPr id="6" name="组合 5"/>
          <p:cNvGrpSpPr/>
          <p:nvPr/>
        </p:nvGrpSpPr>
        <p:grpSpPr>
          <a:xfrm>
            <a:off x="690563" y="2087880"/>
            <a:ext cx="7762875" cy="2611120"/>
            <a:chOff x="2400" y="3888"/>
            <a:chExt cx="14505" cy="5897"/>
          </a:xfrm>
        </p:grpSpPr>
        <p:sp>
          <p:nvSpPr>
            <p:cNvPr id="9" name="AutoShape 3"/>
            <p:cNvSpPr>
              <a:spLocks noChangeArrowheads="1"/>
            </p:cNvSpPr>
            <p:nvPr/>
          </p:nvSpPr>
          <p:spPr bwMode="gray">
            <a:xfrm>
              <a:off x="9989" y="3888"/>
              <a:ext cx="6916" cy="3932"/>
            </a:xfrm>
            <a:prstGeom prst="rightArrow">
              <a:avLst>
                <a:gd name="adj1" fmla="val 64000"/>
                <a:gd name="adj2" fmla="val 37599"/>
              </a:avLst>
            </a:prstGeom>
            <a:solidFill>
              <a:schemeClr val="accent5"/>
            </a:solidFill>
            <a:ln w="25400" algn="ctr">
              <a:noFill/>
              <a:miter lim="800000"/>
            </a:ln>
          </p:spPr>
          <p:txBody>
            <a:bodyPr lIns="45720" tIns="44450" rIns="45720" bIns="44450" anchor="ctr" anchorCtr="1"/>
            <a:lstStyle/>
            <a:p>
              <a:pPr>
                <a:defRPr/>
              </a:pPr>
              <a:endParaRPr lang="zh-TW" altLang="en-US" kern="0">
                <a:solidFill>
                  <a:sysClr val="windowText" lastClr="000000"/>
                </a:solidFill>
                <a:cs typeface="+mn-ea"/>
              </a:endParaRPr>
            </a:p>
          </p:txBody>
        </p:sp>
        <p:sp>
          <p:nvSpPr>
            <p:cNvPr id="14" name="AutoShape 5"/>
            <p:cNvSpPr>
              <a:spLocks noChangeArrowheads="1"/>
            </p:cNvSpPr>
            <p:nvPr/>
          </p:nvSpPr>
          <p:spPr bwMode="auto">
            <a:xfrm>
              <a:off x="9989" y="4592"/>
              <a:ext cx="2024" cy="1391"/>
            </a:xfrm>
            <a:custGeom>
              <a:avLst/>
              <a:gdLst>
                <a:gd name="connsiteX0" fmla="*/ 0 w 959131"/>
                <a:gd name="connsiteY0" fmla="*/ 641255 h 641255"/>
                <a:gd name="connsiteX1" fmla="*/ 0 w 959131"/>
                <a:gd name="connsiteY1" fmla="*/ 0 h 641255"/>
                <a:gd name="connsiteX2" fmla="*/ 959131 w 959131"/>
                <a:gd name="connsiteY2" fmla="*/ 641255 h 641255"/>
                <a:gd name="connsiteX3" fmla="*/ 0 w 959131"/>
                <a:gd name="connsiteY3" fmla="*/ 641255 h 641255"/>
                <a:gd name="connsiteX0-1" fmla="*/ 0 w 963893"/>
                <a:gd name="connsiteY0-2" fmla="*/ 641255 h 655542"/>
                <a:gd name="connsiteX1-3" fmla="*/ 0 w 963893"/>
                <a:gd name="connsiteY1-4" fmla="*/ 0 h 655542"/>
                <a:gd name="connsiteX2-5" fmla="*/ 963893 w 963893"/>
                <a:gd name="connsiteY2-6" fmla="*/ 655542 h 655542"/>
                <a:gd name="connsiteX3-7" fmla="*/ 0 w 963893"/>
                <a:gd name="connsiteY3-8" fmla="*/ 641255 h 655542"/>
                <a:gd name="connsiteX0-9" fmla="*/ 0 w 963893"/>
                <a:gd name="connsiteY0-10" fmla="*/ 660305 h 660305"/>
                <a:gd name="connsiteX1-11" fmla="*/ 0 w 963893"/>
                <a:gd name="connsiteY1-12" fmla="*/ 0 h 660305"/>
                <a:gd name="connsiteX2-13" fmla="*/ 963893 w 963893"/>
                <a:gd name="connsiteY2-14" fmla="*/ 655542 h 660305"/>
                <a:gd name="connsiteX3-15" fmla="*/ 0 w 963893"/>
                <a:gd name="connsiteY3-16" fmla="*/ 660305 h 660305"/>
                <a:gd name="connsiteX0-17" fmla="*/ 0 w 966274"/>
                <a:gd name="connsiteY0-18" fmla="*/ 660305 h 660305"/>
                <a:gd name="connsiteX1-19" fmla="*/ 0 w 966274"/>
                <a:gd name="connsiteY1-20" fmla="*/ 0 h 660305"/>
                <a:gd name="connsiteX2-21" fmla="*/ 966274 w 966274"/>
                <a:gd name="connsiteY2-22" fmla="*/ 657923 h 660305"/>
                <a:gd name="connsiteX3-23" fmla="*/ 0 w 966274"/>
                <a:gd name="connsiteY3-24" fmla="*/ 660305 h 660305"/>
                <a:gd name="connsiteX0-25" fmla="*/ 0 w 959130"/>
                <a:gd name="connsiteY0-26" fmla="*/ 660305 h 660305"/>
                <a:gd name="connsiteX1-27" fmla="*/ 0 w 959130"/>
                <a:gd name="connsiteY1-28" fmla="*/ 0 h 660305"/>
                <a:gd name="connsiteX2-29" fmla="*/ 959130 w 959130"/>
                <a:gd name="connsiteY2-30" fmla="*/ 657923 h 660305"/>
                <a:gd name="connsiteX3-31" fmla="*/ 0 w 959130"/>
                <a:gd name="connsiteY3-32" fmla="*/ 660305 h 660305"/>
                <a:gd name="connsiteX0-33" fmla="*/ 0 w 963892"/>
                <a:gd name="connsiteY0-34" fmla="*/ 660305 h 662685"/>
                <a:gd name="connsiteX1-35" fmla="*/ 0 w 963892"/>
                <a:gd name="connsiteY1-36" fmla="*/ 0 h 662685"/>
                <a:gd name="connsiteX2-37" fmla="*/ 963892 w 963892"/>
                <a:gd name="connsiteY2-38" fmla="*/ 662685 h 662685"/>
                <a:gd name="connsiteX3-39" fmla="*/ 0 w 963892"/>
                <a:gd name="connsiteY3-40" fmla="*/ 660305 h 662685"/>
              </a:gdLst>
              <a:ahLst/>
              <a:cxnLst>
                <a:cxn ang="0">
                  <a:pos x="connsiteX0-1" y="connsiteY0-2"/>
                </a:cxn>
                <a:cxn ang="0">
                  <a:pos x="connsiteX1-3" y="connsiteY1-4"/>
                </a:cxn>
                <a:cxn ang="0">
                  <a:pos x="connsiteX2-5" y="connsiteY2-6"/>
                </a:cxn>
                <a:cxn ang="0">
                  <a:pos x="connsiteX3-7" y="connsiteY3-8"/>
                </a:cxn>
              </a:cxnLst>
              <a:rect l="l" t="t" r="r" b="b"/>
              <a:pathLst>
                <a:path w="963892" h="662685">
                  <a:moveTo>
                    <a:pt x="0" y="660305"/>
                  </a:moveTo>
                  <a:lnTo>
                    <a:pt x="0" y="0"/>
                  </a:lnTo>
                  <a:lnTo>
                    <a:pt x="963892" y="662685"/>
                  </a:lnTo>
                  <a:lnTo>
                    <a:pt x="0" y="660305"/>
                  </a:lnTo>
                  <a:close/>
                </a:path>
              </a:pathLst>
            </a:custGeom>
            <a:solidFill>
              <a:schemeClr val="tx1">
                <a:lumMod val="65000"/>
                <a:lumOff val="35000"/>
              </a:schemeClr>
            </a:solidFill>
            <a:ln>
              <a:noFill/>
            </a:ln>
          </p:spPr>
          <p:txBody>
            <a:bodyPr wrap="none" lIns="0" tIns="0" rIns="0" bIns="0" anchor="ctr"/>
            <a:lstStyle/>
            <a:p>
              <a:pPr>
                <a:defRPr/>
              </a:pPr>
              <a:endParaRPr lang="zh-TW" altLang="en-US" kern="0">
                <a:solidFill>
                  <a:sysClr val="windowText" lastClr="000000"/>
                </a:solidFill>
                <a:cs typeface="+mn-ea"/>
              </a:endParaRPr>
            </a:p>
          </p:txBody>
        </p:sp>
        <p:sp>
          <p:nvSpPr>
            <p:cNvPr id="17" name="Rectangle 4"/>
            <p:cNvSpPr>
              <a:spLocks noChangeArrowheads="1"/>
            </p:cNvSpPr>
            <p:nvPr/>
          </p:nvSpPr>
          <p:spPr bwMode="gray">
            <a:xfrm>
              <a:off x="5988" y="5982"/>
              <a:ext cx="6015" cy="2381"/>
            </a:xfrm>
            <a:prstGeom prst="rect">
              <a:avLst/>
            </a:prstGeom>
            <a:solidFill>
              <a:schemeClr val="tx1">
                <a:lumMod val="50000"/>
                <a:lumOff val="50000"/>
              </a:schemeClr>
            </a:solidFill>
            <a:ln w="25400" algn="ctr">
              <a:noFill/>
              <a:miter lim="800000"/>
            </a:ln>
          </p:spPr>
          <p:txBody>
            <a:bodyPr lIns="45720" tIns="44450" rIns="45720" bIns="44450" anchor="ctr" anchorCtr="1"/>
            <a:lstStyle/>
            <a:p>
              <a:pPr>
                <a:defRPr/>
              </a:pPr>
              <a:endParaRPr lang="zh-TW" altLang="en-US" kern="0">
                <a:solidFill>
                  <a:sysClr val="windowText" lastClr="000000"/>
                </a:solidFill>
                <a:cs typeface="+mn-ea"/>
              </a:endParaRPr>
            </a:p>
          </p:txBody>
        </p:sp>
        <p:sp>
          <p:nvSpPr>
            <p:cNvPr id="19" name="AutoShape 8"/>
            <p:cNvSpPr>
              <a:spLocks noChangeArrowheads="1"/>
            </p:cNvSpPr>
            <p:nvPr/>
          </p:nvSpPr>
          <p:spPr bwMode="auto">
            <a:xfrm>
              <a:off x="5988" y="5984"/>
              <a:ext cx="1635" cy="1460"/>
            </a:xfrm>
            <a:custGeom>
              <a:avLst/>
              <a:gdLst>
                <a:gd name="connsiteX0" fmla="*/ 0 w 820146"/>
                <a:gd name="connsiteY0" fmla="*/ 697675 h 697675"/>
                <a:gd name="connsiteX1" fmla="*/ 0 w 820146"/>
                <a:gd name="connsiteY1" fmla="*/ 0 h 697675"/>
                <a:gd name="connsiteX2" fmla="*/ 820146 w 820146"/>
                <a:gd name="connsiteY2" fmla="*/ 697675 h 697675"/>
                <a:gd name="connsiteX3" fmla="*/ 0 w 820146"/>
                <a:gd name="connsiteY3" fmla="*/ 697675 h 697675"/>
                <a:gd name="connsiteX0-1" fmla="*/ 0 w 778871"/>
                <a:gd name="connsiteY0-2" fmla="*/ 697675 h 697675"/>
                <a:gd name="connsiteX1-3" fmla="*/ 0 w 778871"/>
                <a:gd name="connsiteY1-4" fmla="*/ 0 h 697675"/>
                <a:gd name="connsiteX2-5" fmla="*/ 778871 w 778871"/>
                <a:gd name="connsiteY2-6" fmla="*/ 678625 h 697675"/>
                <a:gd name="connsiteX3-7" fmla="*/ 0 w 778871"/>
                <a:gd name="connsiteY3-8" fmla="*/ 697675 h 697675"/>
                <a:gd name="connsiteX0-9" fmla="*/ 0 w 778871"/>
                <a:gd name="connsiteY0-10" fmla="*/ 672275 h 678625"/>
                <a:gd name="connsiteX1-11" fmla="*/ 0 w 778871"/>
                <a:gd name="connsiteY1-12" fmla="*/ 0 h 678625"/>
                <a:gd name="connsiteX2-13" fmla="*/ 778871 w 778871"/>
                <a:gd name="connsiteY2-14" fmla="*/ 678625 h 678625"/>
                <a:gd name="connsiteX3-15" fmla="*/ 0 w 778871"/>
                <a:gd name="connsiteY3-16" fmla="*/ 672275 h 678625"/>
                <a:gd name="connsiteX0-17" fmla="*/ 0 w 778871"/>
                <a:gd name="connsiteY0-18" fmla="*/ 672275 h 678625"/>
                <a:gd name="connsiteX1-19" fmla="*/ 0 w 778871"/>
                <a:gd name="connsiteY1-20" fmla="*/ 0 h 678625"/>
                <a:gd name="connsiteX2-21" fmla="*/ 778871 w 778871"/>
                <a:gd name="connsiteY2-22" fmla="*/ 678625 h 678625"/>
                <a:gd name="connsiteX3-23" fmla="*/ 0 w 778871"/>
                <a:gd name="connsiteY3-24" fmla="*/ 672275 h 678625"/>
                <a:gd name="connsiteX0-25" fmla="*/ 0 w 778871"/>
                <a:gd name="connsiteY0-26" fmla="*/ 695135 h 695135"/>
                <a:gd name="connsiteX1-27" fmla="*/ 0 w 778871"/>
                <a:gd name="connsiteY1-28" fmla="*/ 0 h 695135"/>
                <a:gd name="connsiteX2-29" fmla="*/ 778871 w 778871"/>
                <a:gd name="connsiteY2-30" fmla="*/ 678625 h 695135"/>
                <a:gd name="connsiteX3-31" fmla="*/ 0 w 778871"/>
                <a:gd name="connsiteY3-32" fmla="*/ 695135 h 695135"/>
              </a:gdLst>
              <a:ahLst/>
              <a:cxnLst>
                <a:cxn ang="0">
                  <a:pos x="connsiteX0-1" y="connsiteY0-2"/>
                </a:cxn>
                <a:cxn ang="0">
                  <a:pos x="connsiteX1-3" y="connsiteY1-4"/>
                </a:cxn>
                <a:cxn ang="0">
                  <a:pos x="connsiteX2-5" y="connsiteY2-6"/>
                </a:cxn>
                <a:cxn ang="0">
                  <a:pos x="connsiteX3-7" y="connsiteY3-8"/>
                </a:cxn>
              </a:cxnLst>
              <a:rect l="l" t="t" r="r" b="b"/>
              <a:pathLst>
                <a:path w="778871" h="695135">
                  <a:moveTo>
                    <a:pt x="0" y="695135"/>
                  </a:moveTo>
                  <a:lnTo>
                    <a:pt x="0" y="0"/>
                  </a:lnTo>
                  <a:lnTo>
                    <a:pt x="778871" y="678625"/>
                  </a:lnTo>
                  <a:lnTo>
                    <a:pt x="0" y="695135"/>
                  </a:lnTo>
                  <a:close/>
                </a:path>
              </a:pathLst>
            </a:custGeom>
            <a:solidFill>
              <a:schemeClr val="accent3">
                <a:lumMod val="75000"/>
              </a:schemeClr>
            </a:solidFill>
            <a:ln>
              <a:noFill/>
            </a:ln>
          </p:spPr>
          <p:txBody>
            <a:bodyPr wrap="none" lIns="0" tIns="0" rIns="0" bIns="0" anchor="ctr"/>
            <a:lstStyle/>
            <a:p>
              <a:pPr>
                <a:defRPr/>
              </a:pPr>
              <a:endParaRPr lang="zh-TW" altLang="en-US" kern="0">
                <a:solidFill>
                  <a:sysClr val="windowText" lastClr="000000"/>
                </a:solidFill>
                <a:cs typeface="+mn-ea"/>
              </a:endParaRPr>
            </a:p>
          </p:txBody>
        </p:sp>
        <p:sp>
          <p:nvSpPr>
            <p:cNvPr id="21" name="Rectangle 6"/>
            <p:cNvSpPr>
              <a:spLocks noChangeArrowheads="1"/>
            </p:cNvSpPr>
            <p:nvPr/>
          </p:nvSpPr>
          <p:spPr bwMode="gray">
            <a:xfrm>
              <a:off x="2400" y="7401"/>
              <a:ext cx="5206" cy="2384"/>
            </a:xfrm>
            <a:prstGeom prst="rect">
              <a:avLst/>
            </a:prstGeom>
            <a:solidFill>
              <a:schemeClr val="accent3"/>
            </a:solidFill>
            <a:ln w="25400" algn="ctr">
              <a:noFill/>
              <a:miter lim="800000"/>
            </a:ln>
          </p:spPr>
          <p:txBody>
            <a:bodyPr lIns="45720" tIns="44450" rIns="45720" bIns="44450" anchor="ctr" anchorCtr="1"/>
            <a:lstStyle/>
            <a:p>
              <a:pPr>
                <a:defRPr/>
              </a:pPr>
              <a:endParaRPr lang="zh-TW" altLang="en-US" kern="0">
                <a:solidFill>
                  <a:sysClr val="windowText" lastClr="000000"/>
                </a:solidFill>
                <a:cs typeface="+mn-ea"/>
              </a:endParaRPr>
            </a:p>
          </p:txBody>
        </p:sp>
      </p:grpSp>
      <p:sp>
        <p:nvSpPr>
          <p:cNvPr id="26" name="文本框 25"/>
          <p:cNvSpPr txBox="1"/>
          <p:nvPr/>
        </p:nvSpPr>
        <p:spPr>
          <a:xfrm>
            <a:off x="716280" y="3319780"/>
            <a:ext cx="1960880" cy="337185"/>
          </a:xfrm>
          <a:prstGeom prst="rect">
            <a:avLst/>
          </a:prstGeom>
          <a:noFill/>
        </p:spPr>
        <p:txBody>
          <a:bodyPr wrap="none" rtlCol="0" anchor="t">
            <a:spAutoFit/>
          </a:bodyPr>
          <a:lstStyle/>
          <a:p>
            <a:pPr marR="0" algn="ctr" defTabSz="914400">
              <a:spcBef>
                <a:spcPct val="50000"/>
              </a:spcBef>
              <a:buClrTx/>
              <a:buSzTx/>
              <a:buFont typeface="Arial" panose="020B0604020202020204" pitchFamily="34" charset="0"/>
              <a:buNone/>
              <a:defRPr/>
            </a:pPr>
            <a:r>
              <a:rPr lang="zh-CN" altLang="en-US" sz="1600" b="1" spc="150" noProof="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以案说法，查风险</a:t>
            </a:r>
          </a:p>
        </p:txBody>
      </p:sp>
      <p:sp>
        <p:nvSpPr>
          <p:cNvPr id="29" name="文本框 28"/>
          <p:cNvSpPr txBox="1"/>
          <p:nvPr/>
        </p:nvSpPr>
        <p:spPr>
          <a:xfrm>
            <a:off x="2867660" y="2687320"/>
            <a:ext cx="1960880" cy="337185"/>
          </a:xfrm>
          <a:prstGeom prst="rect">
            <a:avLst/>
          </a:prstGeom>
          <a:noFill/>
        </p:spPr>
        <p:txBody>
          <a:bodyPr wrap="none" rtlCol="0" anchor="t">
            <a:spAutoFit/>
          </a:bodyPr>
          <a:lstStyle/>
          <a:p>
            <a:pPr marR="0" algn="ctr" defTabSz="914400">
              <a:spcBef>
                <a:spcPct val="50000"/>
              </a:spcBef>
              <a:buClrTx/>
              <a:buSzTx/>
              <a:buFont typeface="Arial" panose="020B0604020202020204" pitchFamily="34" charset="0"/>
              <a:buNone/>
              <a:defRPr/>
            </a:pPr>
            <a:r>
              <a:rPr lang="zh-CN" altLang="en-US" sz="1600" b="1" spc="150" noProof="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贴船下篙，找短板</a:t>
            </a:r>
          </a:p>
        </p:txBody>
      </p:sp>
      <p:sp>
        <p:nvSpPr>
          <p:cNvPr id="30" name="文本框 29"/>
          <p:cNvSpPr txBox="1"/>
          <p:nvPr/>
        </p:nvSpPr>
        <p:spPr>
          <a:xfrm>
            <a:off x="5910580" y="2087880"/>
            <a:ext cx="1960880" cy="337185"/>
          </a:xfrm>
          <a:prstGeom prst="rect">
            <a:avLst/>
          </a:prstGeom>
          <a:noFill/>
        </p:spPr>
        <p:txBody>
          <a:bodyPr wrap="none" rtlCol="0" anchor="t">
            <a:spAutoFit/>
          </a:bodyPr>
          <a:lstStyle/>
          <a:p>
            <a:pPr marR="0" algn="ctr" defTabSz="914400">
              <a:spcBef>
                <a:spcPct val="50000"/>
              </a:spcBef>
              <a:buClrTx/>
              <a:buSzTx/>
              <a:buFont typeface="Arial" panose="020B0604020202020204" pitchFamily="34" charset="0"/>
              <a:buNone/>
              <a:defRPr/>
            </a:pPr>
            <a:r>
              <a:rPr lang="zh-CN" altLang="en-US" sz="1600" b="1" spc="150" noProof="0" dirty="0">
                <a:solidFill>
                  <a:schemeClr val="tx1">
                    <a:lumMod val="85000"/>
                    <a:lumOff val="15000"/>
                  </a:schemeClr>
                </a:solidFill>
                <a:uFillTx/>
                <a:latin typeface="微软雅黑" panose="020B0503020204020204" pitchFamily="34" charset="-122"/>
                <a:ea typeface="微软雅黑" panose="020B0503020204020204" pitchFamily="34" charset="-122"/>
                <a:sym typeface="+mn-ea"/>
              </a:rPr>
              <a:t>对症下药，补遗缺</a:t>
            </a:r>
          </a:p>
        </p:txBody>
      </p:sp>
      <p:sp>
        <p:nvSpPr>
          <p:cNvPr id="31" name="文本框 30"/>
          <p:cNvSpPr txBox="1"/>
          <p:nvPr/>
        </p:nvSpPr>
        <p:spPr>
          <a:xfrm>
            <a:off x="797560" y="3712210"/>
            <a:ext cx="2574925" cy="891540"/>
          </a:xfrm>
          <a:prstGeom prst="rect">
            <a:avLst/>
          </a:prstGeom>
          <a:noFill/>
        </p:spPr>
        <p:txBody>
          <a:bodyPr wrap="square" rtlCol="0" anchor="t">
            <a:spAutoFit/>
          </a:bodyPr>
          <a:lstStyle/>
          <a:p>
            <a:pPr algn="just" fontAlgn="auto">
              <a:lnSpc>
                <a:spcPct val="100000"/>
              </a:lnSpc>
            </a:pPr>
            <a:r>
              <a:rPr lang="en-US" altLang="zh-CN" sz="1300" b="1" spc="100" dirty="0">
                <a:solidFill>
                  <a:schemeClr val="bg1"/>
                </a:solidFill>
                <a:uFillTx/>
                <a:latin typeface="微软雅黑" panose="020B0503020204020204" pitchFamily="34" charset="-122"/>
                <a:ea typeface="微软雅黑" panose="020B0503020204020204" pitchFamily="34" charset="-122"/>
                <a:sym typeface="+mn-ea"/>
              </a:rPr>
              <a:t> </a:t>
            </a:r>
            <a:r>
              <a:rPr lang="zh-CN" altLang="en-US" sz="1300" b="1" spc="100" dirty="0">
                <a:solidFill>
                  <a:schemeClr val="bg1"/>
                </a:solidFill>
                <a:uFillTx/>
                <a:latin typeface="微软雅黑" panose="020B0503020204020204" pitchFamily="34" charset="-122"/>
                <a:ea typeface="微软雅黑" panose="020B0503020204020204" pitchFamily="34" charset="-122"/>
                <a:sym typeface="+mn-ea"/>
              </a:rPr>
              <a:t>第一步：</a:t>
            </a:r>
            <a:r>
              <a:rPr lang="zh-CN" altLang="zh-CN" sz="1300" b="1" spc="100" dirty="0">
                <a:solidFill>
                  <a:schemeClr val="bg1"/>
                </a:solidFill>
                <a:uFillTx/>
                <a:latin typeface="微软雅黑" panose="020B0503020204020204" pitchFamily="34" charset="-122"/>
                <a:ea typeface="微软雅黑" panose="020B0503020204020204" pitchFamily="34" charset="-122"/>
                <a:sym typeface="+mn-ea"/>
              </a:rPr>
              <a:t>结合学习人身、</a:t>
            </a:r>
            <a:r>
              <a:rPr lang="zh-CN" altLang="en-US" sz="1300" b="1" spc="100" dirty="0">
                <a:solidFill>
                  <a:schemeClr val="bg1"/>
                </a:solidFill>
                <a:uFillTx/>
                <a:latin typeface="微软雅黑" panose="020B0503020204020204" pitchFamily="34" charset="-122"/>
                <a:ea typeface="微软雅黑" panose="020B0503020204020204" pitchFamily="34" charset="-122"/>
                <a:sym typeface="+mn-ea"/>
              </a:rPr>
              <a:t>逃生疏散、</a:t>
            </a:r>
            <a:r>
              <a:rPr lang="zh-CN" altLang="zh-CN" sz="1300" b="1" spc="100" dirty="0">
                <a:solidFill>
                  <a:schemeClr val="bg1"/>
                </a:solidFill>
                <a:uFillTx/>
                <a:latin typeface="微软雅黑" panose="020B0503020204020204" pitchFamily="34" charset="-122"/>
                <a:ea typeface="微软雅黑" panose="020B0503020204020204" pitchFamily="34" charset="-122"/>
                <a:sym typeface="+mn-ea"/>
              </a:rPr>
              <a:t>设备、交通火灾等事故案例，组织全员对各自岗位存在或潜在的风险点进行排查</a:t>
            </a:r>
            <a:r>
              <a:rPr lang="zh-CN" altLang="en-US" sz="1300" b="1" spc="100" dirty="0">
                <a:solidFill>
                  <a:schemeClr val="bg1"/>
                </a:solidFill>
                <a:uFillTx/>
                <a:latin typeface="微软雅黑" panose="020B0503020204020204" pitchFamily="34" charset="-122"/>
                <a:ea typeface="微软雅黑" panose="020B0503020204020204" pitchFamily="34" charset="-122"/>
                <a:sym typeface="+mn-ea"/>
              </a:rPr>
              <a:t>。</a:t>
            </a:r>
          </a:p>
        </p:txBody>
      </p:sp>
      <p:sp>
        <p:nvSpPr>
          <p:cNvPr id="32" name="文本框 31"/>
          <p:cNvSpPr txBox="1"/>
          <p:nvPr/>
        </p:nvSpPr>
        <p:spPr>
          <a:xfrm>
            <a:off x="3496310" y="3001010"/>
            <a:ext cx="2287270" cy="1091565"/>
          </a:xfrm>
          <a:prstGeom prst="rect">
            <a:avLst/>
          </a:prstGeom>
          <a:noFill/>
        </p:spPr>
        <p:txBody>
          <a:bodyPr wrap="square" rtlCol="0" anchor="t">
            <a:spAutoFit/>
          </a:bodyPr>
          <a:lstStyle/>
          <a:p>
            <a:pPr algn="just" fontAlgn="auto">
              <a:lnSpc>
                <a:spcPct val="100000"/>
              </a:lnSpc>
            </a:pPr>
            <a:r>
              <a:rPr sz="1300" b="1" spc="100" dirty="0">
                <a:solidFill>
                  <a:schemeClr val="bg1"/>
                </a:solidFill>
                <a:uFillTx/>
                <a:latin typeface="微软雅黑" panose="020B0503020204020204" pitchFamily="34" charset="-122"/>
                <a:ea typeface="微软雅黑" panose="020B0503020204020204" pitchFamily="34" charset="-122"/>
                <a:sym typeface="+mn-ea"/>
              </a:rPr>
              <a:t> 第二步：针对排查出的问题，对照岗位应掌握的规程制度、基本理论、技能等应知应会内容，找出欠缺的知识和工作短板。</a:t>
            </a:r>
          </a:p>
        </p:txBody>
      </p:sp>
      <p:sp>
        <p:nvSpPr>
          <p:cNvPr id="33" name="文本框 32"/>
          <p:cNvSpPr txBox="1"/>
          <p:nvPr/>
        </p:nvSpPr>
        <p:spPr>
          <a:xfrm>
            <a:off x="5782945" y="2388870"/>
            <a:ext cx="2260600" cy="1091565"/>
          </a:xfrm>
          <a:prstGeom prst="rect">
            <a:avLst/>
          </a:prstGeom>
          <a:noFill/>
        </p:spPr>
        <p:txBody>
          <a:bodyPr wrap="square" rtlCol="0" anchor="t">
            <a:spAutoFit/>
          </a:bodyPr>
          <a:lstStyle/>
          <a:p>
            <a:pPr algn="just" fontAlgn="auto">
              <a:lnSpc>
                <a:spcPct val="100000"/>
              </a:lnSpc>
            </a:pPr>
            <a:r>
              <a:rPr sz="1300" b="1" spc="100" dirty="0">
                <a:solidFill>
                  <a:schemeClr val="bg1"/>
                </a:solidFill>
                <a:uFillTx/>
                <a:latin typeface="微软雅黑" panose="020B0503020204020204" pitchFamily="34" charset="-122"/>
                <a:ea typeface="微软雅黑" panose="020B0503020204020204" pitchFamily="34" charset="-122"/>
                <a:sym typeface="+mn-ea"/>
              </a:rPr>
              <a:t>第三步：针对查找出的不足和短板，提出补强措施，组织针对性学习培训，逐项进行整改，堵塞漏洞，化解员工岗位风险。</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04</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751205" y="753745"/>
            <a:ext cx="3012440" cy="408305"/>
            <a:chOff x="1430" y="1109"/>
            <a:chExt cx="4744" cy="643"/>
          </a:xfrm>
        </p:grpSpPr>
        <p:sp>
          <p:nvSpPr>
            <p:cNvPr id="11" name="AutoShape 11"/>
            <p:cNvSpPr/>
            <p:nvPr/>
          </p:nvSpPr>
          <p:spPr>
            <a:xfrm>
              <a:off x="1490" y="1139"/>
              <a:ext cx="4683"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4744"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二、班组安全“大讲堂” </a:t>
              </a:r>
            </a:p>
          </p:txBody>
        </p:sp>
      </p:grpSp>
      <p:sp>
        <p:nvSpPr>
          <p:cNvPr id="3"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作业现场安全管理的工具应用属地自主安全管理</a:t>
            </a:r>
          </a:p>
        </p:txBody>
      </p:sp>
      <p:sp>
        <p:nvSpPr>
          <p:cNvPr id="7" name="文本框 6"/>
          <p:cNvSpPr txBox="1"/>
          <p:nvPr/>
        </p:nvSpPr>
        <p:spPr>
          <a:xfrm>
            <a:off x="3147060" y="1206500"/>
            <a:ext cx="2849880" cy="398780"/>
          </a:xfrm>
          <a:prstGeom prst="rect">
            <a:avLst/>
          </a:prstGeom>
          <a:noFill/>
        </p:spPr>
        <p:txBody>
          <a:bodyPr wrap="none" rtlCol="0" anchor="t">
            <a:spAutoFit/>
          </a:bodyPr>
          <a:lstStyle/>
          <a:p>
            <a:pPr marR="0" algn="l" defTabSz="914400" fontAlgn="auto">
              <a:buNone/>
            </a:pPr>
            <a:r>
              <a:rPr lang="en-US" sz="2000" b="1" spc="100" dirty="0" smtClean="0">
                <a:solidFill>
                  <a:schemeClr val="accent1"/>
                </a:solidFill>
                <a:uFillTx/>
                <a:latin typeface="微软雅黑" panose="020B0503020204020204" pitchFamily="34" charset="-122"/>
                <a:ea typeface="微软雅黑" panose="020B0503020204020204" pitchFamily="34" charset="-122"/>
                <a:sym typeface="+mn-ea"/>
              </a:rPr>
              <a:t>健全安全风险防范机制</a:t>
            </a:r>
          </a:p>
        </p:txBody>
      </p:sp>
      <p:sp>
        <p:nvSpPr>
          <p:cNvPr id="2" name="文本框 1"/>
          <p:cNvSpPr txBox="1"/>
          <p:nvPr/>
        </p:nvSpPr>
        <p:spPr>
          <a:xfrm>
            <a:off x="3413760" y="1601470"/>
            <a:ext cx="2214880" cy="383540"/>
          </a:xfrm>
          <a:prstGeom prst="rect">
            <a:avLst/>
          </a:prstGeom>
          <a:noFill/>
        </p:spPr>
        <p:txBody>
          <a:bodyPr wrap="none" rtlCol="0" anchor="t">
            <a:spAutoFit/>
          </a:bodyPr>
          <a:lstStyle/>
          <a:p>
            <a:pPr marR="0" algn="ctr" defTabSz="914400" fontAlgn="auto">
              <a:spcBef>
                <a:spcPts val="0"/>
              </a:spcBef>
              <a:spcAft>
                <a:spcPts val="0"/>
              </a:spcAft>
              <a:buClr>
                <a:srgbClr val="C00000"/>
              </a:buClr>
              <a:buSzTx/>
              <a:buFont typeface="Arial" panose="020B0604020202020204" pitchFamily="34" charset="0"/>
              <a:buNone/>
              <a:defRPr/>
            </a:pPr>
            <a:r>
              <a:rPr lang="zh-CN" altLang="en-US" sz="1900" b="1" kern="2200" spc="100" noProof="0" dirty="0">
                <a:solidFill>
                  <a:schemeClr val="tx1">
                    <a:lumMod val="65000"/>
                    <a:lumOff val="35000"/>
                  </a:schemeClr>
                </a:solidFill>
                <a:uFillTx/>
                <a:latin typeface="微软雅黑" panose="020B0503020204020204" pitchFamily="34" charset="-122"/>
                <a:ea typeface="微软雅黑" panose="020B0503020204020204" pitchFamily="34" charset="-122"/>
                <a:sym typeface="+mn-ea"/>
              </a:rPr>
              <a:t>员工状态每日评估</a:t>
            </a:r>
          </a:p>
        </p:txBody>
      </p:sp>
      <p:grpSp>
        <p:nvGrpSpPr>
          <p:cNvPr id="68" name="组合 67"/>
          <p:cNvGrpSpPr/>
          <p:nvPr/>
        </p:nvGrpSpPr>
        <p:grpSpPr>
          <a:xfrm>
            <a:off x="1072515" y="2197100"/>
            <a:ext cx="6998970" cy="2376170"/>
            <a:chOff x="1699" y="3385"/>
            <a:chExt cx="11022" cy="3742"/>
          </a:xfrm>
        </p:grpSpPr>
        <p:grpSp>
          <p:nvGrpSpPr>
            <p:cNvPr id="65" name="组合 64"/>
            <p:cNvGrpSpPr/>
            <p:nvPr/>
          </p:nvGrpSpPr>
          <p:grpSpPr>
            <a:xfrm>
              <a:off x="1699" y="3385"/>
              <a:ext cx="4463" cy="3742"/>
              <a:chOff x="1931" y="3010"/>
              <a:chExt cx="4463" cy="3742"/>
            </a:xfrm>
          </p:grpSpPr>
          <p:grpSp>
            <p:nvGrpSpPr>
              <p:cNvPr id="64" name="组合 63"/>
              <p:cNvGrpSpPr/>
              <p:nvPr/>
            </p:nvGrpSpPr>
            <p:grpSpPr>
              <a:xfrm>
                <a:off x="1931" y="3010"/>
                <a:ext cx="1920" cy="3742"/>
                <a:chOff x="1616" y="3010"/>
                <a:chExt cx="1920" cy="3742"/>
              </a:xfrm>
            </p:grpSpPr>
            <p:sp>
              <p:nvSpPr>
                <p:cNvPr id="53" name="Rounded Rectangle 50"/>
                <p:cNvSpPr/>
                <p:nvPr/>
              </p:nvSpPr>
              <p:spPr>
                <a:xfrm>
                  <a:off x="1660" y="5902"/>
                  <a:ext cx="1812" cy="850"/>
                </a:xfrm>
                <a:prstGeom prst="roundRect">
                  <a:avLst>
                    <a:gd name="adj" fmla="val 6498"/>
                  </a:avLst>
                </a:prstGeom>
                <a:solidFill>
                  <a:srgbClr val="30B3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en-US" strike="noStrike" noProof="1"/>
                </a:p>
              </p:txBody>
            </p:sp>
            <p:sp>
              <p:nvSpPr>
                <p:cNvPr id="59" name="Rounded Rectangle 55"/>
                <p:cNvSpPr/>
                <p:nvPr/>
              </p:nvSpPr>
              <p:spPr>
                <a:xfrm>
                  <a:off x="1670" y="4936"/>
                  <a:ext cx="1811" cy="850"/>
                </a:xfrm>
                <a:prstGeom prst="roundRect">
                  <a:avLst>
                    <a:gd name="adj" fmla="val 6498"/>
                  </a:avLst>
                </a:pr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en-US" strike="noStrike" noProof="1"/>
                </a:p>
              </p:txBody>
            </p:sp>
            <p:sp>
              <p:nvSpPr>
                <p:cNvPr id="23" name="Rounded Rectangle 45"/>
                <p:cNvSpPr/>
                <p:nvPr/>
              </p:nvSpPr>
              <p:spPr>
                <a:xfrm>
                  <a:off x="1689" y="3010"/>
                  <a:ext cx="1812" cy="850"/>
                </a:xfrm>
                <a:prstGeom prst="roundRect">
                  <a:avLst>
                    <a:gd name="adj" fmla="val 6498"/>
                  </a:avLst>
                </a:pr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en-US" strike="noStrike" noProof="1"/>
                </a:p>
              </p:txBody>
            </p:sp>
            <p:sp>
              <p:nvSpPr>
                <p:cNvPr id="18" name="Rounded Rectangle 30"/>
                <p:cNvSpPr/>
                <p:nvPr/>
              </p:nvSpPr>
              <p:spPr>
                <a:xfrm>
                  <a:off x="1670" y="3983"/>
                  <a:ext cx="1811" cy="850"/>
                </a:xfrm>
                <a:prstGeom prst="roundRect">
                  <a:avLst>
                    <a:gd name="adj" fmla="val 6498"/>
                  </a:avLst>
                </a:prstGeom>
                <a:solidFill>
                  <a:srgbClr val="30B3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en-US" strike="noStrike" noProof="1"/>
                </a:p>
              </p:txBody>
            </p:sp>
            <p:grpSp>
              <p:nvGrpSpPr>
                <p:cNvPr id="8" name="组合 78"/>
                <p:cNvGrpSpPr/>
                <p:nvPr/>
              </p:nvGrpSpPr>
              <p:grpSpPr>
                <a:xfrm>
                  <a:off x="1616" y="3126"/>
                  <a:ext cx="1920" cy="3461"/>
                  <a:chOff x="2389134" y="3234074"/>
                  <a:chExt cx="1218675" cy="3045054"/>
                </a:xfrm>
              </p:grpSpPr>
              <p:sp>
                <p:nvSpPr>
                  <p:cNvPr id="21561" name="Text Box 59"/>
                  <p:cNvSpPr txBox="1"/>
                  <p:nvPr/>
                </p:nvSpPr>
                <p:spPr>
                  <a:xfrm>
                    <a:off x="2389134" y="5768782"/>
                    <a:ext cx="1209141" cy="510346"/>
                  </a:xfrm>
                  <a:prstGeom prst="rect">
                    <a:avLst/>
                  </a:prstGeom>
                  <a:noFill/>
                  <a:ln w="9525">
                    <a:noFill/>
                  </a:ln>
                </p:spPr>
                <p:txBody>
                  <a:bodyPr>
                    <a:spAutoFit/>
                  </a:bodyPr>
                  <a:lstStyle/>
                  <a:p>
                    <a:pPr algn="ctr">
                      <a:spcBef>
                        <a:spcPts val="0"/>
                      </a:spcBef>
                    </a:pPr>
                    <a:r>
                      <a:rPr lang="zh-CN" altLang="en-US" sz="1800" b="1" spc="100" dirty="0">
                        <a:solidFill>
                          <a:schemeClr val="bg1"/>
                        </a:solidFill>
                        <a:uFillTx/>
                        <a:latin typeface="微软雅黑" panose="020B0503020204020204" pitchFamily="34" charset="-122"/>
                        <a:ea typeface="微软雅黑" panose="020B0503020204020204" pitchFamily="34" charset="-122"/>
                      </a:rPr>
                      <a:t>健康状况</a:t>
                    </a:r>
                  </a:p>
                </p:txBody>
              </p:sp>
              <p:grpSp>
                <p:nvGrpSpPr>
                  <p:cNvPr id="21542" name="组合 75"/>
                  <p:cNvGrpSpPr/>
                  <p:nvPr/>
                </p:nvGrpSpPr>
                <p:grpSpPr>
                  <a:xfrm>
                    <a:off x="2397754" y="3234074"/>
                    <a:ext cx="1210055" cy="2221319"/>
                    <a:chOff x="2381894" y="3234074"/>
                    <a:chExt cx="1210055" cy="2221319"/>
                  </a:xfrm>
                </p:grpSpPr>
                <p:sp>
                  <p:nvSpPr>
                    <p:cNvPr id="21557" name="Text Box 57"/>
                    <p:cNvSpPr txBox="1"/>
                    <p:nvPr/>
                  </p:nvSpPr>
                  <p:spPr>
                    <a:xfrm>
                      <a:off x="2381894" y="3234074"/>
                      <a:ext cx="1209842" cy="510346"/>
                    </a:xfrm>
                    <a:prstGeom prst="rect">
                      <a:avLst/>
                    </a:prstGeom>
                    <a:noFill/>
                    <a:ln w="9525">
                      <a:noFill/>
                    </a:ln>
                  </p:spPr>
                  <p:txBody>
                    <a:bodyPr wrap="square">
                      <a:spAutoFit/>
                    </a:bodyPr>
                    <a:lstStyle/>
                    <a:p>
                      <a:pPr algn="ctr" fontAlgn="auto">
                        <a:spcBef>
                          <a:spcPts val="0"/>
                        </a:spcBef>
                      </a:pPr>
                      <a:r>
                        <a:rPr lang="zh-CN" altLang="en-US" b="1" spc="100" dirty="0">
                          <a:solidFill>
                            <a:schemeClr val="bg1"/>
                          </a:solidFill>
                          <a:uFillTx/>
                          <a:latin typeface="微软雅黑" panose="020B0503020204020204" pitchFamily="34" charset="-122"/>
                          <a:ea typeface="微软雅黑" panose="020B0503020204020204" pitchFamily="34" charset="-122"/>
                        </a:rPr>
                        <a:t>业务素质</a:t>
                      </a:r>
                    </a:p>
                  </p:txBody>
                </p:sp>
                <p:sp>
                  <p:nvSpPr>
                    <p:cNvPr id="21552" name="Text Box 58"/>
                    <p:cNvSpPr txBox="1"/>
                    <p:nvPr/>
                  </p:nvSpPr>
                  <p:spPr>
                    <a:xfrm>
                      <a:off x="2382481" y="4080239"/>
                      <a:ext cx="1209141" cy="510346"/>
                    </a:xfrm>
                    <a:prstGeom prst="rect">
                      <a:avLst/>
                    </a:prstGeom>
                    <a:noFill/>
                    <a:ln w="9525">
                      <a:noFill/>
                    </a:ln>
                  </p:spPr>
                  <p:txBody>
                    <a:bodyPr>
                      <a:spAutoFit/>
                    </a:bodyPr>
                    <a:lstStyle/>
                    <a:p>
                      <a:pPr algn="ctr">
                        <a:spcBef>
                          <a:spcPts val="0"/>
                        </a:spcBef>
                      </a:pPr>
                      <a:r>
                        <a:rPr lang="zh-CN" altLang="en-US" sz="1800" b="1" spc="100" dirty="0">
                          <a:solidFill>
                            <a:schemeClr val="bg1"/>
                          </a:solidFill>
                          <a:uFillTx/>
                          <a:latin typeface="微软雅黑" panose="020B0503020204020204" pitchFamily="34" charset="-122"/>
                          <a:ea typeface="微软雅黑" panose="020B0503020204020204" pitchFamily="34" charset="-122"/>
                        </a:rPr>
                        <a:t>工作能力</a:t>
                      </a:r>
                    </a:p>
                  </p:txBody>
                </p:sp>
                <p:sp>
                  <p:nvSpPr>
                    <p:cNvPr id="21547" name="Text Box 58"/>
                    <p:cNvSpPr txBox="1"/>
                    <p:nvPr/>
                  </p:nvSpPr>
                  <p:spPr>
                    <a:xfrm>
                      <a:off x="2382808" y="4945047"/>
                      <a:ext cx="1209141" cy="510346"/>
                    </a:xfrm>
                    <a:prstGeom prst="rect">
                      <a:avLst/>
                    </a:prstGeom>
                    <a:noFill/>
                    <a:ln w="9525">
                      <a:noFill/>
                    </a:ln>
                  </p:spPr>
                  <p:txBody>
                    <a:bodyPr>
                      <a:spAutoFit/>
                    </a:bodyPr>
                    <a:lstStyle/>
                    <a:p>
                      <a:pPr algn="ctr">
                        <a:spcBef>
                          <a:spcPts val="0"/>
                        </a:spcBef>
                      </a:pPr>
                      <a:r>
                        <a:rPr lang="zh-CN" altLang="en-US" sz="1800" b="1" spc="100" dirty="0">
                          <a:solidFill>
                            <a:schemeClr val="bg1"/>
                          </a:solidFill>
                          <a:uFillTx/>
                          <a:latin typeface="微软雅黑" panose="020B0503020204020204" pitchFamily="34" charset="-122"/>
                          <a:ea typeface="微软雅黑" panose="020B0503020204020204" pitchFamily="34" charset="-122"/>
                        </a:rPr>
                        <a:t>思想情况</a:t>
                      </a:r>
                    </a:p>
                  </p:txBody>
                </p:sp>
              </p:grpSp>
            </p:grpSp>
          </p:grpSp>
          <p:grpSp>
            <p:nvGrpSpPr>
              <p:cNvPr id="13" name="组合 83"/>
              <p:cNvGrpSpPr/>
              <p:nvPr/>
            </p:nvGrpSpPr>
            <p:grpSpPr>
              <a:xfrm>
                <a:off x="3958" y="3245"/>
                <a:ext cx="2437" cy="3238"/>
                <a:chOff x="2589874" y="2637199"/>
                <a:chExt cx="1231738" cy="2742041"/>
              </a:xfrm>
            </p:grpSpPr>
            <p:sp>
              <p:nvSpPr>
                <p:cNvPr id="42" name="Freeform 43"/>
                <p:cNvSpPr/>
                <p:nvPr/>
              </p:nvSpPr>
              <p:spPr bwMode="invGray">
                <a:xfrm rot="16200000">
                  <a:off x="2548068" y="4250141"/>
                  <a:ext cx="1170905" cy="1087293"/>
                </a:xfrm>
                <a:custGeom>
                  <a:avLst/>
                  <a:gdLst>
                    <a:gd name="T0" fmla="*/ 0 w 735"/>
                    <a:gd name="T1" fmla="*/ 0 h 532"/>
                    <a:gd name="T2" fmla="*/ 844044 w 735"/>
                    <a:gd name="T3" fmla="*/ 367691 h 532"/>
                    <a:gd name="T4" fmla="*/ 1274905 w 735"/>
                    <a:gd name="T5" fmla="*/ 367691 h 532"/>
                    <a:gd name="T6" fmla="*/ 1407477 w 735"/>
                    <a:gd name="T7" fmla="*/ 453243 h 532"/>
                    <a:gd name="T8" fmla="*/ 1411896 w 735"/>
                    <a:gd name="T9" fmla="*/ 731742 h 532"/>
                    <a:gd name="T10" fmla="*/ 1321305 w 735"/>
                    <a:gd name="T11" fmla="*/ 728101 h 532"/>
                    <a:gd name="T12" fmla="*/ 1478182 w 735"/>
                    <a:gd name="T13" fmla="*/ 968375 h 532"/>
                    <a:gd name="T14" fmla="*/ 1624012 w 735"/>
                    <a:gd name="T15" fmla="*/ 731742 h 532"/>
                    <a:gd name="T16" fmla="*/ 1537840 w 735"/>
                    <a:gd name="T17" fmla="*/ 731742 h 532"/>
                    <a:gd name="T18" fmla="*/ 1533421 w 735"/>
                    <a:gd name="T19" fmla="*/ 411377 h 532"/>
                    <a:gd name="T20" fmla="*/ 1361077 w 735"/>
                    <a:gd name="T21" fmla="*/ 273038 h 532"/>
                    <a:gd name="T22" fmla="*/ 740196 w 735"/>
                    <a:gd name="T23" fmla="*/ 271218 h 532"/>
                    <a:gd name="T24" fmla="*/ 152458 w 735"/>
                    <a:gd name="T25" fmla="*/ 0 h 532"/>
                    <a:gd name="T26" fmla="*/ 0 w 735"/>
                    <a:gd name="T27" fmla="*/ 0 h 53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35"/>
                    <a:gd name="T43" fmla="*/ 0 h 532"/>
                    <a:gd name="T44" fmla="*/ 735 w 735"/>
                    <a:gd name="T45" fmla="*/ 532 h 53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35" h="532">
                      <a:moveTo>
                        <a:pt x="0" y="0"/>
                      </a:moveTo>
                      <a:cubicBezTo>
                        <a:pt x="0" y="0"/>
                        <a:pt x="85" y="216"/>
                        <a:pt x="382" y="202"/>
                      </a:cubicBezTo>
                      <a:cubicBezTo>
                        <a:pt x="479" y="202"/>
                        <a:pt x="577" y="202"/>
                        <a:pt x="577" y="202"/>
                      </a:cubicBezTo>
                      <a:cubicBezTo>
                        <a:pt x="577" y="202"/>
                        <a:pt x="639" y="201"/>
                        <a:pt x="637" y="249"/>
                      </a:cubicBezTo>
                      <a:cubicBezTo>
                        <a:pt x="638" y="325"/>
                        <a:pt x="639" y="402"/>
                        <a:pt x="639" y="402"/>
                      </a:cubicBezTo>
                      <a:lnTo>
                        <a:pt x="598" y="400"/>
                      </a:lnTo>
                      <a:lnTo>
                        <a:pt x="669" y="532"/>
                      </a:lnTo>
                      <a:lnTo>
                        <a:pt x="735" y="402"/>
                      </a:lnTo>
                      <a:lnTo>
                        <a:pt x="696" y="402"/>
                      </a:lnTo>
                      <a:cubicBezTo>
                        <a:pt x="696" y="402"/>
                        <a:pt x="695" y="314"/>
                        <a:pt x="694" y="226"/>
                      </a:cubicBezTo>
                      <a:cubicBezTo>
                        <a:pt x="687" y="160"/>
                        <a:pt x="616" y="150"/>
                        <a:pt x="616" y="150"/>
                      </a:cubicBezTo>
                      <a:cubicBezTo>
                        <a:pt x="556" y="137"/>
                        <a:pt x="473" y="153"/>
                        <a:pt x="335" y="149"/>
                      </a:cubicBezTo>
                      <a:cubicBezTo>
                        <a:pt x="110" y="126"/>
                        <a:pt x="69" y="0"/>
                        <a:pt x="69" y="0"/>
                      </a:cubicBezTo>
                      <a:lnTo>
                        <a:pt x="0" y="0"/>
                      </a:lnTo>
                      <a:close/>
                    </a:path>
                  </a:pathLst>
                </a:custGeom>
                <a:solidFill>
                  <a:srgbClr val="003366">
                    <a:alpha val="50195"/>
                  </a:srgbClr>
                </a:solidFill>
                <a:ln w="9525">
                  <a:noFill/>
                  <a:round/>
                </a:ln>
              </p:spPr>
              <p:txBody>
                <a:bodyPr wrap="none" anchor="ct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200" b="1" i="0" u="none" strike="noStrike" kern="0" cap="none" spc="0" normalizeH="0" baseline="-2500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43" name="Freeform 44"/>
                <p:cNvSpPr/>
                <p:nvPr/>
              </p:nvSpPr>
              <p:spPr bwMode="invGray">
                <a:xfrm rot="16200000">
                  <a:off x="3092464" y="3390236"/>
                  <a:ext cx="226558" cy="1231737"/>
                </a:xfrm>
                <a:custGeom>
                  <a:avLst/>
                  <a:gdLst>
                    <a:gd name="T0" fmla="*/ 81902 w 142"/>
                    <a:gd name="T1" fmla="*/ 1816 h 604"/>
                    <a:gd name="T2" fmla="*/ 99610 w 142"/>
                    <a:gd name="T3" fmla="*/ 857229 h 604"/>
                    <a:gd name="T4" fmla="*/ 0 w 142"/>
                    <a:gd name="T5" fmla="*/ 860862 h 604"/>
                    <a:gd name="T6" fmla="*/ 159376 w 142"/>
                    <a:gd name="T7" fmla="*/ 1096963 h 604"/>
                    <a:gd name="T8" fmla="*/ 314325 w 142"/>
                    <a:gd name="T9" fmla="*/ 860862 h 604"/>
                    <a:gd name="T10" fmla="*/ 221356 w 142"/>
                    <a:gd name="T11" fmla="*/ 860862 h 604"/>
                    <a:gd name="T12" fmla="*/ 219142 w 142"/>
                    <a:gd name="T13" fmla="*/ 0 h 604"/>
                    <a:gd name="T14" fmla="*/ 81902 w 142"/>
                    <a:gd name="T15" fmla="*/ 1816 h 604"/>
                    <a:gd name="T16" fmla="*/ 0 60000 65536"/>
                    <a:gd name="T17" fmla="*/ 0 60000 65536"/>
                    <a:gd name="T18" fmla="*/ 0 60000 65536"/>
                    <a:gd name="T19" fmla="*/ 0 60000 65536"/>
                    <a:gd name="T20" fmla="*/ 0 60000 65536"/>
                    <a:gd name="T21" fmla="*/ 0 60000 65536"/>
                    <a:gd name="T22" fmla="*/ 0 60000 65536"/>
                    <a:gd name="T23" fmla="*/ 0 60000 65536"/>
                    <a:gd name="T24" fmla="*/ 0 w 142"/>
                    <a:gd name="T25" fmla="*/ 0 h 604"/>
                    <a:gd name="T26" fmla="*/ 142 w 142"/>
                    <a:gd name="T27" fmla="*/ 604 h 6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2" h="604">
                      <a:moveTo>
                        <a:pt x="37" y="1"/>
                      </a:moveTo>
                      <a:lnTo>
                        <a:pt x="45" y="472"/>
                      </a:lnTo>
                      <a:lnTo>
                        <a:pt x="0" y="474"/>
                      </a:lnTo>
                      <a:lnTo>
                        <a:pt x="72" y="604"/>
                      </a:lnTo>
                      <a:lnTo>
                        <a:pt x="142" y="474"/>
                      </a:lnTo>
                      <a:lnTo>
                        <a:pt x="100" y="474"/>
                      </a:lnTo>
                      <a:lnTo>
                        <a:pt x="99" y="0"/>
                      </a:lnTo>
                      <a:lnTo>
                        <a:pt x="37" y="1"/>
                      </a:lnTo>
                      <a:close/>
                    </a:path>
                  </a:pathLst>
                </a:custGeom>
                <a:solidFill>
                  <a:srgbClr val="003366">
                    <a:alpha val="50195"/>
                  </a:srgbClr>
                </a:solidFill>
                <a:ln w="9525">
                  <a:noFill/>
                  <a:round/>
                </a:ln>
              </p:spPr>
              <p:txBody>
                <a:bodyPr wrap="none" anchor="ct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200" b="1" i="0" u="none" strike="noStrike" kern="0" cap="none" spc="0" normalizeH="0" baseline="-2500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44" name="Freeform 45"/>
                <p:cNvSpPr/>
                <p:nvPr/>
              </p:nvSpPr>
              <p:spPr bwMode="invGray">
                <a:xfrm rot="16200000" flipH="1">
                  <a:off x="2557592" y="2679005"/>
                  <a:ext cx="1170905" cy="1087293"/>
                </a:xfrm>
                <a:custGeom>
                  <a:avLst/>
                  <a:gdLst>
                    <a:gd name="T0" fmla="*/ 0 w 735"/>
                    <a:gd name="T1" fmla="*/ 0 h 532"/>
                    <a:gd name="T2" fmla="*/ 844045 w 735"/>
                    <a:gd name="T3" fmla="*/ 367691 h 532"/>
                    <a:gd name="T4" fmla="*/ 1274906 w 735"/>
                    <a:gd name="T5" fmla="*/ 367691 h 532"/>
                    <a:gd name="T6" fmla="*/ 1407478 w 735"/>
                    <a:gd name="T7" fmla="*/ 453243 h 532"/>
                    <a:gd name="T8" fmla="*/ 1411897 w 735"/>
                    <a:gd name="T9" fmla="*/ 731742 h 532"/>
                    <a:gd name="T10" fmla="*/ 1321306 w 735"/>
                    <a:gd name="T11" fmla="*/ 728101 h 532"/>
                    <a:gd name="T12" fmla="*/ 1478183 w 735"/>
                    <a:gd name="T13" fmla="*/ 968375 h 532"/>
                    <a:gd name="T14" fmla="*/ 1624013 w 735"/>
                    <a:gd name="T15" fmla="*/ 731742 h 532"/>
                    <a:gd name="T16" fmla="*/ 1537841 w 735"/>
                    <a:gd name="T17" fmla="*/ 731742 h 532"/>
                    <a:gd name="T18" fmla="*/ 1533422 w 735"/>
                    <a:gd name="T19" fmla="*/ 411377 h 532"/>
                    <a:gd name="T20" fmla="*/ 1361078 w 735"/>
                    <a:gd name="T21" fmla="*/ 273038 h 532"/>
                    <a:gd name="T22" fmla="*/ 740196 w 735"/>
                    <a:gd name="T23" fmla="*/ 271218 h 532"/>
                    <a:gd name="T24" fmla="*/ 152458 w 735"/>
                    <a:gd name="T25" fmla="*/ 0 h 532"/>
                    <a:gd name="T26" fmla="*/ 0 w 735"/>
                    <a:gd name="T27" fmla="*/ 0 h 53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35"/>
                    <a:gd name="T43" fmla="*/ 0 h 532"/>
                    <a:gd name="T44" fmla="*/ 735 w 735"/>
                    <a:gd name="T45" fmla="*/ 532 h 53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35" h="532">
                      <a:moveTo>
                        <a:pt x="0" y="0"/>
                      </a:moveTo>
                      <a:cubicBezTo>
                        <a:pt x="0" y="0"/>
                        <a:pt x="85" y="216"/>
                        <a:pt x="382" y="202"/>
                      </a:cubicBezTo>
                      <a:cubicBezTo>
                        <a:pt x="479" y="202"/>
                        <a:pt x="577" y="202"/>
                        <a:pt x="577" y="202"/>
                      </a:cubicBezTo>
                      <a:cubicBezTo>
                        <a:pt x="577" y="202"/>
                        <a:pt x="639" y="201"/>
                        <a:pt x="637" y="249"/>
                      </a:cubicBezTo>
                      <a:cubicBezTo>
                        <a:pt x="638" y="325"/>
                        <a:pt x="639" y="402"/>
                        <a:pt x="639" y="402"/>
                      </a:cubicBezTo>
                      <a:lnTo>
                        <a:pt x="598" y="400"/>
                      </a:lnTo>
                      <a:lnTo>
                        <a:pt x="669" y="532"/>
                      </a:lnTo>
                      <a:lnTo>
                        <a:pt x="735" y="402"/>
                      </a:lnTo>
                      <a:lnTo>
                        <a:pt x="696" y="402"/>
                      </a:lnTo>
                      <a:cubicBezTo>
                        <a:pt x="696" y="402"/>
                        <a:pt x="695" y="314"/>
                        <a:pt x="694" y="226"/>
                      </a:cubicBezTo>
                      <a:cubicBezTo>
                        <a:pt x="687" y="160"/>
                        <a:pt x="616" y="150"/>
                        <a:pt x="616" y="150"/>
                      </a:cubicBezTo>
                      <a:cubicBezTo>
                        <a:pt x="556" y="137"/>
                        <a:pt x="473" y="153"/>
                        <a:pt x="335" y="149"/>
                      </a:cubicBezTo>
                      <a:cubicBezTo>
                        <a:pt x="110" y="126"/>
                        <a:pt x="69" y="0"/>
                        <a:pt x="69" y="0"/>
                      </a:cubicBezTo>
                      <a:lnTo>
                        <a:pt x="0" y="0"/>
                      </a:lnTo>
                      <a:close/>
                    </a:path>
                  </a:pathLst>
                </a:custGeom>
                <a:solidFill>
                  <a:srgbClr val="003366">
                    <a:alpha val="50195"/>
                  </a:srgbClr>
                </a:solidFill>
                <a:ln w="9525">
                  <a:noFill/>
                  <a:round/>
                </a:ln>
              </p:spPr>
              <p:txBody>
                <a:bodyPr wrap="none" anchor="ct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200" b="1" i="0" u="none" strike="noStrike" kern="0" cap="none" spc="0" normalizeH="0" baseline="-2500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grpSp>
        </p:grpSp>
        <p:grpSp>
          <p:nvGrpSpPr>
            <p:cNvPr id="66" name="组合 65"/>
            <p:cNvGrpSpPr/>
            <p:nvPr/>
          </p:nvGrpSpPr>
          <p:grpSpPr>
            <a:xfrm>
              <a:off x="6163" y="3575"/>
              <a:ext cx="6559" cy="3147"/>
              <a:chOff x="7155" y="3187"/>
              <a:chExt cx="6559" cy="3147"/>
            </a:xfrm>
          </p:grpSpPr>
          <p:grpSp>
            <p:nvGrpSpPr>
              <p:cNvPr id="15" name="组合 92"/>
              <p:cNvGrpSpPr/>
              <p:nvPr/>
            </p:nvGrpSpPr>
            <p:grpSpPr>
              <a:xfrm>
                <a:off x="7514" y="3442"/>
                <a:ext cx="5968" cy="2665"/>
                <a:chOff x="4501149" y="3137987"/>
                <a:chExt cx="3789015" cy="1681274"/>
              </a:xfrm>
            </p:grpSpPr>
            <p:sp>
              <p:nvSpPr>
                <p:cNvPr id="49" name="TextBox 48"/>
                <p:cNvSpPr txBox="1"/>
                <p:nvPr/>
              </p:nvSpPr>
              <p:spPr bwMode="auto">
                <a:xfrm>
                  <a:off x="4501149" y="3137987"/>
                  <a:ext cx="3789015" cy="915892"/>
                </a:xfrm>
                <a:prstGeom prst="rect">
                  <a:avLst/>
                </a:prstGeom>
                <a:noFill/>
                <a:ln w="0">
                  <a:noFill/>
                </a:ln>
              </p:spPr>
              <p:style>
                <a:lnRef idx="1">
                  <a:schemeClr val="accent6"/>
                </a:lnRef>
                <a:fillRef idx="3">
                  <a:schemeClr val="accent6"/>
                </a:fillRef>
                <a:effectRef idx="2">
                  <a:schemeClr val="accent6"/>
                </a:effectRef>
                <a:fontRef idx="minor">
                  <a:schemeClr val="lt1"/>
                </a:fontRef>
              </p:style>
              <p:txBody>
                <a:bodyPr>
                  <a:spAutoFit/>
                </a:bodyPr>
                <a:lstStyle/>
                <a:p>
                  <a:pPr marL="285750" marR="0" lvl="0" indent="-285750" algn="just" defTabSz="914400" rtl="0" eaLnBrk="1" fontAlgn="auto" latinLnBrk="0" hangingPunct="1">
                    <a:lnSpc>
                      <a:spcPct val="100000"/>
                    </a:lnSpc>
                    <a:spcBef>
                      <a:spcPts val="0"/>
                    </a:spcBef>
                    <a:buClr>
                      <a:srgbClr val="007ED7"/>
                    </a:buClr>
                    <a:buSzPct val="75000"/>
                    <a:buFont typeface="Wingdings" panose="05000000000000000000" charset="0"/>
                    <a:buChar char=""/>
                  </a:pPr>
                  <a:r>
                    <a:rPr kumimoji="0" lang="zh-CN" altLang="en-US" sz="1800" b="1" i="0" u="none" strike="noStrike" cap="none" spc="100" normalizeH="0" dirty="0">
                      <a:solidFill>
                        <a:schemeClr val="tx1">
                          <a:lumMod val="75000"/>
                          <a:lumOff val="25000"/>
                        </a:schemeClr>
                      </a:solidFill>
                      <a:uFillTx/>
                      <a:latin typeface="微软雅黑" panose="020B0503020204020204" pitchFamily="34" charset="-122"/>
                      <a:ea typeface="微软雅黑" panose="020B0503020204020204" pitchFamily="34" charset="-122"/>
                      <a:cs typeface="+mn-cs"/>
                    </a:rPr>
                    <a:t>每日早例会上由班长对每位员工状况综合评估后，合理分配任务、安排人员；</a:t>
                  </a:r>
                </a:p>
              </p:txBody>
            </p:sp>
            <p:sp>
              <p:nvSpPr>
                <p:cNvPr id="50" name="TextBox 49"/>
                <p:cNvSpPr txBox="1"/>
                <p:nvPr/>
              </p:nvSpPr>
              <p:spPr bwMode="auto">
                <a:xfrm>
                  <a:off x="4501149" y="4178389"/>
                  <a:ext cx="3789015" cy="640872"/>
                </a:xfrm>
                <a:prstGeom prst="rect">
                  <a:avLst/>
                </a:prstGeom>
                <a:noFill/>
                <a:ln w="0">
                  <a:noFill/>
                </a:ln>
              </p:spPr>
              <p:style>
                <a:lnRef idx="1">
                  <a:schemeClr val="accent6"/>
                </a:lnRef>
                <a:fillRef idx="3">
                  <a:schemeClr val="accent6"/>
                </a:fillRef>
                <a:effectRef idx="2">
                  <a:schemeClr val="accent6"/>
                </a:effectRef>
                <a:fontRef idx="minor">
                  <a:schemeClr val="lt1"/>
                </a:fontRef>
              </p:style>
              <p:txBody>
                <a:bodyPr>
                  <a:spAutoFit/>
                </a:bodyPr>
                <a:lstStyle/>
                <a:p>
                  <a:pPr marL="285750" marR="0" lvl="0" indent="-285750" algn="just" defTabSz="914400" rtl="0" eaLnBrk="1" fontAlgn="auto" latinLnBrk="0" hangingPunct="1">
                    <a:lnSpc>
                      <a:spcPct val="100000"/>
                    </a:lnSpc>
                    <a:spcBef>
                      <a:spcPts val="0"/>
                    </a:spcBef>
                    <a:buClr>
                      <a:srgbClr val="007ED7"/>
                    </a:buClr>
                    <a:buSzPct val="75000"/>
                    <a:buFont typeface="Wingdings" panose="05000000000000000000" charset="0"/>
                    <a:buChar char=""/>
                  </a:pPr>
                  <a:r>
                    <a:rPr kumimoji="0" lang="zh-CN" altLang="en-US" sz="1800" b="1" i="0" u="none" strike="noStrike" cap="none" spc="100" normalizeH="0" dirty="0">
                      <a:solidFill>
                        <a:schemeClr val="tx1">
                          <a:lumMod val="75000"/>
                          <a:lumOff val="25000"/>
                        </a:schemeClr>
                      </a:solidFill>
                      <a:uFillTx/>
                      <a:latin typeface="微软雅黑" panose="020B0503020204020204" pitchFamily="34" charset="-122"/>
                      <a:ea typeface="微软雅黑" panose="020B0503020204020204" pitchFamily="34" charset="-122"/>
                      <a:cs typeface="+mn-cs"/>
                    </a:rPr>
                    <a:t>避免因人员无法胜任工作或状态不佳给现场作业带来风险。</a:t>
                  </a:r>
                </a:p>
              </p:txBody>
            </p:sp>
          </p:grpSp>
          <p:sp>
            <p:nvSpPr>
              <p:cNvPr id="16" name="圆角矩形 15"/>
              <p:cNvSpPr/>
              <p:nvPr/>
            </p:nvSpPr>
            <p:spPr>
              <a:xfrm>
                <a:off x="7155" y="3187"/>
                <a:ext cx="6559" cy="3147"/>
              </a:xfrm>
              <a:prstGeom prst="roundRect">
                <a:avLst>
                  <a:gd name="adj" fmla="val 3142"/>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04</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751205" y="753745"/>
            <a:ext cx="3012440" cy="408305"/>
            <a:chOff x="1430" y="1109"/>
            <a:chExt cx="4744" cy="643"/>
          </a:xfrm>
        </p:grpSpPr>
        <p:sp>
          <p:nvSpPr>
            <p:cNvPr id="11" name="AutoShape 11"/>
            <p:cNvSpPr/>
            <p:nvPr/>
          </p:nvSpPr>
          <p:spPr>
            <a:xfrm>
              <a:off x="1490" y="1139"/>
              <a:ext cx="4683"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4744"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二、班组安全“大讲堂” </a:t>
              </a:r>
            </a:p>
          </p:txBody>
        </p:sp>
      </p:grpSp>
      <p:sp>
        <p:nvSpPr>
          <p:cNvPr id="3"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作业现场安全管理的工具应用属地自主安全管理</a:t>
            </a:r>
          </a:p>
        </p:txBody>
      </p:sp>
      <p:sp>
        <p:nvSpPr>
          <p:cNvPr id="7" name="文本框 6"/>
          <p:cNvSpPr txBox="1"/>
          <p:nvPr/>
        </p:nvSpPr>
        <p:spPr>
          <a:xfrm>
            <a:off x="3147060" y="1206500"/>
            <a:ext cx="2849880" cy="398780"/>
          </a:xfrm>
          <a:prstGeom prst="rect">
            <a:avLst/>
          </a:prstGeom>
          <a:noFill/>
        </p:spPr>
        <p:txBody>
          <a:bodyPr wrap="none" rtlCol="0" anchor="t">
            <a:spAutoFit/>
          </a:bodyPr>
          <a:lstStyle/>
          <a:p>
            <a:pPr marR="0" algn="l" defTabSz="914400" fontAlgn="auto">
              <a:buNone/>
            </a:pPr>
            <a:r>
              <a:rPr lang="en-US" sz="2000" b="1" spc="100" dirty="0" smtClean="0">
                <a:solidFill>
                  <a:schemeClr val="accent1"/>
                </a:solidFill>
                <a:uFillTx/>
                <a:latin typeface="微软雅黑" panose="020B0503020204020204" pitchFamily="34" charset="-122"/>
                <a:ea typeface="微软雅黑" panose="020B0503020204020204" pitchFamily="34" charset="-122"/>
                <a:sym typeface="+mn-ea"/>
              </a:rPr>
              <a:t>健全安全风险防范机制</a:t>
            </a:r>
          </a:p>
        </p:txBody>
      </p:sp>
      <p:sp>
        <p:nvSpPr>
          <p:cNvPr id="2" name="文本框 1"/>
          <p:cNvSpPr txBox="1"/>
          <p:nvPr/>
        </p:nvSpPr>
        <p:spPr>
          <a:xfrm>
            <a:off x="3413760" y="1601470"/>
            <a:ext cx="2214880" cy="383540"/>
          </a:xfrm>
          <a:prstGeom prst="rect">
            <a:avLst/>
          </a:prstGeom>
          <a:noFill/>
        </p:spPr>
        <p:txBody>
          <a:bodyPr wrap="none" rtlCol="0" anchor="t">
            <a:spAutoFit/>
          </a:bodyPr>
          <a:lstStyle/>
          <a:p>
            <a:pPr marR="0" algn="ctr" defTabSz="914400" fontAlgn="auto">
              <a:spcBef>
                <a:spcPts val="0"/>
              </a:spcBef>
              <a:spcAft>
                <a:spcPts val="0"/>
              </a:spcAft>
              <a:buClr>
                <a:srgbClr val="C00000"/>
              </a:buClr>
              <a:buSzTx/>
              <a:buFont typeface="Arial" panose="020B0604020202020204" pitchFamily="34" charset="0"/>
              <a:buNone/>
              <a:defRPr/>
            </a:pPr>
            <a:r>
              <a:rPr lang="zh-CN" altLang="en-US" sz="1900" b="1" kern="2200" spc="100" noProof="0" dirty="0">
                <a:solidFill>
                  <a:schemeClr val="tx1">
                    <a:lumMod val="65000"/>
                    <a:lumOff val="35000"/>
                  </a:schemeClr>
                </a:solidFill>
                <a:uFillTx/>
                <a:latin typeface="微软雅黑" panose="020B0503020204020204" pitchFamily="34" charset="-122"/>
                <a:ea typeface="微软雅黑" panose="020B0503020204020204" pitchFamily="34" charset="-122"/>
                <a:sym typeface="+mn-ea"/>
              </a:rPr>
              <a:t>作业风险超前辨识</a:t>
            </a:r>
          </a:p>
        </p:txBody>
      </p:sp>
      <p:grpSp>
        <p:nvGrpSpPr>
          <p:cNvPr id="20" name="组合 19"/>
          <p:cNvGrpSpPr/>
          <p:nvPr/>
        </p:nvGrpSpPr>
        <p:grpSpPr>
          <a:xfrm>
            <a:off x="667068" y="2065020"/>
            <a:ext cx="7809865" cy="2443480"/>
            <a:chOff x="973" y="3252"/>
            <a:chExt cx="12299" cy="3848"/>
          </a:xfrm>
        </p:grpSpPr>
        <p:sp>
          <p:nvSpPr>
            <p:cNvPr id="9" name="文本框 8"/>
            <p:cNvSpPr txBox="1"/>
            <p:nvPr/>
          </p:nvSpPr>
          <p:spPr>
            <a:xfrm>
              <a:off x="7602" y="3252"/>
              <a:ext cx="5669" cy="3805"/>
            </a:xfrm>
            <a:prstGeom prst="rect">
              <a:avLst/>
            </a:prstGeom>
            <a:noFill/>
          </p:spPr>
          <p:txBody>
            <a:bodyPr wrap="square" rtlCol="0" anchor="t">
              <a:spAutoFit/>
            </a:bodyPr>
            <a:lstStyle/>
            <a:p>
              <a:pPr marL="0" marR="0" lvl="0" indent="457200" algn="just" defTabSz="914400" rtl="0" fontAlgn="auto">
                <a:lnSpc>
                  <a:spcPct val="120000"/>
                </a:lnSpc>
                <a:spcBef>
                  <a:spcPts val="0"/>
                </a:spcBef>
                <a:spcAft>
                  <a:spcPts val="0"/>
                </a:spcAft>
                <a:buClrTx/>
                <a:buSzTx/>
                <a:buFont typeface="Arial" panose="020B0604020202020204" pitchFamily="34" charset="0"/>
                <a:buNone/>
                <a:defRPr/>
              </a:pPr>
              <a:r>
                <a:rPr lang="zh-CN" altLang="en-US" kern="0" spc="3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mn-ea"/>
                </a:rPr>
                <a:t>班组员工对操作设备、作业内容、作业环境、作业步骤中的危险、风险进行识别，清楚和明白现场作业可能造成人身伤害的重点部位、关键装置至害机理，真正做到预知和预防；</a:t>
              </a:r>
            </a:p>
          </p:txBody>
        </p:sp>
        <p:grpSp>
          <p:nvGrpSpPr>
            <p:cNvPr id="19" name="组合 18"/>
            <p:cNvGrpSpPr/>
            <p:nvPr/>
          </p:nvGrpSpPr>
          <p:grpSpPr>
            <a:xfrm>
              <a:off x="973" y="3282"/>
              <a:ext cx="6006" cy="3819"/>
              <a:chOff x="1183" y="3282"/>
              <a:chExt cx="6006" cy="3819"/>
            </a:xfrm>
          </p:grpSpPr>
          <p:sp>
            <p:nvSpPr>
              <p:cNvPr id="4" name="文本框 3"/>
              <p:cNvSpPr txBox="1"/>
              <p:nvPr/>
            </p:nvSpPr>
            <p:spPr>
              <a:xfrm>
                <a:off x="1237" y="3297"/>
                <a:ext cx="5953" cy="3805"/>
              </a:xfrm>
              <a:prstGeom prst="rect">
                <a:avLst/>
              </a:prstGeom>
              <a:noFill/>
            </p:spPr>
            <p:txBody>
              <a:bodyPr wrap="square" rtlCol="0" anchor="t">
                <a:spAutoFit/>
              </a:bodyPr>
              <a:lstStyle/>
              <a:p>
                <a:pPr marL="0" marR="0" lvl="0" indent="457200" algn="just" defTabSz="914400" rtl="0" fontAlgn="auto">
                  <a:lnSpc>
                    <a:spcPct val="120000"/>
                  </a:lnSpc>
                  <a:spcBef>
                    <a:spcPts val="0"/>
                  </a:spcBef>
                  <a:spcAft>
                    <a:spcPts val="0"/>
                  </a:spcAft>
                  <a:buClrTx/>
                  <a:buSzTx/>
                  <a:buFont typeface="Arial" panose="020B0604020202020204" pitchFamily="34" charset="0"/>
                  <a:buNone/>
                  <a:defRPr/>
                </a:pPr>
                <a:r>
                  <a:rPr lang="zh-CN" altLang="en-US" kern="0" spc="300" noProof="0" dirty="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mn-ea"/>
                  </a:rPr>
                  <a:t>每日班会上</a:t>
                </a:r>
                <a:r>
                  <a:rPr lang="zh-CN" altLang="en-US" kern="0" spc="300" noProof="0" dirty="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mn-ea"/>
                  </a:rPr>
                  <a:t>由</a:t>
                </a:r>
                <a:r>
                  <a:rPr lang="zh-CN" altLang="en-US" kern="0" spc="300" noProof="0" dirty="0" smtClean="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mn-ea"/>
                  </a:rPr>
                  <a:t>班、组长对分配工作中作业内容、作业环节、作业步骤、作业环境、作业设备，结合班组、车间、公司、集团事故案例，将伤害因素、伤害方式及伤害后果向班组全员进行提示和警示；</a:t>
                </a:r>
              </a:p>
            </p:txBody>
          </p:sp>
          <p:sp>
            <p:nvSpPr>
              <p:cNvPr id="14" name="圆角矩形 13"/>
              <p:cNvSpPr/>
              <p:nvPr/>
            </p:nvSpPr>
            <p:spPr>
              <a:xfrm>
                <a:off x="1183" y="3282"/>
                <a:ext cx="6007" cy="3805"/>
              </a:xfrm>
              <a:prstGeom prst="roundRect">
                <a:avLst>
                  <a:gd name="adj" fmla="val 3142"/>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7" name="圆角矩形 16"/>
            <p:cNvSpPr/>
            <p:nvPr/>
          </p:nvSpPr>
          <p:spPr>
            <a:xfrm>
              <a:off x="7602" y="3282"/>
              <a:ext cx="5670" cy="3805"/>
            </a:xfrm>
            <a:prstGeom prst="roundRect">
              <a:avLst>
                <a:gd name="adj" fmla="val 3142"/>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04</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751205" y="753745"/>
            <a:ext cx="3012440" cy="408305"/>
            <a:chOff x="1430" y="1109"/>
            <a:chExt cx="4744" cy="643"/>
          </a:xfrm>
        </p:grpSpPr>
        <p:sp>
          <p:nvSpPr>
            <p:cNvPr id="11" name="AutoShape 11"/>
            <p:cNvSpPr/>
            <p:nvPr/>
          </p:nvSpPr>
          <p:spPr>
            <a:xfrm>
              <a:off x="1490" y="1139"/>
              <a:ext cx="4683"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4744"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二、班组安全“大讲堂” </a:t>
              </a:r>
            </a:p>
          </p:txBody>
        </p:sp>
      </p:grpSp>
      <p:sp>
        <p:nvSpPr>
          <p:cNvPr id="3"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作业现场安全管理的工具应用属地自主安全管理</a:t>
            </a:r>
          </a:p>
        </p:txBody>
      </p:sp>
      <p:sp>
        <p:nvSpPr>
          <p:cNvPr id="7" name="文本框 6"/>
          <p:cNvSpPr txBox="1"/>
          <p:nvPr/>
        </p:nvSpPr>
        <p:spPr>
          <a:xfrm>
            <a:off x="2747010" y="1206500"/>
            <a:ext cx="3649980" cy="398780"/>
          </a:xfrm>
          <a:prstGeom prst="rect">
            <a:avLst/>
          </a:prstGeom>
          <a:noFill/>
        </p:spPr>
        <p:txBody>
          <a:bodyPr wrap="none" rtlCol="0" anchor="t">
            <a:spAutoFit/>
          </a:bodyPr>
          <a:lstStyle/>
          <a:p>
            <a:pPr marR="0" algn="l" defTabSz="914400" fontAlgn="auto">
              <a:buNone/>
            </a:pPr>
            <a:r>
              <a:rPr lang="en-US" sz="2000" b="1" spc="100" dirty="0" smtClean="0">
                <a:solidFill>
                  <a:schemeClr val="accent1"/>
                </a:solidFill>
                <a:uFillTx/>
                <a:latin typeface="微软雅黑" panose="020B0503020204020204" pitchFamily="34" charset="-122"/>
                <a:ea typeface="微软雅黑" panose="020B0503020204020204" pitchFamily="34" charset="-122"/>
                <a:sym typeface="+mn-ea"/>
              </a:rPr>
              <a:t>作业现场事故预防行为学模型</a:t>
            </a:r>
          </a:p>
        </p:txBody>
      </p:sp>
      <p:grpSp>
        <p:nvGrpSpPr>
          <p:cNvPr id="101" name="组合 100"/>
          <p:cNvGrpSpPr/>
          <p:nvPr/>
        </p:nvGrpSpPr>
        <p:grpSpPr>
          <a:xfrm>
            <a:off x="1258570" y="1623060"/>
            <a:ext cx="6626860" cy="3145790"/>
            <a:chOff x="743" y="2652"/>
            <a:chExt cx="10436" cy="4954"/>
          </a:xfrm>
        </p:grpSpPr>
        <p:sp>
          <p:nvSpPr>
            <p:cNvPr id="42" name="文本框 41"/>
            <p:cNvSpPr txBox="1"/>
            <p:nvPr/>
          </p:nvSpPr>
          <p:spPr>
            <a:xfrm>
              <a:off x="2354" y="2652"/>
              <a:ext cx="2217" cy="507"/>
            </a:xfrm>
            <a:prstGeom prst="rect">
              <a:avLst/>
            </a:prstGeom>
            <a:solidFill>
              <a:schemeClr val="bg1">
                <a:lumMod val="50000"/>
              </a:schemeClr>
            </a:solidFill>
          </p:spPr>
          <p:txBody>
            <a:bodyPr wrap="square" rtlCol="0" anchor="t">
              <a:spAutoFit/>
            </a:bodyPr>
            <a:lstStyle/>
            <a:p>
              <a:pPr algn="ctr" fontAlgn="auto">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altLang="en-US" sz="1500" b="1" spc="100" dirty="0">
                  <a:solidFill>
                    <a:schemeClr val="bg1"/>
                  </a:solidFill>
                  <a:uFillTx/>
                  <a:latin typeface="微软雅黑" panose="020B0503020204020204" pitchFamily="34" charset="-122"/>
                  <a:ea typeface="微软雅黑" panose="020B0503020204020204" pitchFamily="34" charset="-122"/>
                  <a:sym typeface="+mn-ea"/>
                </a:rPr>
                <a:t>面对未知风险</a:t>
              </a:r>
            </a:p>
          </p:txBody>
        </p:sp>
        <p:sp>
          <p:nvSpPr>
            <p:cNvPr id="43" name="文本框 42"/>
            <p:cNvSpPr txBox="1"/>
            <p:nvPr/>
          </p:nvSpPr>
          <p:spPr>
            <a:xfrm>
              <a:off x="2561" y="3458"/>
              <a:ext cx="1701" cy="454"/>
            </a:xfrm>
            <a:prstGeom prst="rect">
              <a:avLst/>
            </a:prstGeom>
            <a:solidFill>
              <a:srgbClr val="0160AF"/>
            </a:solidFill>
          </p:spPr>
          <p:txBody>
            <a:bodyPr wrap="square" rtlCol="0" anchor="t">
              <a:spAutoFit/>
            </a:bodyPr>
            <a:lstStyle/>
            <a:p>
              <a:pPr algn="ctr" defTabSz="935355" fontAlgn="auto">
                <a:lnSpc>
                  <a:spcPct val="100000"/>
                </a:lnSpc>
                <a:spcBef>
                  <a:spcPts val="0"/>
                </a:spcBef>
                <a:spcAft>
                  <a:spcPts val="0"/>
                </a:spcAft>
                <a:buClr>
                  <a:schemeClr val="accent2"/>
                </a:buClr>
              </a:pPr>
              <a:r>
                <a:rPr lang="en-US" altLang="zh-CN" sz="1300" b="1" spc="100" dirty="0">
                  <a:solidFill>
                    <a:schemeClr val="bg1"/>
                  </a:solidFill>
                  <a:uFillTx/>
                  <a:latin typeface="微软雅黑" panose="020B0503020204020204" pitchFamily="34" charset="-122"/>
                  <a:ea typeface="微软雅黑" panose="020B0503020204020204" pitchFamily="34" charset="-122"/>
                  <a:sym typeface="+mn-ea"/>
                </a:rPr>
                <a:t> </a:t>
              </a:r>
              <a:r>
                <a:rPr lang="zh-CN" altLang="en-US" sz="1300" b="1" spc="100" dirty="0">
                  <a:solidFill>
                    <a:schemeClr val="bg1"/>
                  </a:solidFill>
                  <a:uFillTx/>
                  <a:latin typeface="微软雅黑" panose="020B0503020204020204" pitchFamily="34" charset="-122"/>
                  <a:ea typeface="微软雅黑" panose="020B0503020204020204" pitchFamily="34" charset="-122"/>
                  <a:sym typeface="+mn-ea"/>
                </a:rPr>
                <a:t>察觉危险？</a:t>
              </a:r>
            </a:p>
          </p:txBody>
        </p:sp>
        <p:sp>
          <p:nvSpPr>
            <p:cNvPr id="13" name="下箭头 12"/>
            <p:cNvSpPr/>
            <p:nvPr/>
          </p:nvSpPr>
          <p:spPr>
            <a:xfrm>
              <a:off x="3279" y="3175"/>
              <a:ext cx="366" cy="283"/>
            </a:xfrm>
            <a:prstGeom prst="downArrow">
              <a:avLst/>
            </a:prstGeom>
            <a:solidFill>
              <a:srgbClr val="5BA8D7"/>
            </a:solidFill>
            <a:ln w="3175">
              <a:noFill/>
              <a:prstDash val="sysDot"/>
            </a:ln>
          </p:spPr>
          <p:txBody>
            <a:bodyPr/>
            <a:lstStyle/>
            <a:p>
              <a:pPr algn="l"/>
              <a:endParaRPr lang="zh-CN" altLang="en-US" dirty="0">
                <a:solidFill>
                  <a:schemeClr val="tx1">
                    <a:lumMod val="65000"/>
                    <a:lumOff val="35000"/>
                  </a:schemeClr>
                </a:solidFill>
                <a:latin typeface="方正清刻本悦宋简体" panose="02000000000000000000" pitchFamily="2" charset="-122"/>
                <a:ea typeface="方正清刻本悦宋简体" panose="02000000000000000000" pitchFamily="2" charset="-122"/>
                <a:sym typeface="方正清刻本悦宋简体" panose="02000000000000000000" pitchFamily="2" charset="-122"/>
              </a:endParaRPr>
            </a:p>
          </p:txBody>
        </p:sp>
        <p:sp>
          <p:nvSpPr>
            <p:cNvPr id="18" name="文本框 17"/>
            <p:cNvSpPr txBox="1"/>
            <p:nvPr/>
          </p:nvSpPr>
          <p:spPr>
            <a:xfrm>
              <a:off x="2561" y="4221"/>
              <a:ext cx="1701" cy="454"/>
            </a:xfrm>
            <a:prstGeom prst="rect">
              <a:avLst/>
            </a:prstGeom>
            <a:solidFill>
              <a:srgbClr val="0160AF"/>
            </a:solidFill>
          </p:spPr>
          <p:txBody>
            <a:bodyPr wrap="none" rtlCol="0" anchor="t">
              <a:spAutoFit/>
            </a:bodyPr>
            <a:lstStyle/>
            <a:p>
              <a:pPr algn="ctr" defTabSz="935355" fontAlgn="auto">
                <a:lnSpc>
                  <a:spcPct val="100000"/>
                </a:lnSpc>
                <a:spcBef>
                  <a:spcPts val="0"/>
                </a:spcBef>
                <a:spcAft>
                  <a:spcPts val="0"/>
                </a:spcAft>
                <a:buClr>
                  <a:schemeClr val="accent2"/>
                </a:buClr>
              </a:pPr>
              <a:r>
                <a:rPr lang="en-US" altLang="zh-CN" sz="1300" b="1" spc="100" dirty="0">
                  <a:solidFill>
                    <a:schemeClr val="bg1"/>
                  </a:solidFill>
                  <a:uFillTx/>
                  <a:latin typeface="微软雅黑" panose="020B0503020204020204" pitchFamily="34" charset="-122"/>
                  <a:ea typeface="微软雅黑" panose="020B0503020204020204" pitchFamily="34" charset="-122"/>
                  <a:sym typeface="+mn-ea"/>
                </a:rPr>
                <a:t> </a:t>
              </a:r>
              <a:r>
                <a:rPr lang="zh-CN" altLang="en-US" sz="1300" b="1" spc="100" dirty="0">
                  <a:solidFill>
                    <a:schemeClr val="bg1"/>
                  </a:solidFill>
                  <a:uFillTx/>
                  <a:latin typeface="微软雅黑" panose="020B0503020204020204" pitchFamily="34" charset="-122"/>
                  <a:ea typeface="微软雅黑" panose="020B0503020204020204" pitchFamily="34" charset="-122"/>
                  <a:sym typeface="+mn-ea"/>
                </a:rPr>
                <a:t>识别危险？</a:t>
              </a:r>
            </a:p>
          </p:txBody>
        </p:sp>
        <p:sp>
          <p:nvSpPr>
            <p:cNvPr id="21" name="下箭头 20"/>
            <p:cNvSpPr/>
            <p:nvPr/>
          </p:nvSpPr>
          <p:spPr>
            <a:xfrm>
              <a:off x="3279" y="3924"/>
              <a:ext cx="366" cy="283"/>
            </a:xfrm>
            <a:prstGeom prst="downArrow">
              <a:avLst/>
            </a:prstGeom>
            <a:solidFill>
              <a:srgbClr val="5BA8D7"/>
            </a:solidFill>
            <a:ln w="3175">
              <a:noFill/>
              <a:prstDash val="sysDot"/>
            </a:ln>
          </p:spPr>
          <p:txBody>
            <a:bodyPr/>
            <a:lstStyle/>
            <a:p>
              <a:pPr algn="l"/>
              <a:endParaRPr lang="zh-CN" altLang="en-US" dirty="0">
                <a:solidFill>
                  <a:schemeClr val="tx1">
                    <a:lumMod val="65000"/>
                    <a:lumOff val="35000"/>
                  </a:schemeClr>
                </a:solidFill>
                <a:latin typeface="方正清刻本悦宋简体" panose="02000000000000000000" pitchFamily="2" charset="-122"/>
                <a:ea typeface="方正清刻本悦宋简体" panose="02000000000000000000" pitchFamily="2" charset="-122"/>
                <a:sym typeface="方正清刻本悦宋简体" panose="02000000000000000000" pitchFamily="2" charset="-122"/>
              </a:endParaRPr>
            </a:p>
          </p:txBody>
        </p:sp>
        <p:sp>
          <p:nvSpPr>
            <p:cNvPr id="26" name="文本框 25"/>
            <p:cNvSpPr txBox="1"/>
            <p:nvPr/>
          </p:nvSpPr>
          <p:spPr>
            <a:xfrm>
              <a:off x="2561" y="4986"/>
              <a:ext cx="1701" cy="454"/>
            </a:xfrm>
            <a:prstGeom prst="rect">
              <a:avLst/>
            </a:prstGeom>
            <a:solidFill>
              <a:srgbClr val="0160AF"/>
            </a:solidFill>
          </p:spPr>
          <p:txBody>
            <a:bodyPr wrap="none" rtlCol="0" anchor="t">
              <a:spAutoFit/>
            </a:bodyPr>
            <a:lstStyle/>
            <a:p>
              <a:pPr algn="ctr" defTabSz="935355" fontAlgn="auto">
                <a:lnSpc>
                  <a:spcPct val="100000"/>
                </a:lnSpc>
                <a:spcBef>
                  <a:spcPts val="0"/>
                </a:spcBef>
                <a:buClr>
                  <a:schemeClr val="accent2"/>
                </a:buClr>
              </a:pPr>
              <a:r>
                <a:rPr lang="en-US" altLang="zh-CN" sz="1300" b="1" spc="100" dirty="0">
                  <a:solidFill>
                    <a:schemeClr val="bg1"/>
                  </a:solidFill>
                  <a:uFillTx/>
                  <a:latin typeface="微软雅黑" panose="020B0503020204020204" pitchFamily="34" charset="-122"/>
                  <a:ea typeface="微软雅黑" panose="020B0503020204020204" pitchFamily="34" charset="-122"/>
                  <a:sym typeface="+mn-ea"/>
                </a:rPr>
                <a:t> 决定避免？</a:t>
              </a:r>
              <a:endParaRPr lang="zh-CN" altLang="en-US" sz="1600" b="1" spc="100" dirty="0">
                <a:solidFill>
                  <a:schemeClr val="bg1"/>
                </a:solidFill>
                <a:uFillTx/>
                <a:latin typeface="微软雅黑" panose="020B0503020204020204" pitchFamily="34" charset="-122"/>
                <a:ea typeface="微软雅黑" panose="020B0503020204020204" pitchFamily="34" charset="-122"/>
                <a:sym typeface="+mn-ea"/>
              </a:endParaRPr>
            </a:p>
          </p:txBody>
        </p:sp>
        <p:sp>
          <p:nvSpPr>
            <p:cNvPr id="48" name="文本框 47"/>
            <p:cNvSpPr txBox="1"/>
            <p:nvPr/>
          </p:nvSpPr>
          <p:spPr>
            <a:xfrm>
              <a:off x="2561" y="5777"/>
              <a:ext cx="1701" cy="454"/>
            </a:xfrm>
            <a:prstGeom prst="rect">
              <a:avLst/>
            </a:prstGeom>
            <a:solidFill>
              <a:srgbClr val="0160AF"/>
            </a:solidFill>
          </p:spPr>
          <p:txBody>
            <a:bodyPr wrap="none" rtlCol="0" anchor="t">
              <a:spAutoFit/>
            </a:bodyPr>
            <a:lstStyle/>
            <a:p>
              <a:pPr algn="ctr" defTabSz="935355" fontAlgn="auto">
                <a:lnSpc>
                  <a:spcPct val="100000"/>
                </a:lnSpc>
                <a:spcBef>
                  <a:spcPts val="0"/>
                </a:spcBef>
                <a:spcAft>
                  <a:spcPts val="0"/>
                </a:spcAft>
                <a:buClr>
                  <a:schemeClr val="accent2"/>
                </a:buClr>
              </a:pPr>
              <a:r>
                <a:rPr lang="en-US" altLang="zh-CN" sz="1300" b="1" spc="100" dirty="0">
                  <a:solidFill>
                    <a:schemeClr val="bg1"/>
                  </a:solidFill>
                  <a:uFillTx/>
                  <a:latin typeface="微软雅黑" panose="020B0503020204020204" pitchFamily="34" charset="-122"/>
                  <a:ea typeface="微软雅黑" panose="020B0503020204020204" pitchFamily="34" charset="-122"/>
                  <a:sym typeface="+mn-ea"/>
                </a:rPr>
                <a:t> 避免能力？</a:t>
              </a:r>
            </a:p>
          </p:txBody>
        </p:sp>
        <p:sp>
          <p:nvSpPr>
            <p:cNvPr id="49" name="下箭头 48"/>
            <p:cNvSpPr/>
            <p:nvPr/>
          </p:nvSpPr>
          <p:spPr>
            <a:xfrm>
              <a:off x="3280" y="4687"/>
              <a:ext cx="366" cy="283"/>
            </a:xfrm>
            <a:prstGeom prst="downArrow">
              <a:avLst/>
            </a:prstGeom>
            <a:solidFill>
              <a:srgbClr val="5BA8D7"/>
            </a:solidFill>
            <a:ln w="3175">
              <a:noFill/>
              <a:prstDash val="sysDot"/>
            </a:ln>
          </p:spPr>
          <p:txBody>
            <a:bodyPr/>
            <a:lstStyle/>
            <a:p>
              <a:pPr algn="l"/>
              <a:endParaRPr lang="zh-CN" altLang="en-US" dirty="0">
                <a:solidFill>
                  <a:schemeClr val="tx1">
                    <a:lumMod val="65000"/>
                    <a:lumOff val="35000"/>
                  </a:schemeClr>
                </a:solidFill>
                <a:latin typeface="方正清刻本悦宋简体" panose="02000000000000000000" pitchFamily="2" charset="-122"/>
                <a:ea typeface="方正清刻本悦宋简体" panose="02000000000000000000" pitchFamily="2" charset="-122"/>
                <a:sym typeface="方正清刻本悦宋简体" panose="02000000000000000000" pitchFamily="2" charset="-122"/>
              </a:endParaRPr>
            </a:p>
          </p:txBody>
        </p:sp>
        <p:sp>
          <p:nvSpPr>
            <p:cNvPr id="54" name="下箭头 53"/>
            <p:cNvSpPr/>
            <p:nvPr/>
          </p:nvSpPr>
          <p:spPr>
            <a:xfrm>
              <a:off x="3280" y="5460"/>
              <a:ext cx="366" cy="283"/>
            </a:xfrm>
            <a:prstGeom prst="downArrow">
              <a:avLst/>
            </a:prstGeom>
            <a:solidFill>
              <a:srgbClr val="5BA8D7"/>
            </a:solidFill>
            <a:ln w="3175">
              <a:noFill/>
              <a:prstDash val="sysDot"/>
            </a:ln>
          </p:spPr>
          <p:txBody>
            <a:bodyPr/>
            <a:lstStyle/>
            <a:p>
              <a:pPr algn="l"/>
              <a:endParaRPr lang="zh-CN" altLang="en-US" dirty="0">
                <a:solidFill>
                  <a:schemeClr val="tx1">
                    <a:lumMod val="65000"/>
                    <a:lumOff val="35000"/>
                  </a:schemeClr>
                </a:solidFill>
                <a:latin typeface="方正清刻本悦宋简体" panose="02000000000000000000" pitchFamily="2" charset="-122"/>
                <a:ea typeface="方正清刻本悦宋简体" panose="02000000000000000000" pitchFamily="2" charset="-122"/>
                <a:sym typeface="方正清刻本悦宋简体" panose="02000000000000000000" pitchFamily="2" charset="-122"/>
              </a:endParaRPr>
            </a:p>
          </p:txBody>
        </p:sp>
        <p:cxnSp>
          <p:nvCxnSpPr>
            <p:cNvPr id="55" name="直接连接符 54"/>
            <p:cNvCxnSpPr/>
            <p:nvPr/>
          </p:nvCxnSpPr>
          <p:spPr>
            <a:xfrm>
              <a:off x="4262" y="3683"/>
              <a:ext cx="2835" cy="3"/>
            </a:xfrm>
            <a:prstGeom prst="line">
              <a:avLst/>
            </a:prstGeom>
          </p:spPr>
          <p:style>
            <a:lnRef idx="1">
              <a:schemeClr val="accent1"/>
            </a:lnRef>
            <a:fillRef idx="0">
              <a:schemeClr val="accent1"/>
            </a:fillRef>
            <a:effectRef idx="0">
              <a:schemeClr val="accent1"/>
            </a:effectRef>
            <a:fontRef idx="minor">
              <a:schemeClr val="tx1"/>
            </a:fontRef>
          </p:style>
        </p:cxnSp>
        <p:sp>
          <p:nvSpPr>
            <p:cNvPr id="56" name="文本框 55"/>
            <p:cNvSpPr txBox="1"/>
            <p:nvPr/>
          </p:nvSpPr>
          <p:spPr>
            <a:xfrm>
              <a:off x="7097" y="3458"/>
              <a:ext cx="1417" cy="454"/>
            </a:xfrm>
            <a:prstGeom prst="rect">
              <a:avLst/>
            </a:prstGeom>
            <a:solidFill>
              <a:srgbClr val="0160AF"/>
            </a:solidFill>
          </p:spPr>
          <p:txBody>
            <a:bodyPr wrap="square" rtlCol="0" anchor="t">
              <a:spAutoFit/>
            </a:bodyPr>
            <a:lstStyle/>
            <a:p>
              <a:pPr algn="ctr" defTabSz="935355" fontAlgn="auto">
                <a:lnSpc>
                  <a:spcPct val="100000"/>
                </a:lnSpc>
                <a:spcBef>
                  <a:spcPts val="0"/>
                </a:spcBef>
                <a:buClr>
                  <a:schemeClr val="accent2"/>
                </a:buClr>
              </a:pPr>
              <a:r>
                <a:rPr lang="en-US" altLang="zh-CN" sz="1300" b="1" spc="100" dirty="0">
                  <a:solidFill>
                    <a:schemeClr val="bg1"/>
                  </a:solidFill>
                  <a:uFillTx/>
                  <a:latin typeface="微软雅黑" panose="020B0503020204020204" pitchFamily="34" charset="-122"/>
                  <a:ea typeface="微软雅黑" panose="020B0503020204020204" pitchFamily="34" charset="-122"/>
                  <a:sym typeface="+mn-ea"/>
                </a:rPr>
                <a:t>质疑精神</a:t>
              </a:r>
            </a:p>
          </p:txBody>
        </p:sp>
        <p:sp>
          <p:nvSpPr>
            <p:cNvPr id="58" name="文本框 57"/>
            <p:cNvSpPr txBox="1"/>
            <p:nvPr/>
          </p:nvSpPr>
          <p:spPr>
            <a:xfrm>
              <a:off x="7097" y="4221"/>
              <a:ext cx="1417" cy="454"/>
            </a:xfrm>
            <a:prstGeom prst="rect">
              <a:avLst/>
            </a:prstGeom>
            <a:solidFill>
              <a:srgbClr val="0160AF"/>
            </a:solidFill>
          </p:spPr>
          <p:txBody>
            <a:bodyPr wrap="none" rtlCol="0" anchor="t">
              <a:spAutoFit/>
            </a:bodyPr>
            <a:lstStyle/>
            <a:p>
              <a:pPr algn="ctr" defTabSz="935355" fontAlgn="auto">
                <a:lnSpc>
                  <a:spcPct val="100000"/>
                </a:lnSpc>
                <a:spcBef>
                  <a:spcPts val="0"/>
                </a:spcBef>
                <a:buClr>
                  <a:schemeClr val="accent2"/>
                </a:buClr>
              </a:pPr>
              <a:r>
                <a:rPr lang="en-US" altLang="zh-CN" sz="1300" b="1" spc="100" dirty="0">
                  <a:solidFill>
                    <a:schemeClr val="bg1"/>
                  </a:solidFill>
                  <a:uFillTx/>
                  <a:latin typeface="微软雅黑" panose="020B0503020204020204" pitchFamily="34" charset="-122"/>
                  <a:ea typeface="微软雅黑" panose="020B0503020204020204" pitchFamily="34" charset="-122"/>
                  <a:sym typeface="+mn-ea"/>
                </a:rPr>
                <a:t>检测确认</a:t>
              </a:r>
            </a:p>
          </p:txBody>
        </p:sp>
        <p:sp>
          <p:nvSpPr>
            <p:cNvPr id="59" name="文本框 58"/>
            <p:cNvSpPr txBox="1"/>
            <p:nvPr/>
          </p:nvSpPr>
          <p:spPr>
            <a:xfrm>
              <a:off x="7097" y="4986"/>
              <a:ext cx="1417" cy="454"/>
            </a:xfrm>
            <a:prstGeom prst="rect">
              <a:avLst/>
            </a:prstGeom>
            <a:solidFill>
              <a:srgbClr val="0160AF"/>
            </a:solidFill>
          </p:spPr>
          <p:txBody>
            <a:bodyPr wrap="none" rtlCol="0" anchor="t">
              <a:spAutoFit/>
            </a:bodyPr>
            <a:lstStyle/>
            <a:p>
              <a:pPr algn="ctr" defTabSz="935355" fontAlgn="auto">
                <a:lnSpc>
                  <a:spcPct val="100000"/>
                </a:lnSpc>
                <a:spcBef>
                  <a:spcPts val="0"/>
                </a:spcBef>
                <a:buClr>
                  <a:schemeClr val="accent2"/>
                </a:buClr>
              </a:pPr>
              <a:r>
                <a:rPr lang="en-US" altLang="zh-CN" sz="1300" b="1" spc="100" dirty="0">
                  <a:solidFill>
                    <a:schemeClr val="bg1"/>
                  </a:solidFill>
                  <a:uFillTx/>
                  <a:latin typeface="微软雅黑" panose="020B0503020204020204" pitchFamily="34" charset="-122"/>
                  <a:ea typeface="微软雅黑" panose="020B0503020204020204" pitchFamily="34" charset="-122"/>
                  <a:sym typeface="+mn-ea"/>
                </a:rPr>
                <a:t>安全措施</a:t>
              </a:r>
            </a:p>
          </p:txBody>
        </p:sp>
        <p:sp>
          <p:nvSpPr>
            <p:cNvPr id="60" name="文本框 59"/>
            <p:cNvSpPr txBox="1"/>
            <p:nvPr/>
          </p:nvSpPr>
          <p:spPr>
            <a:xfrm>
              <a:off x="7097" y="5777"/>
              <a:ext cx="1417" cy="454"/>
            </a:xfrm>
            <a:prstGeom prst="rect">
              <a:avLst/>
            </a:prstGeom>
            <a:solidFill>
              <a:srgbClr val="0160AF"/>
            </a:solidFill>
          </p:spPr>
          <p:txBody>
            <a:bodyPr wrap="none" rtlCol="0" anchor="t">
              <a:spAutoFit/>
            </a:bodyPr>
            <a:lstStyle/>
            <a:p>
              <a:pPr algn="ctr" defTabSz="935355" fontAlgn="auto">
                <a:lnSpc>
                  <a:spcPct val="100000"/>
                </a:lnSpc>
                <a:spcBef>
                  <a:spcPts val="0"/>
                </a:spcBef>
                <a:buClr>
                  <a:schemeClr val="accent2"/>
                </a:buClr>
              </a:pPr>
              <a:r>
                <a:rPr lang="en-US" altLang="zh-CN" sz="1300" b="1" spc="100" dirty="0">
                  <a:solidFill>
                    <a:schemeClr val="bg1"/>
                  </a:solidFill>
                  <a:uFillTx/>
                  <a:latin typeface="微软雅黑" panose="020B0503020204020204" pitchFamily="34" charset="-122"/>
                  <a:ea typeface="微软雅黑" panose="020B0503020204020204" pitchFamily="34" charset="-122"/>
                  <a:sym typeface="+mn-ea"/>
                </a:rPr>
                <a:t>监护执行</a:t>
              </a:r>
            </a:p>
          </p:txBody>
        </p:sp>
        <p:sp>
          <p:nvSpPr>
            <p:cNvPr id="61" name="文本框 60"/>
            <p:cNvSpPr txBox="1"/>
            <p:nvPr/>
          </p:nvSpPr>
          <p:spPr>
            <a:xfrm>
              <a:off x="7097" y="6536"/>
              <a:ext cx="1417" cy="454"/>
            </a:xfrm>
            <a:prstGeom prst="rect">
              <a:avLst/>
            </a:prstGeom>
            <a:solidFill>
              <a:srgbClr val="0160AF"/>
            </a:solidFill>
          </p:spPr>
          <p:txBody>
            <a:bodyPr wrap="none" rtlCol="0" anchor="t">
              <a:spAutoFit/>
            </a:bodyPr>
            <a:lstStyle/>
            <a:p>
              <a:pPr algn="ctr" defTabSz="935355" fontAlgn="auto">
                <a:lnSpc>
                  <a:spcPct val="100000"/>
                </a:lnSpc>
                <a:spcBef>
                  <a:spcPts val="0"/>
                </a:spcBef>
                <a:buClr>
                  <a:schemeClr val="accent2"/>
                </a:buClr>
              </a:pPr>
              <a:r>
                <a:rPr lang="en-US" altLang="zh-CN" sz="1300" b="1" spc="100" dirty="0">
                  <a:solidFill>
                    <a:schemeClr val="bg1"/>
                  </a:solidFill>
                  <a:uFillTx/>
                  <a:latin typeface="微软雅黑" panose="020B0503020204020204" pitchFamily="34" charset="-122"/>
                  <a:ea typeface="微软雅黑" panose="020B0503020204020204" pitchFamily="34" charset="-122"/>
                  <a:sym typeface="+mn-ea"/>
                </a:rPr>
                <a:t>检查验收</a:t>
              </a:r>
            </a:p>
          </p:txBody>
        </p:sp>
        <p:sp>
          <p:nvSpPr>
            <p:cNvPr id="62" name="下箭头 61"/>
            <p:cNvSpPr/>
            <p:nvPr/>
          </p:nvSpPr>
          <p:spPr>
            <a:xfrm>
              <a:off x="7623" y="3921"/>
              <a:ext cx="366" cy="283"/>
            </a:xfrm>
            <a:prstGeom prst="downArrow">
              <a:avLst/>
            </a:prstGeom>
            <a:solidFill>
              <a:srgbClr val="5BA8D7"/>
            </a:solidFill>
            <a:ln w="3175">
              <a:noFill/>
              <a:prstDash val="sysDot"/>
            </a:ln>
          </p:spPr>
          <p:txBody>
            <a:bodyPr/>
            <a:lstStyle/>
            <a:p>
              <a:pPr algn="l"/>
              <a:endParaRPr lang="zh-CN" altLang="en-US" dirty="0">
                <a:solidFill>
                  <a:schemeClr val="tx1">
                    <a:lumMod val="65000"/>
                    <a:lumOff val="35000"/>
                  </a:schemeClr>
                </a:solidFill>
                <a:latin typeface="方正清刻本悦宋简体" panose="02000000000000000000" pitchFamily="2" charset="-122"/>
                <a:ea typeface="方正清刻本悦宋简体" panose="02000000000000000000" pitchFamily="2" charset="-122"/>
                <a:sym typeface="方正清刻本悦宋简体" panose="02000000000000000000" pitchFamily="2" charset="-122"/>
              </a:endParaRPr>
            </a:p>
          </p:txBody>
        </p:sp>
        <p:sp>
          <p:nvSpPr>
            <p:cNvPr id="63" name="下箭头 62"/>
            <p:cNvSpPr/>
            <p:nvPr/>
          </p:nvSpPr>
          <p:spPr>
            <a:xfrm>
              <a:off x="7623" y="4687"/>
              <a:ext cx="366" cy="283"/>
            </a:xfrm>
            <a:prstGeom prst="downArrow">
              <a:avLst/>
            </a:prstGeom>
            <a:solidFill>
              <a:srgbClr val="5BA8D7"/>
            </a:solidFill>
            <a:ln w="3175">
              <a:noFill/>
              <a:prstDash val="sysDot"/>
            </a:ln>
          </p:spPr>
          <p:txBody>
            <a:bodyPr/>
            <a:lstStyle/>
            <a:p>
              <a:pPr algn="l"/>
              <a:endParaRPr lang="zh-CN" altLang="en-US" dirty="0">
                <a:solidFill>
                  <a:schemeClr val="tx1">
                    <a:lumMod val="65000"/>
                    <a:lumOff val="35000"/>
                  </a:schemeClr>
                </a:solidFill>
                <a:latin typeface="方正清刻本悦宋简体" panose="02000000000000000000" pitchFamily="2" charset="-122"/>
                <a:ea typeface="方正清刻本悦宋简体" panose="02000000000000000000" pitchFamily="2" charset="-122"/>
                <a:sym typeface="方正清刻本悦宋简体" panose="02000000000000000000" pitchFamily="2" charset="-122"/>
              </a:endParaRPr>
            </a:p>
          </p:txBody>
        </p:sp>
        <p:sp>
          <p:nvSpPr>
            <p:cNvPr id="64" name="下箭头 63"/>
            <p:cNvSpPr/>
            <p:nvPr/>
          </p:nvSpPr>
          <p:spPr>
            <a:xfrm>
              <a:off x="7623" y="5460"/>
              <a:ext cx="366" cy="283"/>
            </a:xfrm>
            <a:prstGeom prst="downArrow">
              <a:avLst/>
            </a:prstGeom>
            <a:solidFill>
              <a:srgbClr val="5BA8D7"/>
            </a:solidFill>
            <a:ln w="3175">
              <a:noFill/>
              <a:prstDash val="sysDot"/>
            </a:ln>
          </p:spPr>
          <p:txBody>
            <a:bodyPr/>
            <a:lstStyle/>
            <a:p>
              <a:pPr algn="l"/>
              <a:endParaRPr lang="zh-CN" altLang="en-US" dirty="0">
                <a:solidFill>
                  <a:schemeClr val="tx1">
                    <a:lumMod val="65000"/>
                    <a:lumOff val="35000"/>
                  </a:schemeClr>
                </a:solidFill>
                <a:latin typeface="方正清刻本悦宋简体" panose="02000000000000000000" pitchFamily="2" charset="-122"/>
                <a:ea typeface="方正清刻本悦宋简体" panose="02000000000000000000" pitchFamily="2" charset="-122"/>
                <a:sym typeface="方正清刻本悦宋简体" panose="02000000000000000000" pitchFamily="2" charset="-122"/>
              </a:endParaRPr>
            </a:p>
          </p:txBody>
        </p:sp>
        <p:sp>
          <p:nvSpPr>
            <p:cNvPr id="65" name="下箭头 64"/>
            <p:cNvSpPr/>
            <p:nvPr/>
          </p:nvSpPr>
          <p:spPr>
            <a:xfrm>
              <a:off x="7622" y="6240"/>
              <a:ext cx="366" cy="283"/>
            </a:xfrm>
            <a:prstGeom prst="downArrow">
              <a:avLst/>
            </a:prstGeom>
            <a:solidFill>
              <a:srgbClr val="5BA8D7"/>
            </a:solidFill>
            <a:ln w="3175">
              <a:noFill/>
              <a:prstDash val="sysDot"/>
            </a:ln>
          </p:spPr>
          <p:txBody>
            <a:bodyPr/>
            <a:lstStyle/>
            <a:p>
              <a:pPr algn="l"/>
              <a:endParaRPr lang="zh-CN" altLang="en-US" dirty="0">
                <a:solidFill>
                  <a:schemeClr val="tx1">
                    <a:lumMod val="65000"/>
                    <a:lumOff val="35000"/>
                  </a:schemeClr>
                </a:solidFill>
                <a:latin typeface="方正清刻本悦宋简体" panose="02000000000000000000" pitchFamily="2" charset="-122"/>
                <a:ea typeface="方正清刻本悦宋简体" panose="02000000000000000000" pitchFamily="2" charset="-122"/>
                <a:sym typeface="方正清刻本悦宋简体" panose="02000000000000000000" pitchFamily="2" charset="-122"/>
              </a:endParaRPr>
            </a:p>
          </p:txBody>
        </p:sp>
        <p:cxnSp>
          <p:nvCxnSpPr>
            <p:cNvPr id="66" name="直接连接符 65"/>
            <p:cNvCxnSpPr/>
            <p:nvPr/>
          </p:nvCxnSpPr>
          <p:spPr>
            <a:xfrm>
              <a:off x="4262" y="4446"/>
              <a:ext cx="2835" cy="3"/>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直接连接符 66"/>
            <p:cNvCxnSpPr/>
            <p:nvPr/>
          </p:nvCxnSpPr>
          <p:spPr>
            <a:xfrm>
              <a:off x="4262" y="5212"/>
              <a:ext cx="2835" cy="3"/>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4262" y="5964"/>
              <a:ext cx="2835" cy="3"/>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直接连接符 69"/>
            <p:cNvCxnSpPr/>
            <p:nvPr/>
          </p:nvCxnSpPr>
          <p:spPr>
            <a:xfrm>
              <a:off x="1701" y="3683"/>
              <a:ext cx="850" cy="6"/>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直接连接符 70"/>
            <p:cNvCxnSpPr/>
            <p:nvPr/>
          </p:nvCxnSpPr>
          <p:spPr>
            <a:xfrm>
              <a:off x="1701" y="5964"/>
              <a:ext cx="850" cy="6"/>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直接连接符 72"/>
            <p:cNvCxnSpPr/>
            <p:nvPr/>
          </p:nvCxnSpPr>
          <p:spPr>
            <a:xfrm>
              <a:off x="1700" y="5212"/>
              <a:ext cx="850" cy="6"/>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直接连接符 73"/>
            <p:cNvCxnSpPr/>
            <p:nvPr/>
          </p:nvCxnSpPr>
          <p:spPr>
            <a:xfrm>
              <a:off x="1701" y="4446"/>
              <a:ext cx="850" cy="6"/>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直接箭头连接符 75"/>
            <p:cNvCxnSpPr/>
            <p:nvPr/>
          </p:nvCxnSpPr>
          <p:spPr>
            <a:xfrm>
              <a:off x="1707" y="3698"/>
              <a:ext cx="0" cy="340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8" name="文本框 77"/>
            <p:cNvSpPr txBox="1"/>
            <p:nvPr/>
          </p:nvSpPr>
          <p:spPr>
            <a:xfrm>
              <a:off x="743" y="7100"/>
              <a:ext cx="1928" cy="507"/>
            </a:xfrm>
            <a:prstGeom prst="rect">
              <a:avLst/>
            </a:prstGeom>
            <a:solidFill>
              <a:schemeClr val="bg1">
                <a:lumMod val="50000"/>
              </a:schemeClr>
            </a:solidFill>
          </p:spPr>
          <p:txBody>
            <a:bodyPr wrap="square" rtlCol="0" anchor="t">
              <a:spAutoFit/>
            </a:bodyP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altLang="en-US" sz="1500" b="1" spc="100" dirty="0">
                  <a:solidFill>
                    <a:schemeClr val="bg1"/>
                  </a:solidFill>
                  <a:uFillTx/>
                  <a:latin typeface="微软雅黑" panose="020B0503020204020204" pitchFamily="34" charset="-122"/>
                  <a:ea typeface="微软雅黑" panose="020B0503020204020204" pitchFamily="34" charset="-122"/>
                  <a:sym typeface="+mn-ea"/>
                </a:rPr>
                <a:t>可能的事故</a:t>
              </a:r>
            </a:p>
          </p:txBody>
        </p:sp>
        <p:cxnSp>
          <p:nvCxnSpPr>
            <p:cNvPr id="80" name="直接连接符 79"/>
            <p:cNvCxnSpPr/>
            <p:nvPr/>
          </p:nvCxnSpPr>
          <p:spPr>
            <a:xfrm>
              <a:off x="8514" y="4443"/>
              <a:ext cx="1701" cy="3"/>
            </a:xfrm>
            <a:prstGeom prst="line">
              <a:avLst/>
            </a:prstGeom>
          </p:spPr>
          <p:style>
            <a:lnRef idx="1">
              <a:schemeClr val="accent1"/>
            </a:lnRef>
            <a:fillRef idx="0">
              <a:schemeClr val="accent1"/>
            </a:fillRef>
            <a:effectRef idx="0">
              <a:schemeClr val="accent1"/>
            </a:effectRef>
            <a:fontRef idx="minor">
              <a:schemeClr val="tx1"/>
            </a:fontRef>
          </p:style>
        </p:cxnSp>
        <p:cxnSp>
          <p:nvCxnSpPr>
            <p:cNvPr id="81" name="直接连接符 80"/>
            <p:cNvCxnSpPr/>
            <p:nvPr/>
          </p:nvCxnSpPr>
          <p:spPr>
            <a:xfrm>
              <a:off x="8514" y="6762"/>
              <a:ext cx="1701" cy="3"/>
            </a:xfrm>
            <a:prstGeom prst="line">
              <a:avLst/>
            </a:prstGeom>
          </p:spPr>
          <p:style>
            <a:lnRef idx="1">
              <a:schemeClr val="accent1"/>
            </a:lnRef>
            <a:fillRef idx="0">
              <a:schemeClr val="accent1"/>
            </a:fillRef>
            <a:effectRef idx="0">
              <a:schemeClr val="accent1"/>
            </a:effectRef>
            <a:fontRef idx="minor">
              <a:schemeClr val="tx1"/>
            </a:fontRef>
          </p:style>
        </p:cxnSp>
        <p:cxnSp>
          <p:nvCxnSpPr>
            <p:cNvPr id="83" name="直接箭头连接符 82"/>
            <p:cNvCxnSpPr/>
            <p:nvPr/>
          </p:nvCxnSpPr>
          <p:spPr>
            <a:xfrm>
              <a:off x="10212" y="4434"/>
              <a:ext cx="3" cy="26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5" name="文本框 84"/>
            <p:cNvSpPr txBox="1"/>
            <p:nvPr/>
          </p:nvSpPr>
          <p:spPr>
            <a:xfrm>
              <a:off x="9251" y="7100"/>
              <a:ext cx="1928" cy="507"/>
            </a:xfrm>
            <a:prstGeom prst="rect">
              <a:avLst/>
            </a:prstGeom>
            <a:solidFill>
              <a:schemeClr val="bg1">
                <a:lumMod val="50000"/>
              </a:schemeClr>
            </a:solidFill>
          </p:spPr>
          <p:txBody>
            <a:bodyPr wrap="square" rtlCol="0" anchor="t">
              <a:spAutoFit/>
            </a:bodyP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altLang="en-US" sz="1500" b="1" spc="100" dirty="0">
                  <a:solidFill>
                    <a:schemeClr val="bg1"/>
                  </a:solidFill>
                  <a:uFillTx/>
                  <a:latin typeface="微软雅黑" panose="020B0503020204020204" pitchFamily="34" charset="-122"/>
                  <a:ea typeface="微软雅黑" panose="020B0503020204020204" pitchFamily="34" charset="-122"/>
                  <a:sym typeface="+mn-ea"/>
                </a:rPr>
                <a:t>安全无事故</a:t>
              </a:r>
            </a:p>
          </p:txBody>
        </p:sp>
        <p:sp>
          <p:nvSpPr>
            <p:cNvPr id="90" name="文本框 89"/>
            <p:cNvSpPr txBox="1"/>
            <p:nvPr/>
          </p:nvSpPr>
          <p:spPr>
            <a:xfrm>
              <a:off x="1887" y="3296"/>
              <a:ext cx="479" cy="386"/>
            </a:xfrm>
            <a:prstGeom prst="rect">
              <a:avLst/>
            </a:prstGeom>
            <a:solidFill>
              <a:schemeClr val="bg1">
                <a:lumMod val="75000"/>
              </a:schemeClr>
            </a:solidFill>
          </p:spPr>
          <p:txBody>
            <a:bodyPr wrap="square" rtlCol="0" anchor="t">
              <a:spAutoFit/>
            </a:bodyPr>
            <a:lstStyle/>
            <a:p>
              <a:pPr algn="ctr" fontAlgn="auto">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zh-CN" sz="1000" b="1" spc="100" dirty="0">
                  <a:solidFill>
                    <a:schemeClr val="bg1"/>
                  </a:solidFill>
                  <a:uFillTx/>
                  <a:latin typeface="微软雅黑" panose="020B0503020204020204" pitchFamily="34" charset="-122"/>
                  <a:ea typeface="微软雅黑" panose="020B0503020204020204" pitchFamily="34" charset="-122"/>
                  <a:sym typeface="+mn-ea"/>
                </a:rPr>
                <a:t>N</a:t>
              </a:r>
            </a:p>
          </p:txBody>
        </p:sp>
        <p:sp>
          <p:nvSpPr>
            <p:cNvPr id="91" name="文本框 90"/>
            <p:cNvSpPr txBox="1"/>
            <p:nvPr/>
          </p:nvSpPr>
          <p:spPr>
            <a:xfrm>
              <a:off x="1887" y="4066"/>
              <a:ext cx="479" cy="386"/>
            </a:xfrm>
            <a:prstGeom prst="rect">
              <a:avLst/>
            </a:prstGeom>
            <a:solidFill>
              <a:schemeClr val="bg1">
                <a:lumMod val="75000"/>
              </a:schemeClr>
            </a:solidFill>
          </p:spPr>
          <p:txBody>
            <a:bodyPr wrap="square" rtlCol="0" anchor="t">
              <a:spAutoFit/>
            </a:bodyPr>
            <a:lstStyle/>
            <a:p>
              <a:pPr algn="ctr" fontAlgn="auto">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zh-CN" sz="1000" b="1" spc="100" dirty="0">
                  <a:solidFill>
                    <a:schemeClr val="bg1"/>
                  </a:solidFill>
                  <a:uFillTx/>
                  <a:latin typeface="微软雅黑" panose="020B0503020204020204" pitchFamily="34" charset="-122"/>
                  <a:ea typeface="微软雅黑" panose="020B0503020204020204" pitchFamily="34" charset="-122"/>
                  <a:sym typeface="+mn-ea"/>
                </a:rPr>
                <a:t>N</a:t>
              </a:r>
            </a:p>
          </p:txBody>
        </p:sp>
        <p:sp>
          <p:nvSpPr>
            <p:cNvPr id="92" name="文本框 91"/>
            <p:cNvSpPr txBox="1"/>
            <p:nvPr/>
          </p:nvSpPr>
          <p:spPr>
            <a:xfrm>
              <a:off x="1887" y="4832"/>
              <a:ext cx="479" cy="386"/>
            </a:xfrm>
            <a:prstGeom prst="rect">
              <a:avLst/>
            </a:prstGeom>
            <a:solidFill>
              <a:schemeClr val="bg1">
                <a:lumMod val="75000"/>
              </a:schemeClr>
            </a:solidFill>
          </p:spPr>
          <p:txBody>
            <a:bodyPr wrap="square" rtlCol="0" anchor="t">
              <a:spAutoFit/>
            </a:bodyPr>
            <a:lstStyle/>
            <a:p>
              <a:pPr algn="ctr" fontAlgn="auto">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zh-CN" sz="1000" b="1" spc="100" dirty="0">
                  <a:solidFill>
                    <a:schemeClr val="bg1"/>
                  </a:solidFill>
                  <a:uFillTx/>
                  <a:latin typeface="微软雅黑" panose="020B0503020204020204" pitchFamily="34" charset="-122"/>
                  <a:ea typeface="微软雅黑" panose="020B0503020204020204" pitchFamily="34" charset="-122"/>
                  <a:sym typeface="+mn-ea"/>
                </a:rPr>
                <a:t>N</a:t>
              </a:r>
            </a:p>
          </p:txBody>
        </p:sp>
        <p:sp>
          <p:nvSpPr>
            <p:cNvPr id="93" name="文本框 92"/>
            <p:cNvSpPr txBox="1"/>
            <p:nvPr/>
          </p:nvSpPr>
          <p:spPr>
            <a:xfrm>
              <a:off x="1887" y="5581"/>
              <a:ext cx="479" cy="386"/>
            </a:xfrm>
            <a:prstGeom prst="rect">
              <a:avLst/>
            </a:prstGeom>
            <a:solidFill>
              <a:schemeClr val="bg1">
                <a:lumMod val="75000"/>
              </a:schemeClr>
            </a:solidFill>
          </p:spPr>
          <p:txBody>
            <a:bodyPr wrap="square" rtlCol="0" anchor="t">
              <a:spAutoFit/>
            </a:bodyPr>
            <a:lstStyle/>
            <a:p>
              <a:pPr algn="ctr" fontAlgn="auto">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zh-CN" sz="1000" b="1" spc="100" dirty="0">
                  <a:solidFill>
                    <a:schemeClr val="bg1"/>
                  </a:solidFill>
                  <a:uFillTx/>
                  <a:latin typeface="微软雅黑" panose="020B0503020204020204" pitchFamily="34" charset="-122"/>
                  <a:ea typeface="微软雅黑" panose="020B0503020204020204" pitchFamily="34" charset="-122"/>
                  <a:sym typeface="+mn-ea"/>
                </a:rPr>
                <a:t>N</a:t>
              </a:r>
            </a:p>
          </p:txBody>
        </p:sp>
        <p:sp>
          <p:nvSpPr>
            <p:cNvPr id="94" name="文本框 93"/>
            <p:cNvSpPr txBox="1"/>
            <p:nvPr/>
          </p:nvSpPr>
          <p:spPr>
            <a:xfrm>
              <a:off x="4491" y="3312"/>
              <a:ext cx="479" cy="386"/>
            </a:xfrm>
            <a:prstGeom prst="rect">
              <a:avLst/>
            </a:prstGeom>
            <a:solidFill>
              <a:schemeClr val="bg1">
                <a:lumMod val="75000"/>
              </a:schemeClr>
            </a:solidFill>
          </p:spPr>
          <p:txBody>
            <a:bodyPr wrap="square" rtlCol="0" anchor="t">
              <a:spAutoFit/>
            </a:bodyPr>
            <a:lstStyle/>
            <a:p>
              <a:pPr algn="ctr" fontAlgn="auto">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zh-CN" sz="1000" b="1" spc="100" dirty="0">
                  <a:solidFill>
                    <a:schemeClr val="bg1"/>
                  </a:solidFill>
                  <a:uFillTx/>
                  <a:latin typeface="微软雅黑" panose="020B0503020204020204" pitchFamily="34" charset="-122"/>
                  <a:ea typeface="微软雅黑" panose="020B0503020204020204" pitchFamily="34" charset="-122"/>
                  <a:sym typeface="+mn-ea"/>
                </a:rPr>
                <a:t>Y</a:t>
              </a:r>
            </a:p>
          </p:txBody>
        </p:sp>
        <p:sp>
          <p:nvSpPr>
            <p:cNvPr id="95" name="文本框 94"/>
            <p:cNvSpPr txBox="1"/>
            <p:nvPr/>
          </p:nvSpPr>
          <p:spPr>
            <a:xfrm>
              <a:off x="4491" y="4060"/>
              <a:ext cx="479" cy="386"/>
            </a:xfrm>
            <a:prstGeom prst="rect">
              <a:avLst/>
            </a:prstGeom>
            <a:solidFill>
              <a:schemeClr val="bg1">
                <a:lumMod val="75000"/>
              </a:schemeClr>
            </a:solidFill>
          </p:spPr>
          <p:txBody>
            <a:bodyPr wrap="square" rtlCol="0" anchor="t">
              <a:spAutoFit/>
            </a:bodyPr>
            <a:lstStyle/>
            <a:p>
              <a:pPr algn="ctr" fontAlgn="auto">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zh-CN" sz="1000" b="1" spc="100" dirty="0">
                  <a:solidFill>
                    <a:schemeClr val="bg1"/>
                  </a:solidFill>
                  <a:uFillTx/>
                  <a:latin typeface="微软雅黑" panose="020B0503020204020204" pitchFamily="34" charset="-122"/>
                  <a:ea typeface="微软雅黑" panose="020B0503020204020204" pitchFamily="34" charset="-122"/>
                  <a:sym typeface="+mn-ea"/>
                </a:rPr>
                <a:t>Y</a:t>
              </a:r>
            </a:p>
          </p:txBody>
        </p:sp>
        <p:sp>
          <p:nvSpPr>
            <p:cNvPr id="97" name="文本框 96"/>
            <p:cNvSpPr txBox="1"/>
            <p:nvPr/>
          </p:nvSpPr>
          <p:spPr>
            <a:xfrm>
              <a:off x="4491" y="4832"/>
              <a:ext cx="479" cy="386"/>
            </a:xfrm>
            <a:prstGeom prst="rect">
              <a:avLst/>
            </a:prstGeom>
            <a:solidFill>
              <a:schemeClr val="bg1">
                <a:lumMod val="75000"/>
              </a:schemeClr>
            </a:solidFill>
          </p:spPr>
          <p:txBody>
            <a:bodyPr wrap="square" rtlCol="0" anchor="t">
              <a:spAutoFit/>
            </a:bodyPr>
            <a:lstStyle/>
            <a:p>
              <a:pPr algn="ctr" fontAlgn="auto">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zh-CN" sz="1000" b="1" spc="100" dirty="0">
                  <a:solidFill>
                    <a:schemeClr val="bg1"/>
                  </a:solidFill>
                  <a:uFillTx/>
                  <a:latin typeface="微软雅黑" panose="020B0503020204020204" pitchFamily="34" charset="-122"/>
                  <a:ea typeface="微软雅黑" panose="020B0503020204020204" pitchFamily="34" charset="-122"/>
                  <a:sym typeface="+mn-ea"/>
                </a:rPr>
                <a:t>Y</a:t>
              </a:r>
            </a:p>
          </p:txBody>
        </p:sp>
        <p:sp>
          <p:nvSpPr>
            <p:cNvPr id="99" name="文本框 98"/>
            <p:cNvSpPr txBox="1"/>
            <p:nvPr/>
          </p:nvSpPr>
          <p:spPr>
            <a:xfrm>
              <a:off x="4491" y="5578"/>
              <a:ext cx="479" cy="386"/>
            </a:xfrm>
            <a:prstGeom prst="rect">
              <a:avLst/>
            </a:prstGeom>
            <a:solidFill>
              <a:schemeClr val="bg1">
                <a:lumMod val="75000"/>
              </a:schemeClr>
            </a:solidFill>
          </p:spPr>
          <p:txBody>
            <a:bodyPr wrap="square" rtlCol="0" anchor="t">
              <a:spAutoFit/>
            </a:bodyPr>
            <a:lstStyle/>
            <a:p>
              <a:pPr algn="ctr" fontAlgn="auto">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zh-CN" sz="1000" b="1" spc="100" dirty="0">
                  <a:solidFill>
                    <a:schemeClr val="bg1"/>
                  </a:solidFill>
                  <a:uFillTx/>
                  <a:latin typeface="微软雅黑" panose="020B0503020204020204" pitchFamily="34" charset="-122"/>
                  <a:ea typeface="微软雅黑" panose="020B0503020204020204" pitchFamily="34" charset="-122"/>
                  <a:sym typeface="+mn-ea"/>
                </a:rPr>
                <a:t>Y</a:t>
              </a:r>
            </a:p>
          </p:txBody>
        </p:sp>
        <p:sp>
          <p:nvSpPr>
            <p:cNvPr id="100" name="文本框 99"/>
            <p:cNvSpPr txBox="1"/>
            <p:nvPr/>
          </p:nvSpPr>
          <p:spPr>
            <a:xfrm>
              <a:off x="8707" y="4048"/>
              <a:ext cx="512" cy="386"/>
            </a:xfrm>
            <a:prstGeom prst="rect">
              <a:avLst/>
            </a:prstGeom>
            <a:solidFill>
              <a:schemeClr val="bg1">
                <a:lumMod val="75000"/>
              </a:schemeClr>
            </a:solidFill>
          </p:spPr>
          <p:txBody>
            <a:bodyPr wrap="square" rtlCol="0" anchor="t">
              <a:spAutoFit/>
            </a:bodyPr>
            <a:lstStyle/>
            <a:p>
              <a:pPr algn="ctr" fontAlgn="auto">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zh-CN" sz="1000" b="1" spc="100" dirty="0">
                  <a:solidFill>
                    <a:schemeClr val="bg1"/>
                  </a:solidFill>
                  <a:uFillTx/>
                  <a:latin typeface="微软雅黑" panose="020B0503020204020204" pitchFamily="34" charset="-122"/>
                  <a:ea typeface="微软雅黑" panose="020B0503020204020204" pitchFamily="34" charset="-122"/>
                  <a:sym typeface="+mn-ea"/>
                </a:rPr>
                <a:t>N</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0" y="1683385"/>
            <a:ext cx="6994440" cy="2507615"/>
            <a:chOff x="1" y="2663"/>
            <a:chExt cx="11015" cy="6608"/>
          </a:xfrm>
        </p:grpSpPr>
        <p:grpSp>
          <p:nvGrpSpPr>
            <p:cNvPr id="25" name="组合 24"/>
            <p:cNvGrpSpPr/>
            <p:nvPr/>
          </p:nvGrpSpPr>
          <p:grpSpPr>
            <a:xfrm>
              <a:off x="8800" y="4380"/>
              <a:ext cx="1134" cy="1248"/>
              <a:chOff x="5556077" y="2781175"/>
              <a:chExt cx="719900" cy="792365"/>
            </a:xfrm>
          </p:grpSpPr>
          <p:sp>
            <p:nvSpPr>
              <p:cNvPr id="87" name="Oval 50"/>
              <p:cNvSpPr/>
              <p:nvPr/>
            </p:nvSpPr>
            <p:spPr>
              <a:xfrm>
                <a:off x="5556077" y="2781175"/>
                <a:ext cx="719900" cy="792365"/>
              </a:xfrm>
              <a:prstGeom prst="ellipse">
                <a:avLst/>
              </a:prstGeom>
              <a:solidFill>
                <a:srgbClr val="00B0F4"/>
              </a:solidFill>
              <a:ln>
                <a:noFill/>
              </a:ln>
            </p:spPr>
            <p:style>
              <a:lnRef idx="2">
                <a:srgbClr val="00B0F4">
                  <a:shade val="50000"/>
                </a:srgbClr>
              </a:lnRef>
              <a:fillRef idx="1">
                <a:srgbClr val="00B0F4"/>
              </a:fillRef>
              <a:effectRef idx="0">
                <a:srgbClr val="00B0F4"/>
              </a:effectRef>
              <a:fontRef idx="minor">
                <a:sysClr val="window" lastClr="FFFFFF"/>
              </a:fontRef>
            </p:style>
            <p:txBody>
              <a:bodyPr rtlCol="0" anchor="ctr"/>
              <a:lstStyle/>
              <a:p>
                <a:pPr algn="ctr"/>
                <a:endParaRPr lang="en-US" sz="3200" dirty="0"/>
              </a:p>
            </p:txBody>
          </p:sp>
          <p:grpSp>
            <p:nvGrpSpPr>
              <p:cNvPr id="57" name="组合 56"/>
              <p:cNvGrpSpPr>
                <a:grpSpLocks noChangeAspect="1"/>
              </p:cNvGrpSpPr>
              <p:nvPr/>
            </p:nvGrpSpPr>
            <p:grpSpPr>
              <a:xfrm>
                <a:off x="5777125" y="2930428"/>
                <a:ext cx="297804" cy="493858"/>
                <a:chOff x="6954143" y="4660429"/>
                <a:chExt cx="296758" cy="492124"/>
              </a:xfrm>
              <a:solidFill>
                <a:sysClr val="window" lastClr="FFFFFF">
                  <a:lumMod val="95000"/>
                </a:sysClr>
              </a:solidFill>
            </p:grpSpPr>
            <p:sp>
              <p:nvSpPr>
                <p:cNvPr id="58" name="Freeform 15"/>
                <p:cNvSpPr>
                  <a:spLocks noEditPoints="1"/>
                </p:cNvSpPr>
                <p:nvPr/>
              </p:nvSpPr>
              <p:spPr bwMode="auto">
                <a:xfrm>
                  <a:off x="6954143" y="4660429"/>
                  <a:ext cx="292099" cy="492124"/>
                </a:xfrm>
                <a:custGeom>
                  <a:avLst/>
                  <a:gdLst>
                    <a:gd name="T0" fmla="*/ 0 w 166"/>
                    <a:gd name="T1" fmla="*/ 444500 h 280"/>
                    <a:gd name="T2" fmla="*/ 263525 w 166"/>
                    <a:gd name="T3" fmla="*/ 444500 h 280"/>
                    <a:gd name="T4" fmla="*/ 263525 w 166"/>
                    <a:gd name="T5" fmla="*/ 425450 h 280"/>
                    <a:gd name="T6" fmla="*/ 263525 w 166"/>
                    <a:gd name="T7" fmla="*/ 425450 h 280"/>
                    <a:gd name="T8" fmla="*/ 260350 w 166"/>
                    <a:gd name="T9" fmla="*/ 419100 h 280"/>
                    <a:gd name="T10" fmla="*/ 254000 w 166"/>
                    <a:gd name="T11" fmla="*/ 415925 h 280"/>
                    <a:gd name="T12" fmla="*/ 9525 w 166"/>
                    <a:gd name="T13" fmla="*/ 415925 h 280"/>
                    <a:gd name="T14" fmla="*/ 9525 w 166"/>
                    <a:gd name="T15" fmla="*/ 415925 h 280"/>
                    <a:gd name="T16" fmla="*/ 3175 w 166"/>
                    <a:gd name="T17" fmla="*/ 419100 h 280"/>
                    <a:gd name="T18" fmla="*/ 0 w 166"/>
                    <a:gd name="T19" fmla="*/ 425450 h 280"/>
                    <a:gd name="T20" fmla="*/ 0 w 166"/>
                    <a:gd name="T21" fmla="*/ 444500 h 280"/>
                    <a:gd name="T22" fmla="*/ 0 w 166"/>
                    <a:gd name="T23" fmla="*/ 444500 h 280"/>
                    <a:gd name="T24" fmla="*/ 0 w 166"/>
                    <a:gd name="T25" fmla="*/ 0 h 280"/>
                    <a:gd name="T26" fmla="*/ 263525 w 166"/>
                    <a:gd name="T27" fmla="*/ 0 h 280"/>
                    <a:gd name="T28" fmla="*/ 263525 w 166"/>
                    <a:gd name="T29" fmla="*/ 19050 h 280"/>
                    <a:gd name="T30" fmla="*/ 263525 w 166"/>
                    <a:gd name="T31" fmla="*/ 19050 h 280"/>
                    <a:gd name="T32" fmla="*/ 260350 w 166"/>
                    <a:gd name="T33" fmla="*/ 25400 h 280"/>
                    <a:gd name="T34" fmla="*/ 254000 w 166"/>
                    <a:gd name="T35" fmla="*/ 28575 h 280"/>
                    <a:gd name="T36" fmla="*/ 9525 w 166"/>
                    <a:gd name="T37" fmla="*/ 28575 h 280"/>
                    <a:gd name="T38" fmla="*/ 9525 w 166"/>
                    <a:gd name="T39" fmla="*/ 28575 h 280"/>
                    <a:gd name="T40" fmla="*/ 3175 w 166"/>
                    <a:gd name="T41" fmla="*/ 25400 h 280"/>
                    <a:gd name="T42" fmla="*/ 0 w 166"/>
                    <a:gd name="T43" fmla="*/ 19050 h 280"/>
                    <a:gd name="T44" fmla="*/ 0 w 166"/>
                    <a:gd name="T45" fmla="*/ 0 h 28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66"/>
                    <a:gd name="T70" fmla="*/ 0 h 280"/>
                    <a:gd name="T71" fmla="*/ 166 w 166"/>
                    <a:gd name="T72" fmla="*/ 280 h 280"/>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66" h="280">
                      <a:moveTo>
                        <a:pt x="0" y="280"/>
                      </a:moveTo>
                      <a:lnTo>
                        <a:pt x="166" y="280"/>
                      </a:lnTo>
                      <a:lnTo>
                        <a:pt x="166" y="268"/>
                      </a:lnTo>
                      <a:lnTo>
                        <a:pt x="164" y="264"/>
                      </a:lnTo>
                      <a:lnTo>
                        <a:pt x="160" y="262"/>
                      </a:lnTo>
                      <a:lnTo>
                        <a:pt x="6" y="262"/>
                      </a:lnTo>
                      <a:lnTo>
                        <a:pt x="2" y="264"/>
                      </a:lnTo>
                      <a:lnTo>
                        <a:pt x="0" y="268"/>
                      </a:lnTo>
                      <a:lnTo>
                        <a:pt x="0" y="280"/>
                      </a:lnTo>
                      <a:close/>
                      <a:moveTo>
                        <a:pt x="0" y="0"/>
                      </a:moveTo>
                      <a:lnTo>
                        <a:pt x="166" y="0"/>
                      </a:lnTo>
                      <a:lnTo>
                        <a:pt x="166" y="12"/>
                      </a:lnTo>
                      <a:lnTo>
                        <a:pt x="164" y="16"/>
                      </a:lnTo>
                      <a:lnTo>
                        <a:pt x="160" y="18"/>
                      </a:lnTo>
                      <a:lnTo>
                        <a:pt x="6" y="18"/>
                      </a:lnTo>
                      <a:lnTo>
                        <a:pt x="2" y="16"/>
                      </a:lnTo>
                      <a:lnTo>
                        <a:pt x="0" y="12"/>
                      </a:lnTo>
                      <a:lnTo>
                        <a:pt x="0" y="0"/>
                      </a:lnTo>
                      <a:close/>
                    </a:path>
                  </a:pathLst>
                </a:custGeom>
                <a:grpFill/>
                <a:ln w="9525">
                  <a:noFill/>
                  <a:round/>
                </a:ln>
              </p:spPr>
              <p:txBody>
                <a:bodyPr/>
                <a:lstStyle/>
                <a:p>
                  <a:pPr>
                    <a:defRPr/>
                  </a:pPr>
                  <a:endParaRPr lang="en-US" sz="2400" kern="0" dirty="0">
                    <a:solidFill>
                      <a:sysClr val="windowText" lastClr="000000"/>
                    </a:solidFill>
                    <a:latin typeface="微软雅黑" panose="020B0503020204020204" pitchFamily="34" charset="-122"/>
                    <a:ea typeface="微软雅黑" panose="020B0503020204020204" pitchFamily="34" charset="-122"/>
                  </a:endParaRPr>
                </a:p>
              </p:txBody>
            </p:sp>
            <p:sp>
              <p:nvSpPr>
                <p:cNvPr id="59" name="Freeform 16"/>
                <p:cNvSpPr>
                  <a:spLocks noEditPoints="1"/>
                </p:cNvSpPr>
                <p:nvPr/>
              </p:nvSpPr>
              <p:spPr bwMode="auto">
                <a:xfrm>
                  <a:off x="7006425" y="4706468"/>
                  <a:ext cx="244476" cy="400050"/>
                </a:xfrm>
                <a:custGeom>
                  <a:avLst/>
                  <a:gdLst>
                    <a:gd name="T0" fmla="*/ 22225 w 138"/>
                    <a:gd name="T1" fmla="*/ 79375 h 228"/>
                    <a:gd name="T2" fmla="*/ 22225 w 138"/>
                    <a:gd name="T3" fmla="*/ 92075 h 228"/>
                    <a:gd name="T4" fmla="*/ 31750 w 138"/>
                    <a:gd name="T5" fmla="*/ 111125 h 228"/>
                    <a:gd name="T6" fmla="*/ 76200 w 138"/>
                    <a:gd name="T7" fmla="*/ 152400 h 228"/>
                    <a:gd name="T8" fmla="*/ 88900 w 138"/>
                    <a:gd name="T9" fmla="*/ 165100 h 228"/>
                    <a:gd name="T10" fmla="*/ 92075 w 138"/>
                    <a:gd name="T11" fmla="*/ 180975 h 228"/>
                    <a:gd name="T12" fmla="*/ 76200 w 138"/>
                    <a:gd name="T13" fmla="*/ 209550 h 228"/>
                    <a:gd name="T14" fmla="*/ 38100 w 138"/>
                    <a:gd name="T15" fmla="*/ 241300 h 228"/>
                    <a:gd name="T16" fmla="*/ 25400 w 138"/>
                    <a:gd name="T17" fmla="*/ 257175 h 228"/>
                    <a:gd name="T18" fmla="*/ 22225 w 138"/>
                    <a:gd name="T19" fmla="*/ 279400 h 228"/>
                    <a:gd name="T20" fmla="*/ 0 w 138"/>
                    <a:gd name="T21" fmla="*/ 361950 h 228"/>
                    <a:gd name="T22" fmla="*/ 0 w 138"/>
                    <a:gd name="T23" fmla="*/ 273050 h 228"/>
                    <a:gd name="T24" fmla="*/ 3175 w 138"/>
                    <a:gd name="T25" fmla="*/ 244475 h 228"/>
                    <a:gd name="T26" fmla="*/ 22225 w 138"/>
                    <a:gd name="T27" fmla="*/ 225425 h 228"/>
                    <a:gd name="T28" fmla="*/ 57150 w 138"/>
                    <a:gd name="T29" fmla="*/ 193675 h 228"/>
                    <a:gd name="T30" fmla="*/ 66675 w 138"/>
                    <a:gd name="T31" fmla="*/ 180975 h 228"/>
                    <a:gd name="T32" fmla="*/ 57150 w 138"/>
                    <a:gd name="T33" fmla="*/ 168275 h 228"/>
                    <a:gd name="T34" fmla="*/ 22225 w 138"/>
                    <a:gd name="T35" fmla="*/ 136525 h 228"/>
                    <a:gd name="T36" fmla="*/ 3175 w 138"/>
                    <a:gd name="T37" fmla="*/ 114300 h 228"/>
                    <a:gd name="T38" fmla="*/ 0 w 138"/>
                    <a:gd name="T39" fmla="*/ 88900 h 228"/>
                    <a:gd name="T40" fmla="*/ 22225 w 138"/>
                    <a:gd name="T41" fmla="*/ 0 h 228"/>
                    <a:gd name="T42" fmla="*/ 196850 w 138"/>
                    <a:gd name="T43" fmla="*/ 361950 h 228"/>
                    <a:gd name="T44" fmla="*/ 196850 w 138"/>
                    <a:gd name="T45" fmla="*/ 279400 h 228"/>
                    <a:gd name="T46" fmla="*/ 193675 w 138"/>
                    <a:gd name="T47" fmla="*/ 257175 h 228"/>
                    <a:gd name="T48" fmla="*/ 180975 w 138"/>
                    <a:gd name="T49" fmla="*/ 241300 h 228"/>
                    <a:gd name="T50" fmla="*/ 142875 w 138"/>
                    <a:gd name="T51" fmla="*/ 209550 h 228"/>
                    <a:gd name="T52" fmla="*/ 127000 w 138"/>
                    <a:gd name="T53" fmla="*/ 180975 h 228"/>
                    <a:gd name="T54" fmla="*/ 130175 w 138"/>
                    <a:gd name="T55" fmla="*/ 165100 h 228"/>
                    <a:gd name="T56" fmla="*/ 180975 w 138"/>
                    <a:gd name="T57" fmla="*/ 120650 h 228"/>
                    <a:gd name="T58" fmla="*/ 187325 w 138"/>
                    <a:gd name="T59" fmla="*/ 111125 h 228"/>
                    <a:gd name="T60" fmla="*/ 196850 w 138"/>
                    <a:gd name="T61" fmla="*/ 92075 h 228"/>
                    <a:gd name="T62" fmla="*/ 196850 w 138"/>
                    <a:gd name="T63" fmla="*/ 0 h 228"/>
                    <a:gd name="T64" fmla="*/ 219075 w 138"/>
                    <a:gd name="T65" fmla="*/ 88900 h 228"/>
                    <a:gd name="T66" fmla="*/ 219075 w 138"/>
                    <a:gd name="T67" fmla="*/ 104775 h 228"/>
                    <a:gd name="T68" fmla="*/ 209550 w 138"/>
                    <a:gd name="T69" fmla="*/ 127000 h 228"/>
                    <a:gd name="T70" fmla="*/ 161925 w 138"/>
                    <a:gd name="T71" fmla="*/ 168275 h 228"/>
                    <a:gd name="T72" fmla="*/ 155575 w 138"/>
                    <a:gd name="T73" fmla="*/ 174625 h 228"/>
                    <a:gd name="T74" fmla="*/ 155575 w 138"/>
                    <a:gd name="T75" fmla="*/ 187325 h 228"/>
                    <a:gd name="T76" fmla="*/ 196850 w 138"/>
                    <a:gd name="T77" fmla="*/ 225425 h 228"/>
                    <a:gd name="T78" fmla="*/ 209550 w 138"/>
                    <a:gd name="T79" fmla="*/ 234950 h 228"/>
                    <a:gd name="T80" fmla="*/ 219075 w 138"/>
                    <a:gd name="T81" fmla="*/ 257175 h 228"/>
                    <a:gd name="T82" fmla="*/ 219075 w 138"/>
                    <a:gd name="T83" fmla="*/ 361950 h 22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38"/>
                    <a:gd name="T127" fmla="*/ 0 h 228"/>
                    <a:gd name="T128" fmla="*/ 138 w 138"/>
                    <a:gd name="T129" fmla="*/ 228 h 228"/>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38" h="228">
                      <a:moveTo>
                        <a:pt x="14" y="0"/>
                      </a:moveTo>
                      <a:lnTo>
                        <a:pt x="14" y="50"/>
                      </a:lnTo>
                      <a:lnTo>
                        <a:pt x="14" y="58"/>
                      </a:lnTo>
                      <a:lnTo>
                        <a:pt x="16" y="66"/>
                      </a:lnTo>
                      <a:lnTo>
                        <a:pt x="20" y="70"/>
                      </a:lnTo>
                      <a:lnTo>
                        <a:pt x="24" y="76"/>
                      </a:lnTo>
                      <a:lnTo>
                        <a:pt x="48" y="96"/>
                      </a:lnTo>
                      <a:lnTo>
                        <a:pt x="56" y="104"/>
                      </a:lnTo>
                      <a:lnTo>
                        <a:pt x="58" y="110"/>
                      </a:lnTo>
                      <a:lnTo>
                        <a:pt x="58" y="114"/>
                      </a:lnTo>
                      <a:lnTo>
                        <a:pt x="56" y="122"/>
                      </a:lnTo>
                      <a:lnTo>
                        <a:pt x="48" y="132"/>
                      </a:lnTo>
                      <a:lnTo>
                        <a:pt x="24" y="152"/>
                      </a:lnTo>
                      <a:lnTo>
                        <a:pt x="20" y="156"/>
                      </a:lnTo>
                      <a:lnTo>
                        <a:pt x="16" y="162"/>
                      </a:lnTo>
                      <a:lnTo>
                        <a:pt x="14" y="168"/>
                      </a:lnTo>
                      <a:lnTo>
                        <a:pt x="14" y="176"/>
                      </a:lnTo>
                      <a:lnTo>
                        <a:pt x="14" y="228"/>
                      </a:lnTo>
                      <a:lnTo>
                        <a:pt x="0" y="228"/>
                      </a:lnTo>
                      <a:lnTo>
                        <a:pt x="0" y="172"/>
                      </a:lnTo>
                      <a:lnTo>
                        <a:pt x="0" y="162"/>
                      </a:lnTo>
                      <a:lnTo>
                        <a:pt x="2" y="154"/>
                      </a:lnTo>
                      <a:lnTo>
                        <a:pt x="8" y="148"/>
                      </a:lnTo>
                      <a:lnTo>
                        <a:pt x="14" y="142"/>
                      </a:lnTo>
                      <a:lnTo>
                        <a:pt x="36" y="122"/>
                      </a:lnTo>
                      <a:lnTo>
                        <a:pt x="40" y="118"/>
                      </a:lnTo>
                      <a:lnTo>
                        <a:pt x="42" y="114"/>
                      </a:lnTo>
                      <a:lnTo>
                        <a:pt x="40" y="110"/>
                      </a:lnTo>
                      <a:lnTo>
                        <a:pt x="36" y="106"/>
                      </a:lnTo>
                      <a:lnTo>
                        <a:pt x="14" y="86"/>
                      </a:lnTo>
                      <a:lnTo>
                        <a:pt x="8" y="80"/>
                      </a:lnTo>
                      <a:lnTo>
                        <a:pt x="2" y="72"/>
                      </a:lnTo>
                      <a:lnTo>
                        <a:pt x="0" y="66"/>
                      </a:lnTo>
                      <a:lnTo>
                        <a:pt x="0" y="56"/>
                      </a:lnTo>
                      <a:lnTo>
                        <a:pt x="0" y="0"/>
                      </a:lnTo>
                      <a:lnTo>
                        <a:pt x="14" y="0"/>
                      </a:lnTo>
                      <a:close/>
                      <a:moveTo>
                        <a:pt x="124" y="228"/>
                      </a:moveTo>
                      <a:lnTo>
                        <a:pt x="124" y="176"/>
                      </a:lnTo>
                      <a:lnTo>
                        <a:pt x="124" y="168"/>
                      </a:lnTo>
                      <a:lnTo>
                        <a:pt x="122" y="162"/>
                      </a:lnTo>
                      <a:lnTo>
                        <a:pt x="118" y="156"/>
                      </a:lnTo>
                      <a:lnTo>
                        <a:pt x="114" y="152"/>
                      </a:lnTo>
                      <a:lnTo>
                        <a:pt x="90" y="132"/>
                      </a:lnTo>
                      <a:lnTo>
                        <a:pt x="82" y="122"/>
                      </a:lnTo>
                      <a:lnTo>
                        <a:pt x="80" y="114"/>
                      </a:lnTo>
                      <a:lnTo>
                        <a:pt x="80" y="110"/>
                      </a:lnTo>
                      <a:lnTo>
                        <a:pt x="82" y="104"/>
                      </a:lnTo>
                      <a:lnTo>
                        <a:pt x="90" y="96"/>
                      </a:lnTo>
                      <a:lnTo>
                        <a:pt x="114" y="76"/>
                      </a:lnTo>
                      <a:lnTo>
                        <a:pt x="118" y="70"/>
                      </a:lnTo>
                      <a:lnTo>
                        <a:pt x="122" y="66"/>
                      </a:lnTo>
                      <a:lnTo>
                        <a:pt x="124" y="58"/>
                      </a:lnTo>
                      <a:lnTo>
                        <a:pt x="124" y="50"/>
                      </a:lnTo>
                      <a:lnTo>
                        <a:pt x="124" y="0"/>
                      </a:lnTo>
                      <a:lnTo>
                        <a:pt x="138" y="0"/>
                      </a:lnTo>
                      <a:lnTo>
                        <a:pt x="138" y="56"/>
                      </a:lnTo>
                      <a:lnTo>
                        <a:pt x="138" y="66"/>
                      </a:lnTo>
                      <a:lnTo>
                        <a:pt x="136" y="72"/>
                      </a:lnTo>
                      <a:lnTo>
                        <a:pt x="132" y="80"/>
                      </a:lnTo>
                      <a:lnTo>
                        <a:pt x="124" y="86"/>
                      </a:lnTo>
                      <a:lnTo>
                        <a:pt x="102" y="106"/>
                      </a:lnTo>
                      <a:lnTo>
                        <a:pt x="98" y="110"/>
                      </a:lnTo>
                      <a:lnTo>
                        <a:pt x="96" y="114"/>
                      </a:lnTo>
                      <a:lnTo>
                        <a:pt x="98" y="118"/>
                      </a:lnTo>
                      <a:lnTo>
                        <a:pt x="102" y="122"/>
                      </a:lnTo>
                      <a:lnTo>
                        <a:pt x="124" y="142"/>
                      </a:lnTo>
                      <a:lnTo>
                        <a:pt x="132" y="148"/>
                      </a:lnTo>
                      <a:lnTo>
                        <a:pt x="136" y="154"/>
                      </a:lnTo>
                      <a:lnTo>
                        <a:pt x="138" y="162"/>
                      </a:lnTo>
                      <a:lnTo>
                        <a:pt x="138" y="172"/>
                      </a:lnTo>
                      <a:lnTo>
                        <a:pt x="138" y="228"/>
                      </a:lnTo>
                      <a:lnTo>
                        <a:pt x="124" y="228"/>
                      </a:lnTo>
                      <a:close/>
                    </a:path>
                  </a:pathLst>
                </a:custGeom>
                <a:grpFill/>
                <a:ln w="9525">
                  <a:noFill/>
                  <a:round/>
                </a:ln>
              </p:spPr>
              <p:txBody>
                <a:bodyPr/>
                <a:lstStyle/>
                <a:p>
                  <a:pPr>
                    <a:defRPr/>
                  </a:pPr>
                  <a:endParaRPr lang="en-US" sz="2400" kern="0" dirty="0">
                    <a:solidFill>
                      <a:sysClr val="windowText" lastClr="000000"/>
                    </a:solidFill>
                    <a:latin typeface="微软雅黑" panose="020B0503020204020204" pitchFamily="34" charset="-122"/>
                    <a:ea typeface="微软雅黑" panose="020B0503020204020204" pitchFamily="34" charset="-122"/>
                  </a:endParaRPr>
                </a:p>
              </p:txBody>
            </p:sp>
            <p:sp>
              <p:nvSpPr>
                <p:cNvPr id="60" name="Freeform 17"/>
                <p:cNvSpPr/>
                <p:nvPr/>
              </p:nvSpPr>
              <p:spPr bwMode="auto">
                <a:xfrm>
                  <a:off x="7036622" y="4827118"/>
                  <a:ext cx="165100" cy="279400"/>
                </a:xfrm>
                <a:custGeom>
                  <a:avLst/>
                  <a:gdLst>
                    <a:gd name="T0" fmla="*/ 0 w 94"/>
                    <a:gd name="T1" fmla="*/ 254000 h 160"/>
                    <a:gd name="T2" fmla="*/ 76200 w 94"/>
                    <a:gd name="T3" fmla="*/ 254000 h 160"/>
                    <a:gd name="T4" fmla="*/ 149225 w 94"/>
                    <a:gd name="T5" fmla="*/ 254000 h 160"/>
                    <a:gd name="T6" fmla="*/ 149225 w 94"/>
                    <a:gd name="T7" fmla="*/ 212725 h 160"/>
                    <a:gd name="T8" fmla="*/ 92075 w 94"/>
                    <a:gd name="T9" fmla="*/ 155575 h 160"/>
                    <a:gd name="T10" fmla="*/ 92075 w 94"/>
                    <a:gd name="T11" fmla="*/ 155575 h 160"/>
                    <a:gd name="T12" fmla="*/ 85725 w 94"/>
                    <a:gd name="T13" fmla="*/ 149225 h 160"/>
                    <a:gd name="T14" fmla="*/ 82550 w 94"/>
                    <a:gd name="T15" fmla="*/ 142875 h 160"/>
                    <a:gd name="T16" fmla="*/ 82550 w 94"/>
                    <a:gd name="T17" fmla="*/ 123825 h 160"/>
                    <a:gd name="T18" fmla="*/ 82550 w 94"/>
                    <a:gd name="T19" fmla="*/ 69850 h 160"/>
                    <a:gd name="T20" fmla="*/ 82550 w 94"/>
                    <a:gd name="T21" fmla="*/ 69850 h 160"/>
                    <a:gd name="T22" fmla="*/ 82550 w 94"/>
                    <a:gd name="T23" fmla="*/ 60325 h 160"/>
                    <a:gd name="T24" fmla="*/ 85725 w 94"/>
                    <a:gd name="T25" fmla="*/ 50800 h 160"/>
                    <a:gd name="T26" fmla="*/ 98425 w 94"/>
                    <a:gd name="T27" fmla="*/ 34925 h 160"/>
                    <a:gd name="T28" fmla="*/ 120650 w 94"/>
                    <a:gd name="T29" fmla="*/ 15875 h 160"/>
                    <a:gd name="T30" fmla="*/ 120650 w 94"/>
                    <a:gd name="T31" fmla="*/ 15875 h 160"/>
                    <a:gd name="T32" fmla="*/ 130175 w 94"/>
                    <a:gd name="T33" fmla="*/ 9525 h 160"/>
                    <a:gd name="T34" fmla="*/ 139700 w 94"/>
                    <a:gd name="T35" fmla="*/ 0 h 160"/>
                    <a:gd name="T36" fmla="*/ 76200 w 94"/>
                    <a:gd name="T37" fmla="*/ 0 h 160"/>
                    <a:gd name="T38" fmla="*/ 9525 w 94"/>
                    <a:gd name="T39" fmla="*/ 0 h 160"/>
                    <a:gd name="T40" fmla="*/ 9525 w 94"/>
                    <a:gd name="T41" fmla="*/ 0 h 160"/>
                    <a:gd name="T42" fmla="*/ 19050 w 94"/>
                    <a:gd name="T43" fmla="*/ 9525 h 160"/>
                    <a:gd name="T44" fmla="*/ 28575 w 94"/>
                    <a:gd name="T45" fmla="*/ 15875 h 160"/>
                    <a:gd name="T46" fmla="*/ 50800 w 94"/>
                    <a:gd name="T47" fmla="*/ 34925 h 160"/>
                    <a:gd name="T48" fmla="*/ 50800 w 94"/>
                    <a:gd name="T49" fmla="*/ 34925 h 160"/>
                    <a:gd name="T50" fmla="*/ 60325 w 94"/>
                    <a:gd name="T51" fmla="*/ 50800 h 160"/>
                    <a:gd name="T52" fmla="*/ 66675 w 94"/>
                    <a:gd name="T53" fmla="*/ 60325 h 160"/>
                    <a:gd name="T54" fmla="*/ 66675 w 94"/>
                    <a:gd name="T55" fmla="*/ 69850 h 160"/>
                    <a:gd name="T56" fmla="*/ 66675 w 94"/>
                    <a:gd name="T57" fmla="*/ 123825 h 160"/>
                    <a:gd name="T58" fmla="*/ 66675 w 94"/>
                    <a:gd name="T59" fmla="*/ 123825 h 160"/>
                    <a:gd name="T60" fmla="*/ 66675 w 94"/>
                    <a:gd name="T61" fmla="*/ 142875 h 160"/>
                    <a:gd name="T62" fmla="*/ 63500 w 94"/>
                    <a:gd name="T63" fmla="*/ 149225 h 160"/>
                    <a:gd name="T64" fmla="*/ 60325 w 94"/>
                    <a:gd name="T65" fmla="*/ 155575 h 160"/>
                    <a:gd name="T66" fmla="*/ 0 w 94"/>
                    <a:gd name="T67" fmla="*/ 212725 h 160"/>
                    <a:gd name="T68" fmla="*/ 0 w 94"/>
                    <a:gd name="T69" fmla="*/ 254000 h 16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94"/>
                    <a:gd name="T106" fmla="*/ 0 h 160"/>
                    <a:gd name="T107" fmla="*/ 94 w 94"/>
                    <a:gd name="T108" fmla="*/ 160 h 16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94" h="160">
                      <a:moveTo>
                        <a:pt x="0" y="160"/>
                      </a:moveTo>
                      <a:lnTo>
                        <a:pt x="48" y="160"/>
                      </a:lnTo>
                      <a:lnTo>
                        <a:pt x="94" y="160"/>
                      </a:lnTo>
                      <a:lnTo>
                        <a:pt x="94" y="134"/>
                      </a:lnTo>
                      <a:lnTo>
                        <a:pt x="58" y="98"/>
                      </a:lnTo>
                      <a:lnTo>
                        <a:pt x="54" y="94"/>
                      </a:lnTo>
                      <a:lnTo>
                        <a:pt x="52" y="90"/>
                      </a:lnTo>
                      <a:lnTo>
                        <a:pt x="52" y="78"/>
                      </a:lnTo>
                      <a:lnTo>
                        <a:pt x="52" y="44"/>
                      </a:lnTo>
                      <a:lnTo>
                        <a:pt x="52" y="38"/>
                      </a:lnTo>
                      <a:lnTo>
                        <a:pt x="54" y="32"/>
                      </a:lnTo>
                      <a:lnTo>
                        <a:pt x="62" y="22"/>
                      </a:lnTo>
                      <a:lnTo>
                        <a:pt x="76" y="10"/>
                      </a:lnTo>
                      <a:lnTo>
                        <a:pt x="82" y="6"/>
                      </a:lnTo>
                      <a:lnTo>
                        <a:pt x="88" y="0"/>
                      </a:lnTo>
                      <a:lnTo>
                        <a:pt x="48" y="0"/>
                      </a:lnTo>
                      <a:lnTo>
                        <a:pt x="6" y="0"/>
                      </a:lnTo>
                      <a:lnTo>
                        <a:pt x="12" y="6"/>
                      </a:lnTo>
                      <a:lnTo>
                        <a:pt x="18" y="10"/>
                      </a:lnTo>
                      <a:lnTo>
                        <a:pt x="32" y="22"/>
                      </a:lnTo>
                      <a:lnTo>
                        <a:pt x="38" y="32"/>
                      </a:lnTo>
                      <a:lnTo>
                        <a:pt x="42" y="38"/>
                      </a:lnTo>
                      <a:lnTo>
                        <a:pt x="42" y="44"/>
                      </a:lnTo>
                      <a:lnTo>
                        <a:pt x="42" y="78"/>
                      </a:lnTo>
                      <a:lnTo>
                        <a:pt x="42" y="90"/>
                      </a:lnTo>
                      <a:lnTo>
                        <a:pt x="40" y="94"/>
                      </a:lnTo>
                      <a:lnTo>
                        <a:pt x="38" y="98"/>
                      </a:lnTo>
                      <a:lnTo>
                        <a:pt x="0" y="134"/>
                      </a:lnTo>
                      <a:lnTo>
                        <a:pt x="0" y="160"/>
                      </a:lnTo>
                      <a:close/>
                    </a:path>
                  </a:pathLst>
                </a:custGeom>
                <a:grpFill/>
                <a:ln w="9525">
                  <a:noFill/>
                  <a:round/>
                </a:ln>
              </p:spPr>
              <p:txBody>
                <a:bodyPr/>
                <a:lstStyle/>
                <a:p>
                  <a:pPr>
                    <a:defRPr/>
                  </a:pPr>
                  <a:endParaRPr lang="en-US" sz="2400" kern="0" dirty="0">
                    <a:solidFill>
                      <a:sysClr val="windowText" lastClr="000000"/>
                    </a:solidFill>
                    <a:latin typeface="微软雅黑" panose="020B0503020204020204" pitchFamily="34" charset="-122"/>
                    <a:ea typeface="微软雅黑" panose="020B0503020204020204" pitchFamily="34" charset="-122"/>
                  </a:endParaRPr>
                </a:p>
              </p:txBody>
            </p:sp>
          </p:grpSp>
        </p:grpSp>
        <p:grpSp>
          <p:nvGrpSpPr>
            <p:cNvPr id="26" name="组合 25"/>
            <p:cNvGrpSpPr/>
            <p:nvPr/>
          </p:nvGrpSpPr>
          <p:grpSpPr>
            <a:xfrm>
              <a:off x="9882" y="2663"/>
              <a:ext cx="1134" cy="1248"/>
              <a:chOff x="6275397" y="1688395"/>
              <a:chExt cx="719900" cy="792365"/>
            </a:xfrm>
          </p:grpSpPr>
          <p:sp>
            <p:nvSpPr>
              <p:cNvPr id="86" name="Oval 49"/>
              <p:cNvSpPr/>
              <p:nvPr/>
            </p:nvSpPr>
            <p:spPr>
              <a:xfrm>
                <a:off x="6275397" y="1688395"/>
                <a:ext cx="719900" cy="792365"/>
              </a:xfrm>
              <a:prstGeom prst="ellipse">
                <a:avLst/>
              </a:prstGeom>
              <a:solidFill>
                <a:srgbClr val="2F60A2"/>
              </a:solidFill>
              <a:ln>
                <a:noFill/>
              </a:ln>
            </p:spPr>
            <p:style>
              <a:lnRef idx="2">
                <a:srgbClr val="00B0F4">
                  <a:shade val="50000"/>
                </a:srgbClr>
              </a:lnRef>
              <a:fillRef idx="1">
                <a:srgbClr val="00B0F4"/>
              </a:fillRef>
              <a:effectRef idx="0">
                <a:srgbClr val="00B0F4"/>
              </a:effectRef>
              <a:fontRef idx="minor">
                <a:sysClr val="window" lastClr="FFFFFF"/>
              </a:fontRef>
            </p:style>
            <p:txBody>
              <a:bodyPr rtlCol="0" anchor="ctr"/>
              <a:lstStyle/>
              <a:p>
                <a:pPr algn="ctr"/>
                <a:endParaRPr lang="en-US" sz="3200" dirty="0"/>
              </a:p>
            </p:txBody>
          </p:sp>
          <p:grpSp>
            <p:nvGrpSpPr>
              <p:cNvPr id="66" name="组合 65"/>
              <p:cNvGrpSpPr/>
              <p:nvPr/>
            </p:nvGrpSpPr>
            <p:grpSpPr>
              <a:xfrm>
                <a:off x="6395671" y="1817614"/>
                <a:ext cx="485154" cy="502055"/>
                <a:chOff x="2137926" y="2383311"/>
                <a:chExt cx="520345" cy="538472"/>
              </a:xfrm>
            </p:grpSpPr>
            <p:sp>
              <p:nvSpPr>
                <p:cNvPr id="67" name="Freeform 26"/>
                <p:cNvSpPr>
                  <a:spLocks noEditPoints="1"/>
                </p:cNvSpPr>
                <p:nvPr/>
              </p:nvSpPr>
              <p:spPr bwMode="auto">
                <a:xfrm>
                  <a:off x="2137926" y="2383311"/>
                  <a:ext cx="357759" cy="359114"/>
                </a:xfrm>
                <a:custGeom>
                  <a:avLst/>
                  <a:gdLst/>
                  <a:ahLst/>
                  <a:cxnLst>
                    <a:cxn ang="0">
                      <a:pos x="51" y="27"/>
                    </a:cxn>
                    <a:cxn ang="0">
                      <a:pos x="46" y="23"/>
                    </a:cxn>
                    <a:cxn ang="0">
                      <a:pos x="52" y="20"/>
                    </a:cxn>
                    <a:cxn ang="0">
                      <a:pos x="49" y="13"/>
                    </a:cxn>
                    <a:cxn ang="0">
                      <a:pos x="47" y="12"/>
                    </a:cxn>
                    <a:cxn ang="0">
                      <a:pos x="40" y="13"/>
                    </a:cxn>
                    <a:cxn ang="0">
                      <a:pos x="43" y="7"/>
                    </a:cxn>
                    <a:cxn ang="0">
                      <a:pos x="37" y="2"/>
                    </a:cxn>
                    <a:cxn ang="0">
                      <a:pos x="32" y="7"/>
                    </a:cxn>
                    <a:cxn ang="0">
                      <a:pos x="29" y="1"/>
                    </a:cxn>
                    <a:cxn ang="0">
                      <a:pos x="27" y="0"/>
                    </a:cxn>
                    <a:cxn ang="0">
                      <a:pos x="19" y="2"/>
                    </a:cxn>
                    <a:cxn ang="0">
                      <a:pos x="18" y="9"/>
                    </a:cxn>
                    <a:cxn ang="0">
                      <a:pos x="12" y="4"/>
                    </a:cxn>
                    <a:cxn ang="0">
                      <a:pos x="6" y="10"/>
                    </a:cxn>
                    <a:cxn ang="0">
                      <a:pos x="10" y="15"/>
                    </a:cxn>
                    <a:cxn ang="0">
                      <a:pos x="3" y="16"/>
                    </a:cxn>
                    <a:cxn ang="0">
                      <a:pos x="2" y="17"/>
                    </a:cxn>
                    <a:cxn ang="0">
                      <a:pos x="0" y="25"/>
                    </a:cxn>
                    <a:cxn ang="0">
                      <a:pos x="7" y="27"/>
                    </a:cxn>
                    <a:cxn ang="0">
                      <a:pos x="2" y="31"/>
                    </a:cxn>
                    <a:cxn ang="0">
                      <a:pos x="4" y="39"/>
                    </a:cxn>
                    <a:cxn ang="0">
                      <a:pos x="6" y="40"/>
                    </a:cxn>
                    <a:cxn ang="0">
                      <a:pos x="12" y="40"/>
                    </a:cxn>
                    <a:cxn ang="0">
                      <a:pos x="10" y="47"/>
                    </a:cxn>
                    <a:cxn ang="0">
                      <a:pos x="17" y="50"/>
                    </a:cxn>
                    <a:cxn ang="0">
                      <a:pos x="21" y="45"/>
                    </a:cxn>
                    <a:cxn ang="0">
                      <a:pos x="23" y="51"/>
                    </a:cxn>
                    <a:cxn ang="0">
                      <a:pos x="24" y="52"/>
                    </a:cxn>
                    <a:cxn ang="0">
                      <a:pos x="32" y="52"/>
                    </a:cxn>
                    <a:cxn ang="0">
                      <a:pos x="33" y="50"/>
                    </a:cxn>
                    <a:cxn ang="0">
                      <a:pos x="35" y="44"/>
                    </a:cxn>
                    <a:cxn ang="0">
                      <a:pos x="40" y="48"/>
                    </a:cxn>
                    <a:cxn ang="0">
                      <a:pos x="46" y="43"/>
                    </a:cxn>
                    <a:cxn ang="0">
                      <a:pos x="46" y="41"/>
                    </a:cxn>
                    <a:cxn ang="0">
                      <a:pos x="43" y="35"/>
                    </a:cxn>
                    <a:cxn ang="0">
                      <a:pos x="50" y="36"/>
                    </a:cxn>
                    <a:cxn ang="0">
                      <a:pos x="52" y="29"/>
                    </a:cxn>
                    <a:cxn ang="0">
                      <a:pos x="33" y="28"/>
                    </a:cxn>
                    <a:cxn ang="0">
                      <a:pos x="19" y="25"/>
                    </a:cxn>
                    <a:cxn ang="0">
                      <a:pos x="33" y="28"/>
                    </a:cxn>
                  </a:cxnLst>
                  <a:rect l="0" t="0" r="r" b="b"/>
                  <a:pathLst>
                    <a:path w="52" h="52">
                      <a:moveTo>
                        <a:pt x="52" y="27"/>
                      </a:moveTo>
                      <a:cubicBezTo>
                        <a:pt x="52" y="27"/>
                        <a:pt x="52" y="27"/>
                        <a:pt x="51" y="27"/>
                      </a:cubicBezTo>
                      <a:cubicBezTo>
                        <a:pt x="46" y="26"/>
                        <a:pt x="46" y="26"/>
                        <a:pt x="46" y="26"/>
                      </a:cubicBezTo>
                      <a:cubicBezTo>
                        <a:pt x="46" y="23"/>
                        <a:pt x="46" y="23"/>
                        <a:pt x="46" y="23"/>
                      </a:cubicBezTo>
                      <a:cubicBezTo>
                        <a:pt x="51" y="21"/>
                        <a:pt x="51" y="21"/>
                        <a:pt x="51" y="21"/>
                      </a:cubicBezTo>
                      <a:cubicBezTo>
                        <a:pt x="51" y="21"/>
                        <a:pt x="51" y="21"/>
                        <a:pt x="52" y="20"/>
                      </a:cubicBezTo>
                      <a:cubicBezTo>
                        <a:pt x="52" y="20"/>
                        <a:pt x="52" y="20"/>
                        <a:pt x="51" y="19"/>
                      </a:cubicBezTo>
                      <a:cubicBezTo>
                        <a:pt x="49" y="13"/>
                        <a:pt x="49" y="13"/>
                        <a:pt x="49" y="13"/>
                      </a:cubicBezTo>
                      <a:cubicBezTo>
                        <a:pt x="49" y="12"/>
                        <a:pt x="48" y="12"/>
                        <a:pt x="48" y="12"/>
                      </a:cubicBezTo>
                      <a:cubicBezTo>
                        <a:pt x="48" y="12"/>
                        <a:pt x="47" y="12"/>
                        <a:pt x="47" y="12"/>
                      </a:cubicBezTo>
                      <a:cubicBezTo>
                        <a:pt x="42" y="14"/>
                        <a:pt x="42" y="14"/>
                        <a:pt x="42" y="14"/>
                      </a:cubicBezTo>
                      <a:cubicBezTo>
                        <a:pt x="40" y="13"/>
                        <a:pt x="40" y="13"/>
                        <a:pt x="40" y="13"/>
                      </a:cubicBezTo>
                      <a:cubicBezTo>
                        <a:pt x="43" y="8"/>
                        <a:pt x="43" y="8"/>
                        <a:pt x="43" y="8"/>
                      </a:cubicBezTo>
                      <a:cubicBezTo>
                        <a:pt x="43" y="7"/>
                        <a:pt x="43" y="7"/>
                        <a:pt x="43" y="7"/>
                      </a:cubicBezTo>
                      <a:cubicBezTo>
                        <a:pt x="43" y="6"/>
                        <a:pt x="43" y="6"/>
                        <a:pt x="43" y="6"/>
                      </a:cubicBezTo>
                      <a:cubicBezTo>
                        <a:pt x="37" y="2"/>
                        <a:pt x="37" y="2"/>
                        <a:pt x="37" y="2"/>
                      </a:cubicBezTo>
                      <a:cubicBezTo>
                        <a:pt x="36" y="2"/>
                        <a:pt x="35" y="2"/>
                        <a:pt x="35" y="3"/>
                      </a:cubicBezTo>
                      <a:cubicBezTo>
                        <a:pt x="32" y="7"/>
                        <a:pt x="32" y="7"/>
                        <a:pt x="32" y="7"/>
                      </a:cubicBezTo>
                      <a:cubicBezTo>
                        <a:pt x="30" y="7"/>
                        <a:pt x="30" y="7"/>
                        <a:pt x="30" y="7"/>
                      </a:cubicBezTo>
                      <a:cubicBezTo>
                        <a:pt x="29" y="1"/>
                        <a:pt x="29" y="1"/>
                        <a:pt x="29" y="1"/>
                      </a:cubicBezTo>
                      <a:cubicBezTo>
                        <a:pt x="29" y="1"/>
                        <a:pt x="29" y="1"/>
                        <a:pt x="29" y="0"/>
                      </a:cubicBezTo>
                      <a:cubicBezTo>
                        <a:pt x="28" y="0"/>
                        <a:pt x="28" y="0"/>
                        <a:pt x="27" y="0"/>
                      </a:cubicBezTo>
                      <a:cubicBezTo>
                        <a:pt x="20" y="1"/>
                        <a:pt x="20" y="1"/>
                        <a:pt x="20" y="1"/>
                      </a:cubicBezTo>
                      <a:cubicBezTo>
                        <a:pt x="20" y="1"/>
                        <a:pt x="19" y="1"/>
                        <a:pt x="19" y="2"/>
                      </a:cubicBezTo>
                      <a:cubicBezTo>
                        <a:pt x="20" y="8"/>
                        <a:pt x="20" y="8"/>
                        <a:pt x="20" y="8"/>
                      </a:cubicBezTo>
                      <a:cubicBezTo>
                        <a:pt x="18" y="9"/>
                        <a:pt x="18" y="9"/>
                        <a:pt x="18" y="9"/>
                      </a:cubicBezTo>
                      <a:cubicBezTo>
                        <a:pt x="14" y="4"/>
                        <a:pt x="14" y="4"/>
                        <a:pt x="14" y="4"/>
                      </a:cubicBezTo>
                      <a:cubicBezTo>
                        <a:pt x="13" y="4"/>
                        <a:pt x="12" y="4"/>
                        <a:pt x="12" y="4"/>
                      </a:cubicBezTo>
                      <a:cubicBezTo>
                        <a:pt x="7" y="9"/>
                        <a:pt x="7" y="9"/>
                        <a:pt x="7" y="9"/>
                      </a:cubicBezTo>
                      <a:cubicBezTo>
                        <a:pt x="6" y="9"/>
                        <a:pt x="6" y="9"/>
                        <a:pt x="6" y="10"/>
                      </a:cubicBezTo>
                      <a:cubicBezTo>
                        <a:pt x="6" y="10"/>
                        <a:pt x="6" y="11"/>
                        <a:pt x="6" y="11"/>
                      </a:cubicBezTo>
                      <a:cubicBezTo>
                        <a:pt x="10" y="15"/>
                        <a:pt x="10" y="15"/>
                        <a:pt x="10" y="15"/>
                      </a:cubicBezTo>
                      <a:cubicBezTo>
                        <a:pt x="9" y="17"/>
                        <a:pt x="9" y="17"/>
                        <a:pt x="9" y="17"/>
                      </a:cubicBezTo>
                      <a:cubicBezTo>
                        <a:pt x="3" y="16"/>
                        <a:pt x="3" y="16"/>
                        <a:pt x="3" y="16"/>
                      </a:cubicBezTo>
                      <a:cubicBezTo>
                        <a:pt x="3" y="16"/>
                        <a:pt x="3" y="16"/>
                        <a:pt x="2" y="16"/>
                      </a:cubicBezTo>
                      <a:cubicBezTo>
                        <a:pt x="2" y="16"/>
                        <a:pt x="2" y="16"/>
                        <a:pt x="2" y="17"/>
                      </a:cubicBezTo>
                      <a:cubicBezTo>
                        <a:pt x="0" y="24"/>
                        <a:pt x="0" y="24"/>
                        <a:pt x="0" y="24"/>
                      </a:cubicBezTo>
                      <a:cubicBezTo>
                        <a:pt x="0" y="24"/>
                        <a:pt x="0" y="24"/>
                        <a:pt x="0" y="25"/>
                      </a:cubicBezTo>
                      <a:cubicBezTo>
                        <a:pt x="1" y="25"/>
                        <a:pt x="1" y="25"/>
                        <a:pt x="1" y="25"/>
                      </a:cubicBezTo>
                      <a:cubicBezTo>
                        <a:pt x="7" y="27"/>
                        <a:pt x="7" y="27"/>
                        <a:pt x="7" y="27"/>
                      </a:cubicBezTo>
                      <a:cubicBezTo>
                        <a:pt x="7" y="29"/>
                        <a:pt x="7" y="29"/>
                        <a:pt x="7" y="29"/>
                      </a:cubicBezTo>
                      <a:cubicBezTo>
                        <a:pt x="2" y="31"/>
                        <a:pt x="2" y="31"/>
                        <a:pt x="2" y="31"/>
                      </a:cubicBezTo>
                      <a:cubicBezTo>
                        <a:pt x="1" y="31"/>
                        <a:pt x="1" y="32"/>
                        <a:pt x="1" y="33"/>
                      </a:cubicBezTo>
                      <a:cubicBezTo>
                        <a:pt x="4" y="39"/>
                        <a:pt x="4" y="39"/>
                        <a:pt x="4" y="39"/>
                      </a:cubicBezTo>
                      <a:cubicBezTo>
                        <a:pt x="4" y="40"/>
                        <a:pt x="4" y="40"/>
                        <a:pt x="5" y="40"/>
                      </a:cubicBezTo>
                      <a:cubicBezTo>
                        <a:pt x="5" y="40"/>
                        <a:pt x="5" y="40"/>
                        <a:pt x="6" y="40"/>
                      </a:cubicBezTo>
                      <a:cubicBezTo>
                        <a:pt x="11" y="38"/>
                        <a:pt x="11" y="38"/>
                        <a:pt x="11" y="38"/>
                      </a:cubicBezTo>
                      <a:cubicBezTo>
                        <a:pt x="12" y="40"/>
                        <a:pt x="12" y="40"/>
                        <a:pt x="12" y="40"/>
                      </a:cubicBezTo>
                      <a:cubicBezTo>
                        <a:pt x="9" y="45"/>
                        <a:pt x="9" y="45"/>
                        <a:pt x="9" y="45"/>
                      </a:cubicBezTo>
                      <a:cubicBezTo>
                        <a:pt x="9" y="45"/>
                        <a:pt x="9" y="46"/>
                        <a:pt x="10" y="47"/>
                      </a:cubicBezTo>
                      <a:cubicBezTo>
                        <a:pt x="16" y="50"/>
                        <a:pt x="16" y="50"/>
                        <a:pt x="16" y="50"/>
                      </a:cubicBezTo>
                      <a:cubicBezTo>
                        <a:pt x="16" y="50"/>
                        <a:pt x="17" y="50"/>
                        <a:pt x="17" y="50"/>
                      </a:cubicBezTo>
                      <a:cubicBezTo>
                        <a:pt x="17" y="50"/>
                        <a:pt x="18" y="50"/>
                        <a:pt x="18" y="50"/>
                      </a:cubicBezTo>
                      <a:cubicBezTo>
                        <a:pt x="21" y="45"/>
                        <a:pt x="21" y="45"/>
                        <a:pt x="21" y="45"/>
                      </a:cubicBezTo>
                      <a:cubicBezTo>
                        <a:pt x="23" y="45"/>
                        <a:pt x="23" y="45"/>
                        <a:pt x="23" y="45"/>
                      </a:cubicBezTo>
                      <a:cubicBezTo>
                        <a:pt x="23" y="51"/>
                        <a:pt x="23" y="51"/>
                        <a:pt x="23" y="51"/>
                      </a:cubicBezTo>
                      <a:cubicBezTo>
                        <a:pt x="23" y="51"/>
                        <a:pt x="24" y="52"/>
                        <a:pt x="24" y="52"/>
                      </a:cubicBezTo>
                      <a:cubicBezTo>
                        <a:pt x="24" y="52"/>
                        <a:pt x="24" y="52"/>
                        <a:pt x="24" y="52"/>
                      </a:cubicBezTo>
                      <a:cubicBezTo>
                        <a:pt x="25" y="52"/>
                        <a:pt x="25" y="52"/>
                        <a:pt x="25" y="52"/>
                      </a:cubicBezTo>
                      <a:cubicBezTo>
                        <a:pt x="32" y="52"/>
                        <a:pt x="32" y="52"/>
                        <a:pt x="32" y="52"/>
                      </a:cubicBezTo>
                      <a:cubicBezTo>
                        <a:pt x="32" y="52"/>
                        <a:pt x="33" y="51"/>
                        <a:pt x="33" y="51"/>
                      </a:cubicBezTo>
                      <a:cubicBezTo>
                        <a:pt x="33" y="51"/>
                        <a:pt x="33" y="50"/>
                        <a:pt x="33" y="50"/>
                      </a:cubicBezTo>
                      <a:cubicBezTo>
                        <a:pt x="33" y="44"/>
                        <a:pt x="33" y="44"/>
                        <a:pt x="33" y="44"/>
                      </a:cubicBezTo>
                      <a:cubicBezTo>
                        <a:pt x="35" y="44"/>
                        <a:pt x="35" y="44"/>
                        <a:pt x="35" y="44"/>
                      </a:cubicBezTo>
                      <a:cubicBezTo>
                        <a:pt x="39" y="48"/>
                        <a:pt x="39" y="48"/>
                        <a:pt x="39" y="48"/>
                      </a:cubicBezTo>
                      <a:cubicBezTo>
                        <a:pt x="39" y="48"/>
                        <a:pt x="39" y="48"/>
                        <a:pt x="40" y="48"/>
                      </a:cubicBezTo>
                      <a:cubicBezTo>
                        <a:pt x="40" y="48"/>
                        <a:pt x="40" y="48"/>
                        <a:pt x="41" y="48"/>
                      </a:cubicBezTo>
                      <a:cubicBezTo>
                        <a:pt x="46" y="43"/>
                        <a:pt x="46" y="43"/>
                        <a:pt x="46" y="43"/>
                      </a:cubicBezTo>
                      <a:cubicBezTo>
                        <a:pt x="46" y="43"/>
                        <a:pt x="46" y="43"/>
                        <a:pt x="46" y="42"/>
                      </a:cubicBezTo>
                      <a:cubicBezTo>
                        <a:pt x="46" y="42"/>
                        <a:pt x="46" y="42"/>
                        <a:pt x="46" y="41"/>
                      </a:cubicBezTo>
                      <a:cubicBezTo>
                        <a:pt x="42" y="37"/>
                        <a:pt x="42" y="37"/>
                        <a:pt x="42" y="37"/>
                      </a:cubicBezTo>
                      <a:cubicBezTo>
                        <a:pt x="43" y="35"/>
                        <a:pt x="43" y="35"/>
                        <a:pt x="43" y="35"/>
                      </a:cubicBezTo>
                      <a:cubicBezTo>
                        <a:pt x="49" y="36"/>
                        <a:pt x="49" y="36"/>
                        <a:pt x="49" y="36"/>
                      </a:cubicBezTo>
                      <a:cubicBezTo>
                        <a:pt x="49" y="37"/>
                        <a:pt x="50" y="36"/>
                        <a:pt x="50" y="36"/>
                      </a:cubicBezTo>
                      <a:cubicBezTo>
                        <a:pt x="50" y="36"/>
                        <a:pt x="51" y="36"/>
                        <a:pt x="51" y="35"/>
                      </a:cubicBezTo>
                      <a:cubicBezTo>
                        <a:pt x="52" y="29"/>
                        <a:pt x="52" y="29"/>
                        <a:pt x="52" y="29"/>
                      </a:cubicBezTo>
                      <a:cubicBezTo>
                        <a:pt x="52" y="28"/>
                        <a:pt x="52" y="28"/>
                        <a:pt x="52" y="27"/>
                      </a:cubicBezTo>
                      <a:close/>
                      <a:moveTo>
                        <a:pt x="33" y="28"/>
                      </a:moveTo>
                      <a:cubicBezTo>
                        <a:pt x="32" y="31"/>
                        <a:pt x="28" y="34"/>
                        <a:pt x="25" y="33"/>
                      </a:cubicBezTo>
                      <a:cubicBezTo>
                        <a:pt x="21" y="32"/>
                        <a:pt x="18" y="28"/>
                        <a:pt x="19" y="25"/>
                      </a:cubicBezTo>
                      <a:cubicBezTo>
                        <a:pt x="20" y="21"/>
                        <a:pt x="24" y="18"/>
                        <a:pt x="28" y="19"/>
                      </a:cubicBezTo>
                      <a:cubicBezTo>
                        <a:pt x="32" y="20"/>
                        <a:pt x="34" y="24"/>
                        <a:pt x="33" y="28"/>
                      </a:cubicBezTo>
                      <a:close/>
                    </a:path>
                  </a:pathLst>
                </a:custGeom>
                <a:solidFill>
                  <a:sysClr val="window" lastClr="FFFFFF">
                    <a:lumMod val="95000"/>
                  </a:sysClr>
                </a:solidFill>
                <a:ln w="9525">
                  <a:noFill/>
                  <a:round/>
                </a:ln>
              </p:spPr>
              <p:txBody>
                <a:bodyPr/>
                <a:lstStyle/>
                <a:p>
                  <a:pPr>
                    <a:defRPr/>
                  </a:pPr>
                  <a:endParaRPr lang="da-DK" sz="2400" kern="0" dirty="0">
                    <a:solidFill>
                      <a:sysClr val="windowText" lastClr="000000"/>
                    </a:solidFill>
                    <a:latin typeface="微软雅黑" panose="020B0503020204020204" pitchFamily="34" charset="-122"/>
                    <a:ea typeface="微软雅黑" panose="020B0503020204020204" pitchFamily="34" charset="-122"/>
                  </a:endParaRPr>
                </a:p>
              </p:txBody>
            </p:sp>
            <p:sp>
              <p:nvSpPr>
                <p:cNvPr id="68" name="Freeform 27"/>
                <p:cNvSpPr>
                  <a:spLocks noEditPoints="1"/>
                </p:cNvSpPr>
                <p:nvPr/>
              </p:nvSpPr>
              <p:spPr bwMode="auto">
                <a:xfrm>
                  <a:off x="2403822" y="2665819"/>
                  <a:ext cx="254449" cy="255964"/>
                </a:xfrm>
                <a:custGeom>
                  <a:avLst/>
                  <a:gdLst/>
                  <a:ahLst/>
                  <a:cxnLst>
                    <a:cxn ang="0">
                      <a:pos x="33" y="29"/>
                    </a:cxn>
                    <a:cxn ang="0">
                      <a:pos x="31" y="24"/>
                    </a:cxn>
                    <a:cxn ang="0">
                      <a:pos x="36" y="25"/>
                    </a:cxn>
                    <a:cxn ang="0">
                      <a:pos x="37" y="20"/>
                    </a:cxn>
                    <a:cxn ang="0">
                      <a:pos x="36" y="18"/>
                    </a:cxn>
                    <a:cxn ang="0">
                      <a:pos x="32" y="16"/>
                    </a:cxn>
                    <a:cxn ang="0">
                      <a:pos x="37" y="14"/>
                    </a:cxn>
                    <a:cxn ang="0">
                      <a:pos x="35" y="9"/>
                    </a:cxn>
                    <a:cxn ang="0">
                      <a:pos x="30" y="10"/>
                    </a:cxn>
                    <a:cxn ang="0">
                      <a:pos x="31" y="5"/>
                    </a:cxn>
                    <a:cxn ang="0">
                      <a:pos x="30" y="4"/>
                    </a:cxn>
                    <a:cxn ang="0">
                      <a:pos x="24" y="2"/>
                    </a:cxn>
                    <a:cxn ang="0">
                      <a:pos x="21" y="5"/>
                    </a:cxn>
                    <a:cxn ang="0">
                      <a:pos x="19" y="0"/>
                    </a:cxn>
                    <a:cxn ang="0">
                      <a:pos x="14" y="1"/>
                    </a:cxn>
                    <a:cxn ang="0">
                      <a:pos x="14" y="5"/>
                    </a:cxn>
                    <a:cxn ang="0">
                      <a:pos x="10" y="3"/>
                    </a:cxn>
                    <a:cxn ang="0">
                      <a:pos x="8" y="3"/>
                    </a:cxn>
                    <a:cxn ang="0">
                      <a:pos x="4" y="7"/>
                    </a:cxn>
                    <a:cxn ang="0">
                      <a:pos x="7" y="11"/>
                    </a:cxn>
                    <a:cxn ang="0">
                      <a:pos x="3" y="11"/>
                    </a:cxn>
                    <a:cxn ang="0">
                      <a:pos x="0" y="17"/>
                    </a:cxn>
                    <a:cxn ang="0">
                      <a:pos x="1" y="18"/>
                    </a:cxn>
                    <a:cxn ang="0">
                      <a:pos x="5" y="20"/>
                    </a:cxn>
                    <a:cxn ang="0">
                      <a:pos x="1" y="23"/>
                    </a:cxn>
                    <a:cxn ang="0">
                      <a:pos x="4" y="28"/>
                    </a:cxn>
                    <a:cxn ang="0">
                      <a:pos x="8" y="27"/>
                    </a:cxn>
                    <a:cxn ang="0">
                      <a:pos x="7" y="31"/>
                    </a:cxn>
                    <a:cxn ang="0">
                      <a:pos x="7" y="33"/>
                    </a:cxn>
                    <a:cxn ang="0">
                      <a:pos x="12" y="35"/>
                    </a:cxn>
                    <a:cxn ang="0">
                      <a:pos x="13" y="35"/>
                    </a:cxn>
                    <a:cxn ang="0">
                      <a:pos x="17" y="32"/>
                    </a:cxn>
                    <a:cxn ang="0">
                      <a:pos x="17" y="37"/>
                    </a:cxn>
                    <a:cxn ang="0">
                      <a:pos x="23" y="36"/>
                    </a:cxn>
                    <a:cxn ang="0">
                      <a:pos x="24" y="35"/>
                    </a:cxn>
                    <a:cxn ang="0">
                      <a:pos x="25" y="31"/>
                    </a:cxn>
                    <a:cxn ang="0">
                      <a:pos x="28" y="34"/>
                    </a:cxn>
                    <a:cxn ang="0">
                      <a:pos x="33" y="30"/>
                    </a:cxn>
                    <a:cxn ang="0">
                      <a:pos x="22" y="22"/>
                    </a:cxn>
                    <a:cxn ang="0">
                      <a:pos x="15" y="15"/>
                    </a:cxn>
                    <a:cxn ang="0">
                      <a:pos x="22" y="22"/>
                    </a:cxn>
                  </a:cxnLst>
                  <a:rect l="0" t="0" r="r" b="b"/>
                  <a:pathLst>
                    <a:path w="37" h="37">
                      <a:moveTo>
                        <a:pt x="33" y="29"/>
                      </a:moveTo>
                      <a:cubicBezTo>
                        <a:pt x="33" y="29"/>
                        <a:pt x="33" y="29"/>
                        <a:pt x="33" y="29"/>
                      </a:cubicBezTo>
                      <a:cubicBezTo>
                        <a:pt x="30" y="26"/>
                        <a:pt x="30" y="26"/>
                        <a:pt x="30" y="26"/>
                      </a:cubicBezTo>
                      <a:cubicBezTo>
                        <a:pt x="31" y="24"/>
                        <a:pt x="31" y="24"/>
                        <a:pt x="31" y="24"/>
                      </a:cubicBezTo>
                      <a:cubicBezTo>
                        <a:pt x="35" y="25"/>
                        <a:pt x="35" y="25"/>
                        <a:pt x="35" y="25"/>
                      </a:cubicBezTo>
                      <a:cubicBezTo>
                        <a:pt x="35" y="25"/>
                        <a:pt x="36" y="25"/>
                        <a:pt x="36" y="25"/>
                      </a:cubicBezTo>
                      <a:cubicBezTo>
                        <a:pt x="36" y="25"/>
                        <a:pt x="36" y="25"/>
                        <a:pt x="36" y="24"/>
                      </a:cubicBezTo>
                      <a:cubicBezTo>
                        <a:pt x="37" y="20"/>
                        <a:pt x="37" y="20"/>
                        <a:pt x="37" y="20"/>
                      </a:cubicBezTo>
                      <a:cubicBezTo>
                        <a:pt x="37" y="19"/>
                        <a:pt x="37" y="19"/>
                        <a:pt x="37" y="19"/>
                      </a:cubicBezTo>
                      <a:cubicBezTo>
                        <a:pt x="37" y="19"/>
                        <a:pt x="37" y="18"/>
                        <a:pt x="36" y="18"/>
                      </a:cubicBezTo>
                      <a:cubicBezTo>
                        <a:pt x="33" y="18"/>
                        <a:pt x="33" y="18"/>
                        <a:pt x="33" y="18"/>
                      </a:cubicBezTo>
                      <a:cubicBezTo>
                        <a:pt x="32" y="16"/>
                        <a:pt x="32" y="16"/>
                        <a:pt x="32" y="16"/>
                      </a:cubicBezTo>
                      <a:cubicBezTo>
                        <a:pt x="36" y="14"/>
                        <a:pt x="36" y="14"/>
                        <a:pt x="36" y="14"/>
                      </a:cubicBezTo>
                      <a:cubicBezTo>
                        <a:pt x="36" y="14"/>
                        <a:pt x="37" y="14"/>
                        <a:pt x="37" y="14"/>
                      </a:cubicBezTo>
                      <a:cubicBezTo>
                        <a:pt x="37" y="14"/>
                        <a:pt x="37" y="13"/>
                        <a:pt x="37" y="13"/>
                      </a:cubicBezTo>
                      <a:cubicBezTo>
                        <a:pt x="35" y="9"/>
                        <a:pt x="35" y="9"/>
                        <a:pt x="35" y="9"/>
                      </a:cubicBezTo>
                      <a:cubicBezTo>
                        <a:pt x="34" y="8"/>
                        <a:pt x="34" y="8"/>
                        <a:pt x="33" y="8"/>
                      </a:cubicBezTo>
                      <a:cubicBezTo>
                        <a:pt x="30" y="10"/>
                        <a:pt x="30" y="10"/>
                        <a:pt x="30" y="10"/>
                      </a:cubicBezTo>
                      <a:cubicBezTo>
                        <a:pt x="29" y="8"/>
                        <a:pt x="29" y="8"/>
                        <a:pt x="29" y="8"/>
                      </a:cubicBezTo>
                      <a:cubicBezTo>
                        <a:pt x="31" y="5"/>
                        <a:pt x="31" y="5"/>
                        <a:pt x="31" y="5"/>
                      </a:cubicBezTo>
                      <a:cubicBezTo>
                        <a:pt x="31" y="5"/>
                        <a:pt x="31" y="4"/>
                        <a:pt x="31" y="4"/>
                      </a:cubicBezTo>
                      <a:cubicBezTo>
                        <a:pt x="31" y="4"/>
                        <a:pt x="30" y="4"/>
                        <a:pt x="30" y="4"/>
                      </a:cubicBezTo>
                      <a:cubicBezTo>
                        <a:pt x="26" y="1"/>
                        <a:pt x="26" y="1"/>
                        <a:pt x="26" y="1"/>
                      </a:cubicBezTo>
                      <a:cubicBezTo>
                        <a:pt x="25" y="1"/>
                        <a:pt x="25" y="1"/>
                        <a:pt x="24" y="2"/>
                      </a:cubicBezTo>
                      <a:cubicBezTo>
                        <a:pt x="22" y="5"/>
                        <a:pt x="22" y="5"/>
                        <a:pt x="22" y="5"/>
                      </a:cubicBezTo>
                      <a:cubicBezTo>
                        <a:pt x="21" y="5"/>
                        <a:pt x="21" y="5"/>
                        <a:pt x="21" y="5"/>
                      </a:cubicBezTo>
                      <a:cubicBezTo>
                        <a:pt x="21" y="1"/>
                        <a:pt x="21" y="1"/>
                        <a:pt x="21" y="1"/>
                      </a:cubicBezTo>
                      <a:cubicBezTo>
                        <a:pt x="20" y="0"/>
                        <a:pt x="20" y="0"/>
                        <a:pt x="19" y="0"/>
                      </a:cubicBezTo>
                      <a:cubicBezTo>
                        <a:pt x="14" y="0"/>
                        <a:pt x="14" y="0"/>
                        <a:pt x="14" y="0"/>
                      </a:cubicBezTo>
                      <a:cubicBezTo>
                        <a:pt x="14" y="0"/>
                        <a:pt x="14" y="0"/>
                        <a:pt x="14" y="1"/>
                      </a:cubicBezTo>
                      <a:cubicBezTo>
                        <a:pt x="14" y="1"/>
                        <a:pt x="14" y="1"/>
                        <a:pt x="14" y="1"/>
                      </a:cubicBezTo>
                      <a:cubicBezTo>
                        <a:pt x="14" y="5"/>
                        <a:pt x="14" y="5"/>
                        <a:pt x="14" y="5"/>
                      </a:cubicBezTo>
                      <a:cubicBezTo>
                        <a:pt x="13" y="6"/>
                        <a:pt x="13" y="6"/>
                        <a:pt x="13" y="6"/>
                      </a:cubicBezTo>
                      <a:cubicBezTo>
                        <a:pt x="10" y="3"/>
                        <a:pt x="10" y="3"/>
                        <a:pt x="10" y="3"/>
                      </a:cubicBezTo>
                      <a:cubicBezTo>
                        <a:pt x="10" y="3"/>
                        <a:pt x="9" y="3"/>
                        <a:pt x="9" y="3"/>
                      </a:cubicBezTo>
                      <a:cubicBezTo>
                        <a:pt x="9" y="3"/>
                        <a:pt x="9" y="3"/>
                        <a:pt x="8" y="3"/>
                      </a:cubicBezTo>
                      <a:cubicBezTo>
                        <a:pt x="5" y="6"/>
                        <a:pt x="5" y="6"/>
                        <a:pt x="5" y="6"/>
                      </a:cubicBezTo>
                      <a:cubicBezTo>
                        <a:pt x="5" y="6"/>
                        <a:pt x="4" y="7"/>
                        <a:pt x="4" y="7"/>
                      </a:cubicBezTo>
                      <a:cubicBezTo>
                        <a:pt x="4" y="7"/>
                        <a:pt x="4" y="8"/>
                        <a:pt x="5" y="8"/>
                      </a:cubicBezTo>
                      <a:cubicBezTo>
                        <a:pt x="7" y="11"/>
                        <a:pt x="7" y="11"/>
                        <a:pt x="7" y="11"/>
                      </a:cubicBezTo>
                      <a:cubicBezTo>
                        <a:pt x="7" y="12"/>
                        <a:pt x="7" y="12"/>
                        <a:pt x="7" y="12"/>
                      </a:cubicBezTo>
                      <a:cubicBezTo>
                        <a:pt x="3" y="11"/>
                        <a:pt x="3" y="11"/>
                        <a:pt x="3" y="11"/>
                      </a:cubicBezTo>
                      <a:cubicBezTo>
                        <a:pt x="2" y="11"/>
                        <a:pt x="2" y="11"/>
                        <a:pt x="1" y="12"/>
                      </a:cubicBezTo>
                      <a:cubicBezTo>
                        <a:pt x="0" y="17"/>
                        <a:pt x="0" y="17"/>
                        <a:pt x="0" y="17"/>
                      </a:cubicBezTo>
                      <a:cubicBezTo>
                        <a:pt x="0" y="17"/>
                        <a:pt x="0" y="17"/>
                        <a:pt x="1" y="18"/>
                      </a:cubicBezTo>
                      <a:cubicBezTo>
                        <a:pt x="1" y="18"/>
                        <a:pt x="1" y="18"/>
                        <a:pt x="1" y="18"/>
                      </a:cubicBezTo>
                      <a:cubicBezTo>
                        <a:pt x="5" y="19"/>
                        <a:pt x="5" y="19"/>
                        <a:pt x="5" y="19"/>
                      </a:cubicBezTo>
                      <a:cubicBezTo>
                        <a:pt x="5" y="20"/>
                        <a:pt x="5" y="20"/>
                        <a:pt x="5" y="20"/>
                      </a:cubicBezTo>
                      <a:cubicBezTo>
                        <a:pt x="2" y="22"/>
                        <a:pt x="2" y="22"/>
                        <a:pt x="2" y="22"/>
                      </a:cubicBezTo>
                      <a:cubicBezTo>
                        <a:pt x="1" y="22"/>
                        <a:pt x="1" y="23"/>
                        <a:pt x="1" y="23"/>
                      </a:cubicBezTo>
                      <a:cubicBezTo>
                        <a:pt x="3" y="28"/>
                        <a:pt x="3" y="28"/>
                        <a:pt x="3" y="28"/>
                      </a:cubicBezTo>
                      <a:cubicBezTo>
                        <a:pt x="3" y="28"/>
                        <a:pt x="3" y="28"/>
                        <a:pt x="4" y="28"/>
                      </a:cubicBezTo>
                      <a:cubicBezTo>
                        <a:pt x="4" y="29"/>
                        <a:pt x="4" y="29"/>
                        <a:pt x="4" y="28"/>
                      </a:cubicBezTo>
                      <a:cubicBezTo>
                        <a:pt x="8" y="27"/>
                        <a:pt x="8" y="27"/>
                        <a:pt x="8" y="27"/>
                      </a:cubicBezTo>
                      <a:cubicBezTo>
                        <a:pt x="9" y="28"/>
                        <a:pt x="9" y="28"/>
                        <a:pt x="9" y="28"/>
                      </a:cubicBezTo>
                      <a:cubicBezTo>
                        <a:pt x="7" y="31"/>
                        <a:pt x="7" y="31"/>
                        <a:pt x="7" y="31"/>
                      </a:cubicBezTo>
                      <a:cubicBezTo>
                        <a:pt x="7" y="32"/>
                        <a:pt x="7" y="32"/>
                        <a:pt x="7" y="32"/>
                      </a:cubicBezTo>
                      <a:cubicBezTo>
                        <a:pt x="7" y="32"/>
                        <a:pt x="7" y="33"/>
                        <a:pt x="7" y="33"/>
                      </a:cubicBezTo>
                      <a:cubicBezTo>
                        <a:pt x="7" y="33"/>
                        <a:pt x="7" y="33"/>
                        <a:pt x="7" y="33"/>
                      </a:cubicBezTo>
                      <a:cubicBezTo>
                        <a:pt x="12" y="35"/>
                        <a:pt x="12" y="35"/>
                        <a:pt x="12" y="35"/>
                      </a:cubicBezTo>
                      <a:cubicBezTo>
                        <a:pt x="12" y="35"/>
                        <a:pt x="12" y="35"/>
                        <a:pt x="13" y="35"/>
                      </a:cubicBezTo>
                      <a:cubicBezTo>
                        <a:pt x="13" y="35"/>
                        <a:pt x="13" y="35"/>
                        <a:pt x="13" y="35"/>
                      </a:cubicBezTo>
                      <a:cubicBezTo>
                        <a:pt x="15" y="31"/>
                        <a:pt x="15" y="31"/>
                        <a:pt x="15" y="31"/>
                      </a:cubicBezTo>
                      <a:cubicBezTo>
                        <a:pt x="17" y="32"/>
                        <a:pt x="17" y="32"/>
                        <a:pt x="17" y="32"/>
                      </a:cubicBezTo>
                      <a:cubicBezTo>
                        <a:pt x="17" y="36"/>
                        <a:pt x="17" y="36"/>
                        <a:pt x="17" y="36"/>
                      </a:cubicBezTo>
                      <a:cubicBezTo>
                        <a:pt x="17" y="36"/>
                        <a:pt x="17" y="36"/>
                        <a:pt x="17" y="37"/>
                      </a:cubicBezTo>
                      <a:cubicBezTo>
                        <a:pt x="18" y="37"/>
                        <a:pt x="18" y="37"/>
                        <a:pt x="18" y="37"/>
                      </a:cubicBezTo>
                      <a:cubicBezTo>
                        <a:pt x="23" y="36"/>
                        <a:pt x="23" y="36"/>
                        <a:pt x="23" y="36"/>
                      </a:cubicBezTo>
                      <a:cubicBezTo>
                        <a:pt x="23" y="36"/>
                        <a:pt x="24" y="36"/>
                        <a:pt x="24" y="36"/>
                      </a:cubicBezTo>
                      <a:cubicBezTo>
                        <a:pt x="24" y="36"/>
                        <a:pt x="24" y="35"/>
                        <a:pt x="24" y="35"/>
                      </a:cubicBezTo>
                      <a:cubicBezTo>
                        <a:pt x="24" y="31"/>
                        <a:pt x="24" y="31"/>
                        <a:pt x="24" y="31"/>
                      </a:cubicBezTo>
                      <a:cubicBezTo>
                        <a:pt x="25" y="31"/>
                        <a:pt x="25" y="31"/>
                        <a:pt x="25" y="31"/>
                      </a:cubicBezTo>
                      <a:cubicBezTo>
                        <a:pt x="28" y="33"/>
                        <a:pt x="28" y="33"/>
                        <a:pt x="28" y="33"/>
                      </a:cubicBezTo>
                      <a:cubicBezTo>
                        <a:pt x="28" y="34"/>
                        <a:pt x="28" y="34"/>
                        <a:pt x="28" y="34"/>
                      </a:cubicBezTo>
                      <a:cubicBezTo>
                        <a:pt x="29" y="34"/>
                        <a:pt x="29" y="34"/>
                        <a:pt x="29" y="34"/>
                      </a:cubicBezTo>
                      <a:cubicBezTo>
                        <a:pt x="33" y="30"/>
                        <a:pt x="33" y="30"/>
                        <a:pt x="33" y="30"/>
                      </a:cubicBezTo>
                      <a:cubicBezTo>
                        <a:pt x="33" y="30"/>
                        <a:pt x="33" y="30"/>
                        <a:pt x="33" y="29"/>
                      </a:cubicBezTo>
                      <a:close/>
                      <a:moveTo>
                        <a:pt x="22" y="22"/>
                      </a:moveTo>
                      <a:cubicBezTo>
                        <a:pt x="20" y="24"/>
                        <a:pt x="17" y="24"/>
                        <a:pt x="15" y="22"/>
                      </a:cubicBezTo>
                      <a:cubicBezTo>
                        <a:pt x="13" y="20"/>
                        <a:pt x="13" y="16"/>
                        <a:pt x="15" y="15"/>
                      </a:cubicBezTo>
                      <a:cubicBezTo>
                        <a:pt x="17" y="13"/>
                        <a:pt x="21" y="13"/>
                        <a:pt x="23" y="15"/>
                      </a:cubicBezTo>
                      <a:cubicBezTo>
                        <a:pt x="24" y="17"/>
                        <a:pt x="24" y="20"/>
                        <a:pt x="22" y="22"/>
                      </a:cubicBezTo>
                      <a:close/>
                    </a:path>
                  </a:pathLst>
                </a:custGeom>
                <a:solidFill>
                  <a:sysClr val="window" lastClr="FFFFFF">
                    <a:lumMod val="95000"/>
                  </a:sysClr>
                </a:solidFill>
                <a:ln w="9525">
                  <a:noFill/>
                  <a:round/>
                </a:ln>
              </p:spPr>
              <p:txBody>
                <a:bodyPr/>
                <a:lstStyle/>
                <a:p>
                  <a:pPr>
                    <a:defRPr/>
                  </a:pPr>
                  <a:endParaRPr lang="da-DK" sz="2400" kern="0" dirty="0">
                    <a:solidFill>
                      <a:sysClr val="windowText" lastClr="000000"/>
                    </a:solidFill>
                    <a:latin typeface="微软雅黑" panose="020B0503020204020204" pitchFamily="34" charset="-122"/>
                    <a:ea typeface="微软雅黑" panose="020B0503020204020204" pitchFamily="34" charset="-122"/>
                  </a:endParaRPr>
                </a:p>
              </p:txBody>
            </p:sp>
          </p:grpSp>
        </p:grpSp>
        <p:grpSp>
          <p:nvGrpSpPr>
            <p:cNvPr id="27" name="组合 26"/>
            <p:cNvGrpSpPr/>
            <p:nvPr/>
          </p:nvGrpSpPr>
          <p:grpSpPr>
            <a:xfrm>
              <a:off x="1" y="2739"/>
              <a:ext cx="9599" cy="6532"/>
              <a:chOff x="1" y="2739"/>
              <a:chExt cx="9599" cy="6532"/>
            </a:xfrm>
          </p:grpSpPr>
          <p:grpSp>
            <p:nvGrpSpPr>
              <p:cNvPr id="29" name="Group 113"/>
              <p:cNvGrpSpPr/>
              <p:nvPr/>
            </p:nvGrpSpPr>
            <p:grpSpPr>
              <a:xfrm>
                <a:off x="1" y="2981"/>
                <a:ext cx="3354" cy="1089"/>
                <a:chOff x="0" y="1419612"/>
                <a:chExt cx="1597483" cy="518462"/>
              </a:xfrm>
            </p:grpSpPr>
            <p:sp>
              <p:nvSpPr>
                <p:cNvPr id="30" name="Rectangle 38"/>
                <p:cNvSpPr/>
                <p:nvPr/>
              </p:nvSpPr>
              <p:spPr>
                <a:xfrm>
                  <a:off x="0" y="1419612"/>
                  <a:ext cx="1597483" cy="518462"/>
                </a:xfrm>
                <a:prstGeom prst="rect">
                  <a:avLst/>
                </a:prstGeom>
                <a:solidFill>
                  <a:srgbClr val="2F60A2">
                    <a:lumMod val="75000"/>
                  </a:srgbClr>
                </a:solidFill>
                <a:ln>
                  <a:noFill/>
                </a:ln>
              </p:spPr>
              <p:style>
                <a:lnRef idx="2">
                  <a:srgbClr val="00B0F4">
                    <a:shade val="50000"/>
                  </a:srgbClr>
                </a:lnRef>
                <a:fillRef idx="1">
                  <a:srgbClr val="00B0F4"/>
                </a:fillRef>
                <a:effectRef idx="0">
                  <a:srgbClr val="00B0F4"/>
                </a:effectRef>
                <a:fontRef idx="minor">
                  <a:sysClr val="window" lastClr="FFFFFF"/>
                </a:fontRef>
              </p:style>
              <p:txBody>
                <a:bodyPr rtlCol="0" anchor="ctr"/>
                <a:lstStyle/>
                <a:p>
                  <a:pPr algn="ctr"/>
                  <a:endParaRPr lang="en-US" sz="2400" dirty="0"/>
                </a:p>
              </p:txBody>
            </p:sp>
            <p:sp>
              <p:nvSpPr>
                <p:cNvPr id="31" name="Text Placeholder 3"/>
                <p:cNvSpPr txBox="1"/>
                <p:nvPr/>
              </p:nvSpPr>
              <p:spPr>
                <a:xfrm>
                  <a:off x="589208" y="1447414"/>
                  <a:ext cx="732990" cy="462858"/>
                </a:xfrm>
                <a:prstGeom prst="rect">
                  <a:avLst/>
                </a:prstGeom>
              </p:spPr>
              <p:txBody>
                <a:bodyPr wrap="square" lIns="0" tIns="0" rIns="0" bIns="0" anchor="ctr" anchorCtr="0">
                  <a:spAutoFit/>
                </a:bodyPr>
                <a:lstStyle>
                  <a:lvl1pPr marL="0" indent="0" algn="ctr">
                    <a:buNone/>
                    <a:defRPr sz="1400" baseline="0">
                      <a:solidFill>
                        <a:sysClr val="windowText" lastClr="000000">
                          <a:lumMod val="95000"/>
                          <a:lumOff val="5000"/>
                        </a:sys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defTabSz="1218565">
                    <a:spcBef>
                      <a:spcPct val="20000"/>
                    </a:spcBef>
                    <a:defRPr/>
                  </a:pPr>
                  <a:r>
                    <a:rPr lang="en-US" sz="2400" dirty="0">
                      <a:solidFill>
                        <a:sysClr val="window" lastClr="FFFFFF"/>
                      </a:solidFill>
                      <a:latin typeface="Impact" panose="020B0806030902050204" pitchFamily="34" charset="0"/>
                    </a:rPr>
                    <a:t>01</a:t>
                  </a:r>
                </a:p>
              </p:txBody>
            </p:sp>
          </p:grpSp>
          <p:grpSp>
            <p:nvGrpSpPr>
              <p:cNvPr id="32" name="Group 114"/>
              <p:cNvGrpSpPr/>
              <p:nvPr/>
            </p:nvGrpSpPr>
            <p:grpSpPr>
              <a:xfrm>
                <a:off x="1" y="4715"/>
                <a:ext cx="3354" cy="1089"/>
                <a:chOff x="0" y="2226109"/>
                <a:chExt cx="1597483" cy="518462"/>
              </a:xfrm>
              <a:solidFill>
                <a:srgbClr val="00B0F4"/>
              </a:solidFill>
            </p:grpSpPr>
            <p:sp>
              <p:nvSpPr>
                <p:cNvPr id="33" name="Rectangle 40"/>
                <p:cNvSpPr/>
                <p:nvPr/>
              </p:nvSpPr>
              <p:spPr>
                <a:xfrm>
                  <a:off x="0" y="2226109"/>
                  <a:ext cx="1597483" cy="518462"/>
                </a:xfrm>
                <a:prstGeom prst="rect">
                  <a:avLst/>
                </a:prstGeom>
                <a:solidFill>
                  <a:srgbClr val="00B0F4">
                    <a:lumMod val="75000"/>
                  </a:srgbClr>
                </a:solidFill>
                <a:ln>
                  <a:noFill/>
                </a:ln>
              </p:spPr>
              <p:style>
                <a:lnRef idx="2">
                  <a:srgbClr val="00B0F4">
                    <a:shade val="50000"/>
                  </a:srgbClr>
                </a:lnRef>
                <a:fillRef idx="1">
                  <a:srgbClr val="00B0F4"/>
                </a:fillRef>
                <a:effectRef idx="0">
                  <a:srgbClr val="00B0F4"/>
                </a:effectRef>
                <a:fontRef idx="minor">
                  <a:sysClr val="window" lastClr="FFFFFF"/>
                </a:fontRef>
              </p:style>
              <p:txBody>
                <a:bodyPr rtlCol="0" anchor="ctr"/>
                <a:lstStyle/>
                <a:p>
                  <a:pPr algn="ctr"/>
                  <a:endParaRPr lang="en-US" sz="2400" dirty="0"/>
                </a:p>
              </p:txBody>
            </p:sp>
            <p:sp>
              <p:nvSpPr>
                <p:cNvPr id="34" name="Text Placeholder 3"/>
                <p:cNvSpPr txBox="1"/>
                <p:nvPr/>
              </p:nvSpPr>
              <p:spPr>
                <a:xfrm>
                  <a:off x="575072" y="2253911"/>
                  <a:ext cx="747126" cy="462858"/>
                </a:xfrm>
                <a:prstGeom prst="rect">
                  <a:avLst/>
                </a:prstGeom>
                <a:noFill/>
              </p:spPr>
              <p:txBody>
                <a:bodyPr wrap="square" lIns="0" tIns="0" rIns="0" bIns="0" anchor="ctr" anchorCtr="0">
                  <a:spAutoFit/>
                </a:bodyPr>
                <a:lstStyle>
                  <a:lvl1pPr marL="0" indent="0" algn="ctr">
                    <a:buNone/>
                    <a:defRPr sz="1400" baseline="0">
                      <a:solidFill>
                        <a:sysClr val="windowText" lastClr="000000">
                          <a:lumMod val="95000"/>
                          <a:lumOff val="5000"/>
                        </a:sys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defTabSz="1218565">
                    <a:spcBef>
                      <a:spcPct val="20000"/>
                    </a:spcBef>
                    <a:defRPr/>
                  </a:pPr>
                  <a:r>
                    <a:rPr lang="en-US" sz="2400" dirty="0">
                      <a:solidFill>
                        <a:sysClr val="window" lastClr="FFFFFF"/>
                      </a:solidFill>
                      <a:latin typeface="Impact" panose="020B0806030902050204" pitchFamily="34" charset="0"/>
                    </a:rPr>
                    <a:t>02</a:t>
                  </a:r>
                </a:p>
              </p:txBody>
            </p:sp>
          </p:grpSp>
          <p:grpSp>
            <p:nvGrpSpPr>
              <p:cNvPr id="35" name="Group 115"/>
              <p:cNvGrpSpPr/>
              <p:nvPr/>
            </p:nvGrpSpPr>
            <p:grpSpPr>
              <a:xfrm>
                <a:off x="1" y="6448"/>
                <a:ext cx="3354" cy="1089"/>
                <a:chOff x="0" y="3090216"/>
                <a:chExt cx="1597483" cy="518462"/>
              </a:xfrm>
            </p:grpSpPr>
            <p:sp>
              <p:nvSpPr>
                <p:cNvPr id="36" name="Rectangle 43"/>
                <p:cNvSpPr/>
                <p:nvPr/>
              </p:nvSpPr>
              <p:spPr>
                <a:xfrm>
                  <a:off x="0" y="3090216"/>
                  <a:ext cx="1597483" cy="518462"/>
                </a:xfrm>
                <a:prstGeom prst="rect">
                  <a:avLst/>
                </a:prstGeom>
                <a:solidFill>
                  <a:srgbClr val="3F424B"/>
                </a:solidFill>
                <a:ln>
                  <a:noFill/>
                </a:ln>
              </p:spPr>
              <p:style>
                <a:lnRef idx="2">
                  <a:srgbClr val="00B0F4">
                    <a:shade val="50000"/>
                  </a:srgbClr>
                </a:lnRef>
                <a:fillRef idx="1">
                  <a:srgbClr val="00B0F4"/>
                </a:fillRef>
                <a:effectRef idx="0">
                  <a:srgbClr val="00B0F4"/>
                </a:effectRef>
                <a:fontRef idx="minor">
                  <a:sysClr val="window" lastClr="FFFFFF"/>
                </a:fontRef>
              </p:style>
              <p:txBody>
                <a:bodyPr rtlCol="0" anchor="ctr"/>
                <a:lstStyle/>
                <a:p>
                  <a:pPr algn="ctr"/>
                  <a:endParaRPr lang="en-US" sz="2400" dirty="0"/>
                </a:p>
              </p:txBody>
            </p:sp>
            <p:sp>
              <p:nvSpPr>
                <p:cNvPr id="43" name="Text Placeholder 3"/>
                <p:cNvSpPr txBox="1"/>
                <p:nvPr/>
              </p:nvSpPr>
              <p:spPr>
                <a:xfrm>
                  <a:off x="575072" y="3118018"/>
                  <a:ext cx="747126" cy="462858"/>
                </a:xfrm>
                <a:prstGeom prst="rect">
                  <a:avLst/>
                </a:prstGeom>
              </p:spPr>
              <p:txBody>
                <a:bodyPr wrap="square" lIns="0" tIns="0" rIns="0" bIns="0" anchor="ctr" anchorCtr="0">
                  <a:spAutoFit/>
                </a:bodyPr>
                <a:lstStyle>
                  <a:lvl1pPr marL="0" indent="0" algn="ctr">
                    <a:buNone/>
                    <a:defRPr sz="1400" baseline="0">
                      <a:solidFill>
                        <a:sysClr val="windowText" lastClr="000000">
                          <a:lumMod val="95000"/>
                          <a:lumOff val="5000"/>
                        </a:sys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defTabSz="1218565">
                    <a:spcBef>
                      <a:spcPct val="20000"/>
                    </a:spcBef>
                    <a:defRPr/>
                  </a:pPr>
                  <a:r>
                    <a:rPr lang="en-US" sz="2400" dirty="0">
                      <a:solidFill>
                        <a:sysClr val="window" lastClr="FFFFFF"/>
                      </a:solidFill>
                      <a:latin typeface="Impact" panose="020B0806030902050204" pitchFamily="34" charset="0"/>
                    </a:rPr>
                    <a:t>03</a:t>
                  </a:r>
                </a:p>
              </p:txBody>
            </p:sp>
          </p:grpSp>
          <p:grpSp>
            <p:nvGrpSpPr>
              <p:cNvPr id="44" name="Group 116"/>
              <p:cNvGrpSpPr/>
              <p:nvPr/>
            </p:nvGrpSpPr>
            <p:grpSpPr>
              <a:xfrm>
                <a:off x="1" y="8182"/>
                <a:ext cx="3354" cy="1089"/>
                <a:chOff x="0" y="3896714"/>
                <a:chExt cx="1597483" cy="518462"/>
              </a:xfrm>
              <a:solidFill>
                <a:srgbClr val="42C398"/>
              </a:solidFill>
            </p:grpSpPr>
            <p:sp>
              <p:nvSpPr>
                <p:cNvPr id="51" name="Rectangle 46"/>
                <p:cNvSpPr/>
                <p:nvPr/>
              </p:nvSpPr>
              <p:spPr>
                <a:xfrm>
                  <a:off x="0" y="3896714"/>
                  <a:ext cx="1597483" cy="518462"/>
                </a:xfrm>
                <a:prstGeom prst="rect">
                  <a:avLst/>
                </a:prstGeom>
                <a:solidFill>
                  <a:srgbClr val="00B0F4">
                    <a:lumMod val="75000"/>
                  </a:srgbClr>
                </a:solidFill>
                <a:ln>
                  <a:noFill/>
                </a:ln>
              </p:spPr>
              <p:style>
                <a:lnRef idx="2">
                  <a:srgbClr val="00B0F4">
                    <a:shade val="50000"/>
                  </a:srgbClr>
                </a:lnRef>
                <a:fillRef idx="1">
                  <a:srgbClr val="00B0F4"/>
                </a:fillRef>
                <a:effectRef idx="0">
                  <a:srgbClr val="00B0F4"/>
                </a:effectRef>
                <a:fontRef idx="minor">
                  <a:sysClr val="window" lastClr="FFFFFF"/>
                </a:fontRef>
              </p:style>
              <p:txBody>
                <a:bodyPr rtlCol="0" anchor="ctr"/>
                <a:lstStyle/>
                <a:p>
                  <a:pPr algn="ctr"/>
                  <a:endParaRPr lang="en-US" sz="2400" dirty="0"/>
                </a:p>
              </p:txBody>
            </p:sp>
            <p:sp>
              <p:nvSpPr>
                <p:cNvPr id="55" name="Text Placeholder 3"/>
                <p:cNvSpPr txBox="1"/>
                <p:nvPr/>
              </p:nvSpPr>
              <p:spPr>
                <a:xfrm>
                  <a:off x="575072" y="3924516"/>
                  <a:ext cx="747125" cy="462858"/>
                </a:xfrm>
                <a:prstGeom prst="rect">
                  <a:avLst/>
                </a:prstGeom>
                <a:noFill/>
              </p:spPr>
              <p:txBody>
                <a:bodyPr wrap="square" lIns="0" tIns="0" rIns="0" bIns="0" anchor="ctr" anchorCtr="0">
                  <a:spAutoFit/>
                </a:bodyPr>
                <a:lstStyle>
                  <a:lvl1pPr marL="0" indent="0" algn="ctr">
                    <a:buNone/>
                    <a:defRPr sz="1400" baseline="0">
                      <a:solidFill>
                        <a:sysClr val="windowText" lastClr="000000">
                          <a:lumMod val="95000"/>
                          <a:lumOff val="5000"/>
                        </a:sys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defTabSz="1218565">
                    <a:spcBef>
                      <a:spcPct val="20000"/>
                    </a:spcBef>
                    <a:defRPr/>
                  </a:pPr>
                  <a:r>
                    <a:rPr lang="en-US" sz="2400" dirty="0">
                      <a:solidFill>
                        <a:sysClr val="window" lastClr="FFFFFF"/>
                      </a:solidFill>
                      <a:latin typeface="Impact" panose="020B0806030902050204" pitchFamily="34" charset="0"/>
                    </a:rPr>
                    <a:t>04</a:t>
                  </a:r>
                </a:p>
              </p:txBody>
            </p:sp>
          </p:grpSp>
          <p:sp>
            <p:nvSpPr>
              <p:cNvPr id="56" name="Freeform 37"/>
              <p:cNvSpPr/>
              <p:nvPr/>
            </p:nvSpPr>
            <p:spPr>
              <a:xfrm rot="16200000">
                <a:off x="2400" y="3116"/>
                <a:ext cx="1331" cy="576"/>
              </a:xfrm>
              <a:custGeom>
                <a:avLst/>
                <a:gdLst>
                  <a:gd name="connsiteX0" fmla="*/ 0 w 633676"/>
                  <a:gd name="connsiteY0" fmla="*/ 274320 h 274320"/>
                  <a:gd name="connsiteX1" fmla="*/ 68580 w 633676"/>
                  <a:gd name="connsiteY1" fmla="*/ 0 h 274320"/>
                  <a:gd name="connsiteX2" fmla="*/ 633676 w 633676"/>
                  <a:gd name="connsiteY2" fmla="*/ 0 h 274320"/>
                  <a:gd name="connsiteX3" fmla="*/ 565096 w 633676"/>
                  <a:gd name="connsiteY3" fmla="*/ 274320 h 274320"/>
                  <a:gd name="connsiteX4" fmla="*/ 0 w 633676"/>
                  <a:gd name="connsiteY4" fmla="*/ 274320 h 274320"/>
                  <a:gd name="connsiteX0-1" fmla="*/ 0 w 633676"/>
                  <a:gd name="connsiteY0-2" fmla="*/ 274320 h 274320"/>
                  <a:gd name="connsiteX1-3" fmla="*/ 115214 w 633676"/>
                  <a:gd name="connsiteY1-4" fmla="*/ 0 h 274320"/>
                  <a:gd name="connsiteX2-5" fmla="*/ 633676 w 633676"/>
                  <a:gd name="connsiteY2-6" fmla="*/ 0 h 274320"/>
                  <a:gd name="connsiteX3-7" fmla="*/ 565096 w 633676"/>
                  <a:gd name="connsiteY3-8" fmla="*/ 274320 h 274320"/>
                  <a:gd name="connsiteX4-9" fmla="*/ 0 w 633676"/>
                  <a:gd name="connsiteY4-10" fmla="*/ 274320 h 274320"/>
                  <a:gd name="connsiteX0-11" fmla="*/ 0 w 576069"/>
                  <a:gd name="connsiteY0-12" fmla="*/ 274320 h 274320"/>
                  <a:gd name="connsiteX1-13" fmla="*/ 57607 w 576069"/>
                  <a:gd name="connsiteY1-14" fmla="*/ 0 h 274320"/>
                  <a:gd name="connsiteX2-15" fmla="*/ 576069 w 576069"/>
                  <a:gd name="connsiteY2-16" fmla="*/ 0 h 274320"/>
                  <a:gd name="connsiteX3-17" fmla="*/ 507489 w 576069"/>
                  <a:gd name="connsiteY3-18" fmla="*/ 274320 h 274320"/>
                  <a:gd name="connsiteX4-19" fmla="*/ 0 w 576069"/>
                  <a:gd name="connsiteY4-20" fmla="*/ 274320 h 274320"/>
                  <a:gd name="connsiteX0-21" fmla="*/ 0 w 576069"/>
                  <a:gd name="connsiteY0-22" fmla="*/ 274323 h 274323"/>
                  <a:gd name="connsiteX1-23" fmla="*/ 57607 w 576069"/>
                  <a:gd name="connsiteY1-24" fmla="*/ 0 h 274323"/>
                  <a:gd name="connsiteX2-25" fmla="*/ 576069 w 576069"/>
                  <a:gd name="connsiteY2-26" fmla="*/ 0 h 274323"/>
                  <a:gd name="connsiteX3-27" fmla="*/ 507489 w 576069"/>
                  <a:gd name="connsiteY3-28" fmla="*/ 274320 h 274323"/>
                  <a:gd name="connsiteX4-29" fmla="*/ 0 w 576069"/>
                  <a:gd name="connsiteY4-30" fmla="*/ 274323 h 274323"/>
                  <a:gd name="connsiteX0-31" fmla="*/ 0 w 576069"/>
                  <a:gd name="connsiteY0-32" fmla="*/ 274323 h 274323"/>
                  <a:gd name="connsiteX1-33" fmla="*/ 57607 w 576069"/>
                  <a:gd name="connsiteY1-34" fmla="*/ 0 h 274323"/>
                  <a:gd name="connsiteX2-35" fmla="*/ 576069 w 576069"/>
                  <a:gd name="connsiteY2-36" fmla="*/ 0 h 274323"/>
                  <a:gd name="connsiteX3-37" fmla="*/ 507489 w 576069"/>
                  <a:gd name="connsiteY3-38" fmla="*/ 274320 h 274323"/>
                  <a:gd name="connsiteX4-39" fmla="*/ 0 w 576069"/>
                  <a:gd name="connsiteY4-40" fmla="*/ 274323 h 274323"/>
                  <a:gd name="connsiteX0-41" fmla="*/ 0 w 633677"/>
                  <a:gd name="connsiteY0-42" fmla="*/ 274323 h 274323"/>
                  <a:gd name="connsiteX1-43" fmla="*/ 115215 w 633677"/>
                  <a:gd name="connsiteY1-44" fmla="*/ 0 h 274323"/>
                  <a:gd name="connsiteX2-45" fmla="*/ 633677 w 633677"/>
                  <a:gd name="connsiteY2-46" fmla="*/ 0 h 274323"/>
                  <a:gd name="connsiteX3-47" fmla="*/ 565097 w 633677"/>
                  <a:gd name="connsiteY3-48" fmla="*/ 274320 h 274323"/>
                  <a:gd name="connsiteX4-49" fmla="*/ 0 w 633677"/>
                  <a:gd name="connsiteY4-50" fmla="*/ 274323 h 274323"/>
                  <a:gd name="connsiteX0-51" fmla="*/ 0 w 633677"/>
                  <a:gd name="connsiteY0-52" fmla="*/ 274323 h 274323"/>
                  <a:gd name="connsiteX1-53" fmla="*/ 115215 w 633677"/>
                  <a:gd name="connsiteY1-54" fmla="*/ 0 h 274323"/>
                  <a:gd name="connsiteX2-55" fmla="*/ 633677 w 633677"/>
                  <a:gd name="connsiteY2-56" fmla="*/ 0 h 274323"/>
                  <a:gd name="connsiteX3-57" fmla="*/ 518463 w 633677"/>
                  <a:gd name="connsiteY3-58" fmla="*/ 274323 h 274323"/>
                  <a:gd name="connsiteX4-59" fmla="*/ 0 w 633677"/>
                  <a:gd name="connsiteY4-60" fmla="*/ 274323 h 27432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33677" h="274323">
                    <a:moveTo>
                      <a:pt x="0" y="274323"/>
                    </a:moveTo>
                    <a:lnTo>
                      <a:pt x="115215" y="0"/>
                    </a:lnTo>
                    <a:lnTo>
                      <a:pt x="633677" y="0"/>
                    </a:lnTo>
                    <a:lnTo>
                      <a:pt x="518463" y="274323"/>
                    </a:lnTo>
                    <a:lnTo>
                      <a:pt x="0" y="274323"/>
                    </a:lnTo>
                    <a:close/>
                  </a:path>
                </a:pathLst>
              </a:custGeom>
              <a:solidFill>
                <a:srgbClr val="2F60A2">
                  <a:lumMod val="50000"/>
                </a:srgbClr>
              </a:solidFill>
              <a:ln>
                <a:noFill/>
              </a:ln>
            </p:spPr>
            <p:style>
              <a:lnRef idx="2">
                <a:srgbClr val="00B0F4">
                  <a:shade val="50000"/>
                </a:srgbClr>
              </a:lnRef>
              <a:fillRef idx="1">
                <a:srgbClr val="00B0F4"/>
              </a:fillRef>
              <a:effectRef idx="0">
                <a:srgbClr val="00B0F4"/>
              </a:effectRef>
              <a:fontRef idx="minor">
                <a:sysClr val="window" lastClr="FFFFFF"/>
              </a:fontRef>
            </p:style>
            <p:txBody>
              <a:bodyPr rtlCol="0" anchor="ctr"/>
              <a:lstStyle/>
              <a:p>
                <a:pPr algn="ctr"/>
                <a:endParaRPr lang="en-US" sz="3555" dirty="0"/>
              </a:p>
            </p:txBody>
          </p:sp>
          <p:sp>
            <p:nvSpPr>
              <p:cNvPr id="61" name="Freeform 41"/>
              <p:cNvSpPr/>
              <p:nvPr/>
            </p:nvSpPr>
            <p:spPr>
              <a:xfrm rot="16200000">
                <a:off x="2400" y="4850"/>
                <a:ext cx="1331" cy="576"/>
              </a:xfrm>
              <a:custGeom>
                <a:avLst/>
                <a:gdLst>
                  <a:gd name="connsiteX0" fmla="*/ 0 w 633676"/>
                  <a:gd name="connsiteY0" fmla="*/ 274320 h 274320"/>
                  <a:gd name="connsiteX1" fmla="*/ 68580 w 633676"/>
                  <a:gd name="connsiteY1" fmla="*/ 0 h 274320"/>
                  <a:gd name="connsiteX2" fmla="*/ 633676 w 633676"/>
                  <a:gd name="connsiteY2" fmla="*/ 0 h 274320"/>
                  <a:gd name="connsiteX3" fmla="*/ 565096 w 633676"/>
                  <a:gd name="connsiteY3" fmla="*/ 274320 h 274320"/>
                  <a:gd name="connsiteX4" fmla="*/ 0 w 633676"/>
                  <a:gd name="connsiteY4" fmla="*/ 274320 h 274320"/>
                  <a:gd name="connsiteX0-1" fmla="*/ 0 w 633676"/>
                  <a:gd name="connsiteY0-2" fmla="*/ 274320 h 274320"/>
                  <a:gd name="connsiteX1-3" fmla="*/ 115214 w 633676"/>
                  <a:gd name="connsiteY1-4" fmla="*/ 0 h 274320"/>
                  <a:gd name="connsiteX2-5" fmla="*/ 633676 w 633676"/>
                  <a:gd name="connsiteY2-6" fmla="*/ 0 h 274320"/>
                  <a:gd name="connsiteX3-7" fmla="*/ 565096 w 633676"/>
                  <a:gd name="connsiteY3-8" fmla="*/ 274320 h 274320"/>
                  <a:gd name="connsiteX4-9" fmla="*/ 0 w 633676"/>
                  <a:gd name="connsiteY4-10" fmla="*/ 274320 h 274320"/>
                  <a:gd name="connsiteX0-11" fmla="*/ 0 w 576069"/>
                  <a:gd name="connsiteY0-12" fmla="*/ 274320 h 274320"/>
                  <a:gd name="connsiteX1-13" fmla="*/ 57607 w 576069"/>
                  <a:gd name="connsiteY1-14" fmla="*/ 0 h 274320"/>
                  <a:gd name="connsiteX2-15" fmla="*/ 576069 w 576069"/>
                  <a:gd name="connsiteY2-16" fmla="*/ 0 h 274320"/>
                  <a:gd name="connsiteX3-17" fmla="*/ 507489 w 576069"/>
                  <a:gd name="connsiteY3-18" fmla="*/ 274320 h 274320"/>
                  <a:gd name="connsiteX4-19" fmla="*/ 0 w 576069"/>
                  <a:gd name="connsiteY4-20" fmla="*/ 274320 h 274320"/>
                  <a:gd name="connsiteX0-21" fmla="*/ 0 w 576069"/>
                  <a:gd name="connsiteY0-22" fmla="*/ 274323 h 274323"/>
                  <a:gd name="connsiteX1-23" fmla="*/ 57607 w 576069"/>
                  <a:gd name="connsiteY1-24" fmla="*/ 0 h 274323"/>
                  <a:gd name="connsiteX2-25" fmla="*/ 576069 w 576069"/>
                  <a:gd name="connsiteY2-26" fmla="*/ 0 h 274323"/>
                  <a:gd name="connsiteX3-27" fmla="*/ 507489 w 576069"/>
                  <a:gd name="connsiteY3-28" fmla="*/ 274320 h 274323"/>
                  <a:gd name="connsiteX4-29" fmla="*/ 0 w 576069"/>
                  <a:gd name="connsiteY4-30" fmla="*/ 274323 h 274323"/>
                  <a:gd name="connsiteX0-31" fmla="*/ 0 w 576069"/>
                  <a:gd name="connsiteY0-32" fmla="*/ 274323 h 274323"/>
                  <a:gd name="connsiteX1-33" fmla="*/ 57607 w 576069"/>
                  <a:gd name="connsiteY1-34" fmla="*/ 0 h 274323"/>
                  <a:gd name="connsiteX2-35" fmla="*/ 576069 w 576069"/>
                  <a:gd name="connsiteY2-36" fmla="*/ 0 h 274323"/>
                  <a:gd name="connsiteX3-37" fmla="*/ 507489 w 576069"/>
                  <a:gd name="connsiteY3-38" fmla="*/ 274320 h 274323"/>
                  <a:gd name="connsiteX4-39" fmla="*/ 0 w 576069"/>
                  <a:gd name="connsiteY4-40" fmla="*/ 274323 h 274323"/>
                  <a:gd name="connsiteX0-41" fmla="*/ 0 w 633677"/>
                  <a:gd name="connsiteY0-42" fmla="*/ 274323 h 274323"/>
                  <a:gd name="connsiteX1-43" fmla="*/ 115215 w 633677"/>
                  <a:gd name="connsiteY1-44" fmla="*/ 0 h 274323"/>
                  <a:gd name="connsiteX2-45" fmla="*/ 633677 w 633677"/>
                  <a:gd name="connsiteY2-46" fmla="*/ 0 h 274323"/>
                  <a:gd name="connsiteX3-47" fmla="*/ 565097 w 633677"/>
                  <a:gd name="connsiteY3-48" fmla="*/ 274320 h 274323"/>
                  <a:gd name="connsiteX4-49" fmla="*/ 0 w 633677"/>
                  <a:gd name="connsiteY4-50" fmla="*/ 274323 h 274323"/>
                  <a:gd name="connsiteX0-51" fmla="*/ 0 w 633677"/>
                  <a:gd name="connsiteY0-52" fmla="*/ 274323 h 274323"/>
                  <a:gd name="connsiteX1-53" fmla="*/ 115215 w 633677"/>
                  <a:gd name="connsiteY1-54" fmla="*/ 0 h 274323"/>
                  <a:gd name="connsiteX2-55" fmla="*/ 633677 w 633677"/>
                  <a:gd name="connsiteY2-56" fmla="*/ 0 h 274323"/>
                  <a:gd name="connsiteX3-57" fmla="*/ 518463 w 633677"/>
                  <a:gd name="connsiteY3-58" fmla="*/ 274323 h 274323"/>
                  <a:gd name="connsiteX4-59" fmla="*/ 0 w 633677"/>
                  <a:gd name="connsiteY4-60" fmla="*/ 274323 h 27432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33677" h="274323">
                    <a:moveTo>
                      <a:pt x="0" y="274323"/>
                    </a:moveTo>
                    <a:lnTo>
                      <a:pt x="115215" y="0"/>
                    </a:lnTo>
                    <a:lnTo>
                      <a:pt x="633677" y="0"/>
                    </a:lnTo>
                    <a:lnTo>
                      <a:pt x="518463" y="274323"/>
                    </a:lnTo>
                    <a:lnTo>
                      <a:pt x="0" y="274323"/>
                    </a:lnTo>
                    <a:close/>
                  </a:path>
                </a:pathLst>
              </a:custGeom>
              <a:solidFill>
                <a:srgbClr val="00B0F4">
                  <a:lumMod val="50000"/>
                </a:srgbClr>
              </a:solidFill>
              <a:ln>
                <a:noFill/>
              </a:ln>
            </p:spPr>
            <p:style>
              <a:lnRef idx="2">
                <a:srgbClr val="00B0F4">
                  <a:shade val="50000"/>
                </a:srgbClr>
              </a:lnRef>
              <a:fillRef idx="1">
                <a:srgbClr val="00B0F4"/>
              </a:fillRef>
              <a:effectRef idx="0">
                <a:srgbClr val="00B0F4"/>
              </a:effectRef>
              <a:fontRef idx="minor">
                <a:sysClr val="window" lastClr="FFFFFF"/>
              </a:fontRef>
            </p:style>
            <p:txBody>
              <a:bodyPr rtlCol="0" anchor="ctr"/>
              <a:lstStyle/>
              <a:p>
                <a:pPr algn="ctr"/>
                <a:endParaRPr lang="en-US" sz="3555" dirty="0"/>
              </a:p>
            </p:txBody>
          </p:sp>
          <p:sp>
            <p:nvSpPr>
              <p:cNvPr id="62" name="Freeform 44"/>
              <p:cNvSpPr/>
              <p:nvPr/>
            </p:nvSpPr>
            <p:spPr>
              <a:xfrm rot="16200000">
                <a:off x="2400" y="6584"/>
                <a:ext cx="1331" cy="576"/>
              </a:xfrm>
              <a:custGeom>
                <a:avLst/>
                <a:gdLst>
                  <a:gd name="connsiteX0" fmla="*/ 0 w 633676"/>
                  <a:gd name="connsiteY0" fmla="*/ 274320 h 274320"/>
                  <a:gd name="connsiteX1" fmla="*/ 68580 w 633676"/>
                  <a:gd name="connsiteY1" fmla="*/ 0 h 274320"/>
                  <a:gd name="connsiteX2" fmla="*/ 633676 w 633676"/>
                  <a:gd name="connsiteY2" fmla="*/ 0 h 274320"/>
                  <a:gd name="connsiteX3" fmla="*/ 565096 w 633676"/>
                  <a:gd name="connsiteY3" fmla="*/ 274320 h 274320"/>
                  <a:gd name="connsiteX4" fmla="*/ 0 w 633676"/>
                  <a:gd name="connsiteY4" fmla="*/ 274320 h 274320"/>
                  <a:gd name="connsiteX0-1" fmla="*/ 0 w 633676"/>
                  <a:gd name="connsiteY0-2" fmla="*/ 274320 h 274320"/>
                  <a:gd name="connsiteX1-3" fmla="*/ 115214 w 633676"/>
                  <a:gd name="connsiteY1-4" fmla="*/ 0 h 274320"/>
                  <a:gd name="connsiteX2-5" fmla="*/ 633676 w 633676"/>
                  <a:gd name="connsiteY2-6" fmla="*/ 0 h 274320"/>
                  <a:gd name="connsiteX3-7" fmla="*/ 565096 w 633676"/>
                  <a:gd name="connsiteY3-8" fmla="*/ 274320 h 274320"/>
                  <a:gd name="connsiteX4-9" fmla="*/ 0 w 633676"/>
                  <a:gd name="connsiteY4-10" fmla="*/ 274320 h 274320"/>
                  <a:gd name="connsiteX0-11" fmla="*/ 0 w 576069"/>
                  <a:gd name="connsiteY0-12" fmla="*/ 274320 h 274320"/>
                  <a:gd name="connsiteX1-13" fmla="*/ 57607 w 576069"/>
                  <a:gd name="connsiteY1-14" fmla="*/ 0 h 274320"/>
                  <a:gd name="connsiteX2-15" fmla="*/ 576069 w 576069"/>
                  <a:gd name="connsiteY2-16" fmla="*/ 0 h 274320"/>
                  <a:gd name="connsiteX3-17" fmla="*/ 507489 w 576069"/>
                  <a:gd name="connsiteY3-18" fmla="*/ 274320 h 274320"/>
                  <a:gd name="connsiteX4-19" fmla="*/ 0 w 576069"/>
                  <a:gd name="connsiteY4-20" fmla="*/ 274320 h 274320"/>
                  <a:gd name="connsiteX0-21" fmla="*/ 0 w 576069"/>
                  <a:gd name="connsiteY0-22" fmla="*/ 274323 h 274323"/>
                  <a:gd name="connsiteX1-23" fmla="*/ 57607 w 576069"/>
                  <a:gd name="connsiteY1-24" fmla="*/ 0 h 274323"/>
                  <a:gd name="connsiteX2-25" fmla="*/ 576069 w 576069"/>
                  <a:gd name="connsiteY2-26" fmla="*/ 0 h 274323"/>
                  <a:gd name="connsiteX3-27" fmla="*/ 507489 w 576069"/>
                  <a:gd name="connsiteY3-28" fmla="*/ 274320 h 274323"/>
                  <a:gd name="connsiteX4-29" fmla="*/ 0 w 576069"/>
                  <a:gd name="connsiteY4-30" fmla="*/ 274323 h 274323"/>
                  <a:gd name="connsiteX0-31" fmla="*/ 0 w 576069"/>
                  <a:gd name="connsiteY0-32" fmla="*/ 274323 h 274323"/>
                  <a:gd name="connsiteX1-33" fmla="*/ 57607 w 576069"/>
                  <a:gd name="connsiteY1-34" fmla="*/ 0 h 274323"/>
                  <a:gd name="connsiteX2-35" fmla="*/ 576069 w 576069"/>
                  <a:gd name="connsiteY2-36" fmla="*/ 0 h 274323"/>
                  <a:gd name="connsiteX3-37" fmla="*/ 507489 w 576069"/>
                  <a:gd name="connsiteY3-38" fmla="*/ 274320 h 274323"/>
                  <a:gd name="connsiteX4-39" fmla="*/ 0 w 576069"/>
                  <a:gd name="connsiteY4-40" fmla="*/ 274323 h 274323"/>
                  <a:gd name="connsiteX0-41" fmla="*/ 0 w 633677"/>
                  <a:gd name="connsiteY0-42" fmla="*/ 274323 h 274323"/>
                  <a:gd name="connsiteX1-43" fmla="*/ 115215 w 633677"/>
                  <a:gd name="connsiteY1-44" fmla="*/ 0 h 274323"/>
                  <a:gd name="connsiteX2-45" fmla="*/ 633677 w 633677"/>
                  <a:gd name="connsiteY2-46" fmla="*/ 0 h 274323"/>
                  <a:gd name="connsiteX3-47" fmla="*/ 565097 w 633677"/>
                  <a:gd name="connsiteY3-48" fmla="*/ 274320 h 274323"/>
                  <a:gd name="connsiteX4-49" fmla="*/ 0 w 633677"/>
                  <a:gd name="connsiteY4-50" fmla="*/ 274323 h 274323"/>
                  <a:gd name="connsiteX0-51" fmla="*/ 0 w 633677"/>
                  <a:gd name="connsiteY0-52" fmla="*/ 274323 h 274323"/>
                  <a:gd name="connsiteX1-53" fmla="*/ 115215 w 633677"/>
                  <a:gd name="connsiteY1-54" fmla="*/ 0 h 274323"/>
                  <a:gd name="connsiteX2-55" fmla="*/ 633677 w 633677"/>
                  <a:gd name="connsiteY2-56" fmla="*/ 0 h 274323"/>
                  <a:gd name="connsiteX3-57" fmla="*/ 518463 w 633677"/>
                  <a:gd name="connsiteY3-58" fmla="*/ 274323 h 274323"/>
                  <a:gd name="connsiteX4-59" fmla="*/ 0 w 633677"/>
                  <a:gd name="connsiteY4-60" fmla="*/ 274323 h 27432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33677" h="274323">
                    <a:moveTo>
                      <a:pt x="0" y="274323"/>
                    </a:moveTo>
                    <a:lnTo>
                      <a:pt x="115215" y="0"/>
                    </a:lnTo>
                    <a:lnTo>
                      <a:pt x="633677" y="0"/>
                    </a:lnTo>
                    <a:lnTo>
                      <a:pt x="518463" y="274323"/>
                    </a:lnTo>
                    <a:lnTo>
                      <a:pt x="0" y="274323"/>
                    </a:lnTo>
                    <a:close/>
                  </a:path>
                </a:pathLst>
              </a:custGeom>
              <a:solidFill>
                <a:srgbClr val="2F60A2">
                  <a:lumMod val="50000"/>
                </a:srgbClr>
              </a:solidFill>
              <a:ln>
                <a:noFill/>
              </a:ln>
            </p:spPr>
            <p:style>
              <a:lnRef idx="2">
                <a:srgbClr val="00B0F4">
                  <a:shade val="50000"/>
                </a:srgbClr>
              </a:lnRef>
              <a:fillRef idx="1">
                <a:srgbClr val="00B0F4"/>
              </a:fillRef>
              <a:effectRef idx="0">
                <a:srgbClr val="00B0F4"/>
              </a:effectRef>
              <a:fontRef idx="minor">
                <a:sysClr val="window" lastClr="FFFFFF"/>
              </a:fontRef>
            </p:style>
            <p:txBody>
              <a:bodyPr rtlCol="0" anchor="ctr"/>
              <a:lstStyle/>
              <a:p>
                <a:pPr algn="ctr"/>
                <a:endParaRPr lang="en-US" sz="3555" dirty="0"/>
              </a:p>
            </p:txBody>
          </p:sp>
          <p:sp>
            <p:nvSpPr>
              <p:cNvPr id="64" name="Freeform 47"/>
              <p:cNvSpPr/>
              <p:nvPr/>
            </p:nvSpPr>
            <p:spPr>
              <a:xfrm rot="16200000">
                <a:off x="2400" y="8317"/>
                <a:ext cx="1331" cy="576"/>
              </a:xfrm>
              <a:custGeom>
                <a:avLst/>
                <a:gdLst>
                  <a:gd name="connsiteX0" fmla="*/ 0 w 633676"/>
                  <a:gd name="connsiteY0" fmla="*/ 274320 h 274320"/>
                  <a:gd name="connsiteX1" fmla="*/ 68580 w 633676"/>
                  <a:gd name="connsiteY1" fmla="*/ 0 h 274320"/>
                  <a:gd name="connsiteX2" fmla="*/ 633676 w 633676"/>
                  <a:gd name="connsiteY2" fmla="*/ 0 h 274320"/>
                  <a:gd name="connsiteX3" fmla="*/ 565096 w 633676"/>
                  <a:gd name="connsiteY3" fmla="*/ 274320 h 274320"/>
                  <a:gd name="connsiteX4" fmla="*/ 0 w 633676"/>
                  <a:gd name="connsiteY4" fmla="*/ 274320 h 274320"/>
                  <a:gd name="connsiteX0-1" fmla="*/ 0 w 633676"/>
                  <a:gd name="connsiteY0-2" fmla="*/ 274320 h 274320"/>
                  <a:gd name="connsiteX1-3" fmla="*/ 115214 w 633676"/>
                  <a:gd name="connsiteY1-4" fmla="*/ 0 h 274320"/>
                  <a:gd name="connsiteX2-5" fmla="*/ 633676 w 633676"/>
                  <a:gd name="connsiteY2-6" fmla="*/ 0 h 274320"/>
                  <a:gd name="connsiteX3-7" fmla="*/ 565096 w 633676"/>
                  <a:gd name="connsiteY3-8" fmla="*/ 274320 h 274320"/>
                  <a:gd name="connsiteX4-9" fmla="*/ 0 w 633676"/>
                  <a:gd name="connsiteY4-10" fmla="*/ 274320 h 274320"/>
                  <a:gd name="connsiteX0-11" fmla="*/ 0 w 576069"/>
                  <a:gd name="connsiteY0-12" fmla="*/ 274320 h 274320"/>
                  <a:gd name="connsiteX1-13" fmla="*/ 57607 w 576069"/>
                  <a:gd name="connsiteY1-14" fmla="*/ 0 h 274320"/>
                  <a:gd name="connsiteX2-15" fmla="*/ 576069 w 576069"/>
                  <a:gd name="connsiteY2-16" fmla="*/ 0 h 274320"/>
                  <a:gd name="connsiteX3-17" fmla="*/ 507489 w 576069"/>
                  <a:gd name="connsiteY3-18" fmla="*/ 274320 h 274320"/>
                  <a:gd name="connsiteX4-19" fmla="*/ 0 w 576069"/>
                  <a:gd name="connsiteY4-20" fmla="*/ 274320 h 274320"/>
                  <a:gd name="connsiteX0-21" fmla="*/ 0 w 576069"/>
                  <a:gd name="connsiteY0-22" fmla="*/ 274323 h 274323"/>
                  <a:gd name="connsiteX1-23" fmla="*/ 57607 w 576069"/>
                  <a:gd name="connsiteY1-24" fmla="*/ 0 h 274323"/>
                  <a:gd name="connsiteX2-25" fmla="*/ 576069 w 576069"/>
                  <a:gd name="connsiteY2-26" fmla="*/ 0 h 274323"/>
                  <a:gd name="connsiteX3-27" fmla="*/ 507489 w 576069"/>
                  <a:gd name="connsiteY3-28" fmla="*/ 274320 h 274323"/>
                  <a:gd name="connsiteX4-29" fmla="*/ 0 w 576069"/>
                  <a:gd name="connsiteY4-30" fmla="*/ 274323 h 274323"/>
                  <a:gd name="connsiteX0-31" fmla="*/ 0 w 576069"/>
                  <a:gd name="connsiteY0-32" fmla="*/ 274323 h 274323"/>
                  <a:gd name="connsiteX1-33" fmla="*/ 57607 w 576069"/>
                  <a:gd name="connsiteY1-34" fmla="*/ 0 h 274323"/>
                  <a:gd name="connsiteX2-35" fmla="*/ 576069 w 576069"/>
                  <a:gd name="connsiteY2-36" fmla="*/ 0 h 274323"/>
                  <a:gd name="connsiteX3-37" fmla="*/ 507489 w 576069"/>
                  <a:gd name="connsiteY3-38" fmla="*/ 274320 h 274323"/>
                  <a:gd name="connsiteX4-39" fmla="*/ 0 w 576069"/>
                  <a:gd name="connsiteY4-40" fmla="*/ 274323 h 274323"/>
                  <a:gd name="connsiteX0-41" fmla="*/ 0 w 633677"/>
                  <a:gd name="connsiteY0-42" fmla="*/ 274323 h 274323"/>
                  <a:gd name="connsiteX1-43" fmla="*/ 115215 w 633677"/>
                  <a:gd name="connsiteY1-44" fmla="*/ 0 h 274323"/>
                  <a:gd name="connsiteX2-45" fmla="*/ 633677 w 633677"/>
                  <a:gd name="connsiteY2-46" fmla="*/ 0 h 274323"/>
                  <a:gd name="connsiteX3-47" fmla="*/ 565097 w 633677"/>
                  <a:gd name="connsiteY3-48" fmla="*/ 274320 h 274323"/>
                  <a:gd name="connsiteX4-49" fmla="*/ 0 w 633677"/>
                  <a:gd name="connsiteY4-50" fmla="*/ 274323 h 274323"/>
                  <a:gd name="connsiteX0-51" fmla="*/ 0 w 633677"/>
                  <a:gd name="connsiteY0-52" fmla="*/ 274323 h 274323"/>
                  <a:gd name="connsiteX1-53" fmla="*/ 115215 w 633677"/>
                  <a:gd name="connsiteY1-54" fmla="*/ 0 h 274323"/>
                  <a:gd name="connsiteX2-55" fmla="*/ 633677 w 633677"/>
                  <a:gd name="connsiteY2-56" fmla="*/ 0 h 274323"/>
                  <a:gd name="connsiteX3-57" fmla="*/ 518463 w 633677"/>
                  <a:gd name="connsiteY3-58" fmla="*/ 274323 h 274323"/>
                  <a:gd name="connsiteX4-59" fmla="*/ 0 w 633677"/>
                  <a:gd name="connsiteY4-60" fmla="*/ 274323 h 27432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33677" h="274323">
                    <a:moveTo>
                      <a:pt x="0" y="274323"/>
                    </a:moveTo>
                    <a:lnTo>
                      <a:pt x="115215" y="0"/>
                    </a:lnTo>
                    <a:lnTo>
                      <a:pt x="633677" y="0"/>
                    </a:lnTo>
                    <a:lnTo>
                      <a:pt x="518463" y="274323"/>
                    </a:lnTo>
                    <a:lnTo>
                      <a:pt x="0" y="274323"/>
                    </a:lnTo>
                    <a:close/>
                  </a:path>
                </a:pathLst>
              </a:custGeom>
              <a:solidFill>
                <a:srgbClr val="00B0F4">
                  <a:lumMod val="50000"/>
                </a:srgbClr>
              </a:solidFill>
              <a:ln>
                <a:noFill/>
              </a:ln>
            </p:spPr>
            <p:style>
              <a:lnRef idx="2">
                <a:srgbClr val="00B0F4">
                  <a:shade val="50000"/>
                </a:srgbClr>
              </a:lnRef>
              <a:fillRef idx="1">
                <a:srgbClr val="00B0F4"/>
              </a:fillRef>
              <a:effectRef idx="0">
                <a:srgbClr val="00B0F4"/>
              </a:effectRef>
              <a:fontRef idx="minor">
                <a:sysClr val="window" lastClr="FFFFFF"/>
              </a:fontRef>
            </p:style>
            <p:txBody>
              <a:bodyPr rtlCol="0" anchor="ctr"/>
              <a:lstStyle/>
              <a:p>
                <a:pPr algn="ctr"/>
                <a:endParaRPr lang="en-US" sz="3555" dirty="0"/>
              </a:p>
            </p:txBody>
          </p:sp>
          <p:sp>
            <p:nvSpPr>
              <p:cNvPr id="65" name="Pentagon 39"/>
              <p:cNvSpPr/>
              <p:nvPr/>
            </p:nvSpPr>
            <p:spPr>
              <a:xfrm>
                <a:off x="2777" y="2739"/>
                <a:ext cx="6823" cy="1089"/>
              </a:xfrm>
              <a:prstGeom prst="homePlate">
                <a:avLst/>
              </a:prstGeom>
              <a:solidFill>
                <a:srgbClr val="2F60A2"/>
              </a:solidFill>
              <a:ln>
                <a:noFill/>
              </a:ln>
            </p:spPr>
            <p:style>
              <a:lnRef idx="2">
                <a:srgbClr val="00B0F4">
                  <a:shade val="50000"/>
                </a:srgbClr>
              </a:lnRef>
              <a:fillRef idx="1">
                <a:srgbClr val="00B0F4"/>
              </a:fillRef>
              <a:effectRef idx="0">
                <a:srgbClr val="00B0F4"/>
              </a:effectRef>
              <a:fontRef idx="minor">
                <a:sysClr val="window" lastClr="FFFFFF"/>
              </a:fontRef>
            </p:style>
            <p:txBody>
              <a:bodyPr rtlCol="0" anchor="ctr"/>
              <a:lstStyle/>
              <a:p>
                <a:pPr algn="ctr"/>
                <a:endParaRPr lang="en-US" sz="3555" dirty="0"/>
              </a:p>
            </p:txBody>
          </p:sp>
          <p:sp>
            <p:nvSpPr>
              <p:cNvPr id="69" name="Pentagon 42"/>
              <p:cNvSpPr/>
              <p:nvPr/>
            </p:nvSpPr>
            <p:spPr>
              <a:xfrm>
                <a:off x="2777" y="4473"/>
                <a:ext cx="5734" cy="1089"/>
              </a:xfrm>
              <a:prstGeom prst="homePlate">
                <a:avLst/>
              </a:prstGeom>
              <a:solidFill>
                <a:srgbClr val="00B0F4"/>
              </a:solidFill>
              <a:ln>
                <a:noFill/>
              </a:ln>
            </p:spPr>
            <p:style>
              <a:lnRef idx="2">
                <a:srgbClr val="00B0F4">
                  <a:shade val="50000"/>
                </a:srgbClr>
              </a:lnRef>
              <a:fillRef idx="1">
                <a:srgbClr val="00B0F4"/>
              </a:fillRef>
              <a:effectRef idx="0">
                <a:srgbClr val="00B0F4"/>
              </a:effectRef>
              <a:fontRef idx="minor">
                <a:sysClr val="window" lastClr="FFFFFF"/>
              </a:fontRef>
            </p:style>
            <p:txBody>
              <a:bodyPr rtlCol="0" anchor="ctr"/>
              <a:lstStyle/>
              <a:p>
                <a:pPr algn="ctr"/>
                <a:endParaRPr lang="en-US" sz="3555" dirty="0"/>
              </a:p>
            </p:txBody>
          </p:sp>
          <p:sp>
            <p:nvSpPr>
              <p:cNvPr id="70" name="Pentagon 45"/>
              <p:cNvSpPr/>
              <p:nvPr/>
            </p:nvSpPr>
            <p:spPr>
              <a:xfrm>
                <a:off x="2777" y="6206"/>
                <a:ext cx="4640" cy="1089"/>
              </a:xfrm>
              <a:prstGeom prst="homePlate">
                <a:avLst/>
              </a:prstGeom>
              <a:solidFill>
                <a:srgbClr val="545864"/>
              </a:solidFill>
              <a:ln>
                <a:noFill/>
              </a:ln>
            </p:spPr>
            <p:style>
              <a:lnRef idx="2">
                <a:srgbClr val="00B0F4">
                  <a:shade val="50000"/>
                </a:srgbClr>
              </a:lnRef>
              <a:fillRef idx="1">
                <a:srgbClr val="00B0F4"/>
              </a:fillRef>
              <a:effectRef idx="0">
                <a:srgbClr val="00B0F4"/>
              </a:effectRef>
              <a:fontRef idx="minor">
                <a:sysClr val="window" lastClr="FFFFFF"/>
              </a:fontRef>
            </p:style>
            <p:txBody>
              <a:bodyPr rtlCol="0" anchor="ctr"/>
              <a:lstStyle/>
              <a:p>
                <a:pPr algn="ctr"/>
                <a:endParaRPr lang="en-US" sz="3555" dirty="0"/>
              </a:p>
            </p:txBody>
          </p:sp>
          <p:sp>
            <p:nvSpPr>
              <p:cNvPr id="72" name="Pentagon 48"/>
              <p:cNvSpPr/>
              <p:nvPr/>
            </p:nvSpPr>
            <p:spPr>
              <a:xfrm>
                <a:off x="2777" y="7940"/>
                <a:ext cx="3520" cy="1089"/>
              </a:xfrm>
              <a:prstGeom prst="homePlate">
                <a:avLst/>
              </a:prstGeom>
              <a:solidFill>
                <a:srgbClr val="00B0F4"/>
              </a:solidFill>
              <a:ln>
                <a:noFill/>
              </a:ln>
            </p:spPr>
            <p:style>
              <a:lnRef idx="2">
                <a:srgbClr val="00B0F4">
                  <a:shade val="50000"/>
                </a:srgbClr>
              </a:lnRef>
              <a:fillRef idx="1">
                <a:srgbClr val="00B0F4"/>
              </a:fillRef>
              <a:effectRef idx="0">
                <a:srgbClr val="00B0F4"/>
              </a:effectRef>
              <a:fontRef idx="minor">
                <a:sysClr val="window" lastClr="FFFFFF"/>
              </a:fontRef>
            </p:style>
            <p:txBody>
              <a:bodyPr rtlCol="0" anchor="ctr"/>
              <a:lstStyle/>
              <a:p>
                <a:pPr algn="ctr"/>
                <a:endParaRPr lang="en-US" sz="3555" dirty="0"/>
              </a:p>
            </p:txBody>
          </p:sp>
          <p:grpSp>
            <p:nvGrpSpPr>
              <p:cNvPr id="77" name="组合 76"/>
              <p:cNvGrpSpPr/>
              <p:nvPr/>
            </p:nvGrpSpPr>
            <p:grpSpPr>
              <a:xfrm>
                <a:off x="6562" y="7887"/>
                <a:ext cx="1134" cy="1248"/>
                <a:chOff x="4070275" y="5008132"/>
                <a:chExt cx="719900" cy="792365"/>
              </a:xfrm>
            </p:grpSpPr>
            <p:sp>
              <p:nvSpPr>
                <p:cNvPr id="78" name="Oval 57"/>
                <p:cNvSpPr/>
                <p:nvPr/>
              </p:nvSpPr>
              <p:spPr>
                <a:xfrm>
                  <a:off x="4070275" y="5008132"/>
                  <a:ext cx="719900" cy="792365"/>
                </a:xfrm>
                <a:prstGeom prst="ellipse">
                  <a:avLst/>
                </a:prstGeom>
                <a:solidFill>
                  <a:srgbClr val="00B0F4"/>
                </a:solidFill>
                <a:ln>
                  <a:noFill/>
                </a:ln>
              </p:spPr>
              <p:style>
                <a:lnRef idx="2">
                  <a:srgbClr val="00B0F4">
                    <a:shade val="50000"/>
                  </a:srgbClr>
                </a:lnRef>
                <a:fillRef idx="1">
                  <a:srgbClr val="00B0F4"/>
                </a:fillRef>
                <a:effectRef idx="0">
                  <a:srgbClr val="00B0F4"/>
                </a:effectRef>
                <a:fontRef idx="minor">
                  <a:sysClr val="window" lastClr="FFFFFF"/>
                </a:fontRef>
              </p:style>
              <p:txBody>
                <a:bodyPr rtlCol="0" anchor="ctr"/>
                <a:lstStyle/>
                <a:p>
                  <a:pPr algn="ctr"/>
                  <a:endParaRPr lang="en-US" sz="3200" dirty="0"/>
                </a:p>
              </p:txBody>
            </p:sp>
            <p:sp>
              <p:nvSpPr>
                <p:cNvPr id="79" name="Freeform 12"/>
                <p:cNvSpPr>
                  <a:spLocks noEditPoints="1"/>
                </p:cNvSpPr>
                <p:nvPr/>
              </p:nvSpPr>
              <p:spPr bwMode="auto">
                <a:xfrm>
                  <a:off x="4303603" y="5192460"/>
                  <a:ext cx="303041" cy="428348"/>
                </a:xfrm>
                <a:custGeom>
                  <a:avLst/>
                  <a:gdLst>
                    <a:gd name="T0" fmla="*/ 76164973 w 408"/>
                    <a:gd name="T1" fmla="*/ 197332205 h 578"/>
                    <a:gd name="T2" fmla="*/ 68823691 w 408"/>
                    <a:gd name="T3" fmla="*/ 193661209 h 578"/>
                    <a:gd name="T4" fmla="*/ 67905862 w 408"/>
                    <a:gd name="T5" fmla="*/ 185400621 h 578"/>
                    <a:gd name="T6" fmla="*/ 69741521 w 408"/>
                    <a:gd name="T7" fmla="*/ 165208408 h 578"/>
                    <a:gd name="T8" fmla="*/ 75247144 w 408"/>
                    <a:gd name="T9" fmla="*/ 149605151 h 578"/>
                    <a:gd name="T10" fmla="*/ 94517521 w 408"/>
                    <a:gd name="T11" fmla="*/ 125741984 h 578"/>
                    <a:gd name="T12" fmla="*/ 122964819 w 408"/>
                    <a:gd name="T13" fmla="*/ 101878817 h 578"/>
                    <a:gd name="T14" fmla="*/ 133976742 w 408"/>
                    <a:gd name="T15" fmla="*/ 89029315 h 578"/>
                    <a:gd name="T16" fmla="*/ 137647383 w 408"/>
                    <a:gd name="T17" fmla="*/ 74343955 h 578"/>
                    <a:gd name="T18" fmla="*/ 134893894 w 408"/>
                    <a:gd name="T19" fmla="*/ 60576535 h 578"/>
                    <a:gd name="T20" fmla="*/ 126635460 w 408"/>
                    <a:gd name="T21" fmla="*/ 48644951 h 578"/>
                    <a:gd name="T22" fmla="*/ 103694462 w 408"/>
                    <a:gd name="T23" fmla="*/ 39466435 h 578"/>
                    <a:gd name="T24" fmla="*/ 85341237 w 408"/>
                    <a:gd name="T25" fmla="*/ 39466435 h 578"/>
                    <a:gd name="T26" fmla="*/ 62400239 w 408"/>
                    <a:gd name="T27" fmla="*/ 49562870 h 578"/>
                    <a:gd name="T28" fmla="*/ 51388316 w 408"/>
                    <a:gd name="T29" fmla="*/ 63329612 h 578"/>
                    <a:gd name="T30" fmla="*/ 5505624 w 408"/>
                    <a:gd name="T31" fmla="*/ 78014951 h 578"/>
                    <a:gd name="T32" fmla="*/ 917830 w 408"/>
                    <a:gd name="T33" fmla="*/ 75261873 h 578"/>
                    <a:gd name="T34" fmla="*/ 0 w 408"/>
                    <a:gd name="T35" fmla="*/ 69754363 h 578"/>
                    <a:gd name="T36" fmla="*/ 10094096 w 408"/>
                    <a:gd name="T37" fmla="*/ 44055349 h 578"/>
                    <a:gd name="T38" fmla="*/ 25693820 w 408"/>
                    <a:gd name="T39" fmla="*/ 22945937 h 578"/>
                    <a:gd name="T40" fmla="*/ 39458554 w 408"/>
                    <a:gd name="T41" fmla="*/ 12849507 h 578"/>
                    <a:gd name="T42" fmla="*/ 63317391 w 408"/>
                    <a:gd name="T43" fmla="*/ 3670997 h 578"/>
                    <a:gd name="T44" fmla="*/ 92682540 w 408"/>
                    <a:gd name="T45" fmla="*/ 0 h 578"/>
                    <a:gd name="T46" fmla="*/ 112870726 w 408"/>
                    <a:gd name="T47" fmla="*/ 1835837 h 578"/>
                    <a:gd name="T48" fmla="*/ 139482364 w 408"/>
                    <a:gd name="T49" fmla="*/ 9178509 h 578"/>
                    <a:gd name="T50" fmla="*/ 161506210 w 408"/>
                    <a:gd name="T51" fmla="*/ 22945937 h 578"/>
                    <a:gd name="T52" fmla="*/ 172517455 w 408"/>
                    <a:gd name="T53" fmla="*/ 34877520 h 578"/>
                    <a:gd name="T54" fmla="*/ 183529420 w 408"/>
                    <a:gd name="T55" fmla="*/ 54151784 h 578"/>
                    <a:gd name="T56" fmla="*/ 187200061 w 408"/>
                    <a:gd name="T57" fmla="*/ 75261873 h 578"/>
                    <a:gd name="T58" fmla="*/ 184447250 w 408"/>
                    <a:gd name="T59" fmla="*/ 91782392 h 578"/>
                    <a:gd name="T60" fmla="*/ 178023798 w 408"/>
                    <a:gd name="T61" fmla="*/ 107385649 h 578"/>
                    <a:gd name="T62" fmla="*/ 151412117 w 408"/>
                    <a:gd name="T63" fmla="*/ 135838408 h 578"/>
                    <a:gd name="T64" fmla="*/ 124799801 w 408"/>
                    <a:gd name="T65" fmla="*/ 159701575 h 578"/>
                    <a:gd name="T66" fmla="*/ 117459196 w 408"/>
                    <a:gd name="T67" fmla="*/ 168880081 h 578"/>
                    <a:gd name="T68" fmla="*/ 113788555 w 408"/>
                    <a:gd name="T69" fmla="*/ 188154376 h 578"/>
                    <a:gd name="T70" fmla="*/ 76164973 w 408"/>
                    <a:gd name="T71" fmla="*/ 265251388 h 578"/>
                    <a:gd name="T72" fmla="*/ 70658673 w 408"/>
                    <a:gd name="T73" fmla="*/ 263415551 h 578"/>
                    <a:gd name="T74" fmla="*/ 68823691 w 408"/>
                    <a:gd name="T75" fmla="*/ 222113290 h 578"/>
                    <a:gd name="T76" fmla="*/ 70658673 w 408"/>
                    <a:gd name="T77" fmla="*/ 217524376 h 578"/>
                    <a:gd name="T78" fmla="*/ 111035067 w 408"/>
                    <a:gd name="T79" fmla="*/ 214771299 h 578"/>
                    <a:gd name="T80" fmla="*/ 116541367 w 408"/>
                    <a:gd name="T81" fmla="*/ 217524376 h 578"/>
                    <a:gd name="T82" fmla="*/ 118376349 w 408"/>
                    <a:gd name="T83" fmla="*/ 257908719 h 578"/>
                    <a:gd name="T84" fmla="*/ 116541367 w 408"/>
                    <a:gd name="T85" fmla="*/ 263415551 h 578"/>
                    <a:gd name="T86" fmla="*/ 76164973 w 408"/>
                    <a:gd name="T87" fmla="*/ 265251388 h 57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408"/>
                    <a:gd name="T133" fmla="*/ 0 h 578"/>
                    <a:gd name="T134" fmla="*/ 408 w 408"/>
                    <a:gd name="T135" fmla="*/ 578 h 57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408" h="578">
                      <a:moveTo>
                        <a:pt x="248" y="430"/>
                      </a:moveTo>
                      <a:lnTo>
                        <a:pt x="166" y="430"/>
                      </a:lnTo>
                      <a:lnTo>
                        <a:pt x="158" y="430"/>
                      </a:lnTo>
                      <a:lnTo>
                        <a:pt x="154" y="426"/>
                      </a:lnTo>
                      <a:lnTo>
                        <a:pt x="150" y="422"/>
                      </a:lnTo>
                      <a:lnTo>
                        <a:pt x="148" y="414"/>
                      </a:lnTo>
                      <a:lnTo>
                        <a:pt x="148" y="404"/>
                      </a:lnTo>
                      <a:lnTo>
                        <a:pt x="150" y="382"/>
                      </a:lnTo>
                      <a:lnTo>
                        <a:pt x="152" y="360"/>
                      </a:lnTo>
                      <a:lnTo>
                        <a:pt x="158" y="342"/>
                      </a:lnTo>
                      <a:lnTo>
                        <a:pt x="164" y="326"/>
                      </a:lnTo>
                      <a:lnTo>
                        <a:pt x="174" y="308"/>
                      </a:lnTo>
                      <a:lnTo>
                        <a:pt x="188" y="292"/>
                      </a:lnTo>
                      <a:lnTo>
                        <a:pt x="206" y="274"/>
                      </a:lnTo>
                      <a:lnTo>
                        <a:pt x="228" y="254"/>
                      </a:lnTo>
                      <a:lnTo>
                        <a:pt x="268" y="222"/>
                      </a:lnTo>
                      <a:lnTo>
                        <a:pt x="286" y="204"/>
                      </a:lnTo>
                      <a:lnTo>
                        <a:pt x="292" y="194"/>
                      </a:lnTo>
                      <a:lnTo>
                        <a:pt x="296" y="184"/>
                      </a:lnTo>
                      <a:lnTo>
                        <a:pt x="300" y="172"/>
                      </a:lnTo>
                      <a:lnTo>
                        <a:pt x="300" y="162"/>
                      </a:lnTo>
                      <a:lnTo>
                        <a:pt x="298" y="146"/>
                      </a:lnTo>
                      <a:lnTo>
                        <a:pt x="294" y="132"/>
                      </a:lnTo>
                      <a:lnTo>
                        <a:pt x="286" y="118"/>
                      </a:lnTo>
                      <a:lnTo>
                        <a:pt x="276" y="106"/>
                      </a:lnTo>
                      <a:lnTo>
                        <a:pt x="262" y="96"/>
                      </a:lnTo>
                      <a:lnTo>
                        <a:pt x="244" y="90"/>
                      </a:lnTo>
                      <a:lnTo>
                        <a:pt x="226" y="86"/>
                      </a:lnTo>
                      <a:lnTo>
                        <a:pt x="206" y="84"/>
                      </a:lnTo>
                      <a:lnTo>
                        <a:pt x="186" y="86"/>
                      </a:lnTo>
                      <a:lnTo>
                        <a:pt x="168" y="90"/>
                      </a:lnTo>
                      <a:lnTo>
                        <a:pt x="152" y="98"/>
                      </a:lnTo>
                      <a:lnTo>
                        <a:pt x="136" y="108"/>
                      </a:lnTo>
                      <a:lnTo>
                        <a:pt x="124" y="122"/>
                      </a:lnTo>
                      <a:lnTo>
                        <a:pt x="112" y="138"/>
                      </a:lnTo>
                      <a:lnTo>
                        <a:pt x="104" y="158"/>
                      </a:lnTo>
                      <a:lnTo>
                        <a:pt x="98" y="180"/>
                      </a:lnTo>
                      <a:lnTo>
                        <a:pt x="12" y="170"/>
                      </a:lnTo>
                      <a:lnTo>
                        <a:pt x="6" y="168"/>
                      </a:lnTo>
                      <a:lnTo>
                        <a:pt x="2" y="164"/>
                      </a:lnTo>
                      <a:lnTo>
                        <a:pt x="0" y="158"/>
                      </a:lnTo>
                      <a:lnTo>
                        <a:pt x="0" y="152"/>
                      </a:lnTo>
                      <a:lnTo>
                        <a:pt x="4" y="140"/>
                      </a:lnTo>
                      <a:lnTo>
                        <a:pt x="14" y="112"/>
                      </a:lnTo>
                      <a:lnTo>
                        <a:pt x="22" y="96"/>
                      </a:lnTo>
                      <a:lnTo>
                        <a:pt x="32" y="78"/>
                      </a:lnTo>
                      <a:lnTo>
                        <a:pt x="44" y="62"/>
                      </a:lnTo>
                      <a:lnTo>
                        <a:pt x="56" y="50"/>
                      </a:lnTo>
                      <a:lnTo>
                        <a:pt x="70" y="38"/>
                      </a:lnTo>
                      <a:lnTo>
                        <a:pt x="86" y="28"/>
                      </a:lnTo>
                      <a:lnTo>
                        <a:pt x="102" y="20"/>
                      </a:lnTo>
                      <a:lnTo>
                        <a:pt x="120" y="12"/>
                      </a:lnTo>
                      <a:lnTo>
                        <a:pt x="138" y="8"/>
                      </a:lnTo>
                      <a:lnTo>
                        <a:pt x="158" y="4"/>
                      </a:lnTo>
                      <a:lnTo>
                        <a:pt x="180" y="2"/>
                      </a:lnTo>
                      <a:lnTo>
                        <a:pt x="202" y="0"/>
                      </a:lnTo>
                      <a:lnTo>
                        <a:pt x="224" y="2"/>
                      </a:lnTo>
                      <a:lnTo>
                        <a:pt x="246" y="4"/>
                      </a:lnTo>
                      <a:lnTo>
                        <a:pt x="266" y="8"/>
                      </a:lnTo>
                      <a:lnTo>
                        <a:pt x="286" y="12"/>
                      </a:lnTo>
                      <a:lnTo>
                        <a:pt x="304" y="20"/>
                      </a:lnTo>
                      <a:lnTo>
                        <a:pt x="322" y="28"/>
                      </a:lnTo>
                      <a:lnTo>
                        <a:pt x="338" y="38"/>
                      </a:lnTo>
                      <a:lnTo>
                        <a:pt x="352" y="50"/>
                      </a:lnTo>
                      <a:lnTo>
                        <a:pt x="364" y="62"/>
                      </a:lnTo>
                      <a:lnTo>
                        <a:pt x="376" y="76"/>
                      </a:lnTo>
                      <a:lnTo>
                        <a:pt x="386" y="88"/>
                      </a:lnTo>
                      <a:lnTo>
                        <a:pt x="394" y="104"/>
                      </a:lnTo>
                      <a:lnTo>
                        <a:pt x="400" y="118"/>
                      </a:lnTo>
                      <a:lnTo>
                        <a:pt x="404" y="132"/>
                      </a:lnTo>
                      <a:lnTo>
                        <a:pt x="406" y="148"/>
                      </a:lnTo>
                      <a:lnTo>
                        <a:pt x="408" y="164"/>
                      </a:lnTo>
                      <a:lnTo>
                        <a:pt x="406" y="182"/>
                      </a:lnTo>
                      <a:lnTo>
                        <a:pt x="402" y="200"/>
                      </a:lnTo>
                      <a:lnTo>
                        <a:pt x="396" y="216"/>
                      </a:lnTo>
                      <a:lnTo>
                        <a:pt x="388" y="234"/>
                      </a:lnTo>
                      <a:lnTo>
                        <a:pt x="374" y="250"/>
                      </a:lnTo>
                      <a:lnTo>
                        <a:pt x="354" y="272"/>
                      </a:lnTo>
                      <a:lnTo>
                        <a:pt x="330" y="296"/>
                      </a:lnTo>
                      <a:lnTo>
                        <a:pt x="300" y="322"/>
                      </a:lnTo>
                      <a:lnTo>
                        <a:pt x="272" y="348"/>
                      </a:lnTo>
                      <a:lnTo>
                        <a:pt x="262" y="358"/>
                      </a:lnTo>
                      <a:lnTo>
                        <a:pt x="256" y="368"/>
                      </a:lnTo>
                      <a:lnTo>
                        <a:pt x="252" y="378"/>
                      </a:lnTo>
                      <a:lnTo>
                        <a:pt x="250" y="392"/>
                      </a:lnTo>
                      <a:lnTo>
                        <a:pt x="248" y="410"/>
                      </a:lnTo>
                      <a:lnTo>
                        <a:pt x="248" y="430"/>
                      </a:lnTo>
                      <a:close/>
                      <a:moveTo>
                        <a:pt x="166" y="578"/>
                      </a:moveTo>
                      <a:lnTo>
                        <a:pt x="166" y="578"/>
                      </a:lnTo>
                      <a:lnTo>
                        <a:pt x="158" y="578"/>
                      </a:lnTo>
                      <a:lnTo>
                        <a:pt x="154" y="574"/>
                      </a:lnTo>
                      <a:lnTo>
                        <a:pt x="150" y="568"/>
                      </a:lnTo>
                      <a:lnTo>
                        <a:pt x="150" y="562"/>
                      </a:lnTo>
                      <a:lnTo>
                        <a:pt x="150" y="484"/>
                      </a:lnTo>
                      <a:lnTo>
                        <a:pt x="150" y="478"/>
                      </a:lnTo>
                      <a:lnTo>
                        <a:pt x="154" y="474"/>
                      </a:lnTo>
                      <a:lnTo>
                        <a:pt x="158" y="470"/>
                      </a:lnTo>
                      <a:lnTo>
                        <a:pt x="166" y="468"/>
                      </a:lnTo>
                      <a:lnTo>
                        <a:pt x="242" y="468"/>
                      </a:lnTo>
                      <a:lnTo>
                        <a:pt x="250" y="470"/>
                      </a:lnTo>
                      <a:lnTo>
                        <a:pt x="254" y="474"/>
                      </a:lnTo>
                      <a:lnTo>
                        <a:pt x="258" y="478"/>
                      </a:lnTo>
                      <a:lnTo>
                        <a:pt x="258" y="484"/>
                      </a:lnTo>
                      <a:lnTo>
                        <a:pt x="258" y="562"/>
                      </a:lnTo>
                      <a:lnTo>
                        <a:pt x="258" y="568"/>
                      </a:lnTo>
                      <a:lnTo>
                        <a:pt x="254" y="574"/>
                      </a:lnTo>
                      <a:lnTo>
                        <a:pt x="250" y="578"/>
                      </a:lnTo>
                      <a:lnTo>
                        <a:pt x="242" y="578"/>
                      </a:lnTo>
                      <a:lnTo>
                        <a:pt x="166" y="578"/>
                      </a:lnTo>
                      <a:close/>
                    </a:path>
                  </a:pathLst>
                </a:custGeom>
                <a:solidFill>
                  <a:sysClr val="window" lastClr="FFFFFF">
                    <a:lumMod val="95000"/>
                  </a:sysClr>
                </a:solidFill>
                <a:ln w="9525">
                  <a:noFill/>
                  <a:round/>
                </a:ln>
              </p:spPr>
              <p:txBody>
                <a:bodyPr/>
                <a:lstStyle/>
                <a:p>
                  <a:pPr>
                    <a:defRPr/>
                  </a:pPr>
                  <a:endParaRPr lang="en-US" sz="2400" kern="0" dirty="0">
                    <a:solidFill>
                      <a:sysClr val="windowText" lastClr="000000"/>
                    </a:solidFill>
                    <a:latin typeface="微软雅黑" panose="020B0503020204020204" pitchFamily="34" charset="-122"/>
                    <a:ea typeface="微软雅黑" panose="020B0503020204020204" pitchFamily="34" charset="-122"/>
                  </a:endParaRPr>
                </a:p>
              </p:txBody>
            </p:sp>
          </p:grpSp>
          <p:grpSp>
            <p:nvGrpSpPr>
              <p:cNvPr id="80" name="组合 79"/>
              <p:cNvGrpSpPr/>
              <p:nvPr/>
            </p:nvGrpSpPr>
            <p:grpSpPr>
              <a:xfrm>
                <a:off x="7696" y="6168"/>
                <a:ext cx="1134" cy="1248"/>
                <a:chOff x="4899179" y="3916384"/>
                <a:chExt cx="719900" cy="792365"/>
              </a:xfrm>
            </p:grpSpPr>
            <p:sp>
              <p:nvSpPr>
                <p:cNvPr id="90" name="Oval 56"/>
                <p:cNvSpPr/>
                <p:nvPr/>
              </p:nvSpPr>
              <p:spPr>
                <a:xfrm>
                  <a:off x="4899179" y="3916384"/>
                  <a:ext cx="719900" cy="792365"/>
                </a:xfrm>
                <a:prstGeom prst="ellipse">
                  <a:avLst/>
                </a:prstGeom>
                <a:solidFill>
                  <a:srgbClr val="2F60A2"/>
                </a:solidFill>
                <a:ln>
                  <a:noFill/>
                </a:ln>
              </p:spPr>
              <p:style>
                <a:lnRef idx="2">
                  <a:srgbClr val="00B0F4">
                    <a:shade val="50000"/>
                  </a:srgbClr>
                </a:lnRef>
                <a:fillRef idx="1">
                  <a:srgbClr val="00B0F4"/>
                </a:fillRef>
                <a:effectRef idx="0">
                  <a:srgbClr val="00B0F4"/>
                </a:effectRef>
                <a:fontRef idx="minor">
                  <a:sysClr val="window" lastClr="FFFFFF"/>
                </a:fontRef>
              </p:style>
              <p:txBody>
                <a:bodyPr rtlCol="0" anchor="ctr"/>
                <a:lstStyle/>
                <a:p>
                  <a:pPr algn="ctr"/>
                  <a:endParaRPr lang="en-US" sz="3200" dirty="0"/>
                </a:p>
              </p:txBody>
            </p:sp>
            <p:sp>
              <p:nvSpPr>
                <p:cNvPr id="91" name="Freeform 41"/>
                <p:cNvSpPr>
                  <a:spLocks noChangeAspect="1" noEditPoints="1"/>
                </p:cNvSpPr>
                <p:nvPr/>
              </p:nvSpPr>
              <p:spPr bwMode="auto">
                <a:xfrm>
                  <a:off x="5034010" y="4101346"/>
                  <a:ext cx="446510" cy="358697"/>
                </a:xfrm>
                <a:custGeom>
                  <a:avLst/>
                  <a:gdLst>
                    <a:gd name="T0" fmla="*/ 1176335871 w 72"/>
                    <a:gd name="T1" fmla="*/ 232073966 h 58"/>
                    <a:gd name="T2" fmla="*/ 2147483647 w 72"/>
                    <a:gd name="T3" fmla="*/ 232073966 h 58"/>
                    <a:gd name="T4" fmla="*/ 2147483647 w 72"/>
                    <a:gd name="T5" fmla="*/ 510570880 h 58"/>
                    <a:gd name="T6" fmla="*/ 2147483647 w 72"/>
                    <a:gd name="T7" fmla="*/ 510570880 h 58"/>
                    <a:gd name="T8" fmla="*/ 2147483647 w 72"/>
                    <a:gd name="T9" fmla="*/ 185664591 h 58"/>
                    <a:gd name="T10" fmla="*/ 2147483647 w 72"/>
                    <a:gd name="T11" fmla="*/ 0 h 58"/>
                    <a:gd name="T12" fmla="*/ 1129279435 w 72"/>
                    <a:gd name="T13" fmla="*/ 0 h 58"/>
                    <a:gd name="T14" fmla="*/ 941067411 w 72"/>
                    <a:gd name="T15" fmla="*/ 185664591 h 58"/>
                    <a:gd name="T16" fmla="*/ 941067411 w 72"/>
                    <a:gd name="T17" fmla="*/ 510570880 h 58"/>
                    <a:gd name="T18" fmla="*/ 1176335871 w 72"/>
                    <a:gd name="T19" fmla="*/ 510570880 h 58"/>
                    <a:gd name="T20" fmla="*/ 1176335871 w 72"/>
                    <a:gd name="T21" fmla="*/ 232073966 h 58"/>
                    <a:gd name="T22" fmla="*/ 0 w 72"/>
                    <a:gd name="T23" fmla="*/ 881893143 h 58"/>
                    <a:gd name="T24" fmla="*/ 0 w 72"/>
                    <a:gd name="T25" fmla="*/ 2147483647 h 58"/>
                    <a:gd name="T26" fmla="*/ 235268568 w 72"/>
                    <a:gd name="T27" fmla="*/ 2147483647 h 58"/>
                    <a:gd name="T28" fmla="*/ 470530276 w 72"/>
                    <a:gd name="T29" fmla="*/ 2147483647 h 58"/>
                    <a:gd name="T30" fmla="*/ 470530276 w 72"/>
                    <a:gd name="T31" fmla="*/ 649812471 h 58"/>
                    <a:gd name="T32" fmla="*/ 235268568 w 72"/>
                    <a:gd name="T33" fmla="*/ 649812471 h 58"/>
                    <a:gd name="T34" fmla="*/ 0 w 72"/>
                    <a:gd name="T35" fmla="*/ 881893143 h 58"/>
                    <a:gd name="T36" fmla="*/ 658749160 w 72"/>
                    <a:gd name="T37" fmla="*/ 2147483647 h 58"/>
                    <a:gd name="T38" fmla="*/ 2147483647 w 72"/>
                    <a:gd name="T39" fmla="*/ 2147483647 h 58"/>
                    <a:gd name="T40" fmla="*/ 2147483647 w 72"/>
                    <a:gd name="T41" fmla="*/ 649812471 h 58"/>
                    <a:gd name="T42" fmla="*/ 658749160 w 72"/>
                    <a:gd name="T43" fmla="*/ 649812471 h 58"/>
                    <a:gd name="T44" fmla="*/ 658749160 w 72"/>
                    <a:gd name="T45" fmla="*/ 2147483647 h 58"/>
                    <a:gd name="T46" fmla="*/ 2147483647 w 72"/>
                    <a:gd name="T47" fmla="*/ 649812471 h 58"/>
                    <a:gd name="T48" fmla="*/ 2147483647 w 72"/>
                    <a:gd name="T49" fmla="*/ 649812471 h 58"/>
                    <a:gd name="T50" fmla="*/ 2147483647 w 72"/>
                    <a:gd name="T51" fmla="*/ 2147483647 h 58"/>
                    <a:gd name="T52" fmla="*/ 2147483647 w 72"/>
                    <a:gd name="T53" fmla="*/ 2147483647 h 58"/>
                    <a:gd name="T54" fmla="*/ 2147483647 w 72"/>
                    <a:gd name="T55" fmla="*/ 2147483647 h 58"/>
                    <a:gd name="T56" fmla="*/ 2147483647 w 72"/>
                    <a:gd name="T57" fmla="*/ 881893143 h 58"/>
                    <a:gd name="T58" fmla="*/ 2147483647 w 72"/>
                    <a:gd name="T59" fmla="*/ 649812471 h 5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72"/>
                    <a:gd name="T91" fmla="*/ 0 h 58"/>
                    <a:gd name="T92" fmla="*/ 72 w 72"/>
                    <a:gd name="T93" fmla="*/ 58 h 5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72" h="58">
                      <a:moveTo>
                        <a:pt x="25" y="5"/>
                      </a:moveTo>
                      <a:cubicBezTo>
                        <a:pt x="48" y="5"/>
                        <a:pt x="48" y="5"/>
                        <a:pt x="48" y="5"/>
                      </a:cubicBezTo>
                      <a:cubicBezTo>
                        <a:pt x="48" y="11"/>
                        <a:pt x="48" y="11"/>
                        <a:pt x="48" y="11"/>
                      </a:cubicBezTo>
                      <a:cubicBezTo>
                        <a:pt x="53" y="11"/>
                        <a:pt x="53" y="11"/>
                        <a:pt x="53" y="11"/>
                      </a:cubicBezTo>
                      <a:cubicBezTo>
                        <a:pt x="53" y="4"/>
                        <a:pt x="53" y="4"/>
                        <a:pt x="53" y="4"/>
                      </a:cubicBezTo>
                      <a:cubicBezTo>
                        <a:pt x="53" y="2"/>
                        <a:pt x="51" y="0"/>
                        <a:pt x="48" y="0"/>
                      </a:cubicBezTo>
                      <a:cubicBezTo>
                        <a:pt x="24" y="0"/>
                        <a:pt x="24" y="0"/>
                        <a:pt x="24" y="0"/>
                      </a:cubicBezTo>
                      <a:cubicBezTo>
                        <a:pt x="22" y="0"/>
                        <a:pt x="20" y="2"/>
                        <a:pt x="20" y="4"/>
                      </a:cubicBezTo>
                      <a:cubicBezTo>
                        <a:pt x="20" y="11"/>
                        <a:pt x="20" y="11"/>
                        <a:pt x="20" y="11"/>
                      </a:cubicBezTo>
                      <a:cubicBezTo>
                        <a:pt x="25" y="11"/>
                        <a:pt x="25" y="11"/>
                        <a:pt x="25" y="11"/>
                      </a:cubicBezTo>
                      <a:lnTo>
                        <a:pt x="25" y="5"/>
                      </a:lnTo>
                      <a:close/>
                      <a:moveTo>
                        <a:pt x="0" y="19"/>
                      </a:moveTo>
                      <a:cubicBezTo>
                        <a:pt x="0" y="53"/>
                        <a:pt x="0" y="53"/>
                        <a:pt x="0" y="53"/>
                      </a:cubicBezTo>
                      <a:cubicBezTo>
                        <a:pt x="0" y="56"/>
                        <a:pt x="3" y="58"/>
                        <a:pt x="5" y="58"/>
                      </a:cubicBezTo>
                      <a:cubicBezTo>
                        <a:pt x="10" y="58"/>
                        <a:pt x="10" y="58"/>
                        <a:pt x="10" y="58"/>
                      </a:cubicBezTo>
                      <a:cubicBezTo>
                        <a:pt x="10" y="14"/>
                        <a:pt x="10" y="14"/>
                        <a:pt x="10" y="14"/>
                      </a:cubicBezTo>
                      <a:cubicBezTo>
                        <a:pt x="5" y="14"/>
                        <a:pt x="5" y="14"/>
                        <a:pt x="5" y="14"/>
                      </a:cubicBezTo>
                      <a:cubicBezTo>
                        <a:pt x="3" y="14"/>
                        <a:pt x="0" y="16"/>
                        <a:pt x="0" y="19"/>
                      </a:cubicBezTo>
                      <a:close/>
                      <a:moveTo>
                        <a:pt x="14" y="58"/>
                      </a:moveTo>
                      <a:cubicBezTo>
                        <a:pt x="59" y="58"/>
                        <a:pt x="59" y="58"/>
                        <a:pt x="59" y="58"/>
                      </a:cubicBezTo>
                      <a:cubicBezTo>
                        <a:pt x="59" y="14"/>
                        <a:pt x="59" y="14"/>
                        <a:pt x="59" y="14"/>
                      </a:cubicBezTo>
                      <a:cubicBezTo>
                        <a:pt x="14" y="14"/>
                        <a:pt x="14" y="14"/>
                        <a:pt x="14" y="14"/>
                      </a:cubicBezTo>
                      <a:lnTo>
                        <a:pt x="14" y="58"/>
                      </a:lnTo>
                      <a:close/>
                      <a:moveTo>
                        <a:pt x="67" y="14"/>
                      </a:moveTo>
                      <a:cubicBezTo>
                        <a:pt x="63" y="14"/>
                        <a:pt x="63" y="14"/>
                        <a:pt x="63" y="14"/>
                      </a:cubicBezTo>
                      <a:cubicBezTo>
                        <a:pt x="63" y="58"/>
                        <a:pt x="63" y="58"/>
                        <a:pt x="63" y="58"/>
                      </a:cubicBezTo>
                      <a:cubicBezTo>
                        <a:pt x="67" y="58"/>
                        <a:pt x="67" y="58"/>
                        <a:pt x="67" y="58"/>
                      </a:cubicBezTo>
                      <a:cubicBezTo>
                        <a:pt x="70" y="58"/>
                        <a:pt x="72" y="56"/>
                        <a:pt x="72" y="53"/>
                      </a:cubicBezTo>
                      <a:cubicBezTo>
                        <a:pt x="72" y="19"/>
                        <a:pt x="72" y="19"/>
                        <a:pt x="72" y="19"/>
                      </a:cubicBezTo>
                      <a:cubicBezTo>
                        <a:pt x="72" y="16"/>
                        <a:pt x="70" y="14"/>
                        <a:pt x="67" y="14"/>
                      </a:cubicBezTo>
                      <a:close/>
                    </a:path>
                  </a:pathLst>
                </a:custGeom>
                <a:solidFill>
                  <a:sysClr val="window" lastClr="FFFFFF">
                    <a:lumMod val="95000"/>
                  </a:sysClr>
                </a:solidFill>
                <a:ln w="9525">
                  <a:noFill/>
                  <a:round/>
                </a:ln>
              </p:spPr>
              <p:txBody>
                <a:bodyPr/>
                <a:lstStyle/>
                <a:p>
                  <a:pPr>
                    <a:defRPr/>
                  </a:pPr>
                  <a:endParaRPr lang="en-US" sz="2400" kern="0" dirty="0">
                    <a:solidFill>
                      <a:sysClr val="windowText" lastClr="000000"/>
                    </a:solidFill>
                    <a:latin typeface="微软雅黑" panose="020B0503020204020204" pitchFamily="34" charset="-122"/>
                    <a:ea typeface="微软雅黑" panose="020B0503020204020204" pitchFamily="34" charset="-122"/>
                  </a:endParaRPr>
                </a:p>
              </p:txBody>
            </p:sp>
          </p:grpSp>
        </p:grpSp>
      </p:gr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04</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751205" y="753745"/>
            <a:ext cx="3012440" cy="408305"/>
            <a:chOff x="1430" y="1109"/>
            <a:chExt cx="4744" cy="643"/>
          </a:xfrm>
        </p:grpSpPr>
        <p:sp>
          <p:nvSpPr>
            <p:cNvPr id="11" name="AutoShape 11"/>
            <p:cNvSpPr/>
            <p:nvPr/>
          </p:nvSpPr>
          <p:spPr>
            <a:xfrm>
              <a:off x="1490" y="1139"/>
              <a:ext cx="4683"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4744"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二、班组安全“大讲堂” </a:t>
              </a:r>
            </a:p>
          </p:txBody>
        </p:sp>
      </p:grpSp>
      <p:sp>
        <p:nvSpPr>
          <p:cNvPr id="3"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作业现场安全管理的工具应用属地自主安全管理</a:t>
            </a:r>
          </a:p>
        </p:txBody>
      </p:sp>
      <p:sp>
        <p:nvSpPr>
          <p:cNvPr id="7" name="文本框 6"/>
          <p:cNvSpPr txBox="1"/>
          <p:nvPr/>
        </p:nvSpPr>
        <p:spPr>
          <a:xfrm>
            <a:off x="2346960" y="1206500"/>
            <a:ext cx="4450080" cy="398780"/>
          </a:xfrm>
          <a:prstGeom prst="rect">
            <a:avLst/>
          </a:prstGeom>
          <a:noFill/>
        </p:spPr>
        <p:txBody>
          <a:bodyPr wrap="none" rtlCol="0" anchor="t">
            <a:spAutoFit/>
          </a:bodyPr>
          <a:lstStyle/>
          <a:p>
            <a:pPr marR="0" algn="l" defTabSz="914400" fontAlgn="auto">
              <a:buNone/>
            </a:pPr>
            <a:r>
              <a:rPr lang="en-US" sz="2000" b="1" spc="100" dirty="0" smtClean="0">
                <a:solidFill>
                  <a:schemeClr val="accent1"/>
                </a:solidFill>
                <a:uFillTx/>
                <a:latin typeface="微软雅黑" panose="020B0503020204020204" pitchFamily="34" charset="-122"/>
                <a:ea typeface="微软雅黑" panose="020B0503020204020204" pitchFamily="34" charset="-122"/>
                <a:sym typeface="+mn-ea"/>
              </a:rPr>
              <a:t>在作业现场，更通俗、更实用的方法</a:t>
            </a:r>
          </a:p>
        </p:txBody>
      </p:sp>
      <p:sp>
        <p:nvSpPr>
          <p:cNvPr id="8" name="文本框 7"/>
          <p:cNvSpPr txBox="1"/>
          <p:nvPr/>
        </p:nvSpPr>
        <p:spPr>
          <a:xfrm>
            <a:off x="4638040" y="1719580"/>
            <a:ext cx="1249680" cy="398780"/>
          </a:xfrm>
          <a:prstGeom prst="rect">
            <a:avLst/>
          </a:prstGeom>
          <a:noFill/>
        </p:spPr>
        <p:txBody>
          <a:bodyPr wrap="none" rtlCol="0" anchor="t">
            <a:spAutoFit/>
          </a:bodyPr>
          <a:lstStyle/>
          <a:p>
            <a:pPr algn="ctr" fontAlgn="auto">
              <a:lnSpc>
                <a:spcPct val="100000"/>
              </a:lnSpc>
            </a:pPr>
            <a:r>
              <a:rPr lang="zh-CN" altLang="en-US" sz="2000" b="1" spc="100" dirty="0">
                <a:solidFill>
                  <a:schemeClr val="bg1"/>
                </a:solidFill>
                <a:uFillTx/>
                <a:latin typeface="微软雅黑" panose="020B0503020204020204" pitchFamily="34" charset="-122"/>
                <a:ea typeface="微软雅黑" panose="020B0503020204020204" pitchFamily="34" charset="-122"/>
                <a:sym typeface="+mn-ea"/>
              </a:rPr>
              <a:t>安全认知</a:t>
            </a:r>
          </a:p>
        </p:txBody>
      </p:sp>
      <p:sp>
        <p:nvSpPr>
          <p:cNvPr id="9" name="文本框 8"/>
          <p:cNvSpPr txBox="1"/>
          <p:nvPr/>
        </p:nvSpPr>
        <p:spPr>
          <a:xfrm>
            <a:off x="3901440" y="2372995"/>
            <a:ext cx="1249680" cy="398780"/>
          </a:xfrm>
          <a:prstGeom prst="rect">
            <a:avLst/>
          </a:prstGeom>
          <a:noFill/>
        </p:spPr>
        <p:txBody>
          <a:bodyPr wrap="none" rtlCol="0" anchor="t">
            <a:spAutoFit/>
          </a:bodyPr>
          <a:lstStyle/>
          <a:p>
            <a:pPr algn="ctr" fontAlgn="auto">
              <a:lnSpc>
                <a:spcPct val="100000"/>
              </a:lnSpc>
            </a:pPr>
            <a:r>
              <a:rPr lang="zh-CN" altLang="en-US" sz="2000" b="1" spc="100" dirty="0">
                <a:solidFill>
                  <a:schemeClr val="bg1"/>
                </a:solidFill>
                <a:uFillTx/>
                <a:latin typeface="微软雅黑" panose="020B0503020204020204" pitchFamily="34" charset="-122"/>
                <a:ea typeface="微软雅黑" panose="020B0503020204020204" pitchFamily="34" charset="-122"/>
                <a:sym typeface="+mn-ea"/>
              </a:rPr>
              <a:t>安全提醒</a:t>
            </a:r>
          </a:p>
        </p:txBody>
      </p:sp>
      <p:sp>
        <p:nvSpPr>
          <p:cNvPr id="13" name="文本框 12"/>
          <p:cNvSpPr txBox="1"/>
          <p:nvPr/>
        </p:nvSpPr>
        <p:spPr>
          <a:xfrm>
            <a:off x="3251200" y="3037840"/>
            <a:ext cx="1148080" cy="368300"/>
          </a:xfrm>
          <a:prstGeom prst="rect">
            <a:avLst/>
          </a:prstGeom>
          <a:noFill/>
        </p:spPr>
        <p:txBody>
          <a:bodyPr wrap="none" rtlCol="0" anchor="t">
            <a:spAutoFit/>
          </a:bodyPr>
          <a:lstStyle/>
          <a:p>
            <a:pPr algn="ctr" fontAlgn="auto">
              <a:lnSpc>
                <a:spcPct val="100000"/>
              </a:lnSpc>
            </a:pPr>
            <a:r>
              <a:rPr lang="zh-CN" altLang="en-US" b="1" spc="100" dirty="0">
                <a:solidFill>
                  <a:schemeClr val="bg1"/>
                </a:solidFill>
                <a:uFillTx/>
                <a:latin typeface="微软雅黑" panose="020B0503020204020204" pitchFamily="34" charset="-122"/>
                <a:ea typeface="微软雅黑" panose="020B0503020204020204" pitchFamily="34" charset="-122"/>
                <a:sym typeface="+mn-ea"/>
              </a:rPr>
              <a:t>安全确认</a:t>
            </a:r>
          </a:p>
        </p:txBody>
      </p:sp>
      <p:sp>
        <p:nvSpPr>
          <p:cNvPr id="15" name="文本框 14"/>
          <p:cNvSpPr txBox="1"/>
          <p:nvPr/>
        </p:nvSpPr>
        <p:spPr>
          <a:xfrm>
            <a:off x="2564130" y="3695700"/>
            <a:ext cx="1249680" cy="398780"/>
          </a:xfrm>
          <a:prstGeom prst="rect">
            <a:avLst/>
          </a:prstGeom>
          <a:noFill/>
        </p:spPr>
        <p:txBody>
          <a:bodyPr wrap="none" rtlCol="0" anchor="t">
            <a:spAutoFit/>
          </a:bodyPr>
          <a:lstStyle/>
          <a:p>
            <a:pPr algn="ctr" fontAlgn="auto">
              <a:lnSpc>
                <a:spcPct val="100000"/>
              </a:lnSpc>
            </a:pPr>
            <a:r>
              <a:rPr lang="zh-CN" altLang="en-US" sz="2000" b="1" spc="100" dirty="0">
                <a:solidFill>
                  <a:schemeClr val="bg1"/>
                </a:solidFill>
                <a:uFillTx/>
                <a:latin typeface="微软雅黑" panose="020B0503020204020204" pitchFamily="34" charset="-122"/>
                <a:ea typeface="微软雅黑" panose="020B0503020204020204" pitchFamily="34" charset="-122"/>
                <a:sym typeface="+mn-ea"/>
              </a:rPr>
              <a:t>安全逃生</a:t>
            </a:r>
          </a:p>
        </p:txBody>
      </p:sp>
      <p:sp>
        <p:nvSpPr>
          <p:cNvPr id="16" name="文本框 15"/>
          <p:cNvSpPr txBox="1"/>
          <p:nvPr/>
        </p:nvSpPr>
        <p:spPr>
          <a:xfrm>
            <a:off x="3451860" y="4360545"/>
            <a:ext cx="2240280" cy="460375"/>
          </a:xfrm>
          <a:prstGeom prst="rect">
            <a:avLst/>
          </a:prstGeom>
          <a:noFill/>
        </p:spPr>
        <p:txBody>
          <a:bodyPr wrap="none" rtlCol="0" anchor="t">
            <a:spAutoFit/>
          </a:bodyPr>
          <a:lstStyle/>
          <a:p>
            <a:pPr algn="ctr" fontAlgn="auto"/>
            <a:r>
              <a:rPr lang="zh-CN" altLang="en-US" sz="2400" b="1" spc="300" dirty="0">
                <a:solidFill>
                  <a:schemeClr val="tx1">
                    <a:lumMod val="65000"/>
                    <a:lumOff val="35000"/>
                  </a:schemeClr>
                </a:solidFill>
                <a:uFillTx/>
                <a:latin typeface="微软雅黑" panose="020B0503020204020204" pitchFamily="34" charset="-122"/>
                <a:ea typeface="微软雅黑" panose="020B0503020204020204" pitchFamily="34" charset="-122"/>
                <a:sym typeface="+mn-ea"/>
              </a:rPr>
              <a:t>安全行为模型</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01663" y="237649"/>
            <a:ext cx="3592195"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 </a:t>
            </a:r>
            <a:r>
              <a:rPr lang="zh-CN" altLang="en-US" sz="2500" b="1" spc="100" dirty="0" smtClean="0">
                <a:solidFill>
                  <a:srgbClr val="0160AF"/>
                </a:solidFill>
                <a:uFillTx/>
                <a:latin typeface="微软雅黑" panose="020B0503020204020204" pitchFamily="34" charset="-122"/>
                <a:ea typeface="微软雅黑" panose="020B0503020204020204" pitchFamily="34" charset="-122"/>
                <a:sym typeface="+mn-ea"/>
              </a:rPr>
              <a:t>作业现场安全管理概述</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grpSp>
        <p:nvGrpSpPr>
          <p:cNvPr id="27" name="组合 26"/>
          <p:cNvGrpSpPr/>
          <p:nvPr/>
        </p:nvGrpSpPr>
        <p:grpSpPr>
          <a:xfrm>
            <a:off x="820014" y="775970"/>
            <a:ext cx="4592356" cy="403860"/>
            <a:chOff x="1282" y="1101"/>
            <a:chExt cx="7459" cy="636"/>
          </a:xfrm>
        </p:grpSpPr>
        <p:sp>
          <p:nvSpPr>
            <p:cNvPr id="24" name="AutoShape 11"/>
            <p:cNvSpPr/>
            <p:nvPr/>
          </p:nvSpPr>
          <p:spPr>
            <a:xfrm>
              <a:off x="1282" y="1139"/>
              <a:ext cx="7406"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25" name="文本框 24"/>
            <p:cNvSpPr txBox="1"/>
            <p:nvPr/>
          </p:nvSpPr>
          <p:spPr>
            <a:xfrm>
              <a:off x="1313" y="1101"/>
              <a:ext cx="7428" cy="628"/>
            </a:xfrm>
            <a:prstGeom prst="rect">
              <a:avLst/>
            </a:prstGeom>
            <a:noFill/>
          </p:spPr>
          <p:txBody>
            <a:bodyPr wrap="square" rtlCol="0" anchor="t">
              <a:spAutoFit/>
            </a:bodyPr>
            <a:lstStyle/>
            <a:p>
              <a:pPr lvl="0" indent="0" algn="ctr"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抓好安全生产工作为什么关键在领导？</a:t>
              </a:r>
            </a:p>
          </p:txBody>
        </p:sp>
      </p:grpSp>
      <p:sp>
        <p:nvSpPr>
          <p:cNvPr id="26" name="文本框 25"/>
          <p:cNvSpPr txBox="1"/>
          <p:nvPr/>
        </p:nvSpPr>
        <p:spPr>
          <a:xfrm>
            <a:off x="1331976" y="1324293"/>
            <a:ext cx="6480048" cy="3107690"/>
          </a:xfrm>
          <a:prstGeom prst="rect">
            <a:avLst/>
          </a:prstGeom>
          <a:noFill/>
        </p:spPr>
        <p:txBody>
          <a:bodyPr wrap="square" rtlCol="0" anchor="t">
            <a:spAutoFit/>
          </a:bodyPr>
          <a:lstStyle/>
          <a:p>
            <a:pPr indent="457200" algn="just" fontAlgn="auto">
              <a:lnSpc>
                <a:spcPct val="140000"/>
              </a:lnSpc>
              <a:buNone/>
            </a:pPr>
            <a:r>
              <a:rPr lang="zh-CN" altLang="en-US" sz="2000" spc="10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领导干部</a:t>
            </a:r>
            <a:r>
              <a:rPr lang="zh-CN" altLang="en-US" sz="2000"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是一个团队的领头人</a:t>
            </a:r>
            <a:r>
              <a:rPr lang="zh-CN" altLang="en-US" sz="2000" spc="10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，是具有决策权、指挥权、奖惩权的团队核心人，具有一定的话语权和影响力，可以说是抓安全生产工作</a:t>
            </a:r>
            <a:r>
              <a:rPr lang="zh-CN" altLang="en-US" sz="2000"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的关键人物。领导干部既是上级方针政策的执行者，又是本级决策、任务的制定者，是整个生产安全活动的组织者和督促者，其安全意识、安全意愿直接关系着作业现场安全的成与败，关键就看领导干部保安全的意愿和行动。</a:t>
            </a:r>
            <a:endParaRPr lang="zh-CN" altLang="en-US" sz="2000" spc="100" dirty="0">
              <a:solidFill>
                <a:schemeClr val="tx1">
                  <a:lumMod val="85000"/>
                  <a:lumOff val="15000"/>
                </a:schemeClr>
              </a:solidFill>
              <a:uFillTx/>
              <a:latin typeface="微软雅黑" panose="020B0503020204020204" pitchFamily="34" charset="-122"/>
              <a:ea typeface="微软雅黑" panose="020B0503020204020204" pitchFamily="34" charset="-122"/>
              <a:sym typeface="+mn-ea"/>
            </a:endParaRPr>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01</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sp>
        <p:nvSpPr>
          <p:cNvPr id="15" name="圆角矩形 14"/>
          <p:cNvSpPr/>
          <p:nvPr/>
        </p:nvSpPr>
        <p:spPr>
          <a:xfrm>
            <a:off x="1120140" y="1297940"/>
            <a:ext cx="6904355" cy="3310890"/>
          </a:xfrm>
          <a:prstGeom prst="roundRect">
            <a:avLst>
              <a:gd name="adj" fmla="val 3142"/>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04</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751205" y="753745"/>
            <a:ext cx="3012440" cy="408305"/>
            <a:chOff x="1430" y="1109"/>
            <a:chExt cx="4744" cy="643"/>
          </a:xfrm>
        </p:grpSpPr>
        <p:sp>
          <p:nvSpPr>
            <p:cNvPr id="11" name="AutoShape 11"/>
            <p:cNvSpPr/>
            <p:nvPr/>
          </p:nvSpPr>
          <p:spPr>
            <a:xfrm>
              <a:off x="1490" y="1139"/>
              <a:ext cx="4683"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4744"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二、班组安全“大讲堂” </a:t>
              </a:r>
            </a:p>
          </p:txBody>
        </p:sp>
      </p:grpSp>
      <p:sp>
        <p:nvSpPr>
          <p:cNvPr id="3"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作业现场安全管理的工具应用属地自主安全管理</a:t>
            </a:r>
          </a:p>
        </p:txBody>
      </p:sp>
      <p:sp>
        <p:nvSpPr>
          <p:cNvPr id="7" name="文本框 6"/>
          <p:cNvSpPr txBox="1"/>
          <p:nvPr/>
        </p:nvSpPr>
        <p:spPr>
          <a:xfrm>
            <a:off x="3413760" y="1206500"/>
            <a:ext cx="2316480" cy="398780"/>
          </a:xfrm>
          <a:prstGeom prst="rect">
            <a:avLst/>
          </a:prstGeom>
          <a:noFill/>
        </p:spPr>
        <p:txBody>
          <a:bodyPr wrap="none" rtlCol="0" anchor="t">
            <a:spAutoFit/>
          </a:bodyPr>
          <a:lstStyle/>
          <a:p>
            <a:pPr marR="0" algn="l" defTabSz="914400" fontAlgn="auto">
              <a:buNone/>
            </a:pPr>
            <a:r>
              <a:rPr lang="en-US" sz="2000" b="1" spc="100" dirty="0" smtClean="0">
                <a:solidFill>
                  <a:schemeClr val="accent1"/>
                </a:solidFill>
                <a:uFillTx/>
                <a:latin typeface="微软雅黑" panose="020B0503020204020204" pitchFamily="34" charset="-122"/>
                <a:ea typeface="微软雅黑" panose="020B0503020204020204" pitchFamily="34" charset="-122"/>
                <a:sym typeface="+mn-ea"/>
              </a:rPr>
              <a:t>人与人之间的提醒</a:t>
            </a:r>
          </a:p>
        </p:txBody>
      </p:sp>
      <p:sp>
        <p:nvSpPr>
          <p:cNvPr id="2" name="文本框 1"/>
          <p:cNvSpPr txBox="1"/>
          <p:nvPr/>
        </p:nvSpPr>
        <p:spPr>
          <a:xfrm>
            <a:off x="1216343" y="1615440"/>
            <a:ext cx="6711315" cy="3046095"/>
          </a:xfrm>
          <a:prstGeom prst="rect">
            <a:avLst/>
          </a:prstGeom>
          <a:noFill/>
        </p:spPr>
        <p:txBody>
          <a:bodyPr wrap="square" rtlCol="0" anchor="t">
            <a:spAutoFit/>
          </a:bodyPr>
          <a:lstStyle/>
          <a:p>
            <a:pPr marL="342900" marR="0" lvl="0" indent="-342900" algn="l" defTabSz="914400" rtl="0" eaLnBrk="0" fontAlgn="base" latinLnBrk="0" hangingPunct="0">
              <a:lnSpc>
                <a:spcPct val="120000"/>
              </a:lnSpc>
              <a:spcBef>
                <a:spcPts val="0"/>
              </a:spcBef>
              <a:spcAft>
                <a:spcPts val="0"/>
              </a:spcAft>
              <a:buClr>
                <a:srgbClr val="007ED7"/>
              </a:buClr>
              <a:buSzTx/>
              <a:buFont typeface="Wingdings" panose="05000000000000000000" charset="0"/>
              <a:buChar char=""/>
              <a:defRPr/>
            </a:pP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联保对子提醒  </a:t>
            </a:r>
            <a:endParaRPr kumimoji="1" lang="zh-CN" altLang="en-US" sz="2000" i="0" kern="0" spc="100" baseline="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endParaRPr>
          </a:p>
          <a:p>
            <a:pPr marL="342900" marR="0" lvl="0" indent="-342900" algn="l" defTabSz="914400" rtl="0" eaLnBrk="0" fontAlgn="base" latinLnBrk="0" hangingPunct="0">
              <a:lnSpc>
                <a:spcPct val="120000"/>
              </a:lnSpc>
              <a:spcBef>
                <a:spcPts val="0"/>
              </a:spcBef>
              <a:spcAft>
                <a:spcPts val="0"/>
              </a:spcAft>
              <a:buClr>
                <a:schemeClr val="hlink"/>
              </a:buClr>
              <a:buSzTx/>
              <a:buFont typeface="Wingdings" panose="05000000000000000000" pitchFamily="2" charset="2"/>
              <a:buNone/>
              <a:defRPr/>
            </a:pP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   </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我要</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了</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你准备好了吗</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 </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准备好了</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可以</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了</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         </a:t>
            </a:r>
            <a:endParaRPr kumimoji="1" lang="zh-CN" altLang="en-US" sz="2000" i="0" kern="0" spc="100" baseline="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endParaRPr>
          </a:p>
          <a:p>
            <a:pPr marL="342900" marR="0" lvl="0" indent="-342900" algn="l" defTabSz="914400" rtl="0" eaLnBrk="0" fontAlgn="base" latinLnBrk="0" hangingPunct="0">
              <a:lnSpc>
                <a:spcPct val="120000"/>
              </a:lnSpc>
              <a:spcBef>
                <a:spcPts val="0"/>
              </a:spcBef>
              <a:spcAft>
                <a:spcPts val="0"/>
              </a:spcAft>
              <a:buClr>
                <a:srgbClr val="007ED7"/>
              </a:buClr>
              <a:buSzTx/>
              <a:buFont typeface="Wingdings" panose="05000000000000000000" charset="0"/>
              <a:buChar char=""/>
              <a:defRPr/>
            </a:pP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换岗时提醒</a:t>
            </a:r>
            <a:endParaRPr kumimoji="1" lang="zh-CN" altLang="en-US" sz="2000" i="0" kern="0" spc="100" baseline="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endParaRPr>
          </a:p>
          <a:p>
            <a:pPr marL="342900" marR="0" lvl="0" indent="-342900" algn="l" defTabSz="914400" rtl="0" eaLnBrk="0" fontAlgn="base" latinLnBrk="0" hangingPunct="0">
              <a:lnSpc>
                <a:spcPct val="120000"/>
              </a:lnSpc>
              <a:spcBef>
                <a:spcPts val="0"/>
              </a:spcBef>
              <a:spcAft>
                <a:spcPts val="0"/>
              </a:spcAft>
              <a:buClr>
                <a:schemeClr val="hlink"/>
              </a:buClr>
              <a:buSzTx/>
              <a:buFont typeface="Wingdings" panose="05000000000000000000" pitchFamily="2" charset="2"/>
              <a:buNone/>
              <a:defRPr/>
            </a:pP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   </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刚才我做到</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了</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你注意</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 </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我知道了</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你放心吧</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endParaRPr kumimoji="1" lang="en-US" altLang="zh-CN" sz="2000" i="0" kern="0" spc="100" baseline="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endParaRPr>
          </a:p>
          <a:p>
            <a:pPr marL="342900" marR="0" lvl="0" indent="-342900" algn="l" defTabSz="914400" rtl="0" eaLnBrk="0" fontAlgn="base" latinLnBrk="0" hangingPunct="0">
              <a:lnSpc>
                <a:spcPct val="120000"/>
              </a:lnSpc>
              <a:spcBef>
                <a:spcPts val="0"/>
              </a:spcBef>
              <a:spcAft>
                <a:spcPts val="0"/>
              </a:spcAft>
              <a:buClr>
                <a:srgbClr val="007ED7"/>
              </a:buClr>
              <a:buSzTx/>
              <a:buFont typeface="Wingdings" panose="05000000000000000000" charset="0"/>
              <a:buChar char=""/>
              <a:defRPr/>
            </a:pP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收工前提醒</a:t>
            </a:r>
            <a:endParaRPr kumimoji="1" lang="zh-CN" altLang="en-US" sz="2000" i="0" kern="0" spc="100" baseline="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endParaRPr>
          </a:p>
          <a:p>
            <a:pPr marL="342900" marR="0" lvl="0" indent="-342900" algn="l" defTabSz="914400" rtl="0" eaLnBrk="0" fontAlgn="base" latinLnBrk="0" hangingPunct="0">
              <a:lnSpc>
                <a:spcPct val="120000"/>
              </a:lnSpc>
              <a:spcBef>
                <a:spcPts val="0"/>
              </a:spcBef>
              <a:spcAft>
                <a:spcPts val="0"/>
              </a:spcAft>
              <a:buClr>
                <a:schemeClr val="hlink"/>
              </a:buClr>
              <a:buSzTx/>
              <a:buFont typeface="Wingdings" panose="05000000000000000000" pitchFamily="2" charset="2"/>
              <a:buNone/>
              <a:defRPr/>
            </a:pP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   </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快收工了</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别忘了把</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 </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好的</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我已经把</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了</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endParaRPr kumimoji="1" lang="en-US" altLang="zh-CN" sz="2000" i="0" kern="0" spc="100" baseline="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endParaRPr>
          </a:p>
          <a:p>
            <a:pPr marL="342900" marR="0" lvl="0" indent="-342900" algn="l" defTabSz="914400" rtl="0" eaLnBrk="0" fontAlgn="base" latinLnBrk="0" hangingPunct="0">
              <a:lnSpc>
                <a:spcPct val="120000"/>
              </a:lnSpc>
              <a:spcBef>
                <a:spcPts val="0"/>
              </a:spcBef>
              <a:spcAft>
                <a:spcPts val="0"/>
              </a:spcAft>
              <a:buClr>
                <a:srgbClr val="007ED7"/>
              </a:buClr>
              <a:buSzTx/>
              <a:buFont typeface="Wingdings" panose="05000000000000000000" charset="0"/>
              <a:buChar char=""/>
              <a:defRPr/>
            </a:pP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交接班提醒</a:t>
            </a:r>
            <a:endParaRPr kumimoji="1" lang="zh-CN" altLang="en-US" sz="2000" i="0" kern="0" spc="100" baseline="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endParaRPr>
          </a:p>
          <a:p>
            <a:pPr marL="342900" marR="0" lvl="0" indent="-342900" algn="l" defTabSz="914400" rtl="0" eaLnBrk="0" fontAlgn="base" latinLnBrk="0" hangingPunct="0">
              <a:lnSpc>
                <a:spcPct val="120000"/>
              </a:lnSpc>
              <a:spcBef>
                <a:spcPts val="0"/>
              </a:spcBef>
              <a:spcAft>
                <a:spcPts val="0"/>
              </a:spcAft>
              <a:buClr>
                <a:schemeClr val="hlink"/>
              </a:buClr>
              <a:buSzTx/>
              <a:buFont typeface="Wingdings" panose="05000000000000000000" pitchFamily="2" charset="2"/>
              <a:buNone/>
              <a:defRPr/>
            </a:pP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   </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我们班发现</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请你们注意</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 </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记下了</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r>
              <a:rPr kumimoji="1" lang="zh-CN" altLang="en-US"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马上安排</a:t>
            </a:r>
            <a:r>
              <a:rPr kumimoji="1" lang="en-US" altLang="zh-CN" sz="2000" kern="0" spc="100" noProof="0" smtClean="0">
                <a:ln>
                  <a:noFill/>
                </a:ln>
                <a:solidFill>
                  <a:schemeClr val="tx1">
                    <a:lumMod val="75000"/>
                    <a:lumOff val="25000"/>
                  </a:schemeClr>
                </a:solidFill>
                <a:effectLst/>
                <a:uLnTx/>
                <a:uFillTx/>
                <a:latin typeface="微软雅黑" panose="020B0503020204020204" pitchFamily="34" charset="-122"/>
                <a:ea typeface="微软雅黑" panose="020B0503020204020204" pitchFamily="34" charset="-122"/>
                <a:cs typeface="宋体" panose="02010600030101010101" pitchFamily="2" charset="-122"/>
                <a:sym typeface="+mn-ea"/>
              </a:rPr>
              <a:t>!</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04</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751205" y="753745"/>
            <a:ext cx="3012440" cy="408305"/>
            <a:chOff x="1430" y="1109"/>
            <a:chExt cx="4744" cy="643"/>
          </a:xfrm>
        </p:grpSpPr>
        <p:sp>
          <p:nvSpPr>
            <p:cNvPr id="11" name="AutoShape 11"/>
            <p:cNvSpPr/>
            <p:nvPr/>
          </p:nvSpPr>
          <p:spPr>
            <a:xfrm>
              <a:off x="1490" y="1139"/>
              <a:ext cx="4683"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4744"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二、班组安全“大讲堂” </a:t>
              </a:r>
            </a:p>
          </p:txBody>
        </p:sp>
      </p:grpSp>
      <p:sp>
        <p:nvSpPr>
          <p:cNvPr id="3"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作业现场安全管理的工具应用属地自主安全管理</a:t>
            </a:r>
          </a:p>
        </p:txBody>
      </p:sp>
      <p:sp>
        <p:nvSpPr>
          <p:cNvPr id="7" name="文本框 6"/>
          <p:cNvSpPr txBox="1"/>
          <p:nvPr/>
        </p:nvSpPr>
        <p:spPr>
          <a:xfrm>
            <a:off x="3413760" y="1206500"/>
            <a:ext cx="2316480" cy="398780"/>
          </a:xfrm>
          <a:prstGeom prst="rect">
            <a:avLst/>
          </a:prstGeom>
          <a:noFill/>
        </p:spPr>
        <p:txBody>
          <a:bodyPr wrap="none" rtlCol="0" anchor="t">
            <a:spAutoFit/>
          </a:bodyPr>
          <a:lstStyle/>
          <a:p>
            <a:pPr marR="0" algn="l" defTabSz="914400" fontAlgn="auto">
              <a:buNone/>
            </a:pPr>
            <a:r>
              <a:rPr lang="en-US" sz="2000" b="1" spc="100" dirty="0" smtClean="0">
                <a:solidFill>
                  <a:schemeClr val="accent1"/>
                </a:solidFill>
                <a:uFillTx/>
                <a:latin typeface="微软雅黑" panose="020B0503020204020204" pitchFamily="34" charset="-122"/>
                <a:ea typeface="微软雅黑" panose="020B0503020204020204" pitchFamily="34" charset="-122"/>
                <a:sym typeface="+mn-ea"/>
              </a:rPr>
              <a:t>属地安全管理看板</a:t>
            </a:r>
          </a:p>
        </p:txBody>
      </p:sp>
      <p:graphicFrame>
        <p:nvGraphicFramePr>
          <p:cNvPr id="9" name="表格 -1"/>
          <p:cNvGraphicFramePr/>
          <p:nvPr/>
        </p:nvGraphicFramePr>
        <p:xfrm>
          <a:off x="1042670" y="1692910"/>
          <a:ext cx="7058660" cy="2834640"/>
        </p:xfrm>
        <a:graphic>
          <a:graphicData uri="http://schemas.openxmlformats.org/drawingml/2006/table">
            <a:tbl>
              <a:tblPr firstRow="1" bandRow="1">
                <a:tableStyleId>{5C22544A-7EE6-4342-B048-85BDC9FD1C3A}</a:tableStyleId>
              </a:tblPr>
              <a:tblGrid>
                <a:gridCol w="1858010"/>
                <a:gridCol w="2115185"/>
                <a:gridCol w="1028065"/>
                <a:gridCol w="883920"/>
                <a:gridCol w="1173480"/>
              </a:tblGrid>
              <a:tr h="236220">
                <a:tc gridSpan="5">
                  <a:txBody>
                    <a:bodyPr/>
                    <a:lstStyle/>
                    <a:p>
                      <a:pPr marL="0" indent="0" algn="ctr">
                        <a:buNone/>
                      </a:pPr>
                      <a:r>
                        <a:rPr lang="en-US" altLang="zh-CN" sz="1500" b="0" spc="100">
                          <a:solidFill>
                            <a:srgbClr val="000000"/>
                          </a:solidFill>
                          <a:uFillTx/>
                          <a:latin typeface="微软雅黑" panose="020B0503020204020204" pitchFamily="34" charset="-122"/>
                          <a:ea typeface="微软雅黑" panose="020B0503020204020204" pitchFamily="34" charset="-122"/>
                          <a:cs typeface="宋体" panose="02010600030101010101" pitchFamily="2" charset="-122"/>
                        </a:rPr>
                        <a:t>**</a:t>
                      </a:r>
                      <a:r>
                        <a:rPr lang="zh-CN" altLang="en-US" sz="1500" b="0" spc="100">
                          <a:solidFill>
                            <a:srgbClr val="000000"/>
                          </a:solidFill>
                          <a:uFillTx/>
                          <a:latin typeface="微软雅黑" panose="020B0503020204020204" pitchFamily="34" charset="-122"/>
                          <a:ea typeface="微软雅黑" panose="020B0503020204020204" pitchFamily="34" charset="-122"/>
                          <a:cs typeface="宋体" panose="02010600030101010101" pitchFamily="2" charset="-122"/>
                        </a:rPr>
                        <a:t>公司安全生产属地管理公示看板</a:t>
                      </a:r>
                    </a:p>
                  </a:txBody>
                  <a:tcPr marL="0" marR="0" marT="0" marB="0" anchor="b">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lnTlToBr>
                      <a:noFill/>
                    </a:lnTlToBr>
                    <a:lnBlToTr>
                      <a:noFill/>
                    </a:lnBlToTr>
                    <a:noFill/>
                  </a:tcPr>
                </a:tc>
                <a:tc hMerge="1">
                  <a:txBody>
                    <a:bodyPr/>
                    <a:lstStyle/>
                    <a:p>
                      <a:endParaRPr lang="zh-CN"/>
                    </a:p>
                  </a:txBody>
                  <a:tcP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tcPr>
                </a:tc>
                <a:tc hMerge="1">
                  <a:txBody>
                    <a:bodyPr/>
                    <a:lstStyle/>
                    <a:p>
                      <a:endParaRPr lang="zh-CN"/>
                    </a:p>
                  </a:txBody>
                  <a:tcP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tcPr>
                </a:tc>
                <a:tc hMerge="1">
                  <a:txBody>
                    <a:bodyPr/>
                    <a:lstStyle/>
                    <a:p>
                      <a:endParaRPr lang="zh-CN"/>
                    </a:p>
                  </a:txBody>
                  <a:tcP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tcPr>
                </a:tc>
                <a:tc hMerge="1">
                  <a:txBody>
                    <a:bodyPr/>
                    <a:lstStyle/>
                    <a:p>
                      <a:endParaRPr lang="zh-CN"/>
                    </a:p>
                  </a:txBody>
                  <a:tcPr>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tcPr>
                </a:tc>
              </a:tr>
              <a:tr h="472440">
                <a:tc>
                  <a:txBody>
                    <a:bodyPr/>
                    <a:lstStyle/>
                    <a:p>
                      <a:pPr marL="0" indent="0" algn="ctr">
                        <a:buNone/>
                      </a:pPr>
                      <a:r>
                        <a:rPr lang="zh-CN" altLang="en-US" sz="1500" b="0" spc="100">
                          <a:solidFill>
                            <a:srgbClr val="000000"/>
                          </a:solidFill>
                          <a:uFillTx/>
                          <a:latin typeface="微软雅黑" panose="020B0503020204020204" pitchFamily="34" charset="-122"/>
                          <a:ea typeface="微软雅黑" panose="020B0503020204020204" pitchFamily="34" charset="-122"/>
                          <a:cs typeface="宋体" panose="02010600030101010101" pitchFamily="2" charset="-122"/>
                        </a:rPr>
                        <a:t>属地区域</a:t>
                      </a:r>
                    </a:p>
                  </a:txBody>
                  <a:tcPr marL="0" marR="0" marT="0" marB="0"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lnTlToBr>
                      <a:noFill/>
                    </a:lnTlToBr>
                    <a:lnBlToTr>
                      <a:noFill/>
                    </a:lnBlToTr>
                    <a:noFill/>
                  </a:tcPr>
                </a:tc>
                <a:tc>
                  <a:txBody>
                    <a:bodyPr/>
                    <a:lstStyle/>
                    <a:p>
                      <a:pPr marL="0" indent="0" algn="ctr">
                        <a:buNone/>
                      </a:pPr>
                      <a:r>
                        <a:rPr lang="zh-CN" altLang="en-US" sz="1500" b="0" spc="100">
                          <a:solidFill>
                            <a:srgbClr val="000000"/>
                          </a:solidFill>
                          <a:uFillTx/>
                          <a:latin typeface="微软雅黑" panose="020B0503020204020204" pitchFamily="34" charset="-122"/>
                          <a:ea typeface="微软雅黑" panose="020B0503020204020204" pitchFamily="34" charset="-122"/>
                          <a:cs typeface="宋体" panose="02010600030101010101" pitchFamily="2" charset="-122"/>
                        </a:rPr>
                        <a:t>属地安全管理责任人</a:t>
                      </a:r>
                    </a:p>
                  </a:txBody>
                  <a:tcPr marL="0" marR="0" marT="0" marB="0"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lnTlToBr>
                      <a:noFill/>
                    </a:lnTlToBr>
                    <a:lnBlToTr>
                      <a:noFill/>
                    </a:lnBlToTr>
                    <a:noFill/>
                  </a:tcPr>
                </a:tc>
                <a:tc>
                  <a:txBody>
                    <a:bodyPr/>
                    <a:lstStyle/>
                    <a:p>
                      <a:pPr marL="0" indent="0" algn="ctr">
                        <a:buNone/>
                      </a:pPr>
                      <a:r>
                        <a:rPr lang="zh-CN" altLang="en-US" sz="1500" b="0" spc="100">
                          <a:solidFill>
                            <a:srgbClr val="000000"/>
                          </a:solidFill>
                          <a:uFillTx/>
                          <a:latin typeface="微软雅黑" panose="020B0503020204020204" pitchFamily="34" charset="-122"/>
                          <a:ea typeface="微软雅黑" panose="020B0503020204020204" pitchFamily="34" charset="-122"/>
                          <a:cs typeface="宋体" panose="02010600030101010101" pitchFamily="2" charset="-122"/>
                        </a:rPr>
                        <a:t>照片</a:t>
                      </a:r>
                    </a:p>
                  </a:txBody>
                  <a:tcPr marL="0" marR="0" marT="0" marB="0"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lnTlToBr>
                      <a:noFill/>
                    </a:lnTlToBr>
                    <a:lnBlToTr>
                      <a:noFill/>
                    </a:lnBlToTr>
                    <a:noFill/>
                  </a:tcPr>
                </a:tc>
                <a:tc>
                  <a:txBody>
                    <a:bodyPr/>
                    <a:lstStyle/>
                    <a:p>
                      <a:pPr marL="0" indent="0" algn="ctr">
                        <a:buNone/>
                      </a:pPr>
                      <a:r>
                        <a:rPr lang="zh-CN" altLang="en-US" sz="1500" b="0" spc="100">
                          <a:solidFill>
                            <a:srgbClr val="000000"/>
                          </a:solidFill>
                          <a:uFillTx/>
                          <a:latin typeface="微软雅黑" panose="020B0503020204020204" pitchFamily="34" charset="-122"/>
                          <a:ea typeface="微软雅黑" panose="020B0503020204020204" pitchFamily="34" charset="-122"/>
                          <a:cs typeface="宋体" panose="02010600030101010101" pitchFamily="2" charset="-122"/>
                        </a:rPr>
                        <a:t>联系电话</a:t>
                      </a:r>
                    </a:p>
                  </a:txBody>
                  <a:tcPr marL="0" marR="0" marT="0" marB="0"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lnTlToBr>
                      <a:noFill/>
                    </a:lnTlToBr>
                    <a:lnBlToTr>
                      <a:noFill/>
                    </a:lnBlToTr>
                    <a:noFill/>
                  </a:tcPr>
                </a:tc>
                <a:tc>
                  <a:txBody>
                    <a:bodyPr/>
                    <a:lstStyle/>
                    <a:p>
                      <a:pPr marL="0" indent="0" algn="ctr">
                        <a:buNone/>
                      </a:pPr>
                      <a:r>
                        <a:rPr lang="zh-CN" altLang="en-US" sz="1500" b="0" spc="100">
                          <a:solidFill>
                            <a:srgbClr val="000000"/>
                          </a:solidFill>
                          <a:uFillTx/>
                          <a:latin typeface="微软雅黑" panose="020B0503020204020204" pitchFamily="34" charset="-122"/>
                          <a:ea typeface="微软雅黑" panose="020B0503020204020204" pitchFamily="34" charset="-122"/>
                          <a:cs typeface="宋体" panose="02010600030101010101" pitchFamily="2" charset="-122"/>
                        </a:rPr>
                        <a:t>职责</a:t>
                      </a:r>
                    </a:p>
                  </a:txBody>
                  <a:tcPr marL="0" marR="0" marT="0" marB="0"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lnTlToBr>
                      <a:noFill/>
                    </a:lnTlToBr>
                    <a:lnBlToTr>
                      <a:noFill/>
                    </a:lnBlToTr>
                    <a:noFill/>
                  </a:tcPr>
                </a:tc>
              </a:tr>
              <a:tr h="1417320">
                <a:tc>
                  <a:txBody>
                    <a:bodyPr/>
                    <a:lstStyle/>
                    <a:p>
                      <a:pPr marL="0" indent="0" algn="ctr">
                        <a:buNone/>
                      </a:pPr>
                      <a:r>
                        <a:rPr lang="en-US" altLang="zh-CN" sz="1500" b="0" spc="100">
                          <a:solidFill>
                            <a:srgbClr val="000000"/>
                          </a:solidFill>
                          <a:uFillTx/>
                          <a:latin typeface="微软雅黑" panose="020B0503020204020204" pitchFamily="34" charset="-122"/>
                          <a:ea typeface="微软雅黑" panose="020B0503020204020204" pitchFamily="34" charset="-122"/>
                          <a:cs typeface="宋体" panose="02010600030101010101" pitchFamily="2" charset="-122"/>
                        </a:rPr>
                        <a:t>**</a:t>
                      </a:r>
                      <a:r>
                        <a:rPr lang="zh-CN" altLang="en-US" sz="1500" b="0" spc="100">
                          <a:solidFill>
                            <a:srgbClr val="000000"/>
                          </a:solidFill>
                          <a:uFillTx/>
                          <a:latin typeface="微软雅黑" panose="020B0503020204020204" pitchFamily="34" charset="-122"/>
                          <a:ea typeface="微软雅黑" panose="020B0503020204020204" pitchFamily="34" charset="-122"/>
                          <a:cs typeface="宋体" panose="02010600030101010101" pitchFamily="2" charset="-122"/>
                        </a:rPr>
                        <a:t>生产车间</a:t>
                      </a:r>
                    </a:p>
                  </a:txBody>
                  <a:tcPr marL="0" marR="0" marT="0" marB="0"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lnTlToBr>
                      <a:noFill/>
                    </a:lnTlToBr>
                    <a:lnBlToTr>
                      <a:noFill/>
                    </a:lnBlToTr>
                    <a:noFill/>
                  </a:tcPr>
                </a:tc>
                <a:tc>
                  <a:txBody>
                    <a:bodyPr/>
                    <a:lstStyle/>
                    <a:p>
                      <a:pPr marL="0" indent="0" algn="ctr">
                        <a:buNone/>
                      </a:pPr>
                      <a:r>
                        <a:rPr lang="zh-CN" altLang="en-US" sz="1500" b="0" spc="100">
                          <a:solidFill>
                            <a:srgbClr val="000000"/>
                          </a:solidFill>
                          <a:uFillTx/>
                          <a:latin typeface="微软雅黑" panose="020B0503020204020204" pitchFamily="34" charset="-122"/>
                          <a:ea typeface="微软雅黑" panose="020B0503020204020204" pitchFamily="34" charset="-122"/>
                          <a:cs typeface="宋体" panose="02010600030101010101" pitchFamily="2" charset="-122"/>
                        </a:rPr>
                        <a:t>车间主任姓名</a:t>
                      </a:r>
                    </a:p>
                  </a:txBody>
                  <a:tcPr marL="0" marR="0" marT="0" marB="0"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lnTlToBr>
                      <a:noFill/>
                    </a:lnTlToBr>
                    <a:lnBlToTr>
                      <a:noFill/>
                    </a:lnBlToTr>
                    <a:noFill/>
                  </a:tcPr>
                </a:tc>
                <a:tc>
                  <a:txBody>
                    <a:bodyPr/>
                    <a:lstStyle/>
                    <a:p>
                      <a:pPr marL="0" indent="0" algn="ctr">
                        <a:buNone/>
                      </a:pPr>
                      <a:endParaRPr lang="zh-CN" altLang="en-US" sz="1500" b="0" spc="100">
                        <a:solidFill>
                          <a:srgbClr val="000000"/>
                        </a:solidFill>
                        <a:uFillTx/>
                        <a:latin typeface="微软雅黑" panose="020B0503020204020204" pitchFamily="34" charset="-122"/>
                        <a:ea typeface="微软雅黑" panose="020B0503020204020204" pitchFamily="34" charset="-122"/>
                        <a:cs typeface="宋体" panose="02010600030101010101" pitchFamily="2" charset="-122"/>
                      </a:endParaRPr>
                    </a:p>
                  </a:txBody>
                  <a:tcPr marL="0" marR="0" marT="0" marB="0"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lnTlToBr>
                      <a:noFill/>
                    </a:lnTlToBr>
                    <a:lnBlToTr>
                      <a:noFill/>
                    </a:lnBlToTr>
                    <a:noFill/>
                  </a:tcPr>
                </a:tc>
                <a:tc>
                  <a:txBody>
                    <a:bodyPr/>
                    <a:lstStyle/>
                    <a:p>
                      <a:pPr marL="0" indent="0" algn="ctr">
                        <a:buNone/>
                      </a:pPr>
                      <a:r>
                        <a:rPr lang="en-US" altLang="zh-CN" sz="1500" b="0" spc="100">
                          <a:solidFill>
                            <a:srgbClr val="000000"/>
                          </a:solidFill>
                          <a:uFillTx/>
                          <a:latin typeface="微软雅黑" panose="020B0503020204020204" pitchFamily="34" charset="-122"/>
                          <a:ea typeface="微软雅黑" panose="020B0503020204020204" pitchFamily="34" charset="-122"/>
                          <a:cs typeface="宋体" panose="02010600030101010101" pitchFamily="2" charset="-122"/>
                        </a:rPr>
                        <a:t>123456</a:t>
                      </a:r>
                    </a:p>
                  </a:txBody>
                  <a:tcPr marL="0" marR="0" marT="0" marB="0"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lnTlToBr>
                      <a:noFill/>
                    </a:lnTlToBr>
                    <a:lnBlToTr>
                      <a:noFill/>
                    </a:lnBlToTr>
                    <a:noFill/>
                  </a:tcPr>
                </a:tc>
                <a:tc>
                  <a:txBody>
                    <a:bodyPr/>
                    <a:lstStyle/>
                    <a:p>
                      <a:pPr marL="0" indent="0" algn="l">
                        <a:buNone/>
                      </a:pPr>
                      <a:r>
                        <a:rPr lang="zh-CN" altLang="en-US" sz="1500" b="0" spc="100">
                          <a:solidFill>
                            <a:srgbClr val="000000"/>
                          </a:solidFill>
                          <a:uFillTx/>
                          <a:latin typeface="微软雅黑" panose="020B0503020204020204" pitchFamily="34" charset="-122"/>
                          <a:ea typeface="微软雅黑" panose="020B0503020204020204" pitchFamily="34" charset="-122"/>
                          <a:cs typeface="宋体" panose="02010600030101010101" pitchFamily="2" charset="-122"/>
                        </a:rPr>
                        <a:t>是此区域安全管理第一责任人，对本区域安全管理总负责负总责。</a:t>
                      </a:r>
                    </a:p>
                  </a:txBody>
                  <a:tcPr marL="0" marR="0" marT="0" marB="0"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lnTlToBr>
                      <a:noFill/>
                    </a:lnTlToBr>
                    <a:lnBlToTr>
                      <a:noFill/>
                    </a:lnBlToTr>
                    <a:noFill/>
                  </a:tcPr>
                </a:tc>
              </a:tr>
              <a:tr h="708660">
                <a:tc>
                  <a:txBody>
                    <a:bodyPr/>
                    <a:lstStyle/>
                    <a:p>
                      <a:pPr marL="0" indent="0" algn="ctr">
                        <a:buNone/>
                      </a:pPr>
                      <a:r>
                        <a:rPr lang="en-US" altLang="zh-CN" sz="1500" b="0" spc="100">
                          <a:solidFill>
                            <a:srgbClr val="000000"/>
                          </a:solidFill>
                          <a:uFillTx/>
                          <a:latin typeface="微软雅黑" panose="020B0503020204020204" pitchFamily="34" charset="-122"/>
                          <a:ea typeface="微软雅黑" panose="020B0503020204020204" pitchFamily="34" charset="-122"/>
                          <a:cs typeface="宋体" panose="02010600030101010101" pitchFamily="2" charset="-122"/>
                        </a:rPr>
                        <a:t>**</a:t>
                      </a:r>
                      <a:r>
                        <a:rPr lang="zh-CN" altLang="en-US" sz="1500" b="0" spc="100">
                          <a:solidFill>
                            <a:srgbClr val="000000"/>
                          </a:solidFill>
                          <a:uFillTx/>
                          <a:latin typeface="微软雅黑" panose="020B0503020204020204" pitchFamily="34" charset="-122"/>
                          <a:ea typeface="微软雅黑" panose="020B0503020204020204" pitchFamily="34" charset="-122"/>
                          <a:cs typeface="宋体" panose="02010600030101010101" pitchFamily="2" charset="-122"/>
                        </a:rPr>
                        <a:t>班组</a:t>
                      </a:r>
                    </a:p>
                  </a:txBody>
                  <a:tcPr marL="0" marR="0" marT="0" marB="0"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lnTlToBr>
                      <a:noFill/>
                    </a:lnTlToBr>
                    <a:lnBlToTr>
                      <a:noFill/>
                    </a:lnBlToTr>
                    <a:noFill/>
                  </a:tcPr>
                </a:tc>
                <a:tc>
                  <a:txBody>
                    <a:bodyPr/>
                    <a:lstStyle/>
                    <a:p>
                      <a:pPr marL="0" indent="0" algn="ctr">
                        <a:buNone/>
                      </a:pPr>
                      <a:r>
                        <a:rPr lang="zh-CN" altLang="en-US" sz="1500" b="0" spc="100">
                          <a:solidFill>
                            <a:srgbClr val="000000"/>
                          </a:solidFill>
                          <a:uFillTx/>
                          <a:latin typeface="微软雅黑" panose="020B0503020204020204" pitchFamily="34" charset="-122"/>
                          <a:ea typeface="微软雅黑" panose="020B0503020204020204" pitchFamily="34" charset="-122"/>
                          <a:cs typeface="宋体" panose="02010600030101010101" pitchFamily="2" charset="-122"/>
                        </a:rPr>
                        <a:t>班组长姓名</a:t>
                      </a:r>
                    </a:p>
                  </a:txBody>
                  <a:tcPr marL="0" marR="0" marT="0" marB="0"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lnTlToBr>
                      <a:noFill/>
                    </a:lnTlToBr>
                    <a:lnBlToTr>
                      <a:noFill/>
                    </a:lnBlToTr>
                    <a:noFill/>
                  </a:tcPr>
                </a:tc>
                <a:tc>
                  <a:txBody>
                    <a:bodyPr/>
                    <a:lstStyle/>
                    <a:p>
                      <a:pPr marL="0" indent="0" algn="ctr">
                        <a:buNone/>
                      </a:pPr>
                      <a:endParaRPr lang="zh-CN" altLang="en-US" sz="1500" b="0" spc="100">
                        <a:solidFill>
                          <a:srgbClr val="000000"/>
                        </a:solidFill>
                        <a:uFillTx/>
                        <a:latin typeface="微软雅黑" panose="020B0503020204020204" pitchFamily="34" charset="-122"/>
                        <a:ea typeface="微软雅黑" panose="020B0503020204020204" pitchFamily="34" charset="-122"/>
                        <a:cs typeface="宋体" panose="02010600030101010101" pitchFamily="2" charset="-122"/>
                      </a:endParaRPr>
                    </a:p>
                  </a:txBody>
                  <a:tcPr marL="0" marR="0" marT="0" marB="0"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lnTlToBr>
                      <a:noFill/>
                    </a:lnTlToBr>
                    <a:lnBlToTr>
                      <a:noFill/>
                    </a:lnBlToTr>
                    <a:noFill/>
                  </a:tcPr>
                </a:tc>
                <a:tc>
                  <a:txBody>
                    <a:bodyPr/>
                    <a:lstStyle/>
                    <a:p>
                      <a:pPr marL="0" indent="0" algn="ctr">
                        <a:buNone/>
                      </a:pPr>
                      <a:r>
                        <a:rPr lang="en-US" altLang="zh-CN" sz="1500" b="0" spc="100">
                          <a:solidFill>
                            <a:srgbClr val="000000"/>
                          </a:solidFill>
                          <a:uFillTx/>
                          <a:latin typeface="微软雅黑" panose="020B0503020204020204" pitchFamily="34" charset="-122"/>
                          <a:ea typeface="微软雅黑" panose="020B0503020204020204" pitchFamily="34" charset="-122"/>
                          <a:cs typeface="宋体" panose="02010600030101010101" pitchFamily="2" charset="-122"/>
                        </a:rPr>
                        <a:t>123456</a:t>
                      </a:r>
                    </a:p>
                  </a:txBody>
                  <a:tcPr marL="0" marR="0" marT="0" marB="0"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lnTlToBr>
                      <a:noFill/>
                    </a:lnTlToBr>
                    <a:lnBlToTr>
                      <a:noFill/>
                    </a:lnBlToTr>
                    <a:noFill/>
                  </a:tcPr>
                </a:tc>
                <a:tc>
                  <a:txBody>
                    <a:bodyPr/>
                    <a:lstStyle/>
                    <a:p>
                      <a:pPr marL="0" indent="0" algn="l">
                        <a:buNone/>
                      </a:pPr>
                      <a:r>
                        <a:rPr lang="zh-CN" altLang="en-US" sz="1500" b="0" spc="100">
                          <a:solidFill>
                            <a:srgbClr val="000000"/>
                          </a:solidFill>
                          <a:uFillTx/>
                          <a:latin typeface="微软雅黑" panose="020B0503020204020204" pitchFamily="34" charset="-122"/>
                          <a:ea typeface="微软雅黑" panose="020B0503020204020204" pitchFamily="34" charset="-122"/>
                          <a:cs typeface="宋体" panose="02010600030101010101" pitchFamily="2" charset="-122"/>
                        </a:rPr>
                        <a:t>对班组生产安全负总则、总负责</a:t>
                      </a:r>
                    </a:p>
                  </a:txBody>
                  <a:tcPr marL="0" marR="0" marT="0" marB="0"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04</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751205" y="753745"/>
            <a:ext cx="3012440" cy="408305"/>
            <a:chOff x="1430" y="1109"/>
            <a:chExt cx="4744" cy="643"/>
          </a:xfrm>
        </p:grpSpPr>
        <p:sp>
          <p:nvSpPr>
            <p:cNvPr id="11" name="AutoShape 11"/>
            <p:cNvSpPr/>
            <p:nvPr/>
          </p:nvSpPr>
          <p:spPr>
            <a:xfrm>
              <a:off x="1490" y="1139"/>
              <a:ext cx="4683" cy="613"/>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1430" y="1109"/>
              <a:ext cx="4744" cy="628"/>
            </a:xfrm>
            <a:prstGeom prst="rect">
              <a:avLst/>
            </a:prstGeom>
            <a:noFill/>
          </p:spPr>
          <p:txBody>
            <a:bodyPr wrap="square" rtlCol="0" anchor="t">
              <a:spAutoFit/>
            </a:bodyPr>
            <a:lstStyle/>
            <a:p>
              <a:pPr lvl="0" indent="0" algn="l"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二、班组安全“大讲堂” </a:t>
              </a:r>
            </a:p>
          </p:txBody>
        </p:sp>
      </p:grpSp>
      <p:sp>
        <p:nvSpPr>
          <p:cNvPr id="3"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作业现场安全管理的工具应用属地自主安全管理</a:t>
            </a:r>
          </a:p>
        </p:txBody>
      </p:sp>
      <p:sp>
        <p:nvSpPr>
          <p:cNvPr id="7" name="文本框 6"/>
          <p:cNvSpPr txBox="1"/>
          <p:nvPr/>
        </p:nvSpPr>
        <p:spPr>
          <a:xfrm>
            <a:off x="3280410" y="1206500"/>
            <a:ext cx="2583180" cy="398780"/>
          </a:xfrm>
          <a:prstGeom prst="rect">
            <a:avLst/>
          </a:prstGeom>
          <a:noFill/>
        </p:spPr>
        <p:txBody>
          <a:bodyPr wrap="none" rtlCol="0" anchor="t">
            <a:spAutoFit/>
          </a:bodyPr>
          <a:lstStyle/>
          <a:p>
            <a:pPr marR="0" algn="l" defTabSz="914400" fontAlgn="auto">
              <a:buNone/>
            </a:pPr>
            <a:r>
              <a:rPr lang="en-US" sz="2000" b="1" spc="100" dirty="0" smtClean="0">
                <a:solidFill>
                  <a:schemeClr val="accent1"/>
                </a:solidFill>
                <a:uFillTx/>
                <a:latin typeface="微软雅黑" panose="020B0503020204020204" pitchFamily="34" charset="-122"/>
                <a:ea typeface="微软雅黑" panose="020B0503020204020204" pitchFamily="34" charset="-122"/>
                <a:sym typeface="+mn-ea"/>
              </a:rPr>
              <a:t>向安全自主管理转变</a:t>
            </a:r>
          </a:p>
        </p:txBody>
      </p:sp>
      <p:sp>
        <p:nvSpPr>
          <p:cNvPr id="2" name="文本框 1"/>
          <p:cNvSpPr txBox="1"/>
          <p:nvPr/>
        </p:nvSpPr>
        <p:spPr>
          <a:xfrm>
            <a:off x="1793240" y="1704975"/>
            <a:ext cx="5557520" cy="398780"/>
          </a:xfrm>
          <a:prstGeom prst="rect">
            <a:avLst/>
          </a:prstGeom>
          <a:noFill/>
        </p:spPr>
        <p:txBody>
          <a:bodyPr wrap="none" rtlCol="0" anchor="t">
            <a:spAutoFit/>
          </a:bodyPr>
          <a:lstStyle/>
          <a:p>
            <a:pPr marR="0" algn="l" defTabSz="914400" fontAlgn="auto">
              <a:buNone/>
            </a:pPr>
            <a:r>
              <a:rPr lang="en-US" sz="2000" b="1" spc="100" dirty="0" smtClean="0">
                <a:solidFill>
                  <a:schemeClr val="accent1"/>
                </a:solidFill>
                <a:uFillTx/>
                <a:latin typeface="微软雅黑" panose="020B0503020204020204" pitchFamily="34" charset="-122"/>
                <a:ea typeface="微软雅黑" panose="020B0503020204020204" pitchFamily="34" charset="-122"/>
                <a:sym typeface="+mn-ea"/>
              </a:rPr>
              <a:t>深入落实自主安全管理理念——实现三个转变</a:t>
            </a:r>
          </a:p>
        </p:txBody>
      </p:sp>
      <p:grpSp>
        <p:nvGrpSpPr>
          <p:cNvPr id="18" name="组合 17"/>
          <p:cNvGrpSpPr/>
          <p:nvPr/>
        </p:nvGrpSpPr>
        <p:grpSpPr>
          <a:xfrm>
            <a:off x="683260" y="2258695"/>
            <a:ext cx="7777480" cy="1666240"/>
            <a:chOff x="1594" y="3557"/>
            <a:chExt cx="12248" cy="2624"/>
          </a:xfrm>
        </p:grpSpPr>
        <p:sp>
          <p:nvSpPr>
            <p:cNvPr id="4" name="文本框 3"/>
            <p:cNvSpPr txBox="1"/>
            <p:nvPr/>
          </p:nvSpPr>
          <p:spPr>
            <a:xfrm>
              <a:off x="1594" y="3572"/>
              <a:ext cx="1888" cy="604"/>
            </a:xfrm>
            <a:prstGeom prst="rect">
              <a:avLst/>
            </a:prstGeom>
            <a:noFill/>
          </p:spPr>
          <p:txBody>
            <a:bodyPr wrap="none" rtlCol="0" anchor="t">
              <a:spAutoFit/>
            </a:bodyPr>
            <a:lstStyle/>
            <a:p>
              <a:pPr marL="0" marR="0" lvl="0" indent="0" algn="ctr" defTabSz="927100" rtl="0" fontAlgn="ctr">
                <a:lnSpc>
                  <a:spcPct val="100000"/>
                </a:lnSpc>
                <a:spcBef>
                  <a:spcPct val="0"/>
                </a:spcBef>
                <a:spcAft>
                  <a:spcPct val="0"/>
                </a:spcAft>
                <a:buClrTx/>
                <a:buSzTx/>
                <a:buFontTx/>
                <a:buNone/>
                <a:defRPr/>
              </a:pPr>
              <a:r>
                <a:rPr lang="zh-CN" altLang="en-US" sz="1900" b="1" spc="100" noProof="0">
                  <a:ln>
                    <a:noFill/>
                  </a:ln>
                  <a:solidFill>
                    <a:schemeClr val="tx1">
                      <a:lumMod val="65000"/>
                      <a:lumOff val="35000"/>
                    </a:schemeClr>
                  </a:solidFill>
                  <a:effectLst/>
                  <a:uLnTx/>
                  <a:uFillTx/>
                  <a:latin typeface="微软雅黑" panose="020B0503020204020204" pitchFamily="34" charset="-122"/>
                  <a:ea typeface="微软雅黑" panose="020B0503020204020204" pitchFamily="34" charset="-122"/>
                  <a:sym typeface="+mn-ea"/>
                </a:rPr>
                <a:t>有感领导</a:t>
              </a:r>
              <a:endParaRPr lang="zh-CN" altLang="en-US" sz="2000" spc="100" noProof="0">
                <a:ln>
                  <a:noFill/>
                </a:ln>
                <a:solidFill>
                  <a:schemeClr val="tx1">
                    <a:lumMod val="85000"/>
                    <a:lumOff val="15000"/>
                  </a:schemeClr>
                </a:solidFill>
                <a:effectLst/>
                <a:uLnTx/>
                <a:uFillTx/>
                <a:latin typeface="微软雅黑" panose="020B0503020204020204" pitchFamily="34" charset="-122"/>
                <a:ea typeface="微软雅黑" panose="020B0503020204020204" pitchFamily="34" charset="-122"/>
                <a:sym typeface="+mn-ea"/>
              </a:endParaRPr>
            </a:p>
          </p:txBody>
        </p:sp>
        <p:sp>
          <p:nvSpPr>
            <p:cNvPr id="6" name="文本框 5"/>
            <p:cNvSpPr txBox="1"/>
            <p:nvPr/>
          </p:nvSpPr>
          <p:spPr>
            <a:xfrm>
              <a:off x="1594" y="4560"/>
              <a:ext cx="1888" cy="604"/>
            </a:xfrm>
            <a:prstGeom prst="rect">
              <a:avLst/>
            </a:prstGeom>
            <a:noFill/>
          </p:spPr>
          <p:txBody>
            <a:bodyPr wrap="none" rtlCol="0" anchor="t">
              <a:spAutoFit/>
            </a:bodyPr>
            <a:lstStyle/>
            <a:p>
              <a:pPr marL="0" marR="0" lvl="0" algn="ctr" defTabSz="927100" rtl="0" fontAlgn="ctr">
                <a:lnSpc>
                  <a:spcPct val="100000"/>
                </a:lnSpc>
                <a:buClrTx/>
                <a:buSzTx/>
                <a:buFontTx/>
                <a:buNone/>
                <a:defRPr/>
              </a:pPr>
              <a:r>
                <a:rPr lang="zh-CN" altLang="en-US" sz="1900" b="1" spc="100" noProof="0">
                  <a:ln>
                    <a:noFill/>
                  </a:ln>
                  <a:solidFill>
                    <a:schemeClr val="tx1">
                      <a:lumMod val="65000"/>
                      <a:lumOff val="35000"/>
                    </a:schemeClr>
                  </a:solidFill>
                  <a:effectLst/>
                  <a:uLnTx/>
                  <a:uFillTx/>
                  <a:latin typeface="微软雅黑" panose="020B0503020204020204" pitchFamily="34" charset="-122"/>
                  <a:ea typeface="微软雅黑" panose="020B0503020204020204" pitchFamily="34" charset="-122"/>
                  <a:sym typeface="+mn-ea"/>
                </a:rPr>
                <a:t>直线责任</a:t>
              </a:r>
            </a:p>
          </p:txBody>
        </p:sp>
        <p:sp>
          <p:nvSpPr>
            <p:cNvPr id="8" name="文本框 7"/>
            <p:cNvSpPr txBox="1"/>
            <p:nvPr/>
          </p:nvSpPr>
          <p:spPr>
            <a:xfrm>
              <a:off x="1594" y="5577"/>
              <a:ext cx="1888" cy="604"/>
            </a:xfrm>
            <a:prstGeom prst="rect">
              <a:avLst/>
            </a:prstGeom>
            <a:noFill/>
          </p:spPr>
          <p:txBody>
            <a:bodyPr wrap="none" rtlCol="0" anchor="t">
              <a:spAutoFit/>
            </a:bodyPr>
            <a:lstStyle/>
            <a:p>
              <a:pPr marL="0" marR="0" lvl="0" indent="0" algn="ctr" defTabSz="927100" rtl="0" fontAlgn="ctr">
                <a:lnSpc>
                  <a:spcPct val="100000"/>
                </a:lnSpc>
                <a:spcBef>
                  <a:spcPct val="0"/>
                </a:spcBef>
                <a:spcAft>
                  <a:spcPct val="0"/>
                </a:spcAft>
                <a:buClrTx/>
                <a:buSzTx/>
                <a:buFontTx/>
                <a:buNone/>
                <a:defRPr/>
              </a:pPr>
              <a:r>
                <a:rPr lang="zh-CN" altLang="en-US" sz="1900" b="1" spc="100" noProof="0">
                  <a:ln>
                    <a:noFill/>
                  </a:ln>
                  <a:solidFill>
                    <a:schemeClr val="tx1">
                      <a:lumMod val="65000"/>
                      <a:lumOff val="35000"/>
                    </a:schemeClr>
                  </a:solidFill>
                  <a:effectLst/>
                  <a:uLnTx/>
                  <a:uFillTx/>
                  <a:latin typeface="微软雅黑" panose="020B0503020204020204" pitchFamily="34" charset="-122"/>
                  <a:ea typeface="微软雅黑" panose="020B0503020204020204" pitchFamily="34" charset="-122"/>
                  <a:sym typeface="+mn-ea"/>
                </a:rPr>
                <a:t>属地管理</a:t>
              </a:r>
            </a:p>
          </p:txBody>
        </p:sp>
        <p:sp>
          <p:nvSpPr>
            <p:cNvPr id="80903" name="AutoShape 7"/>
            <p:cNvSpPr>
              <a:spLocks noChangeArrowheads="1"/>
            </p:cNvSpPr>
            <p:nvPr/>
          </p:nvSpPr>
          <p:spPr bwMode="auto">
            <a:xfrm>
              <a:off x="3411" y="3631"/>
              <a:ext cx="1375" cy="480"/>
            </a:xfrm>
            <a:prstGeom prst="rightArrow">
              <a:avLst>
                <a:gd name="adj1" fmla="val 50000"/>
                <a:gd name="adj2" fmla="val 97635"/>
              </a:avLst>
            </a:prstGeom>
            <a:solidFill>
              <a:srgbClr val="007ED7"/>
            </a:solidFill>
            <a:ln w="9525">
              <a:noFill/>
              <a:miter lim="800000"/>
            </a:ln>
          </p:spPr>
          <p:txBody>
            <a:bodyPr wrap="none" lIns="78814" tIns="39406" rIns="78814" bIns="39406" anchor="ctr"/>
            <a:lstStyle/>
            <a:p>
              <a:pPr marL="0" marR="0" lvl="0" indent="0" algn="ctr" defTabSz="927100" rtl="0" eaLnBrk="1" fontAlgn="ctr"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0" noProof="0">
                <a:ln>
                  <a:noFill/>
                </a:ln>
                <a:solidFill>
                  <a:schemeClr val="tx2"/>
                </a:solidFill>
                <a:effectLst>
                  <a:outerShdw blurRad="38100" dist="38100" dir="2700000" algn="tl">
                    <a:srgbClr val="000000"/>
                  </a:outerShdw>
                </a:effectLst>
                <a:uLnTx/>
                <a:uFillTx/>
                <a:latin typeface="Microsoft YaHei UI" panose="020B0503020204020204" pitchFamily="34" charset="-122"/>
                <a:ea typeface="Microsoft YaHei UI" panose="020B0503020204020204" pitchFamily="34" charset="-122"/>
                <a:cs typeface="+mn-cs"/>
              </a:endParaRPr>
            </a:p>
          </p:txBody>
        </p:sp>
        <p:sp>
          <p:nvSpPr>
            <p:cNvPr id="13" name="AutoShape 7"/>
            <p:cNvSpPr>
              <a:spLocks noChangeArrowheads="1"/>
            </p:cNvSpPr>
            <p:nvPr/>
          </p:nvSpPr>
          <p:spPr bwMode="auto">
            <a:xfrm>
              <a:off x="3412" y="5636"/>
              <a:ext cx="1375" cy="480"/>
            </a:xfrm>
            <a:prstGeom prst="rightArrow">
              <a:avLst>
                <a:gd name="adj1" fmla="val 50000"/>
                <a:gd name="adj2" fmla="val 97635"/>
              </a:avLst>
            </a:prstGeom>
            <a:solidFill>
              <a:srgbClr val="007ED7"/>
            </a:solidFill>
            <a:ln w="9525">
              <a:noFill/>
              <a:miter lim="800000"/>
            </a:ln>
          </p:spPr>
          <p:txBody>
            <a:bodyPr wrap="none" lIns="78814" tIns="39406" rIns="78814" bIns="39406" anchor="ctr"/>
            <a:lstStyle/>
            <a:p>
              <a:pPr marL="0" marR="0" lvl="0" indent="0" algn="ctr" defTabSz="927100" rtl="0" eaLnBrk="1" fontAlgn="ctr"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0" noProof="0">
                <a:ln>
                  <a:noFill/>
                </a:ln>
                <a:solidFill>
                  <a:schemeClr val="tx2"/>
                </a:solidFill>
                <a:effectLst>
                  <a:outerShdw blurRad="38100" dist="38100" dir="2700000" algn="tl">
                    <a:srgbClr val="000000"/>
                  </a:outerShdw>
                </a:effectLst>
                <a:uLnTx/>
                <a:uFillTx/>
                <a:latin typeface="Microsoft YaHei UI" panose="020B0503020204020204" pitchFamily="34" charset="-122"/>
                <a:ea typeface="Microsoft YaHei UI" panose="020B0503020204020204" pitchFamily="34" charset="-122"/>
                <a:cs typeface="+mn-cs"/>
              </a:endParaRPr>
            </a:p>
          </p:txBody>
        </p:sp>
        <p:sp>
          <p:nvSpPr>
            <p:cNvPr id="14" name="AutoShape 7"/>
            <p:cNvSpPr>
              <a:spLocks noChangeArrowheads="1"/>
            </p:cNvSpPr>
            <p:nvPr/>
          </p:nvSpPr>
          <p:spPr bwMode="auto">
            <a:xfrm>
              <a:off x="3412" y="4619"/>
              <a:ext cx="1375" cy="480"/>
            </a:xfrm>
            <a:prstGeom prst="rightArrow">
              <a:avLst>
                <a:gd name="adj1" fmla="val 50000"/>
                <a:gd name="adj2" fmla="val 97635"/>
              </a:avLst>
            </a:prstGeom>
            <a:solidFill>
              <a:srgbClr val="007ED7"/>
            </a:solidFill>
            <a:ln w="9525">
              <a:noFill/>
              <a:miter lim="800000"/>
            </a:ln>
          </p:spPr>
          <p:txBody>
            <a:bodyPr wrap="none" lIns="78814" tIns="39406" rIns="78814" bIns="39406" anchor="ctr"/>
            <a:lstStyle/>
            <a:p>
              <a:pPr marL="0" marR="0" lvl="0" indent="0" algn="ctr" defTabSz="927100" rtl="0" eaLnBrk="1" fontAlgn="ctr"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0" noProof="0">
                <a:ln>
                  <a:noFill/>
                </a:ln>
                <a:solidFill>
                  <a:schemeClr val="tx2"/>
                </a:solidFill>
                <a:effectLst>
                  <a:outerShdw blurRad="38100" dist="38100" dir="2700000" algn="tl">
                    <a:srgbClr val="000000"/>
                  </a:outerShdw>
                </a:effectLst>
                <a:uLnTx/>
                <a:uFillTx/>
                <a:latin typeface="Microsoft YaHei UI" panose="020B0503020204020204" pitchFamily="34" charset="-122"/>
                <a:ea typeface="Microsoft YaHei UI" panose="020B0503020204020204" pitchFamily="34" charset="-122"/>
                <a:cs typeface="+mn-cs"/>
              </a:endParaRPr>
            </a:p>
          </p:txBody>
        </p:sp>
        <p:sp>
          <p:nvSpPr>
            <p:cNvPr id="15" name="文本框 14"/>
            <p:cNvSpPr txBox="1"/>
            <p:nvPr/>
          </p:nvSpPr>
          <p:spPr>
            <a:xfrm>
              <a:off x="4754" y="5562"/>
              <a:ext cx="9088" cy="604"/>
            </a:xfrm>
            <a:prstGeom prst="rect">
              <a:avLst/>
            </a:prstGeom>
            <a:noFill/>
          </p:spPr>
          <p:txBody>
            <a:bodyPr wrap="none" rtlCol="0" anchor="t">
              <a:spAutoFit/>
            </a:bodyPr>
            <a:lstStyle/>
            <a:p>
              <a:pPr marL="0" marR="0" lvl="0" algn="ctr" defTabSz="927100" rtl="0" fontAlgn="ctr">
                <a:lnSpc>
                  <a:spcPct val="100000"/>
                </a:lnSpc>
                <a:buClrTx/>
                <a:buSzTx/>
                <a:buFontTx/>
                <a:buNone/>
                <a:defRPr/>
              </a:pPr>
              <a:r>
                <a:rPr lang="zh-CN" altLang="en-US" sz="1900" b="1" spc="100" noProof="0">
                  <a:ln>
                    <a:noFill/>
                  </a:ln>
                  <a:solidFill>
                    <a:schemeClr val="tx1">
                      <a:lumMod val="65000"/>
                      <a:lumOff val="35000"/>
                    </a:schemeClr>
                  </a:solidFill>
                  <a:effectLst/>
                  <a:uLnTx/>
                  <a:uFillTx/>
                  <a:latin typeface="微软雅黑" panose="020B0503020204020204" pitchFamily="34" charset="-122"/>
                  <a:ea typeface="微软雅黑" panose="020B0503020204020204" pitchFamily="34" charset="-122"/>
                  <a:sym typeface="+mn-ea"/>
                </a:rPr>
                <a:t>基层员工由“岗位操作者”向“属地管理者”转变</a:t>
              </a:r>
            </a:p>
          </p:txBody>
        </p:sp>
        <p:sp>
          <p:nvSpPr>
            <p:cNvPr id="16" name="文本框 15"/>
            <p:cNvSpPr txBox="1"/>
            <p:nvPr/>
          </p:nvSpPr>
          <p:spPr>
            <a:xfrm>
              <a:off x="4754" y="4545"/>
              <a:ext cx="7488" cy="604"/>
            </a:xfrm>
            <a:prstGeom prst="rect">
              <a:avLst/>
            </a:prstGeom>
            <a:noFill/>
          </p:spPr>
          <p:txBody>
            <a:bodyPr wrap="none" rtlCol="0" anchor="t">
              <a:spAutoFit/>
            </a:bodyPr>
            <a:lstStyle/>
            <a:p>
              <a:pPr marL="0" marR="0" lvl="0" algn="ctr" defTabSz="927100" rtl="0" fontAlgn="ctr">
                <a:lnSpc>
                  <a:spcPct val="100000"/>
                </a:lnSpc>
                <a:buClrTx/>
                <a:buSzTx/>
                <a:buFontTx/>
                <a:buNone/>
                <a:defRPr/>
              </a:pPr>
              <a:r>
                <a:rPr lang="zh-CN" altLang="en-US" sz="1900" b="1" spc="100" noProof="0">
                  <a:ln>
                    <a:noFill/>
                  </a:ln>
                  <a:solidFill>
                    <a:schemeClr val="tx1">
                      <a:lumMod val="65000"/>
                      <a:lumOff val="35000"/>
                    </a:schemeClr>
                  </a:solidFill>
                  <a:effectLst/>
                  <a:uLnTx/>
                  <a:uFillTx/>
                  <a:latin typeface="微软雅黑" panose="020B0503020204020204" pitchFamily="34" charset="-122"/>
                  <a:ea typeface="微软雅黑" panose="020B0503020204020204" pitchFamily="34" charset="-122"/>
                  <a:sym typeface="+mn-ea"/>
                </a:rPr>
                <a:t>职能部门由“参与者”向“责任者”转变</a:t>
              </a:r>
            </a:p>
          </p:txBody>
        </p:sp>
        <p:sp>
          <p:nvSpPr>
            <p:cNvPr id="17" name="文本框 16"/>
            <p:cNvSpPr txBox="1"/>
            <p:nvPr/>
          </p:nvSpPr>
          <p:spPr>
            <a:xfrm>
              <a:off x="4754" y="3557"/>
              <a:ext cx="6688" cy="604"/>
            </a:xfrm>
            <a:prstGeom prst="rect">
              <a:avLst/>
            </a:prstGeom>
            <a:noFill/>
          </p:spPr>
          <p:txBody>
            <a:bodyPr wrap="none" rtlCol="0" anchor="t">
              <a:spAutoFit/>
            </a:bodyPr>
            <a:lstStyle/>
            <a:p>
              <a:pPr marL="0" marR="0" lvl="0" algn="ctr" defTabSz="927100" rtl="0" fontAlgn="ctr">
                <a:lnSpc>
                  <a:spcPct val="100000"/>
                </a:lnSpc>
                <a:buClrTx/>
                <a:buSzTx/>
                <a:buFontTx/>
                <a:buNone/>
                <a:defRPr/>
              </a:pPr>
              <a:r>
                <a:rPr lang="zh-CN" altLang="en-US" sz="1900" b="1" spc="100" noProof="0">
                  <a:ln>
                    <a:noFill/>
                  </a:ln>
                  <a:solidFill>
                    <a:schemeClr val="tx1">
                      <a:lumMod val="65000"/>
                      <a:lumOff val="35000"/>
                    </a:schemeClr>
                  </a:solidFill>
                  <a:effectLst/>
                  <a:uLnTx/>
                  <a:uFillTx/>
                  <a:latin typeface="微软雅黑" panose="020B0503020204020204" pitchFamily="34" charset="-122"/>
                  <a:ea typeface="微软雅黑" panose="020B0503020204020204" pitchFamily="34" charset="-122"/>
                  <a:sym typeface="+mn-ea"/>
                </a:rPr>
                <a:t>领导干部由“重视”向“重实”转变</a:t>
              </a:r>
            </a:p>
          </p:txBody>
        </p:sp>
      </p:grpSp>
      <p:sp>
        <p:nvSpPr>
          <p:cNvPr id="19" name="文本框 18"/>
          <p:cNvSpPr txBox="1"/>
          <p:nvPr/>
        </p:nvSpPr>
        <p:spPr>
          <a:xfrm>
            <a:off x="2440305" y="4175125"/>
            <a:ext cx="4263390" cy="429895"/>
          </a:xfrm>
          <a:prstGeom prst="rect">
            <a:avLst/>
          </a:prstGeom>
          <a:solidFill>
            <a:srgbClr val="0160AF"/>
          </a:solidFill>
          <a:ln>
            <a:solidFill>
              <a:schemeClr val="accent1"/>
            </a:solidFill>
          </a:ln>
        </p:spPr>
        <p:txBody>
          <a:bodyPr wrap="none" rtlCol="0" anchor="ctr" anchorCtr="1">
            <a:spAutoFit/>
          </a:bodyPr>
          <a:lstStyle/>
          <a:p>
            <a:pPr marL="0" marR="0" lvl="0" indent="0" algn="ctr" defTabSz="914400" rtl="0" fontAlgn="base">
              <a:lnSpc>
                <a:spcPct val="100000"/>
              </a:lnSpc>
              <a:spcBef>
                <a:spcPct val="0"/>
              </a:spcBef>
              <a:spcAft>
                <a:spcPct val="0"/>
              </a:spcAft>
              <a:buClrTx/>
              <a:buSzTx/>
              <a:buFontTx/>
              <a:buNone/>
              <a:defRPr/>
            </a:pPr>
            <a:r>
              <a:rPr lang="zh-CN" altLang="en-US" sz="2200" b="1" spc="100" noProof="0" dirty="0">
                <a:solidFill>
                  <a:schemeClr val="bg1"/>
                </a:solidFill>
                <a:effectLst/>
                <a:uFillTx/>
                <a:latin typeface="微软雅黑" panose="020B0503020204020204" pitchFamily="34" charset="-122"/>
                <a:ea typeface="微软雅黑" panose="020B0503020204020204" pitchFamily="34" charset="-122"/>
                <a:sym typeface="+mn-ea"/>
              </a:rPr>
              <a:t>安全</a:t>
            </a:r>
            <a:r>
              <a:rPr lang="zh-CN" altLang="en-US" sz="2200" b="1" spc="100" noProof="0" dirty="0" smtClean="0">
                <a:solidFill>
                  <a:schemeClr val="bg1"/>
                </a:solidFill>
                <a:effectLst/>
                <a:uFillTx/>
                <a:latin typeface="微软雅黑" panose="020B0503020204020204" pitchFamily="34" charset="-122"/>
                <a:ea typeface="微软雅黑" panose="020B0503020204020204" pitchFamily="34" charset="-122"/>
                <a:sym typeface="+mn-ea"/>
              </a:rPr>
              <a:t>自查   隐患自改   责任自负</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04</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sp>
        <p:nvSpPr>
          <p:cNvPr id="3" name="矩形 37"/>
          <p:cNvSpPr/>
          <p:nvPr/>
        </p:nvSpPr>
        <p:spPr>
          <a:xfrm>
            <a:off x="671830" y="222409"/>
            <a:ext cx="71170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作业现场安全管理的工具应用属地自主安全管理</a:t>
            </a:r>
          </a:p>
        </p:txBody>
      </p:sp>
      <p:grpSp>
        <p:nvGrpSpPr>
          <p:cNvPr id="23" name="组合 22"/>
          <p:cNvGrpSpPr/>
          <p:nvPr/>
        </p:nvGrpSpPr>
        <p:grpSpPr>
          <a:xfrm>
            <a:off x="1871980" y="1066800"/>
            <a:ext cx="5400040" cy="3201035"/>
            <a:chOff x="2948" y="1467"/>
            <a:chExt cx="8504" cy="5041"/>
          </a:xfrm>
        </p:grpSpPr>
        <p:sp>
          <p:nvSpPr>
            <p:cNvPr id="9" name="文本框 8"/>
            <p:cNvSpPr txBox="1"/>
            <p:nvPr/>
          </p:nvSpPr>
          <p:spPr>
            <a:xfrm>
              <a:off x="3288" y="1467"/>
              <a:ext cx="7824" cy="2470"/>
            </a:xfrm>
            <a:prstGeom prst="rect">
              <a:avLst/>
            </a:prstGeom>
            <a:noFill/>
          </p:spPr>
          <p:txBody>
            <a:bodyPr wrap="square" rtlCol="0" anchor="t">
              <a:spAutoFit/>
            </a:bodyPr>
            <a:lstStyle/>
            <a:p>
              <a:pPr algn="ctr" fontAlgn="auto">
                <a:lnSpc>
                  <a:spcPct val="200000"/>
                </a:lnSpc>
              </a:pPr>
              <a:r>
                <a:rPr lang="zh-CN" altLang="en-US" sz="2400" b="1" dirty="0" smtClean="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sym typeface="+mn-ea"/>
                </a:rPr>
                <a:t>请记住！</a:t>
              </a:r>
            </a:p>
            <a:p>
              <a:pPr algn="ctr" fontAlgn="auto">
                <a:lnSpc>
                  <a:spcPct val="200000"/>
                </a:lnSpc>
              </a:pPr>
              <a:r>
                <a:rPr lang="zh-CN" altLang="en-US" sz="2400" b="1" dirty="0" smtClean="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sym typeface="+mn-ea"/>
                </a:rPr>
                <a:t>执行自主安全管理</a:t>
              </a:r>
              <a:r>
                <a:rPr lang="zh-CN" altLang="en-US" sz="2400" b="1"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sym typeface="+mn-ea"/>
                </a:rPr>
                <a:t>没有什么好商量</a:t>
              </a:r>
            </a:p>
          </p:txBody>
        </p:sp>
        <p:grpSp>
          <p:nvGrpSpPr>
            <p:cNvPr id="22" name="组合 21"/>
            <p:cNvGrpSpPr/>
            <p:nvPr/>
          </p:nvGrpSpPr>
          <p:grpSpPr>
            <a:xfrm>
              <a:off x="2948" y="4330"/>
              <a:ext cx="8504" cy="2178"/>
              <a:chOff x="3055" y="4330"/>
              <a:chExt cx="8504" cy="2178"/>
            </a:xfrm>
          </p:grpSpPr>
          <p:sp>
            <p:nvSpPr>
              <p:cNvPr id="20" name="文本框 19"/>
              <p:cNvSpPr txBox="1"/>
              <p:nvPr/>
            </p:nvSpPr>
            <p:spPr>
              <a:xfrm>
                <a:off x="3055" y="4330"/>
                <a:ext cx="3378" cy="2179"/>
              </a:xfrm>
              <a:prstGeom prst="rect">
                <a:avLst/>
              </a:prstGeom>
              <a:solidFill>
                <a:srgbClr val="0160AF"/>
              </a:solidFill>
              <a:ln>
                <a:solidFill>
                  <a:schemeClr val="accent1"/>
                </a:solidFill>
              </a:ln>
            </p:spPr>
            <p:txBody>
              <a:bodyPr wrap="square" rtlCol="0" anchor="ctr" anchorCtr="1">
                <a:spAutoFit/>
              </a:bodyPr>
              <a:lstStyle/>
              <a:p>
                <a:pPr marL="0" marR="0" lvl="0" indent="0" algn="ctr" defTabSz="914400" rtl="0" fontAlgn="base">
                  <a:lnSpc>
                    <a:spcPct val="150000"/>
                  </a:lnSpc>
                  <a:spcBef>
                    <a:spcPct val="0"/>
                  </a:spcBef>
                  <a:spcAft>
                    <a:spcPct val="0"/>
                  </a:spcAft>
                  <a:buClrTx/>
                  <a:buSzTx/>
                  <a:buFontTx/>
                  <a:buNone/>
                  <a:defRPr/>
                </a:pPr>
                <a:r>
                  <a:rPr lang="zh-CN" altLang="en-US" sz="2400" b="1" spc="100" noProof="0" dirty="0">
                    <a:solidFill>
                      <a:schemeClr val="bg1"/>
                    </a:solidFill>
                    <a:effectLst/>
                    <a:uFillTx/>
                    <a:latin typeface="微软雅黑" panose="020B0503020204020204" pitchFamily="34" charset="-122"/>
                    <a:ea typeface="微软雅黑" panose="020B0503020204020204" pitchFamily="34" charset="-122"/>
                    <a:sym typeface="+mn-ea"/>
                  </a:rPr>
                  <a:t>立责于心</a:t>
                </a:r>
              </a:p>
              <a:p>
                <a:pPr marL="0" marR="0" lvl="0" indent="0" algn="ctr" defTabSz="914400" rtl="0" fontAlgn="base">
                  <a:lnSpc>
                    <a:spcPct val="200000"/>
                  </a:lnSpc>
                  <a:spcBef>
                    <a:spcPts val="0"/>
                  </a:spcBef>
                  <a:spcAft>
                    <a:spcPts val="100"/>
                  </a:spcAft>
                  <a:buClrTx/>
                  <a:buSzTx/>
                  <a:buFontTx/>
                  <a:buNone/>
                  <a:defRPr/>
                </a:pPr>
                <a:r>
                  <a:rPr lang="zh-CN" altLang="en-US" sz="2400" b="1" spc="100" noProof="0" dirty="0">
                    <a:solidFill>
                      <a:schemeClr val="bg1"/>
                    </a:solidFill>
                    <a:effectLst/>
                    <a:uFillTx/>
                    <a:latin typeface="微软雅黑" panose="020B0503020204020204" pitchFamily="34" charset="-122"/>
                    <a:ea typeface="微软雅黑" panose="020B0503020204020204" pitchFamily="34" charset="-122"/>
                    <a:sym typeface="+mn-ea"/>
                  </a:rPr>
                  <a:t>履责于行</a:t>
                </a:r>
              </a:p>
            </p:txBody>
          </p:sp>
          <p:sp>
            <p:nvSpPr>
              <p:cNvPr id="21" name="文本框 20"/>
              <p:cNvSpPr txBox="1"/>
              <p:nvPr/>
            </p:nvSpPr>
            <p:spPr>
              <a:xfrm>
                <a:off x="8181" y="4330"/>
                <a:ext cx="3379" cy="2179"/>
              </a:xfrm>
              <a:prstGeom prst="rect">
                <a:avLst/>
              </a:prstGeom>
              <a:solidFill>
                <a:srgbClr val="0160AF"/>
              </a:solidFill>
              <a:ln>
                <a:solidFill>
                  <a:schemeClr val="accent1"/>
                </a:solidFill>
              </a:ln>
            </p:spPr>
            <p:txBody>
              <a:bodyPr wrap="square" rtlCol="0" anchor="ctr" anchorCtr="1">
                <a:spAutoFit/>
              </a:bodyPr>
              <a:lstStyle/>
              <a:p>
                <a:pPr marL="0" marR="0" lvl="0" indent="0" algn="ctr" defTabSz="914400" rtl="0" fontAlgn="base">
                  <a:lnSpc>
                    <a:spcPct val="150000"/>
                  </a:lnSpc>
                  <a:spcBef>
                    <a:spcPct val="0"/>
                  </a:spcBef>
                  <a:spcAft>
                    <a:spcPct val="0"/>
                  </a:spcAft>
                  <a:buClrTx/>
                  <a:buSzTx/>
                  <a:buFontTx/>
                  <a:buNone/>
                  <a:defRPr/>
                </a:pPr>
                <a:r>
                  <a:rPr lang="zh-CN" altLang="en-US" sz="2400" b="1" spc="100" noProof="0" dirty="0">
                    <a:solidFill>
                      <a:schemeClr val="bg1"/>
                    </a:solidFill>
                    <a:effectLst/>
                    <a:uFillTx/>
                    <a:latin typeface="微软雅黑" panose="020B0503020204020204" pitchFamily="34" charset="-122"/>
                    <a:ea typeface="微软雅黑" panose="020B0503020204020204" pitchFamily="34" charset="-122"/>
                    <a:sym typeface="+mn-ea"/>
                  </a:rPr>
                  <a:t>安全生产</a:t>
                </a:r>
              </a:p>
              <a:p>
                <a:pPr marL="0" marR="0" lvl="0" indent="0" algn="ctr" defTabSz="914400" rtl="0" fontAlgn="base">
                  <a:lnSpc>
                    <a:spcPct val="200000"/>
                  </a:lnSpc>
                  <a:spcBef>
                    <a:spcPct val="0"/>
                  </a:spcBef>
                  <a:spcAft>
                    <a:spcPct val="0"/>
                  </a:spcAft>
                  <a:buClrTx/>
                  <a:buSzTx/>
                  <a:buFontTx/>
                  <a:buNone/>
                  <a:defRPr/>
                </a:pPr>
                <a:r>
                  <a:rPr lang="zh-CN" altLang="en-US" sz="2400" b="1" spc="100" noProof="0" dirty="0">
                    <a:solidFill>
                      <a:schemeClr val="bg1"/>
                    </a:solidFill>
                    <a:effectLst/>
                    <a:uFillTx/>
                    <a:latin typeface="微软雅黑" panose="020B0503020204020204" pitchFamily="34" charset="-122"/>
                    <a:ea typeface="微软雅黑" panose="020B0503020204020204" pitchFamily="34" charset="-122"/>
                    <a:sym typeface="+mn-ea"/>
                  </a:rPr>
                  <a:t>知易行难</a:t>
                </a:r>
              </a:p>
            </p:txBody>
          </p:sp>
        </p:gr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任意多边形: 形状 8"/>
          <p:cNvSpPr/>
          <p:nvPr/>
        </p:nvSpPr>
        <p:spPr>
          <a:xfrm rot="20039436">
            <a:off x="89297" y="28893"/>
            <a:ext cx="772716" cy="1303735"/>
          </a:xfrm>
          <a:custGeom>
            <a:avLst/>
            <a:gdLst>
              <a:gd name="connsiteX0" fmla="*/ 1239121 w 1504459"/>
              <a:gd name="connsiteY0" fmla="*/ 0 h 2537186"/>
              <a:gd name="connsiteX1" fmla="*/ 1504459 w 1504459"/>
              <a:gd name="connsiteY1" fmla="*/ 129468 h 2537186"/>
              <a:gd name="connsiteX2" fmla="*/ 328568 w 1504459"/>
              <a:gd name="connsiteY2" fmla="*/ 2537186 h 2537186"/>
              <a:gd name="connsiteX3" fmla="*/ 0 w 1504459"/>
              <a:gd name="connsiteY3" fmla="*/ 2537186 h 2537186"/>
              <a:gd name="connsiteX4" fmla="*/ 1239121 w 1504459"/>
              <a:gd name="connsiteY4" fmla="*/ 0 h 2537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4459" h="2537186">
                <a:moveTo>
                  <a:pt x="1239121" y="0"/>
                </a:moveTo>
                <a:lnTo>
                  <a:pt x="1504459" y="129468"/>
                </a:lnTo>
                <a:lnTo>
                  <a:pt x="328568" y="2537186"/>
                </a:lnTo>
                <a:lnTo>
                  <a:pt x="0" y="2537186"/>
                </a:lnTo>
                <a:lnTo>
                  <a:pt x="1239121" y="0"/>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grpSp>
        <p:nvGrpSpPr>
          <p:cNvPr id="5" name="组合 4"/>
          <p:cNvGrpSpPr/>
          <p:nvPr/>
        </p:nvGrpSpPr>
        <p:grpSpPr>
          <a:xfrm>
            <a:off x="547370" y="376555"/>
            <a:ext cx="8049260" cy="4093210"/>
            <a:chOff x="1068" y="853"/>
            <a:chExt cx="12676" cy="6446"/>
          </a:xfrm>
        </p:grpSpPr>
        <p:pic>
          <p:nvPicPr>
            <p:cNvPr id="4097" name="图片 4"/>
            <p:cNvPicPr>
              <a:picLocks noChangeAspect="1"/>
            </p:cNvPicPr>
            <p:nvPr/>
          </p:nvPicPr>
          <p:blipFill>
            <a:blip r:embed="rId2" cstate="print"/>
            <a:srcRect l="28354" r="14409"/>
            <a:stretch>
              <a:fillRect/>
            </a:stretch>
          </p:blipFill>
          <p:spPr>
            <a:xfrm flipH="1">
              <a:off x="6362" y="853"/>
              <a:ext cx="7382" cy="6446"/>
            </a:xfrm>
            <a:prstGeom prst="rect">
              <a:avLst/>
            </a:prstGeom>
            <a:noFill/>
            <a:ln w="9525">
              <a:noFill/>
            </a:ln>
          </p:spPr>
        </p:pic>
        <p:grpSp>
          <p:nvGrpSpPr>
            <p:cNvPr id="3" name="组合 2"/>
            <p:cNvGrpSpPr/>
            <p:nvPr/>
          </p:nvGrpSpPr>
          <p:grpSpPr>
            <a:xfrm>
              <a:off x="1068" y="3087"/>
              <a:ext cx="7147" cy="3855"/>
              <a:chOff x="548" y="3100"/>
              <a:chExt cx="7147" cy="3855"/>
            </a:xfrm>
          </p:grpSpPr>
          <p:sp>
            <p:nvSpPr>
              <p:cNvPr id="4101" name="文本框 33"/>
              <p:cNvSpPr txBox="1"/>
              <p:nvPr/>
            </p:nvSpPr>
            <p:spPr>
              <a:xfrm>
                <a:off x="548" y="3179"/>
                <a:ext cx="3692" cy="1234"/>
              </a:xfrm>
              <a:prstGeom prst="rect">
                <a:avLst/>
              </a:prstGeom>
              <a:noFill/>
              <a:ln w="9525">
                <a:noFill/>
              </a:ln>
            </p:spPr>
            <p:txBody>
              <a:bodyPr wrap="square" anchor="t">
                <a:spAutoFit/>
              </a:bodyPr>
              <a:lstStyle/>
              <a:p>
                <a:r>
                  <a:rPr lang="en-US" altLang="zh-CN" sz="4500" dirty="0">
                    <a:solidFill>
                      <a:srgbClr val="015AA3"/>
                    </a:solidFill>
                    <a:latin typeface="造字工房力黑（非商用）常规体" pitchFamily="50" charset="-122"/>
                    <a:ea typeface="造字工房力黑（非商用）常规体" pitchFamily="50" charset="-122"/>
                  </a:rPr>
                  <a:t>PART 05</a:t>
                </a:r>
                <a:endParaRPr lang="zh-CN" altLang="en-US" sz="4500" dirty="0">
                  <a:solidFill>
                    <a:srgbClr val="015AA3"/>
                  </a:solidFill>
                  <a:latin typeface="造字工房力黑（非商用）常规体" pitchFamily="50" charset="-122"/>
                  <a:ea typeface="造字工房力黑（非商用）常规体" pitchFamily="50" charset="-122"/>
                </a:endParaRPr>
              </a:p>
            </p:txBody>
          </p:sp>
          <p:cxnSp>
            <p:nvCxnSpPr>
              <p:cNvPr id="35" name="直接连接符 34"/>
              <p:cNvCxnSpPr/>
              <p:nvPr/>
            </p:nvCxnSpPr>
            <p:spPr>
              <a:xfrm>
                <a:off x="683" y="3100"/>
                <a:ext cx="711" cy="0"/>
              </a:xfrm>
              <a:prstGeom prst="line">
                <a:avLst/>
              </a:prstGeom>
              <a:ln w="38100">
                <a:solidFill>
                  <a:srgbClr val="0160AF"/>
                </a:solidFill>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548" y="5357"/>
                <a:ext cx="7147" cy="1598"/>
              </a:xfrm>
              <a:prstGeom prst="rect">
                <a:avLst/>
              </a:prstGeom>
              <a:noFill/>
            </p:spPr>
            <p:txBody>
              <a:bodyPr wrap="square" rtlCol="0" anchor="t">
                <a:spAutoFit/>
              </a:bodyPr>
              <a:lstStyle/>
              <a:p>
                <a:pPr algn="l"/>
                <a:r>
                  <a:rPr lang="zh-CN" altLang="en-US" sz="3000" b="1" spc="100" dirty="0" smtClean="0">
                    <a:solidFill>
                      <a:srgbClr val="015AA3"/>
                    </a:solidFill>
                    <a:uFillTx/>
                    <a:latin typeface="微软雅黑" panose="020B0503020204020204" pitchFamily="34" charset="-122"/>
                    <a:ea typeface="微软雅黑" panose="020B0503020204020204" pitchFamily="34" charset="-122"/>
                    <a:sym typeface="+mn-ea"/>
                  </a:rPr>
                  <a:t>作业现场安全管理的工具应用应急处置</a:t>
                </a:r>
              </a:p>
            </p:txBody>
          </p:sp>
        </p:grpSp>
      </p:grpSp>
      <p:sp>
        <p:nvSpPr>
          <p:cNvPr id="4" name="文本框 3"/>
          <p:cNvSpPr txBox="1"/>
          <p:nvPr/>
        </p:nvSpPr>
        <p:spPr>
          <a:xfrm>
            <a:off x="473710" y="4479925"/>
            <a:ext cx="8196580" cy="398780"/>
          </a:xfrm>
          <a:prstGeom prst="rect">
            <a:avLst/>
          </a:prstGeom>
          <a:noFill/>
        </p:spPr>
        <p:txBody>
          <a:bodyPr wrap="square" rtlCol="0" anchor="t">
            <a:spAutoFit/>
          </a:bodyPr>
          <a:lstStyle/>
          <a:p>
            <a:pPr algn="ctr" fontAlgn="auto"/>
            <a:r>
              <a:rPr lang="zh-CN" altLang="en-US" sz="2000" b="1" spc="100" dirty="0" smtClean="0">
                <a:solidFill>
                  <a:srgbClr val="5BA8D7"/>
                </a:solidFill>
                <a:uFillTx/>
                <a:latin typeface="微软雅黑" panose="020B0503020204020204" pitchFamily="34" charset="-122"/>
                <a:ea typeface="微软雅黑" panose="020B0503020204020204" pitchFamily="34" charset="-122"/>
                <a:sym typeface="+mn-ea"/>
              </a:rPr>
              <a:t>思想无懈怠、制度无缺陷、设备无隐患、系统无死角、安全零事故</a:t>
            </a: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05</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sp>
        <p:nvSpPr>
          <p:cNvPr id="3" name="矩形 37"/>
          <p:cNvSpPr/>
          <p:nvPr/>
        </p:nvSpPr>
        <p:spPr>
          <a:xfrm>
            <a:off x="671830" y="230029"/>
            <a:ext cx="57962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作业现场安全管理的工具应用应急处置</a:t>
            </a:r>
          </a:p>
        </p:txBody>
      </p:sp>
      <p:grpSp>
        <p:nvGrpSpPr>
          <p:cNvPr id="4" name="组合 3"/>
          <p:cNvGrpSpPr/>
          <p:nvPr/>
        </p:nvGrpSpPr>
        <p:grpSpPr>
          <a:xfrm>
            <a:off x="1660525" y="1091565"/>
            <a:ext cx="5822950" cy="3322320"/>
            <a:chOff x="2620" y="1629"/>
            <a:chExt cx="9170" cy="5232"/>
          </a:xfrm>
        </p:grpSpPr>
        <p:sp>
          <p:nvSpPr>
            <p:cNvPr id="2" name="文本框 1"/>
            <p:cNvSpPr txBox="1"/>
            <p:nvPr/>
          </p:nvSpPr>
          <p:spPr>
            <a:xfrm>
              <a:off x="2665" y="1629"/>
              <a:ext cx="9071" cy="5233"/>
            </a:xfrm>
            <a:prstGeom prst="rect">
              <a:avLst/>
            </a:prstGeom>
            <a:noFill/>
          </p:spPr>
          <p:txBody>
            <a:bodyPr wrap="square" rtlCol="0" anchor="t">
              <a:spAutoFit/>
            </a:bodyPr>
            <a:lstStyle/>
            <a:p>
              <a:pPr indent="457200" algn="just" fontAlgn="auto">
                <a:lnSpc>
                  <a:spcPct val="150000"/>
                </a:lnSpc>
              </a:pPr>
              <a:r>
                <a:rPr lang="zh-CN" altLang="en-US" sz="2000"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作业现场应急处置原则：“心中有数、手中有方、身边有人、急前有序”。在应急救援及灾害处置必须依照以上原则，避免盲目救援和盲目施救。</a:t>
              </a:r>
            </a:p>
            <a:p>
              <a:pPr indent="457200" algn="just" fontAlgn="auto">
                <a:lnSpc>
                  <a:spcPct val="150000"/>
                </a:lnSpc>
              </a:pPr>
              <a:r>
                <a:rPr lang="zh-CN" altLang="en-US" sz="2000"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定期组织车间</a:t>
              </a:r>
              <a:r>
                <a:rPr lang="en-US" sz="2000"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a:t>
              </a:r>
              <a:r>
                <a:rPr lang="zh-CN" altLang="en-US" sz="2000"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工段</a:t>
              </a:r>
              <a:r>
                <a:rPr lang="en-US" sz="2000"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a:t>
              </a:r>
              <a:r>
                <a:rPr lang="zh-CN" altLang="en-US" sz="2000"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、班组开展生产安全事故应急演练，做到作业现场一线从业人员</a:t>
              </a:r>
              <a:r>
                <a:rPr lang="en-US" altLang="en-US" sz="2000"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  </a:t>
              </a:r>
              <a:r>
                <a:rPr lang="zh-CN" altLang="en-US" sz="2000" spc="100" dirty="0" smtClean="0">
                  <a:solidFill>
                    <a:schemeClr val="tx1">
                      <a:lumMod val="85000"/>
                      <a:lumOff val="15000"/>
                    </a:schemeClr>
                  </a:solidFill>
                  <a:uFillTx/>
                  <a:latin typeface="微软雅黑" panose="020B0503020204020204" pitchFamily="34" charset="-122"/>
                  <a:ea typeface="微软雅黑" panose="020B0503020204020204" pitchFamily="34" charset="-122"/>
                  <a:sym typeface="+mn-ea"/>
                </a:rPr>
                <a:t>参与应急演练全覆盖。</a:t>
              </a:r>
            </a:p>
          </p:txBody>
        </p:sp>
        <p:sp>
          <p:nvSpPr>
            <p:cNvPr id="14" name="圆角矩形 13"/>
            <p:cNvSpPr/>
            <p:nvPr/>
          </p:nvSpPr>
          <p:spPr>
            <a:xfrm>
              <a:off x="2620" y="1722"/>
              <a:ext cx="9171" cy="5139"/>
            </a:xfrm>
            <a:prstGeom prst="roundRect">
              <a:avLst>
                <a:gd name="adj" fmla="val 3142"/>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05</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sp>
        <p:nvSpPr>
          <p:cNvPr id="3" name="矩形 37"/>
          <p:cNvSpPr/>
          <p:nvPr/>
        </p:nvSpPr>
        <p:spPr>
          <a:xfrm>
            <a:off x="671830" y="230029"/>
            <a:ext cx="5796280"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作业现场安全管理的工具应用应急处置</a:t>
            </a:r>
          </a:p>
        </p:txBody>
      </p:sp>
      <p:sp>
        <p:nvSpPr>
          <p:cNvPr id="6" name="文本框 5"/>
          <p:cNvSpPr txBox="1"/>
          <p:nvPr/>
        </p:nvSpPr>
        <p:spPr>
          <a:xfrm>
            <a:off x="3680460" y="829945"/>
            <a:ext cx="1783080" cy="398780"/>
          </a:xfrm>
          <a:prstGeom prst="rect">
            <a:avLst/>
          </a:prstGeom>
          <a:noFill/>
        </p:spPr>
        <p:txBody>
          <a:bodyPr wrap="none" rtlCol="0" anchor="t">
            <a:spAutoFit/>
          </a:bodyPr>
          <a:lstStyle/>
          <a:p>
            <a:pPr algn="ctr"/>
            <a:r>
              <a:rPr lang="zh-CN" altLang="en-US" sz="2000" b="1" spc="100" dirty="0">
                <a:solidFill>
                  <a:srgbClr val="1770C0"/>
                </a:solidFill>
                <a:uFillTx/>
                <a:latin typeface="微软雅黑" panose="020B0503020204020204" pitchFamily="34" charset="-122"/>
                <a:ea typeface="微软雅黑" panose="020B0503020204020204" pitchFamily="34" charset="-122"/>
                <a:sym typeface="+mn-ea"/>
              </a:rPr>
              <a:t>几点工作体会</a:t>
            </a:r>
          </a:p>
        </p:txBody>
      </p:sp>
      <p:grpSp>
        <p:nvGrpSpPr>
          <p:cNvPr id="41" name="组合 40"/>
          <p:cNvGrpSpPr/>
          <p:nvPr/>
        </p:nvGrpSpPr>
        <p:grpSpPr>
          <a:xfrm>
            <a:off x="832803" y="1432560"/>
            <a:ext cx="7478395" cy="3154045"/>
            <a:chOff x="738" y="1941"/>
            <a:chExt cx="11777" cy="4967"/>
          </a:xfrm>
        </p:grpSpPr>
        <p:cxnSp>
          <p:nvCxnSpPr>
            <p:cNvPr id="39" name="直接连接符 38"/>
            <p:cNvCxnSpPr>
              <a:stCxn id="38" idx="0"/>
            </p:cNvCxnSpPr>
            <p:nvPr/>
          </p:nvCxnSpPr>
          <p:spPr>
            <a:xfrm flipV="1">
              <a:off x="8366" y="3941"/>
              <a:ext cx="11" cy="1742"/>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直接连接符 32"/>
            <p:cNvCxnSpPr>
              <a:stCxn id="31" idx="0"/>
              <a:endCxn id="17" idx="0"/>
            </p:cNvCxnSpPr>
            <p:nvPr/>
          </p:nvCxnSpPr>
          <p:spPr>
            <a:xfrm>
              <a:off x="6194" y="2804"/>
              <a:ext cx="0" cy="155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直接连接符 24"/>
            <p:cNvCxnSpPr>
              <a:stCxn id="24" idx="2"/>
              <a:endCxn id="16" idx="0"/>
            </p:cNvCxnSpPr>
            <p:nvPr/>
          </p:nvCxnSpPr>
          <p:spPr>
            <a:xfrm>
              <a:off x="3790" y="3952"/>
              <a:ext cx="813" cy="104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直接连接符 18"/>
            <p:cNvCxnSpPr>
              <a:stCxn id="44" idx="2"/>
              <a:endCxn id="34" idx="0"/>
            </p:cNvCxnSpPr>
            <p:nvPr/>
          </p:nvCxnSpPr>
          <p:spPr>
            <a:xfrm>
              <a:off x="2022" y="5183"/>
              <a:ext cx="1006" cy="665"/>
            </a:xfrm>
            <a:prstGeom prst="line">
              <a:avLst/>
            </a:prstGeom>
          </p:spPr>
          <p:style>
            <a:lnRef idx="1">
              <a:schemeClr val="accent1"/>
            </a:lnRef>
            <a:fillRef idx="0">
              <a:schemeClr val="accent1"/>
            </a:fillRef>
            <a:effectRef idx="0">
              <a:schemeClr val="accent1"/>
            </a:effectRef>
            <a:fontRef idx="minor">
              <a:schemeClr val="tx1"/>
            </a:fontRef>
          </p:style>
        </p:cxnSp>
        <p:grpSp>
          <p:nvGrpSpPr>
            <p:cNvPr id="13" name="组合 12"/>
            <p:cNvGrpSpPr/>
            <p:nvPr/>
          </p:nvGrpSpPr>
          <p:grpSpPr>
            <a:xfrm>
              <a:off x="1885" y="2326"/>
              <a:ext cx="10630" cy="4582"/>
              <a:chOff x="2185" y="2536"/>
              <a:chExt cx="10630" cy="4582"/>
            </a:xfrm>
          </p:grpSpPr>
          <p:grpSp>
            <p:nvGrpSpPr>
              <p:cNvPr id="11" name="组合 10"/>
              <p:cNvGrpSpPr/>
              <p:nvPr/>
            </p:nvGrpSpPr>
            <p:grpSpPr>
              <a:xfrm>
                <a:off x="11177" y="2566"/>
                <a:ext cx="1638" cy="1678"/>
                <a:chOff x="12557" y="2191"/>
                <a:chExt cx="1638" cy="1678"/>
              </a:xfrm>
            </p:grpSpPr>
            <p:sp>
              <p:nvSpPr>
                <p:cNvPr id="12" name="Shape 1625"/>
                <p:cNvSpPr/>
                <p:nvPr/>
              </p:nvSpPr>
              <p:spPr>
                <a:xfrm>
                  <a:off x="12557" y="2191"/>
                  <a:ext cx="1638" cy="1678"/>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rgbClr val="0160AF"/>
                </a:solidFill>
                <a:ln w="50800">
                  <a:solidFill>
                    <a:schemeClr val="bg1"/>
                  </a:solidFill>
                  <a:miter lim="400000"/>
                </a:ln>
                <a:effectLst>
                  <a:outerShdw blurRad="127000" dist="38100" dir="8100000" algn="tr" rotWithShape="0">
                    <a:prstClr val="black">
                      <a:alpha val="40000"/>
                    </a:prstClr>
                  </a:outerShdw>
                </a:effectLst>
              </p:spPr>
              <p:txBody>
                <a:bodyPr lIns="0" tIns="0" rIns="0" bIns="0"/>
                <a:lstStyle/>
                <a:p>
                  <a:pPr lvl="0"/>
                  <a:endParaRPr sz="1300"/>
                </a:p>
              </p:txBody>
            </p:sp>
            <p:sp>
              <p:nvSpPr>
                <p:cNvPr id="49" name="Shape 1657"/>
                <p:cNvSpPr/>
                <p:nvPr/>
              </p:nvSpPr>
              <p:spPr>
                <a:xfrm>
                  <a:off x="13132" y="2556"/>
                  <a:ext cx="488" cy="499"/>
                </a:xfrm>
                <a:custGeom>
                  <a:avLst/>
                  <a:gdLst/>
                  <a:ahLst/>
                  <a:cxnLst>
                    <a:cxn ang="0">
                      <a:pos x="wd2" y="hd2"/>
                    </a:cxn>
                    <a:cxn ang="5400000">
                      <a:pos x="wd2" y="hd2"/>
                    </a:cxn>
                    <a:cxn ang="10800000">
                      <a:pos x="wd2" y="hd2"/>
                    </a:cxn>
                    <a:cxn ang="16200000">
                      <a:pos x="wd2" y="hd2"/>
                    </a:cxn>
                  </a:cxnLst>
                  <a:rect l="0" t="0" r="r" b="b"/>
                  <a:pathLst>
                    <a:path w="21600" h="21600" extrusionOk="0">
                      <a:moveTo>
                        <a:pt x="1735" y="3821"/>
                      </a:moveTo>
                      <a:lnTo>
                        <a:pt x="4745" y="3821"/>
                      </a:lnTo>
                      <a:cubicBezTo>
                        <a:pt x="4832" y="6659"/>
                        <a:pt x="5371" y="8569"/>
                        <a:pt x="6052" y="9978"/>
                      </a:cubicBezTo>
                      <a:cubicBezTo>
                        <a:pt x="3968" y="8590"/>
                        <a:pt x="2022" y="6988"/>
                        <a:pt x="1735" y="3821"/>
                      </a:cubicBezTo>
                      <a:close/>
                      <a:moveTo>
                        <a:pt x="10800" y="1439"/>
                      </a:moveTo>
                      <a:cubicBezTo>
                        <a:pt x="14079" y="1438"/>
                        <a:pt x="15359" y="2749"/>
                        <a:pt x="15358" y="3236"/>
                      </a:cubicBezTo>
                      <a:cubicBezTo>
                        <a:pt x="15358" y="3725"/>
                        <a:pt x="14080" y="5035"/>
                        <a:pt x="10800" y="5038"/>
                      </a:cubicBezTo>
                      <a:cubicBezTo>
                        <a:pt x="7521" y="5035"/>
                        <a:pt x="6242" y="3725"/>
                        <a:pt x="6242" y="3236"/>
                      </a:cubicBezTo>
                      <a:cubicBezTo>
                        <a:pt x="6241" y="2749"/>
                        <a:pt x="7521" y="1438"/>
                        <a:pt x="10800" y="1439"/>
                      </a:cubicBezTo>
                      <a:close/>
                      <a:moveTo>
                        <a:pt x="15548" y="9978"/>
                      </a:moveTo>
                      <a:cubicBezTo>
                        <a:pt x="16230" y="8569"/>
                        <a:pt x="16768" y="6659"/>
                        <a:pt x="16855" y="3821"/>
                      </a:cubicBezTo>
                      <a:lnTo>
                        <a:pt x="19866" y="3821"/>
                      </a:lnTo>
                      <a:cubicBezTo>
                        <a:pt x="19580" y="6988"/>
                        <a:pt x="17632" y="8590"/>
                        <a:pt x="15548" y="9978"/>
                      </a:cubicBezTo>
                      <a:close/>
                      <a:moveTo>
                        <a:pt x="12216" y="15911"/>
                      </a:moveTo>
                      <a:cubicBezTo>
                        <a:pt x="12216" y="14207"/>
                        <a:pt x="13537" y="13266"/>
                        <a:pt x="15690" y="11871"/>
                      </a:cubicBezTo>
                      <a:cubicBezTo>
                        <a:pt x="18323" y="10163"/>
                        <a:pt x="21600" y="8040"/>
                        <a:pt x="21600" y="2998"/>
                      </a:cubicBezTo>
                      <a:cubicBezTo>
                        <a:pt x="21600" y="2544"/>
                        <a:pt x="21220" y="2177"/>
                        <a:pt x="20750" y="2177"/>
                      </a:cubicBezTo>
                      <a:lnTo>
                        <a:pt x="16635" y="2177"/>
                      </a:lnTo>
                      <a:cubicBezTo>
                        <a:pt x="16053" y="1125"/>
                        <a:pt x="14320" y="0"/>
                        <a:pt x="10800" y="0"/>
                      </a:cubicBezTo>
                      <a:cubicBezTo>
                        <a:pt x="7281" y="0"/>
                        <a:pt x="5547" y="1125"/>
                        <a:pt x="4966" y="2177"/>
                      </a:cubicBezTo>
                      <a:lnTo>
                        <a:pt x="850" y="2177"/>
                      </a:lnTo>
                      <a:cubicBezTo>
                        <a:pt x="380" y="2177"/>
                        <a:pt x="0" y="2544"/>
                        <a:pt x="0" y="2998"/>
                      </a:cubicBezTo>
                      <a:cubicBezTo>
                        <a:pt x="0" y="8040"/>
                        <a:pt x="3277" y="10163"/>
                        <a:pt x="5912" y="11871"/>
                      </a:cubicBezTo>
                      <a:cubicBezTo>
                        <a:pt x="8065" y="13266"/>
                        <a:pt x="9384" y="14207"/>
                        <a:pt x="9384" y="15911"/>
                      </a:cubicBezTo>
                      <a:lnTo>
                        <a:pt x="9384" y="17450"/>
                      </a:lnTo>
                      <a:cubicBezTo>
                        <a:pt x="7122" y="17696"/>
                        <a:pt x="5461" y="18514"/>
                        <a:pt x="5461" y="19487"/>
                      </a:cubicBezTo>
                      <a:cubicBezTo>
                        <a:pt x="5461" y="20654"/>
                        <a:pt x="7851" y="21600"/>
                        <a:pt x="10800" y="21600"/>
                      </a:cubicBezTo>
                      <a:cubicBezTo>
                        <a:pt x="13749" y="21600"/>
                        <a:pt x="16139" y="20654"/>
                        <a:pt x="16139" y="19487"/>
                      </a:cubicBezTo>
                      <a:cubicBezTo>
                        <a:pt x="16139" y="18514"/>
                        <a:pt x="14478" y="17696"/>
                        <a:pt x="12216" y="17450"/>
                      </a:cubicBezTo>
                      <a:cubicBezTo>
                        <a:pt x="12216" y="17450"/>
                        <a:pt x="12216" y="15911"/>
                        <a:pt x="12216" y="15911"/>
                      </a:cubicBezTo>
                      <a:close/>
                    </a:path>
                  </a:pathLst>
                </a:custGeom>
                <a:solidFill>
                  <a:schemeClr val="bg1"/>
                </a:solidFill>
                <a:ln w="12700">
                  <a:miter lim="400000"/>
                </a:ln>
              </p:spPr>
              <p:txBody>
                <a:bodyPr lIns="0" tIns="0" rIns="0" bIns="0" anchor="ctr"/>
                <a:lstStyle/>
                <a:p>
                  <a:pPr lvl="0"/>
                  <a:endParaRPr sz="1300"/>
                </a:p>
              </p:txBody>
            </p:sp>
            <p:sp>
              <p:nvSpPr>
                <p:cNvPr id="50" name="Text Placeholder 3"/>
                <p:cNvSpPr txBox="1"/>
                <p:nvPr/>
              </p:nvSpPr>
              <p:spPr>
                <a:xfrm>
                  <a:off x="12774" y="3137"/>
                  <a:ext cx="1205" cy="483"/>
                </a:xfrm>
                <a:prstGeom prst="rect">
                  <a:avLst/>
                </a:prstGeom>
              </p:spPr>
              <p:txBody>
                <a:bodyPr vert="horz" lIns="0" tIns="0" rIns="0" bIns="0" rtlCol="0" anchor="ctr">
                  <a:normAutofit/>
                </a:bodyPr>
                <a:lstStyle>
                  <a:lvl1pPr marL="0" indent="0" algn="l" defTabSz="914400" rtl="0" eaLnBrk="1" latinLnBrk="0" hangingPunct="1">
                    <a:lnSpc>
                      <a:spcPct val="90000"/>
                    </a:lnSpc>
                    <a:spcBef>
                      <a:spcPts val="1000"/>
                    </a:spcBef>
                    <a:buFont typeface="Arial" panose="020B0604020202020204" pitchFamily="34" charset="0"/>
                    <a:buNone/>
                    <a:defRPr sz="175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zh-CN" altLang="en-US" sz="1400" b="1" dirty="0">
                      <a:solidFill>
                        <a:schemeClr val="bg1"/>
                      </a:solidFill>
                      <a:latin typeface="微软雅黑" panose="020B0503020204020204" pitchFamily="34" charset="-122"/>
                      <a:ea typeface="微软雅黑" panose="020B0503020204020204" pitchFamily="34" charset="-122"/>
                    </a:rPr>
                    <a:t>持续改进</a:t>
                  </a:r>
                </a:p>
              </p:txBody>
            </p:sp>
          </p:grpSp>
          <p:sp>
            <p:nvSpPr>
              <p:cNvPr id="22" name="Shape 1624"/>
              <p:cNvSpPr/>
              <p:nvPr/>
            </p:nvSpPr>
            <p:spPr>
              <a:xfrm>
                <a:off x="2185" y="2536"/>
                <a:ext cx="8617" cy="4583"/>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1730" y="16970"/>
                      <a:pt x="4055" y="13284"/>
                      <a:pt x="7055" y="10308"/>
                    </a:cubicBezTo>
                    <a:cubicBezTo>
                      <a:pt x="10098" y="7290"/>
                      <a:pt x="13901" y="4973"/>
                      <a:pt x="18380" y="2877"/>
                    </a:cubicBezTo>
                    <a:lnTo>
                      <a:pt x="18198" y="0"/>
                    </a:lnTo>
                    <a:lnTo>
                      <a:pt x="21600" y="4603"/>
                    </a:lnTo>
                    <a:lnTo>
                      <a:pt x="18924" y="11507"/>
                    </a:lnTo>
                    <a:lnTo>
                      <a:pt x="18743" y="8630"/>
                    </a:lnTo>
                    <a:cubicBezTo>
                      <a:pt x="14655" y="9764"/>
                      <a:pt x="11069" y="11155"/>
                      <a:pt x="8004" y="13185"/>
                    </a:cubicBezTo>
                    <a:cubicBezTo>
                      <a:pt x="4885" y="15251"/>
                      <a:pt x="2242" y="17999"/>
                      <a:pt x="0" y="21600"/>
                    </a:cubicBezTo>
                    <a:close/>
                  </a:path>
                </a:pathLst>
              </a:custGeom>
              <a:solidFill>
                <a:srgbClr val="0160AF"/>
              </a:solidFill>
              <a:ln w="38100">
                <a:solidFill>
                  <a:schemeClr val="bg1"/>
                </a:solidFill>
                <a:miter lim="400000"/>
              </a:ln>
              <a:effectLst>
                <a:outerShdw blurRad="127000" dist="38100" dir="8100000" algn="tr" rotWithShape="0">
                  <a:prstClr val="black">
                    <a:alpha val="40000"/>
                  </a:prstClr>
                </a:outerShdw>
              </a:effectLst>
            </p:spPr>
            <p:txBody>
              <a:bodyPr lIns="0" tIns="0" rIns="0" bIns="0"/>
              <a:lstStyle/>
              <a:p>
                <a:pPr lvl="0"/>
                <a:endParaRPr sz="1300"/>
              </a:p>
            </p:txBody>
          </p:sp>
        </p:grpSp>
        <p:sp>
          <p:nvSpPr>
            <p:cNvPr id="34" name="Shape 1653"/>
            <p:cNvSpPr/>
            <p:nvPr/>
          </p:nvSpPr>
          <p:spPr>
            <a:xfrm>
              <a:off x="2960" y="5780"/>
              <a:ext cx="136" cy="136"/>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rgbClr val="FFFFFF"/>
            </a:solidFill>
            <a:ln w="12700">
              <a:miter lim="400000"/>
            </a:ln>
          </p:spPr>
          <p:txBody>
            <a:bodyPr lIns="0" tIns="0" rIns="0" bIns="0"/>
            <a:lstStyle/>
            <a:p>
              <a:pPr lvl="0"/>
              <a:endParaRPr sz="1300"/>
            </a:p>
          </p:txBody>
        </p:sp>
        <p:sp>
          <p:nvSpPr>
            <p:cNvPr id="16" name="Shape 1653"/>
            <p:cNvSpPr/>
            <p:nvPr/>
          </p:nvSpPr>
          <p:spPr>
            <a:xfrm>
              <a:off x="4468" y="4879"/>
              <a:ext cx="270" cy="241"/>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rgbClr val="FFFFFF"/>
            </a:solidFill>
            <a:ln w="12700">
              <a:miter lim="400000"/>
            </a:ln>
          </p:spPr>
          <p:txBody>
            <a:bodyPr lIns="0" tIns="0" rIns="0" bIns="0"/>
            <a:lstStyle/>
            <a:p>
              <a:pPr lvl="0"/>
              <a:endParaRPr sz="1300"/>
            </a:p>
          </p:txBody>
        </p:sp>
        <p:sp>
          <p:nvSpPr>
            <p:cNvPr id="17" name="Shape 1653"/>
            <p:cNvSpPr/>
            <p:nvPr/>
          </p:nvSpPr>
          <p:spPr>
            <a:xfrm>
              <a:off x="5987" y="4196"/>
              <a:ext cx="413" cy="315"/>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rgbClr val="FFFFFF"/>
            </a:solidFill>
            <a:ln w="12700">
              <a:miter lim="400000"/>
            </a:ln>
          </p:spPr>
          <p:txBody>
            <a:bodyPr lIns="0" tIns="0" rIns="0" bIns="0"/>
            <a:lstStyle/>
            <a:p>
              <a:pPr lvl="0"/>
              <a:endParaRPr sz="1300"/>
            </a:p>
          </p:txBody>
        </p:sp>
        <p:grpSp>
          <p:nvGrpSpPr>
            <p:cNvPr id="15" name="组合 14"/>
            <p:cNvGrpSpPr/>
            <p:nvPr/>
          </p:nvGrpSpPr>
          <p:grpSpPr>
            <a:xfrm>
              <a:off x="1739" y="4717"/>
              <a:ext cx="565" cy="565"/>
              <a:chOff x="3875" y="5753"/>
              <a:chExt cx="565" cy="565"/>
            </a:xfrm>
          </p:grpSpPr>
          <p:sp>
            <p:nvSpPr>
              <p:cNvPr id="30" name="Shape 1630"/>
              <p:cNvSpPr/>
              <p:nvPr/>
            </p:nvSpPr>
            <p:spPr>
              <a:xfrm>
                <a:off x="3875" y="5753"/>
                <a:ext cx="565" cy="565"/>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w="38100" cap="flat">
                <a:solidFill>
                  <a:schemeClr val="bg1"/>
                </a:solidFill>
                <a:miter lim="400000"/>
              </a:ln>
              <a:effectLst>
                <a:outerShdw blurRad="127000" dist="38100" dir="8100000" algn="tr" rotWithShape="0">
                  <a:prstClr val="black">
                    <a:alpha val="40000"/>
                  </a:prstClr>
                </a:outerShdw>
              </a:effectLst>
            </p:spPr>
            <p:txBody>
              <a:bodyPr wrap="square" lIns="14288" tIns="14288" rIns="14288" bIns="14288" numCol="1" anchor="ctr">
                <a:noAutofit/>
              </a:bodyPr>
              <a:lstStyle/>
              <a:p>
                <a:pPr lvl="0"/>
                <a:endParaRPr sz="1300"/>
              </a:p>
            </p:txBody>
          </p:sp>
          <p:sp>
            <p:nvSpPr>
              <p:cNvPr id="44" name="Text Placeholder 4"/>
              <p:cNvSpPr txBox="1"/>
              <p:nvPr/>
            </p:nvSpPr>
            <p:spPr>
              <a:xfrm>
                <a:off x="4006" y="5854"/>
                <a:ext cx="304" cy="365"/>
              </a:xfrm>
              <a:prstGeom prst="rect">
                <a:avLst/>
              </a:prstGeom>
            </p:spPr>
            <p:txBody>
              <a:bodyPr vert="horz" lIns="0" tIns="0" rIns="0" bIns="0" rtlCol="0" anchor="ctr">
                <a:normAutofit/>
              </a:bodyPr>
              <a:lstStyle>
                <a:lvl1pPr marL="0" indent="0" algn="l" defTabSz="914400" rtl="0" eaLnBrk="1" latinLnBrk="0" hangingPunct="1">
                  <a:lnSpc>
                    <a:spcPts val="1400"/>
                  </a:lnSpc>
                  <a:spcBef>
                    <a:spcPts val="1000"/>
                  </a:spcBef>
                  <a:buFont typeface="Arial" panose="020B0604020202020204" pitchFamily="34" charset="0"/>
                  <a:buNone/>
                  <a:defRPr sz="1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id-ID" sz="1200" b="1" dirty="0">
                    <a:solidFill>
                      <a:srgbClr val="FCFCFC"/>
                    </a:solidFill>
                    <a:latin typeface="微软雅黑" panose="020B0503020204020204" pitchFamily="34" charset="-122"/>
                    <a:ea typeface="微软雅黑" panose="020B0503020204020204" pitchFamily="34" charset="-122"/>
                  </a:rPr>
                  <a:t>01</a:t>
                </a:r>
              </a:p>
            </p:txBody>
          </p:sp>
        </p:grpSp>
        <p:sp>
          <p:nvSpPr>
            <p:cNvPr id="20" name="文本框 19"/>
            <p:cNvSpPr txBox="1"/>
            <p:nvPr/>
          </p:nvSpPr>
          <p:spPr>
            <a:xfrm>
              <a:off x="738" y="4137"/>
              <a:ext cx="2568" cy="580"/>
            </a:xfrm>
            <a:prstGeom prst="rect">
              <a:avLst/>
            </a:prstGeom>
            <a:noFill/>
          </p:spPr>
          <p:txBody>
            <a:bodyPr wrap="none" rtlCol="0" anchor="t">
              <a:spAutoFit/>
            </a:bodyPr>
            <a:lstStyle/>
            <a:p>
              <a:pPr marL="0" indent="0" algn="ctr" fontAlgn="auto">
                <a:buNone/>
              </a:pPr>
              <a:r>
                <a:rPr lang="zh-CN" altLang="en-US" b="1" spc="100" dirty="0">
                  <a:solidFill>
                    <a:schemeClr val="tx1">
                      <a:lumMod val="75000"/>
                      <a:lumOff val="25000"/>
                    </a:schemeClr>
                  </a:solidFill>
                  <a:uFillTx/>
                  <a:latin typeface="微软雅黑" panose="020B0503020204020204" pitchFamily="34" charset="-122"/>
                  <a:ea typeface="微软雅黑" panose="020B0503020204020204" pitchFamily="34" charset="-122"/>
                  <a:sym typeface="+mn-ea"/>
                </a:rPr>
                <a:t>从自身做起！</a:t>
              </a:r>
            </a:p>
          </p:txBody>
        </p:sp>
        <p:grpSp>
          <p:nvGrpSpPr>
            <p:cNvPr id="21" name="组合 20"/>
            <p:cNvGrpSpPr/>
            <p:nvPr/>
          </p:nvGrpSpPr>
          <p:grpSpPr>
            <a:xfrm>
              <a:off x="3508" y="3469"/>
              <a:ext cx="565" cy="565"/>
              <a:chOff x="3875" y="5753"/>
              <a:chExt cx="565" cy="565"/>
            </a:xfrm>
          </p:grpSpPr>
          <p:sp>
            <p:nvSpPr>
              <p:cNvPr id="23" name="Shape 1630"/>
              <p:cNvSpPr/>
              <p:nvPr/>
            </p:nvSpPr>
            <p:spPr>
              <a:xfrm>
                <a:off x="3875" y="5753"/>
                <a:ext cx="565" cy="565"/>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bg1">
                  <a:lumMod val="50000"/>
                </a:schemeClr>
              </a:solidFill>
              <a:ln w="38100" cap="flat">
                <a:solidFill>
                  <a:schemeClr val="bg1"/>
                </a:solidFill>
                <a:miter lim="400000"/>
              </a:ln>
              <a:effectLst>
                <a:outerShdw blurRad="127000" dist="38100" dir="8100000" algn="tr" rotWithShape="0">
                  <a:prstClr val="black">
                    <a:alpha val="40000"/>
                  </a:prstClr>
                </a:outerShdw>
              </a:effectLst>
            </p:spPr>
            <p:txBody>
              <a:bodyPr wrap="square" lIns="14288" tIns="14288" rIns="14288" bIns="14288" numCol="1" anchor="ctr">
                <a:noAutofit/>
              </a:bodyPr>
              <a:lstStyle/>
              <a:p>
                <a:pPr lvl="0"/>
                <a:endParaRPr sz="1300"/>
              </a:p>
            </p:txBody>
          </p:sp>
          <p:sp>
            <p:nvSpPr>
              <p:cNvPr id="24" name="Text Placeholder 4"/>
              <p:cNvSpPr txBox="1"/>
              <p:nvPr/>
            </p:nvSpPr>
            <p:spPr>
              <a:xfrm>
                <a:off x="4005" y="5871"/>
                <a:ext cx="304" cy="365"/>
              </a:xfrm>
              <a:prstGeom prst="rect">
                <a:avLst/>
              </a:prstGeom>
            </p:spPr>
            <p:txBody>
              <a:bodyPr vert="horz" lIns="0" tIns="0" rIns="0" bIns="0" rtlCol="0" anchor="ctr">
                <a:normAutofit/>
              </a:bodyPr>
              <a:lstStyle>
                <a:lvl1pPr marL="0" indent="0" algn="l" defTabSz="914400" rtl="0" eaLnBrk="1" latinLnBrk="0" hangingPunct="1">
                  <a:lnSpc>
                    <a:spcPts val="1400"/>
                  </a:lnSpc>
                  <a:spcBef>
                    <a:spcPts val="1000"/>
                  </a:spcBef>
                  <a:buFont typeface="Arial" panose="020B0604020202020204" pitchFamily="34" charset="0"/>
                  <a:buNone/>
                  <a:defRPr sz="1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id-ID" sz="1200" b="1" dirty="0">
                    <a:solidFill>
                      <a:srgbClr val="FCFCFC"/>
                    </a:solidFill>
                    <a:latin typeface="微软雅黑" panose="020B0503020204020204" pitchFamily="34" charset="-122"/>
                    <a:ea typeface="微软雅黑" panose="020B0503020204020204" pitchFamily="34" charset="-122"/>
                  </a:rPr>
                  <a:t>0</a:t>
                </a:r>
                <a:r>
                  <a:rPr lang="en-US" altLang="id-ID" sz="1200" b="1" dirty="0">
                    <a:solidFill>
                      <a:srgbClr val="FCFCFC"/>
                    </a:solidFill>
                    <a:latin typeface="微软雅黑" panose="020B0503020204020204" pitchFamily="34" charset="-122"/>
                    <a:ea typeface="微软雅黑" panose="020B0503020204020204" pitchFamily="34" charset="-122"/>
                  </a:rPr>
                  <a:t>2</a:t>
                </a:r>
              </a:p>
            </p:txBody>
          </p:sp>
        </p:grpSp>
        <p:sp>
          <p:nvSpPr>
            <p:cNvPr id="27" name="文本框 26"/>
            <p:cNvSpPr txBox="1"/>
            <p:nvPr/>
          </p:nvSpPr>
          <p:spPr>
            <a:xfrm>
              <a:off x="2126" y="2905"/>
              <a:ext cx="3328" cy="580"/>
            </a:xfrm>
            <a:prstGeom prst="rect">
              <a:avLst/>
            </a:prstGeom>
            <a:noFill/>
          </p:spPr>
          <p:txBody>
            <a:bodyPr wrap="none" rtlCol="0" anchor="t">
              <a:spAutoFit/>
            </a:bodyPr>
            <a:lstStyle/>
            <a:p>
              <a:pPr marL="0" indent="0" algn="ctr" fontAlgn="auto">
                <a:buNone/>
              </a:pPr>
              <a:r>
                <a:rPr lang="zh-CN" altLang="en-US" b="1" spc="100" dirty="0">
                  <a:solidFill>
                    <a:schemeClr val="tx1">
                      <a:lumMod val="75000"/>
                      <a:lumOff val="25000"/>
                    </a:schemeClr>
                  </a:solidFill>
                  <a:uFillTx/>
                  <a:latin typeface="微软雅黑" panose="020B0503020204020204" pitchFamily="34" charset="-122"/>
                  <a:ea typeface="微软雅黑" panose="020B0503020204020204" pitchFamily="34" charset="-122"/>
                  <a:sym typeface="+mn-ea"/>
                </a:rPr>
                <a:t>从一点一滴做起！</a:t>
              </a:r>
            </a:p>
          </p:txBody>
        </p:sp>
        <p:grpSp>
          <p:nvGrpSpPr>
            <p:cNvPr id="29" name="组合 28"/>
            <p:cNvGrpSpPr/>
            <p:nvPr/>
          </p:nvGrpSpPr>
          <p:grpSpPr>
            <a:xfrm>
              <a:off x="5911" y="2521"/>
              <a:ext cx="565" cy="565"/>
              <a:chOff x="3875" y="5753"/>
              <a:chExt cx="565" cy="565"/>
            </a:xfrm>
          </p:grpSpPr>
          <p:sp>
            <p:nvSpPr>
              <p:cNvPr id="31" name="Shape 1630"/>
              <p:cNvSpPr/>
              <p:nvPr/>
            </p:nvSpPr>
            <p:spPr>
              <a:xfrm>
                <a:off x="3875" y="5753"/>
                <a:ext cx="565" cy="565"/>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w="38100" cap="flat">
                <a:solidFill>
                  <a:schemeClr val="bg1"/>
                </a:solidFill>
                <a:miter lim="400000"/>
              </a:ln>
              <a:effectLst>
                <a:outerShdw blurRad="127000" dist="38100" dir="8100000" algn="tr" rotWithShape="0">
                  <a:prstClr val="black">
                    <a:alpha val="40000"/>
                  </a:prstClr>
                </a:outerShdw>
              </a:effectLst>
            </p:spPr>
            <p:txBody>
              <a:bodyPr wrap="square" lIns="14288" tIns="14288" rIns="14288" bIns="14288" numCol="1" anchor="ctr">
                <a:noAutofit/>
              </a:bodyPr>
              <a:lstStyle/>
              <a:p>
                <a:pPr lvl="0"/>
                <a:endParaRPr sz="1300"/>
              </a:p>
            </p:txBody>
          </p:sp>
          <p:sp>
            <p:nvSpPr>
              <p:cNvPr id="32" name="Text Placeholder 4"/>
              <p:cNvSpPr txBox="1"/>
              <p:nvPr/>
            </p:nvSpPr>
            <p:spPr>
              <a:xfrm>
                <a:off x="4006" y="5854"/>
                <a:ext cx="304" cy="365"/>
              </a:xfrm>
              <a:prstGeom prst="rect">
                <a:avLst/>
              </a:prstGeom>
            </p:spPr>
            <p:txBody>
              <a:bodyPr vert="horz" lIns="0" tIns="0" rIns="0" bIns="0" rtlCol="0" anchor="ctr">
                <a:normAutofit/>
              </a:bodyPr>
              <a:lstStyle>
                <a:lvl1pPr marL="0" indent="0" algn="l" defTabSz="914400" rtl="0" eaLnBrk="1" latinLnBrk="0" hangingPunct="1">
                  <a:lnSpc>
                    <a:spcPts val="1400"/>
                  </a:lnSpc>
                  <a:spcBef>
                    <a:spcPts val="1000"/>
                  </a:spcBef>
                  <a:buFont typeface="Arial" panose="020B0604020202020204" pitchFamily="34" charset="0"/>
                  <a:buNone/>
                  <a:defRPr sz="1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id-ID" sz="1200" b="1" dirty="0">
                    <a:solidFill>
                      <a:srgbClr val="FCFCFC"/>
                    </a:solidFill>
                    <a:latin typeface="微软雅黑" panose="020B0503020204020204" pitchFamily="34" charset="-122"/>
                    <a:ea typeface="微软雅黑" panose="020B0503020204020204" pitchFamily="34" charset="-122"/>
                  </a:rPr>
                  <a:t>0</a:t>
                </a:r>
                <a:r>
                  <a:rPr lang="en-US" altLang="id-ID" sz="1200" b="1" dirty="0">
                    <a:solidFill>
                      <a:srgbClr val="FCFCFC"/>
                    </a:solidFill>
                    <a:latin typeface="微软雅黑" panose="020B0503020204020204" pitchFamily="34" charset="-122"/>
                    <a:ea typeface="微软雅黑" panose="020B0503020204020204" pitchFamily="34" charset="-122"/>
                  </a:rPr>
                  <a:t>3</a:t>
                </a:r>
              </a:p>
            </p:txBody>
          </p:sp>
        </p:grpSp>
        <p:sp>
          <p:nvSpPr>
            <p:cNvPr id="35" name="文本框 34"/>
            <p:cNvSpPr txBox="1"/>
            <p:nvPr/>
          </p:nvSpPr>
          <p:spPr>
            <a:xfrm>
              <a:off x="4719" y="1941"/>
              <a:ext cx="2948" cy="580"/>
            </a:xfrm>
            <a:prstGeom prst="rect">
              <a:avLst/>
            </a:prstGeom>
            <a:noFill/>
          </p:spPr>
          <p:txBody>
            <a:bodyPr wrap="none" rtlCol="0" anchor="t">
              <a:spAutoFit/>
            </a:bodyPr>
            <a:lstStyle/>
            <a:p>
              <a:pPr marL="0" indent="0" algn="ctr" fontAlgn="auto">
                <a:buNone/>
              </a:pPr>
              <a:r>
                <a:rPr lang="zh-CN" altLang="en-US" b="1" spc="100" dirty="0">
                  <a:solidFill>
                    <a:schemeClr val="tx1">
                      <a:lumMod val="75000"/>
                      <a:lumOff val="25000"/>
                    </a:schemeClr>
                  </a:solidFill>
                  <a:uFillTx/>
                  <a:latin typeface="微软雅黑" panose="020B0503020204020204" pitchFamily="34" charset="-122"/>
                  <a:ea typeface="微软雅黑" panose="020B0503020204020204" pitchFamily="34" charset="-122"/>
                  <a:sym typeface="+mn-ea"/>
                </a:rPr>
                <a:t>今天比昨天好！</a:t>
              </a:r>
            </a:p>
          </p:txBody>
        </p:sp>
        <p:grpSp>
          <p:nvGrpSpPr>
            <p:cNvPr id="36" name="组合 35"/>
            <p:cNvGrpSpPr/>
            <p:nvPr/>
          </p:nvGrpSpPr>
          <p:grpSpPr>
            <a:xfrm>
              <a:off x="8084" y="5565"/>
              <a:ext cx="565" cy="565"/>
              <a:chOff x="3875" y="5753"/>
              <a:chExt cx="565" cy="565"/>
            </a:xfrm>
          </p:grpSpPr>
          <p:sp>
            <p:nvSpPr>
              <p:cNvPr id="37" name="Shape 1630"/>
              <p:cNvSpPr/>
              <p:nvPr/>
            </p:nvSpPr>
            <p:spPr>
              <a:xfrm>
                <a:off x="3875" y="5753"/>
                <a:ext cx="565" cy="565"/>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bg1">
                  <a:lumMod val="50000"/>
                </a:schemeClr>
              </a:solidFill>
              <a:ln w="38100" cap="flat">
                <a:solidFill>
                  <a:schemeClr val="bg1"/>
                </a:solidFill>
                <a:miter lim="400000"/>
              </a:ln>
              <a:effectLst>
                <a:outerShdw blurRad="127000" dist="38100" dir="8100000" algn="tr" rotWithShape="0">
                  <a:prstClr val="black">
                    <a:alpha val="40000"/>
                  </a:prstClr>
                </a:outerShdw>
              </a:effectLst>
            </p:spPr>
            <p:txBody>
              <a:bodyPr wrap="square" lIns="14288" tIns="14288" rIns="14288" bIns="14288" numCol="1" anchor="ctr">
                <a:noAutofit/>
              </a:bodyPr>
              <a:lstStyle/>
              <a:p>
                <a:pPr lvl="0"/>
                <a:endParaRPr sz="1300"/>
              </a:p>
            </p:txBody>
          </p:sp>
          <p:sp>
            <p:nvSpPr>
              <p:cNvPr id="38" name="Text Placeholder 4"/>
              <p:cNvSpPr txBox="1"/>
              <p:nvPr/>
            </p:nvSpPr>
            <p:spPr>
              <a:xfrm>
                <a:off x="4005" y="5871"/>
                <a:ext cx="304" cy="365"/>
              </a:xfrm>
              <a:prstGeom prst="rect">
                <a:avLst/>
              </a:prstGeom>
            </p:spPr>
            <p:txBody>
              <a:bodyPr vert="horz" lIns="0" tIns="0" rIns="0" bIns="0" rtlCol="0" anchor="ctr">
                <a:normAutofit/>
              </a:bodyPr>
              <a:lstStyle>
                <a:lvl1pPr marL="0" indent="0" algn="l" defTabSz="914400" rtl="0" eaLnBrk="1" latinLnBrk="0" hangingPunct="1">
                  <a:lnSpc>
                    <a:spcPts val="1400"/>
                  </a:lnSpc>
                  <a:spcBef>
                    <a:spcPts val="1000"/>
                  </a:spcBef>
                  <a:buFont typeface="Arial" panose="020B0604020202020204" pitchFamily="34" charset="0"/>
                  <a:buNone/>
                  <a:defRPr sz="1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id-ID" sz="1200" b="1" dirty="0">
                    <a:solidFill>
                      <a:srgbClr val="FCFCFC"/>
                    </a:solidFill>
                    <a:latin typeface="微软雅黑" panose="020B0503020204020204" pitchFamily="34" charset="-122"/>
                    <a:ea typeface="微软雅黑" panose="020B0503020204020204" pitchFamily="34" charset="-122"/>
                  </a:rPr>
                  <a:t>0</a:t>
                </a:r>
                <a:r>
                  <a:rPr lang="en-US" altLang="id-ID" sz="1200" b="1" dirty="0">
                    <a:solidFill>
                      <a:srgbClr val="FCFCFC"/>
                    </a:solidFill>
                    <a:latin typeface="微软雅黑" panose="020B0503020204020204" pitchFamily="34" charset="-122"/>
                    <a:ea typeface="微软雅黑" panose="020B0503020204020204" pitchFamily="34" charset="-122"/>
                  </a:rPr>
                  <a:t>4</a:t>
                </a:r>
              </a:p>
            </p:txBody>
          </p:sp>
        </p:grpSp>
        <p:sp>
          <p:nvSpPr>
            <p:cNvPr id="40" name="文本框 39"/>
            <p:cNvSpPr txBox="1"/>
            <p:nvPr/>
          </p:nvSpPr>
          <p:spPr>
            <a:xfrm>
              <a:off x="7141" y="6130"/>
              <a:ext cx="2461" cy="580"/>
            </a:xfrm>
            <a:prstGeom prst="rect">
              <a:avLst/>
            </a:prstGeom>
            <a:noFill/>
          </p:spPr>
          <p:txBody>
            <a:bodyPr wrap="none" rtlCol="0" anchor="t">
              <a:spAutoFit/>
            </a:bodyPr>
            <a:lstStyle/>
            <a:p>
              <a:pPr marL="0" indent="0" algn="ctr" fontAlgn="auto">
                <a:buNone/>
              </a:pPr>
              <a:r>
                <a:rPr lang="zh-CN" altLang="en-US" b="1" spc="100" dirty="0">
                  <a:solidFill>
                    <a:schemeClr val="tx1">
                      <a:lumMod val="75000"/>
                      <a:lumOff val="25000"/>
                    </a:schemeClr>
                  </a:solidFill>
                  <a:uFillTx/>
                  <a:latin typeface="微软雅黑" panose="020B0503020204020204" pitchFamily="34" charset="-122"/>
                  <a:ea typeface="微软雅黑" panose="020B0503020204020204" pitchFamily="34" charset="-122"/>
                  <a:sym typeface="+mn-ea"/>
                </a:rPr>
                <a:t>明天会更好 !</a:t>
              </a:r>
            </a:p>
          </p:txBody>
        </p:sp>
      </p:gr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7"/>
          <p:cNvSpPr/>
          <p:nvPr/>
        </p:nvSpPr>
        <p:spPr>
          <a:xfrm>
            <a:off x="601663" y="237649"/>
            <a:ext cx="3592195" cy="475615"/>
          </a:xfrm>
          <a:prstGeom prst="rect">
            <a:avLst/>
          </a:prstGeom>
          <a:noFill/>
          <a:ln w="9525">
            <a:noFill/>
          </a:ln>
        </p:spPr>
        <p:txBody>
          <a:bodyPr wrap="none" anchor="t">
            <a:spAutoFit/>
          </a:bodyPr>
          <a:lstStyle/>
          <a:p>
            <a:pPr lvl="0" algn="ctr" fontAlgn="auto">
              <a:lnSpc>
                <a:spcPct val="100000"/>
              </a:lnSpc>
            </a:pPr>
            <a:r>
              <a:rPr lang="zh-CN" altLang="en-US" sz="2500" b="1" spc="100" dirty="0">
                <a:solidFill>
                  <a:srgbClr val="0160AF"/>
                </a:solidFill>
                <a:uFillTx/>
                <a:latin typeface="微软雅黑" panose="020B0503020204020204" pitchFamily="34" charset="-122"/>
                <a:ea typeface="微软雅黑" panose="020B0503020204020204" pitchFamily="34" charset="-122"/>
                <a:sym typeface="+mn-ea"/>
              </a:rPr>
              <a:t> </a:t>
            </a:r>
            <a:r>
              <a:rPr lang="zh-CN" altLang="en-US" sz="2500" b="1" spc="100" dirty="0" smtClean="0">
                <a:solidFill>
                  <a:srgbClr val="0160AF"/>
                </a:solidFill>
                <a:uFillTx/>
                <a:latin typeface="微软雅黑" panose="020B0503020204020204" pitchFamily="34" charset="-122"/>
                <a:ea typeface="微软雅黑" panose="020B0503020204020204" pitchFamily="34" charset="-122"/>
                <a:sym typeface="+mn-ea"/>
              </a:rPr>
              <a:t>作业现场安全管理概述</a:t>
            </a:r>
          </a:p>
        </p:txBody>
      </p:sp>
      <p:sp>
        <p:nvSpPr>
          <p:cNvPr id="5" name="任意多边形: 形状 42"/>
          <p:cNvSpPr/>
          <p:nvPr/>
        </p:nvSpPr>
        <p:spPr>
          <a:xfrm rot="5400000">
            <a:off x="35123" y="193794"/>
            <a:ext cx="844154" cy="428625"/>
          </a:xfrm>
          <a:custGeom>
            <a:avLst/>
            <a:gdLst>
              <a:gd name="connsiteX0" fmla="*/ 0 w 1124978"/>
              <a:gd name="connsiteY0" fmla="*/ 571501 h 571501"/>
              <a:gd name="connsiteX1" fmla="*/ 1 w 1124978"/>
              <a:gd name="connsiteY1" fmla="*/ 0 h 571501"/>
              <a:gd name="connsiteX2" fmla="*/ 848812 w 1124978"/>
              <a:gd name="connsiteY2" fmla="*/ 0 h 571501"/>
              <a:gd name="connsiteX3" fmla="*/ 1124978 w 1124978"/>
              <a:gd name="connsiteY3" fmla="*/ 571501 h 571501"/>
              <a:gd name="connsiteX4" fmla="*/ 0 w 1124978"/>
              <a:gd name="connsiteY4" fmla="*/ 57150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978" h="571501">
                <a:moveTo>
                  <a:pt x="0" y="571501"/>
                </a:moveTo>
                <a:lnTo>
                  <a:pt x="1" y="0"/>
                </a:lnTo>
                <a:lnTo>
                  <a:pt x="848812" y="0"/>
                </a:lnTo>
                <a:lnTo>
                  <a:pt x="1124978" y="571501"/>
                </a:lnTo>
                <a:lnTo>
                  <a:pt x="0" y="571501"/>
                </a:lnTo>
                <a:close/>
              </a:path>
            </a:pathLst>
          </a:custGeom>
          <a:solidFill>
            <a:srgbClr val="016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1350" strike="noStrike" noProof="1"/>
          </a:p>
        </p:txBody>
      </p:sp>
      <p:grpSp>
        <p:nvGrpSpPr>
          <p:cNvPr id="27" name="组合 26"/>
          <p:cNvGrpSpPr/>
          <p:nvPr/>
        </p:nvGrpSpPr>
        <p:grpSpPr>
          <a:xfrm>
            <a:off x="814070" y="686435"/>
            <a:ext cx="1599565" cy="398780"/>
            <a:chOff x="1282" y="1111"/>
            <a:chExt cx="2519" cy="628"/>
          </a:xfrm>
        </p:grpSpPr>
        <p:sp>
          <p:nvSpPr>
            <p:cNvPr id="24" name="AutoShape 11"/>
            <p:cNvSpPr/>
            <p:nvPr/>
          </p:nvSpPr>
          <p:spPr>
            <a:xfrm>
              <a:off x="1282" y="1139"/>
              <a:ext cx="2519"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25" name="文本框 24"/>
            <p:cNvSpPr txBox="1"/>
            <p:nvPr/>
          </p:nvSpPr>
          <p:spPr>
            <a:xfrm>
              <a:off x="1314" y="1111"/>
              <a:ext cx="2388" cy="628"/>
            </a:xfrm>
            <a:prstGeom prst="rect">
              <a:avLst/>
            </a:prstGeom>
            <a:noFill/>
          </p:spPr>
          <p:txBody>
            <a:bodyPr wrap="none" rtlCol="0" anchor="t">
              <a:spAutoFit/>
            </a:bodyPr>
            <a:lstStyle/>
            <a:p>
              <a:pPr lvl="0" indent="0" algn="ctr"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现场的解译</a:t>
              </a:r>
            </a:p>
          </p:txBody>
        </p:sp>
      </p:grpSp>
      <p:sp>
        <p:nvSpPr>
          <p:cNvPr id="28" name="文本框 36"/>
          <p:cNvSpPr txBox="1"/>
          <p:nvPr/>
        </p:nvSpPr>
        <p:spPr>
          <a:xfrm>
            <a:off x="160735" y="237252"/>
            <a:ext cx="646509" cy="460375"/>
          </a:xfrm>
          <a:prstGeom prst="rect">
            <a:avLst/>
          </a:prstGeom>
          <a:noFill/>
          <a:ln w="9525">
            <a:noFill/>
          </a:ln>
        </p:spPr>
        <p:txBody>
          <a:bodyPr wrap="square" anchor="t">
            <a:spAutoFit/>
          </a:bodyPr>
          <a:lstStyle/>
          <a:p>
            <a:pPr algn="ctr"/>
            <a:r>
              <a:rPr lang="en-US" altLang="zh-CN" sz="2400" b="1" dirty="0">
                <a:solidFill>
                  <a:schemeClr val="bg1"/>
                </a:solidFill>
                <a:latin typeface="微软雅黑" panose="020B0503020204020204" pitchFamily="34" charset="-122"/>
                <a:ea typeface="微软雅黑" panose="020B0503020204020204" pitchFamily="34" charset="-122"/>
              </a:rPr>
              <a:t>01</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sp>
        <p:nvSpPr>
          <p:cNvPr id="2" name="文本框 1"/>
          <p:cNvSpPr txBox="1"/>
          <p:nvPr/>
        </p:nvSpPr>
        <p:spPr>
          <a:xfrm>
            <a:off x="971974" y="1046480"/>
            <a:ext cx="7200053" cy="1568450"/>
          </a:xfrm>
          <a:prstGeom prst="rect">
            <a:avLst/>
          </a:prstGeom>
          <a:noFill/>
        </p:spPr>
        <p:txBody>
          <a:bodyPr wrap="square" rtlCol="0" anchor="t">
            <a:spAutoFit/>
          </a:bodyPr>
          <a:lstStyle/>
          <a:p>
            <a:pPr indent="457200" algn="just" fontAlgn="auto">
              <a:lnSpc>
                <a:spcPct val="120000"/>
              </a:lnSpc>
            </a:pPr>
            <a:r>
              <a:rPr lang="zh-CN" altLang="x-none" sz="2000" spc="100" dirty="0" err="1">
                <a:solidFill>
                  <a:schemeClr val="tx1">
                    <a:lumMod val="85000"/>
                    <a:lumOff val="15000"/>
                  </a:schemeClr>
                </a:solidFill>
                <a:uFillTx/>
                <a:latin typeface="微软雅黑" panose="020B0503020204020204" pitchFamily="34" charset="-122"/>
                <a:ea typeface="微软雅黑" panose="020B0503020204020204" pitchFamily="34" charset="-122"/>
                <a:sym typeface="+mn-ea"/>
              </a:rPr>
              <a:t>现场</a:t>
            </a:r>
            <a:r>
              <a:rPr lang="en-US" altLang="zh-CN" sz="2000" spc="100" dirty="0" err="1">
                <a:solidFill>
                  <a:schemeClr val="tx1">
                    <a:lumMod val="85000"/>
                    <a:lumOff val="15000"/>
                  </a:schemeClr>
                </a:solidFill>
                <a:uFillTx/>
                <a:latin typeface="微软雅黑" panose="020B0503020204020204" pitchFamily="34" charset="-122"/>
                <a:ea typeface="微软雅黑" panose="020B0503020204020204" pitchFamily="34" charset="-122"/>
                <a:sym typeface="+mn-ea"/>
              </a:rPr>
              <a:t>--</a:t>
            </a:r>
            <a:r>
              <a:rPr lang="zh-CN" altLang="x-none" sz="2000" spc="100" dirty="0" err="1">
                <a:solidFill>
                  <a:schemeClr val="tx1">
                    <a:lumMod val="85000"/>
                    <a:lumOff val="15000"/>
                  </a:schemeClr>
                </a:solidFill>
                <a:uFillTx/>
                <a:latin typeface="微软雅黑" panose="020B0503020204020204" pitchFamily="34" charset="-122"/>
                <a:ea typeface="微软雅黑" panose="020B0503020204020204" pitchFamily="34" charset="-122"/>
                <a:sym typeface="+mn-ea"/>
              </a:rPr>
              <a:t>是所有加工、制造、存储、原辅料、半成品、运行设备、成品放置的场所，是一个动态、复杂、多变的系统，是物质流动、各种形式能量流动、信息流动、人员流动的动态交汇的场所，是企业各项管理功能的“聚焦点”。</a:t>
            </a:r>
          </a:p>
        </p:txBody>
      </p:sp>
      <p:grpSp>
        <p:nvGrpSpPr>
          <p:cNvPr id="3" name="组合 2"/>
          <p:cNvGrpSpPr/>
          <p:nvPr/>
        </p:nvGrpSpPr>
        <p:grpSpPr>
          <a:xfrm>
            <a:off x="807085" y="2699385"/>
            <a:ext cx="4732020" cy="398780"/>
            <a:chOff x="1282" y="1114"/>
            <a:chExt cx="7452" cy="628"/>
          </a:xfrm>
        </p:grpSpPr>
        <p:sp>
          <p:nvSpPr>
            <p:cNvPr id="6" name="AutoShape 11"/>
            <p:cNvSpPr/>
            <p:nvPr/>
          </p:nvSpPr>
          <p:spPr>
            <a:xfrm>
              <a:off x="1282" y="1139"/>
              <a:ext cx="7452" cy="598"/>
            </a:xfrm>
            <a:prstGeom prst="homePlate">
              <a:avLst>
                <a:gd name="adj" fmla="val 28307"/>
              </a:avLst>
            </a:prstGeom>
            <a:solidFill>
              <a:srgbClr val="0160AF"/>
            </a:solidFill>
            <a:ln w="3175">
              <a:noFill/>
            </a:ln>
          </p:spPr>
          <p:txBody>
            <a:bodyPr anchor="ctr"/>
            <a:lstStyle/>
            <a:p>
              <a:pPr lvl="0" indent="0" algn="ctr" defTabSz="914400">
                <a:lnSpc>
                  <a:spcPct val="120000"/>
                </a:lnSpc>
              </a:pPr>
              <a:endParaRPr lang="zh-CN" sz="2400" dirty="0">
                <a:solidFill>
                  <a:schemeClr val="bg1"/>
                </a:solidFill>
                <a:latin typeface="微软雅黑" panose="020B0503020204020204" pitchFamily="34" charset="-122"/>
                <a:ea typeface="微软雅黑" panose="020B0503020204020204" pitchFamily="34" charset="-122"/>
              </a:endParaRPr>
            </a:p>
          </p:txBody>
        </p:sp>
        <p:sp>
          <p:nvSpPr>
            <p:cNvPr id="7" name="文本框 6"/>
            <p:cNvSpPr txBox="1"/>
            <p:nvPr/>
          </p:nvSpPr>
          <p:spPr>
            <a:xfrm>
              <a:off x="1305" y="1114"/>
              <a:ext cx="7428" cy="628"/>
            </a:xfrm>
            <a:prstGeom prst="rect">
              <a:avLst/>
            </a:prstGeom>
            <a:noFill/>
          </p:spPr>
          <p:txBody>
            <a:bodyPr wrap="none" rtlCol="0" anchor="t">
              <a:spAutoFit/>
            </a:bodyPr>
            <a:lstStyle/>
            <a:p>
              <a:pPr lvl="0" indent="0" algn="ctr" defTabSz="914400" fontAlgn="auto">
                <a:lnSpc>
                  <a:spcPct val="100000"/>
                </a:lnSpc>
              </a:pPr>
              <a:r>
                <a:rPr sz="2000" b="1" spc="100" dirty="0" smtClean="0">
                  <a:solidFill>
                    <a:schemeClr val="bg1"/>
                  </a:solidFill>
                  <a:uFillTx/>
                  <a:latin typeface="微软雅黑" panose="020B0503020204020204" pitchFamily="34" charset="-122"/>
                  <a:ea typeface="微软雅黑" panose="020B0503020204020204" pitchFamily="34" charset="-122"/>
                  <a:sym typeface="+mn-ea"/>
                </a:rPr>
                <a:t>抓好安全生产工作为什么重点在现场？</a:t>
              </a:r>
            </a:p>
          </p:txBody>
        </p:sp>
      </p:grpSp>
      <p:sp>
        <p:nvSpPr>
          <p:cNvPr id="8" name="文本框 7"/>
          <p:cNvSpPr txBox="1"/>
          <p:nvPr/>
        </p:nvSpPr>
        <p:spPr>
          <a:xfrm>
            <a:off x="971974" y="3108960"/>
            <a:ext cx="7200053" cy="1568450"/>
          </a:xfrm>
          <a:prstGeom prst="rect">
            <a:avLst/>
          </a:prstGeom>
          <a:noFill/>
        </p:spPr>
        <p:txBody>
          <a:bodyPr wrap="square" rtlCol="0" anchor="t">
            <a:spAutoFit/>
          </a:bodyPr>
          <a:lstStyle/>
          <a:p>
            <a:pPr indent="457200" algn="just" fontAlgn="auto">
              <a:lnSpc>
                <a:spcPct val="120000"/>
              </a:lnSpc>
            </a:pPr>
            <a:r>
              <a:rPr lang="zh-CN" altLang="x-none" sz="2000" spc="100" dirty="0" err="1">
                <a:solidFill>
                  <a:schemeClr val="tx1">
                    <a:lumMod val="85000"/>
                    <a:lumOff val="15000"/>
                  </a:schemeClr>
                </a:solidFill>
                <a:uFillTx/>
                <a:latin typeface="微软雅黑" panose="020B0503020204020204" pitchFamily="34" charset="-122"/>
                <a:ea typeface="微软雅黑" panose="020B0503020204020204" pitchFamily="34" charset="-122"/>
                <a:sym typeface="+mn-ea"/>
              </a:rPr>
              <a:t>现场的不安全状态是诱发安全事故的主要原因。人的不安全行为、物的不安全状态、管理中的缺陷均在作业现场体现和暴露，作业现场人、机、料、法、环的有效管理，是有效控制和预防各类事故的法典。</a:t>
            </a:r>
            <a:endParaRPr lang="zh-CN" altLang="en-US" sz="2000" spc="100" dirty="0">
              <a:solidFill>
                <a:schemeClr val="tx1">
                  <a:lumMod val="85000"/>
                  <a:lumOff val="15000"/>
                </a:schemeClr>
              </a:solidFill>
              <a:uFillTx/>
              <a:latin typeface="微软雅黑" panose="020B0503020204020204" pitchFamily="34" charset="-122"/>
              <a:ea typeface="微软雅黑" panose="020B0503020204020204" pitchFamily="34" charset="-122"/>
              <a:sym typeface="微软雅黑" panose="020B0503020204020204" pitchFamily="34" charset="-122"/>
            </a:endParaRPr>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fill="hold" nodeType="tmRoot"/>
      </p:par>
    </p:tnLst>
  </p:timing>
</p:sld>
</file>

<file path=ppt/theme/theme1.xml><?xml version="1.0" encoding="utf-8"?>
<a:theme xmlns:a="http://schemas.openxmlformats.org/drawingml/2006/main" name="Office 主题">
  <a:themeElements>
    <a:clrScheme name="自定义 1">
      <a:dk1>
        <a:sysClr val="windowText" lastClr="000000"/>
      </a:dk1>
      <a:lt1>
        <a:srgbClr val="FFFFFF"/>
      </a:lt1>
      <a:dk2>
        <a:srgbClr val="44546A"/>
      </a:dk2>
      <a:lt2>
        <a:srgbClr val="E7E6E6"/>
      </a:lt2>
      <a:accent1>
        <a:srgbClr val="1770C0"/>
      </a:accent1>
      <a:accent2>
        <a:srgbClr val="2F3035"/>
      </a:accent2>
      <a:accent3>
        <a:srgbClr val="1770C0"/>
      </a:accent3>
      <a:accent4>
        <a:srgbClr val="2F3035"/>
      </a:accent4>
      <a:accent5>
        <a:srgbClr val="1770C0"/>
      </a:accent5>
      <a:accent6>
        <a:srgbClr val="2F3035"/>
      </a:accent6>
      <a:hlink>
        <a:srgbClr val="000000"/>
      </a:hlink>
      <a:folHlink>
        <a:srgbClr val="954F72"/>
      </a:folHlink>
    </a:clrScheme>
    <a:fontScheme name="自定义 1">
      <a:majorFont>
        <a:latin typeface="华文细黑"/>
        <a:ea typeface="微软雅黑"/>
        <a:cs typeface=""/>
      </a:majorFont>
      <a:minorFont>
        <a:latin typeface="华文细黑"/>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w="3175">
          <a:noFill/>
          <a:prstDash val="sysDot"/>
        </a:ln>
      </a:spPr>
      <a:bodyPr/>
      <a:lstStyle>
        <a:defPPr algn="l">
          <a:defRPr dirty="0">
            <a:solidFill>
              <a:schemeClr val="tx1">
                <a:lumMod val="65000"/>
                <a:lumOff val="35000"/>
              </a:schemeClr>
            </a:solidFill>
            <a:latin typeface="方正清刻本悦宋简体" panose="02000000000000000000" pitchFamily="2" charset="-122"/>
            <a:ea typeface="方正清刻本悦宋简体" panose="02000000000000000000" pitchFamily="2" charset="-122"/>
            <a:sym typeface="方正清刻本悦宋简体" panose="02000000000000000000" pitchFamily="2" charset="-122"/>
          </a:defRPr>
        </a:defPPr>
      </a:lstStyle>
    </a:spDef>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9561</Words>
  <Application>Microsoft Office PowerPoint</Application>
  <PresentationFormat>全屏显示(16:9)</PresentationFormat>
  <Paragraphs>772</Paragraphs>
  <Slides>86</Slides>
  <Notes>69</Notes>
  <HiddenSlides>0</HiddenSlides>
  <MMClips>0</MMClips>
  <ScaleCrop>false</ScaleCrop>
  <HeadingPairs>
    <vt:vector size="4" baseType="variant">
      <vt:variant>
        <vt:lpstr>主题</vt:lpstr>
      </vt:variant>
      <vt:variant>
        <vt:i4>1</vt:i4>
      </vt:variant>
      <vt:variant>
        <vt:lpstr>幻灯片标题</vt:lpstr>
      </vt:variant>
      <vt:variant>
        <vt:i4>86</vt:i4>
      </vt:variant>
    </vt:vector>
  </HeadingPairs>
  <TitlesOfParts>
    <vt:vector size="87" baseType="lpstr">
      <vt:lpstr>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幻灯片 29</vt:lpstr>
      <vt:lpstr>幻灯片 30</vt:lpstr>
      <vt:lpstr>幻灯片 31</vt:lpstr>
      <vt:lpstr>幻灯片 32</vt:lpstr>
      <vt:lpstr>幻灯片 33</vt:lpstr>
      <vt:lpstr>幻灯片 34</vt:lpstr>
      <vt:lpstr>幻灯片 35</vt:lpstr>
      <vt:lpstr>幻灯片 36</vt:lpstr>
      <vt:lpstr>幻灯片 37</vt:lpstr>
      <vt:lpstr>幻灯片 38</vt:lpstr>
      <vt:lpstr>幻灯片 39</vt:lpstr>
      <vt:lpstr>幻灯片 40</vt:lpstr>
      <vt:lpstr>幻灯片 41</vt:lpstr>
      <vt:lpstr>幻灯片 42</vt:lpstr>
      <vt:lpstr>幻灯片 43</vt:lpstr>
      <vt:lpstr>幻灯片 44</vt:lpstr>
      <vt:lpstr>幻灯片 45</vt:lpstr>
      <vt:lpstr>幻灯片 46</vt:lpstr>
      <vt:lpstr>幻灯片 47</vt:lpstr>
      <vt:lpstr>幻灯片 48</vt:lpstr>
      <vt:lpstr>幻灯片 49</vt:lpstr>
      <vt:lpstr>幻灯片 50</vt:lpstr>
      <vt:lpstr>幻灯片 51</vt:lpstr>
      <vt:lpstr>幻灯片 52</vt:lpstr>
      <vt:lpstr>幻灯片 53</vt:lpstr>
      <vt:lpstr>幻灯片 54</vt:lpstr>
      <vt:lpstr>幻灯片 55</vt:lpstr>
      <vt:lpstr>幻灯片 56</vt:lpstr>
      <vt:lpstr>幻灯片 57</vt:lpstr>
      <vt:lpstr>幻灯片 58</vt:lpstr>
      <vt:lpstr>幻灯片 59</vt:lpstr>
      <vt:lpstr>幻灯片 60</vt:lpstr>
      <vt:lpstr>幻灯片 61</vt:lpstr>
      <vt:lpstr>幻灯片 62</vt:lpstr>
      <vt:lpstr>幻灯片 63</vt:lpstr>
      <vt:lpstr>幻灯片 64</vt:lpstr>
      <vt:lpstr>幻灯片 65</vt:lpstr>
      <vt:lpstr>幻灯片 66</vt:lpstr>
      <vt:lpstr>幻灯片 67</vt:lpstr>
      <vt:lpstr>幻灯片 68</vt:lpstr>
      <vt:lpstr>幻灯片 69</vt:lpstr>
      <vt:lpstr>幻灯片 70</vt:lpstr>
      <vt:lpstr>幻灯片 71</vt:lpstr>
      <vt:lpstr>幻灯片 72</vt:lpstr>
      <vt:lpstr>幻灯片 73</vt:lpstr>
      <vt:lpstr>幻灯片 74</vt:lpstr>
      <vt:lpstr>幻灯片 75</vt:lpstr>
      <vt:lpstr>幻灯片 76</vt:lpstr>
      <vt:lpstr>幻灯片 77</vt:lpstr>
      <vt:lpstr>幻灯片 78</vt:lpstr>
      <vt:lpstr>幻灯片 79</vt:lpstr>
      <vt:lpstr>幻灯片 80</vt:lpstr>
      <vt:lpstr>幻灯片 81</vt:lpstr>
      <vt:lpstr>幻灯片 82</vt:lpstr>
      <vt:lpstr>幻灯片 83</vt:lpstr>
      <vt:lpstr>幻灯片 84</vt:lpstr>
      <vt:lpstr>幻灯片 85</vt:lpstr>
      <vt:lpstr>幻灯片 86</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MUZI简约毕业论文答辩PPT模板(1)</dc:title>
  <dc:creator>吴贤</dc:creator>
  <cp:lastModifiedBy>Administrator</cp:lastModifiedBy>
  <cp:revision>86</cp:revision>
  <dcterms:created xsi:type="dcterms:W3CDTF">2016-05-18T12:32:00Z</dcterms:created>
  <dcterms:modified xsi:type="dcterms:W3CDTF">2019-12-17T07:48:29Z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2052-11.1.0.9209</vt:lpwstr>
  </property>
</Properties>
</file>