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Lst>
  <p:notesMasterIdLst>
    <p:notesMasterId r:id="rId69"/>
  </p:notesMasterIdLst>
  <p:sldIdLst>
    <p:sldId id="256" r:id="rId3"/>
    <p:sldId id="257" r:id="rId4"/>
    <p:sldId id="258" r:id="rId5"/>
    <p:sldId id="263" r:id="rId6"/>
    <p:sldId id="264" r:id="rId7"/>
    <p:sldId id="259" r:id="rId8"/>
    <p:sldId id="265" r:id="rId9"/>
    <p:sldId id="266" r:id="rId10"/>
    <p:sldId id="260" r:id="rId11"/>
    <p:sldId id="268" r:id="rId12"/>
    <p:sldId id="267" r:id="rId13"/>
    <p:sldId id="269" r:id="rId14"/>
    <p:sldId id="261" r:id="rId15"/>
    <p:sldId id="270" r:id="rId16"/>
    <p:sldId id="271" r:id="rId17"/>
    <p:sldId id="272" r:id="rId18"/>
    <p:sldId id="262" r:id="rId19"/>
    <p:sldId id="273" r:id="rId20"/>
    <p:sldId id="275" r:id="rId21"/>
    <p:sldId id="274" r:id="rId22"/>
    <p:sldId id="276" r:id="rId23"/>
    <p:sldId id="277" r:id="rId24"/>
    <p:sldId id="278" r:id="rId25"/>
    <p:sldId id="279" r:id="rId26"/>
    <p:sldId id="281" r:id="rId27"/>
    <p:sldId id="280" r:id="rId28"/>
    <p:sldId id="282" r:id="rId29"/>
    <p:sldId id="283" r:id="rId30"/>
    <p:sldId id="284" r:id="rId31"/>
    <p:sldId id="285" r:id="rId32"/>
    <p:sldId id="286" r:id="rId33"/>
    <p:sldId id="287" r:id="rId34"/>
    <p:sldId id="289" r:id="rId35"/>
    <p:sldId id="290" r:id="rId36"/>
    <p:sldId id="288" r:id="rId37"/>
    <p:sldId id="291" r:id="rId38"/>
    <p:sldId id="292" r:id="rId39"/>
    <p:sldId id="293" r:id="rId40"/>
    <p:sldId id="294" r:id="rId41"/>
    <p:sldId id="296" r:id="rId42"/>
    <p:sldId id="297" r:id="rId43"/>
    <p:sldId id="295" r:id="rId44"/>
    <p:sldId id="298" r:id="rId45"/>
    <p:sldId id="299" r:id="rId46"/>
    <p:sldId id="302" r:id="rId47"/>
    <p:sldId id="304" r:id="rId48"/>
    <p:sldId id="305" r:id="rId49"/>
    <p:sldId id="303"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26">
          <p15:clr>
            <a:srgbClr val="A4A3A4"/>
          </p15:clr>
        </p15:guide>
        <p15:guide id="2" orient="horz" pos="2727">
          <p15:clr>
            <a:srgbClr val="A4A3A4"/>
          </p15:clr>
        </p15:guide>
        <p15:guide id="3" orient="horz" pos="2183">
          <p15:clr>
            <a:srgbClr val="A4A3A4"/>
          </p15:clr>
        </p15:guide>
        <p15:guide id="4" pos="3931">
          <p15:clr>
            <a:srgbClr val="A4A3A4"/>
          </p15:clr>
        </p15:guide>
        <p15:guide id="5" pos="5564">
          <p15:clr>
            <a:srgbClr val="A4A3A4"/>
          </p15:clr>
        </p15:guide>
        <p15:guide id="6" pos="52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4C8B7"/>
    <a:srgbClr val="E28F5C"/>
    <a:srgbClr val="FBBF07"/>
    <a:srgbClr val="0584B8"/>
    <a:srgbClr val="D0D0D0"/>
    <a:srgbClr val="FFFF01"/>
    <a:srgbClr val="FEFE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showGuides="1">
      <p:cViewPr varScale="1">
        <p:scale>
          <a:sx n="72" d="100"/>
          <a:sy n="72" d="100"/>
        </p:scale>
        <p:origin x="534" y="72"/>
      </p:cViewPr>
      <p:guideLst>
        <p:guide orient="horz" pos="3226"/>
        <p:guide orient="horz" pos="2727"/>
        <p:guide orient="horz" pos="2183"/>
        <p:guide pos="3931"/>
        <p:guide pos="5564"/>
        <p:guide pos="52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 Type="http://schemas.openxmlformats.org/officeDocument/2006/relationships/slide" Target="slides/slide5.xml"/><Relationship Id="rId71"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E9C567-AC1F-4273-9734-7E50736692AA}" type="datetimeFigureOut">
              <a:rPr lang="zh-CN" altLang="en-US" smtClean="0"/>
              <a:t>2020/4/27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01B9CE-198C-4C4D-AEC8-7C18EF9C6603}"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15</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16</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17</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18</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19</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20</a:t>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21</a:t>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22</a:t>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23</a:t>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24</a:t>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25</a:t>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26</a:t>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27</a:t>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28</a:t>
            </a:fld>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29</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3</a:t>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30</a:t>
            </a:fld>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31</a:t>
            </a:fld>
            <a:endParaRPr lang="zh-CN"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32</a:t>
            </a:fld>
            <a:endParaRPr lang="zh-CN"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33</a:t>
            </a:fld>
            <a:endParaRPr lang="zh-CN"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34</a:t>
            </a:fld>
            <a:endParaRPr lang="zh-CN"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35</a:t>
            </a:fld>
            <a:endParaRPr lang="zh-CN"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36</a:t>
            </a:fld>
            <a:endParaRPr lang="zh-CN"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37</a:t>
            </a:fld>
            <a:endParaRPr lang="zh-CN"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38</a:t>
            </a:fld>
            <a:endParaRPr lang="zh-CN"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39</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4</a:t>
            </a:fld>
            <a:endParaRPr lang="zh-CN"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40</a:t>
            </a:fld>
            <a:endParaRPr lang="zh-CN"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41</a:t>
            </a:fld>
            <a:endParaRPr lang="zh-CN"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42</a:t>
            </a:fld>
            <a:endParaRPr lang="zh-CN"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43</a:t>
            </a:fld>
            <a:endParaRPr lang="zh-CN"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44</a:t>
            </a:fld>
            <a:endParaRPr lang="zh-CN"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45</a:t>
            </a:fld>
            <a:endParaRPr lang="zh-CN"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46</a:t>
            </a:fld>
            <a:endParaRPr lang="zh-CN"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47</a:t>
            </a:fld>
            <a:endParaRPr lang="zh-CN"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48</a:t>
            </a:fld>
            <a:endParaRPr lang="zh-CN"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49</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5</a:t>
            </a:fld>
            <a:endParaRPr lang="zh-CN"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50</a:t>
            </a:fld>
            <a:endParaRPr lang="zh-CN"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51</a:t>
            </a:fld>
            <a:endParaRPr lang="zh-CN"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52</a:t>
            </a:fld>
            <a:endParaRPr lang="zh-CN"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53</a:t>
            </a:fld>
            <a:endParaRPr lang="zh-CN"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54</a:t>
            </a:fld>
            <a:endParaRPr lang="zh-CN"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55</a:t>
            </a:fld>
            <a:endParaRPr lang="zh-CN"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56</a:t>
            </a:fld>
            <a:endParaRPr lang="zh-CN"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57</a:t>
            </a:fld>
            <a:endParaRPr lang="zh-CN"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58</a:t>
            </a:fld>
            <a:endParaRPr lang="zh-CN"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59</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6</a:t>
            </a:fld>
            <a:endParaRPr lang="zh-CN" alt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60</a:t>
            </a:fld>
            <a:endParaRPr lang="zh-CN"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61</a:t>
            </a:fld>
            <a:endParaRPr lang="zh-CN" alt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62</a:t>
            </a:fld>
            <a:endParaRPr lang="zh-CN" alt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63</a:t>
            </a:fld>
            <a:endParaRPr lang="zh-CN" alt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64</a:t>
            </a:fld>
            <a:endParaRPr lang="zh-CN" alt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65</a:t>
            </a:fld>
            <a:endParaRPr lang="zh-CN" alt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66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601B9CE-198C-4C4D-AEC8-7C18EF9C6603}"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免费EHS资料咨询微信：ansyingsj1]">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0E42E6C-58E9-48BE-845D-FE9E4972AF96}" type="datetimeFigureOut">
              <a:rPr lang="zh-CN" altLang="en-US" smtClean="0"/>
              <a:t>2020/4/27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8741076-B678-424D-8D5B-F398C92F9E42}" type="slidenum">
              <a:rPr lang="zh-CN" altLang="en-US" smtClean="0"/>
              <a:t>‹#›</a:t>
            </a:fld>
            <a:endParaRPr lang="zh-CN" altLang="en-US"/>
          </a:p>
        </p:txBody>
      </p:sp>
      <p:pic>
        <p:nvPicPr>
          <p:cNvPr id="5" name="图片 4"/>
          <p:cNvPicPr>
            <a:picLocks noChangeAspect="1"/>
          </p:cNvPicPr>
          <p:nvPr userDrawn="1"/>
        </p:nvPicPr>
        <p:blipFill>
          <a:blip r:embed="rId2"/>
          <a:stretch>
            <a:fillRect/>
          </a:stretch>
        </p:blipFill>
        <p:spPr>
          <a:xfrm>
            <a:off x="-88928" y="4034371"/>
            <a:ext cx="12369856" cy="865707"/>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获取资料咨询微信：ansyingsj1">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E42E6C-58E9-48BE-845D-FE9E4972AF96}" type="datetimeFigureOut">
              <a:rPr lang="zh-CN" altLang="en-US" smtClean="0"/>
              <a:t>2020/4/27</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741076-B678-424D-8D5B-F398C92F9E42}" type="slidenum">
              <a:rPr lang="zh-CN" altLang="en-US" smtClean="0"/>
              <a:t>‹#›</a:t>
            </a:fld>
            <a:endParaRPr lang="zh-CN" altLang="en-US"/>
          </a:p>
        </p:txBody>
      </p:sp>
      <p:sp>
        <p:nvSpPr>
          <p:cNvPr id="7" name="文本占位符 5"/>
          <p:cNvSpPr txBox="1"/>
          <p:nvPr userDrawn="1"/>
        </p:nvSpPr>
        <p:spPr>
          <a:xfrm>
            <a:off x="2" y="1487994"/>
            <a:ext cx="12191999" cy="584775"/>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Arial"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9pPr>
          </a:lstStyle>
          <a:p>
            <a:pPr marL="0" marR="0" lvl="0" indent="0" algn="ctr" defTabSz="913765" rtl="0" eaLnBrk="1" fontAlgn="auto" latinLnBrk="0" hangingPunct="1">
              <a:lnSpc>
                <a:spcPct val="100000"/>
              </a:lnSpc>
              <a:spcBef>
                <a:spcPct val="20000"/>
              </a:spcBef>
              <a:spcAft>
                <a:spcPts val="0"/>
              </a:spcAft>
              <a:buClrTx/>
              <a:buSzTx/>
              <a:buFont typeface="Arial" charset="0"/>
              <a:buNone/>
              <a:defRPr/>
            </a:pPr>
            <a:r>
              <a:rPr kumimoji="0" lang="zh-CN" altLang="en-US" sz="3200" b="1" i="0" u="none" strike="noStrike" kern="1200" cap="none" spc="0" normalizeH="0" baseline="0" noProof="0">
                <a:ln>
                  <a:noFill/>
                </a:ln>
                <a:solidFill>
                  <a:srgbClr val="FBFBFB"/>
                </a:solidFill>
                <a:effectLst/>
                <a:uLnTx/>
                <a:uFillTx/>
                <a:latin typeface="Arial" charset="0"/>
                <a:ea typeface="微软雅黑" pitchFamily="34" charset="-122"/>
                <a:cs typeface="+mn-ea"/>
                <a:sym typeface="Arial" charset="0"/>
              </a:rPr>
              <a:t>更多</a:t>
            </a:r>
            <a:r>
              <a:rPr kumimoji="0" lang="en-US" altLang="zh-CN" sz="3200" b="1" i="0" u="none" strike="noStrike" kern="1200" cap="none" spc="0" normalizeH="0" baseline="0" noProof="0">
                <a:ln>
                  <a:noFill/>
                </a:ln>
                <a:solidFill>
                  <a:srgbClr val="FBFBFB"/>
                </a:solidFill>
                <a:effectLst/>
                <a:uLnTx/>
                <a:uFillTx/>
                <a:latin typeface="Arial" charset="0"/>
                <a:ea typeface="微软雅黑" pitchFamily="34" charset="-122"/>
                <a:cs typeface="+mn-ea"/>
                <a:sym typeface="Arial" charset="0"/>
              </a:rPr>
              <a:t>EHS</a:t>
            </a:r>
            <a:r>
              <a:rPr kumimoji="0" lang="zh-CN" altLang="en-US" sz="3200" b="1" i="0" u="none" strike="noStrike" kern="1200" cap="none" spc="0" normalizeH="0" baseline="0" noProof="0">
                <a:ln>
                  <a:noFill/>
                </a:ln>
                <a:solidFill>
                  <a:srgbClr val="FBFBFB"/>
                </a:solidFill>
                <a:effectLst/>
                <a:uLnTx/>
                <a:uFillTx/>
                <a:latin typeface="Arial" charset="0"/>
                <a:ea typeface="微软雅黑" pitchFamily="34" charset="-122"/>
                <a:cs typeface="+mn-ea"/>
                <a:sym typeface="Arial" charset="0"/>
              </a:rPr>
              <a:t>独家精品资料，请咨询“安应管家”微信号：</a:t>
            </a:r>
            <a:r>
              <a:rPr kumimoji="0" lang="en-US" altLang="zh-CN" sz="3200" b="1" i="0" u="none" strike="noStrike" kern="1200" cap="none" spc="0" normalizeH="0" baseline="0" noProof="0">
                <a:ln>
                  <a:noFill/>
                </a:ln>
                <a:solidFill>
                  <a:srgbClr val="FBFBFB"/>
                </a:solidFill>
                <a:effectLst/>
                <a:uLnTx/>
                <a:uFillTx/>
                <a:latin typeface="Arial" charset="0"/>
                <a:ea typeface="微软雅黑" pitchFamily="34" charset="-122"/>
                <a:cs typeface="+mn-ea"/>
                <a:sym typeface="Arial" charset="0"/>
              </a:rPr>
              <a:t>ansyingsj1</a:t>
            </a:r>
            <a:endParaRPr kumimoji="0" lang="en-US" altLang="en-US" sz="3200" b="1" i="0" u="none" strike="noStrike" kern="1200" cap="none" spc="0" normalizeH="0" baseline="0" noProof="0" dirty="0">
              <a:ln>
                <a:noFill/>
              </a:ln>
              <a:solidFill>
                <a:srgbClr val="FBFBFB"/>
              </a:solidFill>
              <a:effectLst/>
              <a:uLnTx/>
              <a:uFillTx/>
              <a:latin typeface="Arial" charset="0"/>
              <a:ea typeface="微软雅黑" pitchFamily="34" charset="-122"/>
              <a:cs typeface="+mn-cs"/>
              <a:sym typeface="Arial" charset="0"/>
            </a:endParaRP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文本占位符 5"/>
          <p:cNvSpPr txBox="1"/>
          <p:nvPr userDrawn="1"/>
        </p:nvSpPr>
        <p:spPr>
          <a:xfrm>
            <a:off x="2" y="2549364"/>
            <a:ext cx="12191999" cy="584775"/>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Arial"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9pPr>
          </a:lstStyle>
          <a:p>
            <a:pPr marL="0" marR="0" lvl="0" indent="0" algn="ctr" defTabSz="913765" rtl="0" eaLnBrk="1" fontAlgn="auto" latinLnBrk="0" hangingPunct="1">
              <a:lnSpc>
                <a:spcPct val="100000"/>
              </a:lnSpc>
              <a:spcBef>
                <a:spcPct val="20000"/>
              </a:spcBef>
              <a:spcAft>
                <a:spcPts val="0"/>
              </a:spcAft>
              <a:buClrTx/>
              <a:buSzTx/>
              <a:buFont typeface="Arial" charset="0"/>
              <a:buNone/>
              <a:defRPr/>
            </a:pPr>
            <a:r>
              <a:rPr kumimoji="0" lang="zh-CN" altLang="en-US" sz="3200" b="1" i="0" u="none" strike="noStrike" kern="1200" cap="none" spc="0" normalizeH="0" baseline="0" noProof="0">
                <a:ln>
                  <a:noFill/>
                </a:ln>
                <a:solidFill>
                  <a:srgbClr val="FBFBFB"/>
                </a:solidFill>
                <a:effectLst/>
                <a:uLnTx/>
                <a:uFillTx/>
                <a:latin typeface="Arial" charset="0"/>
                <a:ea typeface="微软雅黑" pitchFamily="34" charset="-122"/>
                <a:cs typeface="+mn-ea"/>
                <a:sym typeface="Arial" charset="0"/>
              </a:rPr>
              <a:t>更多</a:t>
            </a:r>
            <a:r>
              <a:rPr kumimoji="0" lang="en-US" altLang="zh-CN" sz="3200" b="1" i="0" u="none" strike="noStrike" kern="1200" cap="none" spc="0" normalizeH="0" baseline="0" noProof="0">
                <a:ln>
                  <a:noFill/>
                </a:ln>
                <a:solidFill>
                  <a:srgbClr val="FBFBFB"/>
                </a:solidFill>
                <a:effectLst/>
                <a:uLnTx/>
                <a:uFillTx/>
                <a:latin typeface="Arial" charset="0"/>
                <a:ea typeface="微软雅黑" pitchFamily="34" charset="-122"/>
                <a:cs typeface="+mn-ea"/>
                <a:sym typeface="Arial" charset="0"/>
              </a:rPr>
              <a:t>EHS</a:t>
            </a:r>
            <a:r>
              <a:rPr kumimoji="0" lang="zh-CN" altLang="en-US" sz="3200" b="1" i="0" u="none" strike="noStrike" kern="1200" cap="none" spc="0" normalizeH="0" baseline="0" noProof="0">
                <a:ln>
                  <a:noFill/>
                </a:ln>
                <a:solidFill>
                  <a:srgbClr val="FBFBFB"/>
                </a:solidFill>
                <a:effectLst/>
                <a:uLnTx/>
                <a:uFillTx/>
                <a:latin typeface="Arial" charset="0"/>
                <a:ea typeface="微软雅黑" pitchFamily="34" charset="-122"/>
                <a:cs typeface="+mn-ea"/>
                <a:sym typeface="Arial" charset="0"/>
              </a:rPr>
              <a:t>独家精品资料，请咨询“安应管家”微信号：</a:t>
            </a:r>
            <a:r>
              <a:rPr kumimoji="0" lang="en-US" altLang="zh-CN" sz="3200" b="1" i="0" u="none" strike="noStrike" kern="1200" cap="none" spc="0" normalizeH="0" baseline="0" noProof="0">
                <a:ln>
                  <a:noFill/>
                </a:ln>
                <a:solidFill>
                  <a:srgbClr val="FBFBFB"/>
                </a:solidFill>
                <a:effectLst/>
                <a:uLnTx/>
                <a:uFillTx/>
                <a:latin typeface="Arial" charset="0"/>
                <a:ea typeface="微软雅黑" pitchFamily="34" charset="-122"/>
                <a:cs typeface="+mn-ea"/>
                <a:sym typeface="Arial" charset="0"/>
              </a:rPr>
              <a:t>ansyingsj1</a:t>
            </a:r>
            <a:endParaRPr kumimoji="0" lang="en-US" altLang="en-US" sz="3200" b="1" i="0" u="none" strike="noStrike" kern="1200" cap="none" spc="0" normalizeH="0" baseline="0" noProof="0" dirty="0">
              <a:ln>
                <a:noFill/>
              </a:ln>
              <a:solidFill>
                <a:srgbClr val="FBFBFB"/>
              </a:solidFill>
              <a:effectLst/>
              <a:uLnTx/>
              <a:uFillTx/>
              <a:latin typeface="Arial" charset="0"/>
              <a:ea typeface="微软雅黑" pitchFamily="34" charset="-122"/>
              <a:cs typeface="+mn-cs"/>
              <a:sym typeface="Arial" charset="0"/>
            </a:endParaRPr>
          </a:p>
        </p:txBody>
      </p:sp>
    </p:spTree>
  </p:cSld>
  <p:clrMap bg1="lt1" tx1="dk1" bg2="lt2" tx2="dk2" accent1="accent1" accent2="accent2" accent3="accent3" accent4="accent4" accent5="accent5" accent6="accent6" hlink="hlink" folHlink="folHlink"/>
  <p:sldLayoutIdLst>
    <p:sldLayoutId id="2147483651" r:id="rId1"/>
  </p:sldLayoutIdLst>
  <p:txStyles>
    <p:titleStyle>
      <a:lvl1pPr algn="l" defTabSz="913765"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3765" rtl="0" eaLnBrk="1" latinLnBrk="0" hangingPunct="1">
        <a:lnSpc>
          <a:spcPct val="90000"/>
        </a:lnSpc>
        <a:spcBef>
          <a:spcPts val="1000"/>
        </a:spcBef>
        <a:buFont typeface="Arial" charset="0"/>
        <a:buChar char="•"/>
        <a:defRPr sz="2800" kern="1200">
          <a:solidFill>
            <a:schemeClr val="tx1"/>
          </a:solidFill>
          <a:latin typeface="+mn-lt"/>
          <a:ea typeface="+mn-ea"/>
          <a:cs typeface="+mn-cs"/>
        </a:defRPr>
      </a:lvl1pPr>
      <a:lvl2pPr marL="685800" indent="-228600" algn="l" defTabSz="913765" rtl="0" eaLnBrk="1" latinLnBrk="0" hangingPunct="1">
        <a:lnSpc>
          <a:spcPct val="90000"/>
        </a:lnSpc>
        <a:spcBef>
          <a:spcPts val="500"/>
        </a:spcBef>
        <a:buFont typeface="Arial" charset="0"/>
        <a:buChar char="•"/>
        <a:defRPr sz="2400" kern="1200">
          <a:solidFill>
            <a:schemeClr val="tx1"/>
          </a:solidFill>
          <a:latin typeface="+mn-lt"/>
          <a:ea typeface="+mn-ea"/>
          <a:cs typeface="+mn-cs"/>
        </a:defRPr>
      </a:lvl2pPr>
      <a:lvl3pPr marL="1143000" indent="-228600" algn="l" defTabSz="913765" rtl="0" eaLnBrk="1" latinLnBrk="0" hangingPunct="1">
        <a:lnSpc>
          <a:spcPct val="90000"/>
        </a:lnSpc>
        <a:spcBef>
          <a:spcPts val="500"/>
        </a:spcBef>
        <a:buFont typeface="Arial" charset="0"/>
        <a:buChar char="•"/>
        <a:defRPr sz="2000" kern="1200">
          <a:solidFill>
            <a:schemeClr val="tx1"/>
          </a:solidFill>
          <a:latin typeface="+mn-lt"/>
          <a:ea typeface="+mn-ea"/>
          <a:cs typeface="+mn-cs"/>
        </a:defRPr>
      </a:lvl3pPr>
      <a:lvl4pPr marL="1600200" indent="-228600" algn="l" defTabSz="913765" rtl="0" eaLnBrk="1" latinLnBrk="0" hangingPunct="1">
        <a:lnSpc>
          <a:spcPct val="90000"/>
        </a:lnSpc>
        <a:spcBef>
          <a:spcPts val="500"/>
        </a:spcBef>
        <a:buFont typeface="Arial" charset="0"/>
        <a:buChar char="•"/>
        <a:defRPr sz="1800" kern="1200">
          <a:solidFill>
            <a:schemeClr val="tx1"/>
          </a:solidFill>
          <a:latin typeface="+mn-lt"/>
          <a:ea typeface="+mn-ea"/>
          <a:cs typeface="+mn-cs"/>
        </a:defRPr>
      </a:lvl4pPr>
      <a:lvl5pPr marL="2057400" indent="-228600" algn="l" defTabSz="913765" rtl="0" eaLnBrk="1" latinLnBrk="0" hangingPunct="1">
        <a:lnSpc>
          <a:spcPct val="90000"/>
        </a:lnSpc>
        <a:spcBef>
          <a:spcPts val="500"/>
        </a:spcBef>
        <a:buFont typeface="Arial" charset="0"/>
        <a:buChar char="•"/>
        <a:defRPr sz="1800" kern="1200">
          <a:solidFill>
            <a:schemeClr val="tx1"/>
          </a:solidFill>
          <a:latin typeface="+mn-lt"/>
          <a:ea typeface="+mn-ea"/>
          <a:cs typeface="+mn-cs"/>
        </a:defRPr>
      </a:lvl5pPr>
      <a:lvl6pPr marL="2514600" indent="-228600" algn="l" defTabSz="913765" rtl="0" eaLnBrk="1" latinLnBrk="0" hangingPunct="1">
        <a:lnSpc>
          <a:spcPct val="90000"/>
        </a:lnSpc>
        <a:spcBef>
          <a:spcPts val="500"/>
        </a:spcBef>
        <a:buFont typeface="Arial" charset="0"/>
        <a:buChar char="•"/>
        <a:defRPr sz="1800" kern="1200">
          <a:solidFill>
            <a:schemeClr val="tx1"/>
          </a:solidFill>
          <a:latin typeface="+mn-lt"/>
          <a:ea typeface="+mn-ea"/>
          <a:cs typeface="+mn-cs"/>
        </a:defRPr>
      </a:lvl6pPr>
      <a:lvl7pPr marL="2971800" indent="-228600" algn="l" defTabSz="913765" rtl="0" eaLnBrk="1" latinLnBrk="0" hangingPunct="1">
        <a:lnSpc>
          <a:spcPct val="90000"/>
        </a:lnSpc>
        <a:spcBef>
          <a:spcPts val="500"/>
        </a:spcBef>
        <a:buFont typeface="Arial" charset="0"/>
        <a:buChar char="•"/>
        <a:defRPr sz="1800" kern="1200">
          <a:solidFill>
            <a:schemeClr val="tx1"/>
          </a:solidFill>
          <a:latin typeface="+mn-lt"/>
          <a:ea typeface="+mn-ea"/>
          <a:cs typeface="+mn-cs"/>
        </a:defRPr>
      </a:lvl7pPr>
      <a:lvl8pPr marL="3429000" indent="-228600" algn="l" defTabSz="913765" rtl="0" eaLnBrk="1" latinLnBrk="0" hangingPunct="1">
        <a:lnSpc>
          <a:spcPct val="90000"/>
        </a:lnSpc>
        <a:spcBef>
          <a:spcPts val="500"/>
        </a:spcBef>
        <a:buFont typeface="Arial" charset="0"/>
        <a:buChar char="•"/>
        <a:defRPr sz="1800" kern="1200">
          <a:solidFill>
            <a:schemeClr val="tx1"/>
          </a:solidFill>
          <a:latin typeface="+mn-lt"/>
          <a:ea typeface="+mn-ea"/>
          <a:cs typeface="+mn-cs"/>
        </a:defRPr>
      </a:lvl8pPr>
      <a:lvl9pPr marL="3886200" indent="-228600" algn="l" defTabSz="913765" rtl="0" eaLnBrk="1" latinLnBrk="0" hangingPunct="1">
        <a:lnSpc>
          <a:spcPct val="90000"/>
        </a:lnSpc>
        <a:spcBef>
          <a:spcPts val="500"/>
        </a:spcBef>
        <a:buFont typeface="Arial" charset="0"/>
        <a:buChar char="•"/>
        <a:defRPr sz="1800" kern="1200">
          <a:solidFill>
            <a:schemeClr val="tx1"/>
          </a:solidFill>
          <a:latin typeface="+mn-lt"/>
          <a:ea typeface="+mn-ea"/>
          <a:cs typeface="+mn-cs"/>
        </a:defRPr>
      </a:lvl9pPr>
    </p:bodyStyle>
    <p:otherStyle>
      <a:defPPr>
        <a:defRPr lang="en-US"/>
      </a:defPPr>
      <a:lvl1pPr marL="0" algn="l" defTabSz="913765" rtl="0" eaLnBrk="1" latinLnBrk="0" hangingPunct="1">
        <a:defRPr sz="1800" kern="1200">
          <a:solidFill>
            <a:schemeClr val="tx1"/>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18854"/>
            <a:ext cx="12192000" cy="342900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3056114" y="4681835"/>
            <a:ext cx="1270000" cy="461665"/>
          </a:xfrm>
          <a:prstGeom prst="rect">
            <a:avLst/>
          </a:prstGeom>
          <a:noFill/>
        </p:spPr>
        <p:txBody>
          <a:bodyPr wrap="square" rtlCol="0">
            <a:spAutoFit/>
          </a:bodyPr>
          <a:lstStyle/>
          <a:p>
            <a:r>
              <a:rPr lang="zh-CN" altLang="en-US" sz="2400" b="1" dirty="0">
                <a:solidFill>
                  <a:srgbClr val="54C8B7"/>
                </a:solidFill>
                <a:latin typeface="微软雅黑" pitchFamily="34" charset="-122"/>
                <a:ea typeface="微软雅黑" pitchFamily="34" charset="-122"/>
              </a:rPr>
              <a:t>汇报人：</a:t>
            </a:r>
          </a:p>
        </p:txBody>
      </p:sp>
      <p:sp>
        <p:nvSpPr>
          <p:cNvPr id="8" name="文本框 7"/>
          <p:cNvSpPr txBox="1"/>
          <p:nvPr/>
        </p:nvSpPr>
        <p:spPr>
          <a:xfrm>
            <a:off x="7690026" y="4681835"/>
            <a:ext cx="1690687" cy="461665"/>
          </a:xfrm>
          <a:prstGeom prst="rect">
            <a:avLst/>
          </a:prstGeom>
          <a:noFill/>
        </p:spPr>
        <p:txBody>
          <a:bodyPr wrap="square" rtlCol="0">
            <a:spAutoFit/>
          </a:bodyPr>
          <a:lstStyle/>
          <a:p>
            <a:r>
              <a:rPr lang="zh-CN" altLang="en-US" sz="2400" b="1" dirty="0">
                <a:solidFill>
                  <a:srgbClr val="54C8B7"/>
                </a:solidFill>
                <a:latin typeface="微软雅黑" pitchFamily="34" charset="-122"/>
                <a:ea typeface="微软雅黑" pitchFamily="34" charset="-122"/>
              </a:rPr>
              <a:t>汇报日期：</a:t>
            </a:r>
          </a:p>
        </p:txBody>
      </p:sp>
      <p:sp>
        <p:nvSpPr>
          <p:cNvPr id="9" name="菱形 8"/>
          <p:cNvSpPr/>
          <p:nvPr/>
        </p:nvSpPr>
        <p:spPr>
          <a:xfrm>
            <a:off x="2636622" y="2944399"/>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菱形 9"/>
          <p:cNvSpPr/>
          <p:nvPr/>
        </p:nvSpPr>
        <p:spPr>
          <a:xfrm>
            <a:off x="3551019" y="2945113"/>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菱形 11"/>
          <p:cNvSpPr/>
          <p:nvPr/>
        </p:nvSpPr>
        <p:spPr>
          <a:xfrm>
            <a:off x="4465416" y="2940399"/>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菱形 13"/>
          <p:cNvSpPr/>
          <p:nvPr/>
        </p:nvSpPr>
        <p:spPr>
          <a:xfrm>
            <a:off x="5379813" y="2940756"/>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菱形 15"/>
          <p:cNvSpPr/>
          <p:nvPr/>
        </p:nvSpPr>
        <p:spPr>
          <a:xfrm>
            <a:off x="6294210" y="2931329"/>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菱形 17"/>
          <p:cNvSpPr/>
          <p:nvPr/>
        </p:nvSpPr>
        <p:spPr>
          <a:xfrm>
            <a:off x="7208607" y="2938561"/>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菱形 19"/>
          <p:cNvSpPr/>
          <p:nvPr/>
        </p:nvSpPr>
        <p:spPr>
          <a:xfrm>
            <a:off x="8113578" y="2945744"/>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菱形 22"/>
          <p:cNvSpPr/>
          <p:nvPr/>
        </p:nvSpPr>
        <p:spPr>
          <a:xfrm>
            <a:off x="807827" y="2930014"/>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菱形 24"/>
          <p:cNvSpPr/>
          <p:nvPr/>
        </p:nvSpPr>
        <p:spPr>
          <a:xfrm>
            <a:off x="1722225" y="2930728"/>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菱形 26"/>
          <p:cNvSpPr/>
          <p:nvPr/>
        </p:nvSpPr>
        <p:spPr>
          <a:xfrm>
            <a:off x="9027977" y="2937658"/>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菱形 28"/>
          <p:cNvSpPr/>
          <p:nvPr/>
        </p:nvSpPr>
        <p:spPr>
          <a:xfrm>
            <a:off x="9923520" y="2935414"/>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菱形 44"/>
          <p:cNvSpPr/>
          <p:nvPr/>
        </p:nvSpPr>
        <p:spPr>
          <a:xfrm>
            <a:off x="10832003" y="2944210"/>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5" name="组合 4"/>
          <p:cNvGrpSpPr/>
          <p:nvPr/>
        </p:nvGrpSpPr>
        <p:grpSpPr>
          <a:xfrm>
            <a:off x="798400" y="3084903"/>
            <a:ext cx="10948003" cy="951919"/>
            <a:chOff x="807827" y="3018935"/>
            <a:chExt cx="10948003" cy="951919"/>
          </a:xfrm>
        </p:grpSpPr>
        <p:sp>
          <p:nvSpPr>
            <p:cNvPr id="2" name="菱形 1"/>
            <p:cNvSpPr/>
            <p:nvPr/>
          </p:nvSpPr>
          <p:spPr>
            <a:xfrm>
              <a:off x="2636622" y="3018935"/>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菱形 10"/>
            <p:cNvSpPr/>
            <p:nvPr/>
          </p:nvSpPr>
          <p:spPr>
            <a:xfrm>
              <a:off x="3551019" y="3029076"/>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菱形 12"/>
            <p:cNvSpPr/>
            <p:nvPr/>
          </p:nvSpPr>
          <p:spPr>
            <a:xfrm>
              <a:off x="4465416" y="3033789"/>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菱形 14"/>
            <p:cNvSpPr/>
            <p:nvPr/>
          </p:nvSpPr>
          <p:spPr>
            <a:xfrm>
              <a:off x="5379813" y="3034146"/>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菱形 16"/>
            <p:cNvSpPr/>
            <p:nvPr/>
          </p:nvSpPr>
          <p:spPr>
            <a:xfrm>
              <a:off x="6294210" y="3034146"/>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菱形 18"/>
            <p:cNvSpPr/>
            <p:nvPr/>
          </p:nvSpPr>
          <p:spPr>
            <a:xfrm>
              <a:off x="7208607" y="3031951"/>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菱形 20"/>
            <p:cNvSpPr/>
            <p:nvPr/>
          </p:nvSpPr>
          <p:spPr>
            <a:xfrm>
              <a:off x="8123005" y="3039134"/>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菱形 23"/>
            <p:cNvSpPr/>
            <p:nvPr/>
          </p:nvSpPr>
          <p:spPr>
            <a:xfrm>
              <a:off x="807827" y="3023404"/>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菱形 25"/>
            <p:cNvSpPr/>
            <p:nvPr/>
          </p:nvSpPr>
          <p:spPr>
            <a:xfrm>
              <a:off x="1722225" y="3024118"/>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菱形 27"/>
            <p:cNvSpPr/>
            <p:nvPr/>
          </p:nvSpPr>
          <p:spPr>
            <a:xfrm>
              <a:off x="9027977" y="3040475"/>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菱形 29"/>
            <p:cNvSpPr/>
            <p:nvPr/>
          </p:nvSpPr>
          <p:spPr>
            <a:xfrm>
              <a:off x="9923520" y="3047658"/>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930820" y="3142347"/>
              <a:ext cx="669303" cy="646331"/>
            </a:xfrm>
            <a:prstGeom prst="rect">
              <a:avLst/>
            </a:prstGeom>
            <a:noFill/>
          </p:spPr>
          <p:txBody>
            <a:bodyPr wrap="square" rtlCol="0">
              <a:spAutoFit/>
            </a:bodyPr>
            <a:lstStyle/>
            <a:p>
              <a:pPr algn="ctr"/>
              <a:r>
                <a:rPr lang="zh-CN" altLang="en-US" sz="3600" dirty="0">
                  <a:solidFill>
                    <a:schemeClr val="bg1"/>
                  </a:solidFill>
                  <a:latin typeface="微软雅黑" pitchFamily="34" charset="-122"/>
                  <a:ea typeface="微软雅黑" pitchFamily="34" charset="-122"/>
                </a:rPr>
                <a:t>八</a:t>
              </a:r>
            </a:p>
          </p:txBody>
        </p:sp>
        <p:sp>
          <p:nvSpPr>
            <p:cNvPr id="31" name="文本框 30"/>
            <p:cNvSpPr txBox="1"/>
            <p:nvPr/>
          </p:nvSpPr>
          <p:spPr>
            <a:xfrm>
              <a:off x="1844773" y="3153683"/>
              <a:ext cx="669303" cy="646331"/>
            </a:xfrm>
            <a:prstGeom prst="rect">
              <a:avLst/>
            </a:prstGeom>
            <a:noFill/>
          </p:spPr>
          <p:txBody>
            <a:bodyPr wrap="square" rtlCol="0">
              <a:spAutoFit/>
            </a:bodyPr>
            <a:lstStyle/>
            <a:p>
              <a:pPr algn="ctr"/>
              <a:r>
                <a:rPr lang="zh-CN" altLang="en-US" sz="3600" dirty="0">
                  <a:solidFill>
                    <a:schemeClr val="bg1"/>
                  </a:solidFill>
                  <a:latin typeface="微软雅黑" pitchFamily="34" charset="-122"/>
                  <a:ea typeface="微软雅黑" pitchFamily="34" charset="-122"/>
                </a:rPr>
                <a:t>大</a:t>
              </a:r>
            </a:p>
          </p:txBody>
        </p:sp>
        <p:sp>
          <p:nvSpPr>
            <p:cNvPr id="32" name="文本框 31"/>
            <p:cNvSpPr txBox="1"/>
            <p:nvPr/>
          </p:nvSpPr>
          <p:spPr>
            <a:xfrm>
              <a:off x="2766898" y="3151774"/>
              <a:ext cx="669303" cy="646331"/>
            </a:xfrm>
            <a:prstGeom prst="rect">
              <a:avLst/>
            </a:prstGeom>
            <a:noFill/>
          </p:spPr>
          <p:txBody>
            <a:bodyPr wrap="square" rtlCol="0">
              <a:spAutoFit/>
            </a:bodyPr>
            <a:lstStyle/>
            <a:p>
              <a:pPr algn="ctr"/>
              <a:r>
                <a:rPr lang="zh-CN" altLang="en-US" sz="3600" dirty="0">
                  <a:solidFill>
                    <a:schemeClr val="bg1"/>
                  </a:solidFill>
                  <a:latin typeface="微软雅黑" pitchFamily="34" charset="-122"/>
                  <a:ea typeface="微软雅黑" pitchFamily="34" charset="-122"/>
                </a:rPr>
                <a:t>特</a:t>
              </a:r>
            </a:p>
          </p:txBody>
        </p:sp>
        <p:sp>
          <p:nvSpPr>
            <p:cNvPr id="33" name="文本框 32"/>
            <p:cNvSpPr txBox="1"/>
            <p:nvPr/>
          </p:nvSpPr>
          <p:spPr>
            <a:xfrm>
              <a:off x="3673567" y="3170516"/>
              <a:ext cx="669303" cy="646331"/>
            </a:xfrm>
            <a:prstGeom prst="rect">
              <a:avLst/>
            </a:prstGeom>
            <a:noFill/>
          </p:spPr>
          <p:txBody>
            <a:bodyPr wrap="square" rtlCol="0">
              <a:spAutoFit/>
            </a:bodyPr>
            <a:lstStyle/>
            <a:p>
              <a:pPr algn="ctr"/>
              <a:r>
                <a:rPr lang="zh-CN" altLang="en-US" sz="3600" dirty="0">
                  <a:solidFill>
                    <a:schemeClr val="bg1"/>
                  </a:solidFill>
                  <a:latin typeface="微软雅黑" pitchFamily="34" charset="-122"/>
                  <a:ea typeface="微软雅黑" pitchFamily="34" charset="-122"/>
                </a:rPr>
                <a:t>殊</a:t>
              </a:r>
            </a:p>
          </p:txBody>
        </p:sp>
        <p:sp>
          <p:nvSpPr>
            <p:cNvPr id="34" name="文本框 33"/>
            <p:cNvSpPr txBox="1"/>
            <p:nvPr/>
          </p:nvSpPr>
          <p:spPr>
            <a:xfrm>
              <a:off x="4595692" y="3163109"/>
              <a:ext cx="669303" cy="646331"/>
            </a:xfrm>
            <a:prstGeom prst="rect">
              <a:avLst/>
            </a:prstGeom>
            <a:noFill/>
          </p:spPr>
          <p:txBody>
            <a:bodyPr wrap="square" rtlCol="0">
              <a:spAutoFit/>
            </a:bodyPr>
            <a:lstStyle/>
            <a:p>
              <a:pPr algn="ctr"/>
              <a:r>
                <a:rPr lang="zh-CN" altLang="en-US" sz="3600" dirty="0">
                  <a:solidFill>
                    <a:schemeClr val="bg1"/>
                  </a:solidFill>
                  <a:latin typeface="微软雅黑" pitchFamily="34" charset="-122"/>
                  <a:ea typeface="微软雅黑" pitchFamily="34" charset="-122"/>
                </a:rPr>
                <a:t>作</a:t>
              </a:r>
            </a:p>
          </p:txBody>
        </p:sp>
        <p:sp>
          <p:nvSpPr>
            <p:cNvPr id="35" name="文本框 34"/>
            <p:cNvSpPr txBox="1"/>
            <p:nvPr/>
          </p:nvSpPr>
          <p:spPr>
            <a:xfrm>
              <a:off x="5502361" y="3154314"/>
              <a:ext cx="669303" cy="646331"/>
            </a:xfrm>
            <a:prstGeom prst="rect">
              <a:avLst/>
            </a:prstGeom>
            <a:noFill/>
          </p:spPr>
          <p:txBody>
            <a:bodyPr wrap="square" rtlCol="0">
              <a:spAutoFit/>
            </a:bodyPr>
            <a:lstStyle/>
            <a:p>
              <a:pPr algn="ctr"/>
              <a:r>
                <a:rPr lang="zh-CN" altLang="en-US" sz="3600" dirty="0">
                  <a:solidFill>
                    <a:schemeClr val="bg1"/>
                  </a:solidFill>
                  <a:latin typeface="微软雅黑" pitchFamily="34" charset="-122"/>
                  <a:ea typeface="微软雅黑" pitchFamily="34" charset="-122"/>
                </a:rPr>
                <a:t>业</a:t>
              </a:r>
            </a:p>
          </p:txBody>
        </p:sp>
        <p:sp>
          <p:nvSpPr>
            <p:cNvPr id="36" name="文本框 35"/>
            <p:cNvSpPr txBox="1"/>
            <p:nvPr/>
          </p:nvSpPr>
          <p:spPr>
            <a:xfrm>
              <a:off x="6424865" y="3163109"/>
              <a:ext cx="669303" cy="646331"/>
            </a:xfrm>
            <a:prstGeom prst="rect">
              <a:avLst/>
            </a:prstGeom>
            <a:noFill/>
          </p:spPr>
          <p:txBody>
            <a:bodyPr wrap="square" rtlCol="0">
              <a:spAutoFit/>
            </a:bodyPr>
            <a:lstStyle/>
            <a:p>
              <a:pPr algn="ctr"/>
              <a:r>
                <a:rPr lang="zh-CN" altLang="en-US" sz="3600" dirty="0">
                  <a:solidFill>
                    <a:schemeClr val="bg1"/>
                  </a:solidFill>
                  <a:latin typeface="微软雅黑" pitchFamily="34" charset="-122"/>
                  <a:ea typeface="微软雅黑" pitchFamily="34" charset="-122"/>
                </a:rPr>
                <a:t>安</a:t>
              </a:r>
            </a:p>
          </p:txBody>
        </p:sp>
        <p:sp>
          <p:nvSpPr>
            <p:cNvPr id="37" name="文本框 36"/>
            <p:cNvSpPr txBox="1"/>
            <p:nvPr/>
          </p:nvSpPr>
          <p:spPr>
            <a:xfrm>
              <a:off x="8245553" y="3173167"/>
              <a:ext cx="669303" cy="646331"/>
            </a:xfrm>
            <a:prstGeom prst="rect">
              <a:avLst/>
            </a:prstGeom>
            <a:noFill/>
          </p:spPr>
          <p:txBody>
            <a:bodyPr wrap="square" rtlCol="0">
              <a:spAutoFit/>
            </a:bodyPr>
            <a:lstStyle/>
            <a:p>
              <a:pPr algn="ctr"/>
              <a:r>
                <a:rPr lang="zh-CN" altLang="en-US" sz="3600" dirty="0">
                  <a:solidFill>
                    <a:schemeClr val="bg1"/>
                  </a:solidFill>
                  <a:latin typeface="微软雅黑" pitchFamily="34" charset="-122"/>
                  <a:ea typeface="微软雅黑" pitchFamily="34" charset="-122"/>
                </a:rPr>
                <a:t>管</a:t>
              </a:r>
            </a:p>
          </p:txBody>
        </p:sp>
        <p:sp>
          <p:nvSpPr>
            <p:cNvPr id="38" name="文本框 37"/>
            <p:cNvSpPr txBox="1"/>
            <p:nvPr/>
          </p:nvSpPr>
          <p:spPr>
            <a:xfrm>
              <a:off x="9158253" y="3173167"/>
              <a:ext cx="669303" cy="646331"/>
            </a:xfrm>
            <a:prstGeom prst="rect">
              <a:avLst/>
            </a:prstGeom>
            <a:noFill/>
          </p:spPr>
          <p:txBody>
            <a:bodyPr wrap="square" rtlCol="0">
              <a:spAutoFit/>
            </a:bodyPr>
            <a:lstStyle/>
            <a:p>
              <a:pPr algn="ctr"/>
              <a:r>
                <a:rPr lang="zh-CN" altLang="en-US" sz="3600" dirty="0">
                  <a:solidFill>
                    <a:schemeClr val="bg1"/>
                  </a:solidFill>
                  <a:latin typeface="微软雅黑" pitchFamily="34" charset="-122"/>
                  <a:ea typeface="微软雅黑" pitchFamily="34" charset="-122"/>
                </a:rPr>
                <a:t>理</a:t>
              </a:r>
            </a:p>
          </p:txBody>
        </p:sp>
        <p:sp>
          <p:nvSpPr>
            <p:cNvPr id="39" name="文本框 38"/>
            <p:cNvSpPr txBox="1"/>
            <p:nvPr/>
          </p:nvSpPr>
          <p:spPr>
            <a:xfrm>
              <a:off x="10046068" y="3163740"/>
              <a:ext cx="669303" cy="646331"/>
            </a:xfrm>
            <a:prstGeom prst="rect">
              <a:avLst/>
            </a:prstGeom>
            <a:noFill/>
          </p:spPr>
          <p:txBody>
            <a:bodyPr wrap="square" rtlCol="0">
              <a:spAutoFit/>
            </a:bodyPr>
            <a:lstStyle/>
            <a:p>
              <a:pPr algn="ctr"/>
              <a:r>
                <a:rPr lang="zh-CN" altLang="en-US" sz="3600" dirty="0">
                  <a:solidFill>
                    <a:schemeClr val="bg1"/>
                  </a:solidFill>
                  <a:latin typeface="微软雅黑" pitchFamily="34" charset="-122"/>
                  <a:ea typeface="微软雅黑" pitchFamily="34" charset="-122"/>
                </a:rPr>
                <a:t>培</a:t>
              </a:r>
            </a:p>
          </p:txBody>
        </p:sp>
        <p:sp>
          <p:nvSpPr>
            <p:cNvPr id="40" name="文本框 39"/>
            <p:cNvSpPr txBox="1"/>
            <p:nvPr/>
          </p:nvSpPr>
          <p:spPr>
            <a:xfrm>
              <a:off x="7346990" y="3163739"/>
              <a:ext cx="669303" cy="646331"/>
            </a:xfrm>
            <a:prstGeom prst="rect">
              <a:avLst/>
            </a:prstGeom>
            <a:noFill/>
          </p:spPr>
          <p:txBody>
            <a:bodyPr wrap="square" rtlCol="0">
              <a:spAutoFit/>
            </a:bodyPr>
            <a:lstStyle/>
            <a:p>
              <a:pPr algn="ctr"/>
              <a:r>
                <a:rPr lang="zh-CN" altLang="en-US" sz="3600" dirty="0">
                  <a:solidFill>
                    <a:schemeClr val="bg1"/>
                  </a:solidFill>
                  <a:latin typeface="微软雅黑" pitchFamily="34" charset="-122"/>
                  <a:ea typeface="微软雅黑" pitchFamily="34" charset="-122"/>
                </a:rPr>
                <a:t>全</a:t>
              </a:r>
            </a:p>
          </p:txBody>
        </p:sp>
        <p:sp>
          <p:nvSpPr>
            <p:cNvPr id="46" name="菱形 45"/>
            <p:cNvSpPr/>
            <p:nvPr/>
          </p:nvSpPr>
          <p:spPr>
            <a:xfrm>
              <a:off x="10841430" y="3056454"/>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文本框 46"/>
            <p:cNvSpPr txBox="1"/>
            <p:nvPr/>
          </p:nvSpPr>
          <p:spPr>
            <a:xfrm>
              <a:off x="10963978" y="3181963"/>
              <a:ext cx="669303" cy="646331"/>
            </a:xfrm>
            <a:prstGeom prst="rect">
              <a:avLst/>
            </a:prstGeom>
            <a:noFill/>
          </p:spPr>
          <p:txBody>
            <a:bodyPr wrap="square" rtlCol="0">
              <a:spAutoFit/>
            </a:bodyPr>
            <a:lstStyle/>
            <a:p>
              <a:pPr algn="ctr"/>
              <a:r>
                <a:rPr lang="zh-CN" altLang="en-US" sz="3600" dirty="0">
                  <a:solidFill>
                    <a:schemeClr val="bg1"/>
                  </a:solidFill>
                  <a:latin typeface="微软雅黑" pitchFamily="34" charset="-122"/>
                  <a:ea typeface="微软雅黑" pitchFamily="34" charset="-122"/>
                </a:rPr>
                <a:t>训</a:t>
              </a: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任意多边形 20"/>
          <p:cNvSpPr/>
          <p:nvPr/>
        </p:nvSpPr>
        <p:spPr>
          <a:xfrm>
            <a:off x="1449134" y="1605751"/>
            <a:ext cx="5066221" cy="1124912"/>
          </a:xfrm>
          <a:custGeom>
            <a:avLst/>
            <a:gdLst>
              <a:gd name="connsiteX0" fmla="*/ 0 w 5066221"/>
              <a:gd name="connsiteY0" fmla="*/ 0 h 1124912"/>
              <a:gd name="connsiteX1" fmla="*/ 4215603 w 5066221"/>
              <a:gd name="connsiteY1" fmla="*/ 0 h 1124912"/>
              <a:gd name="connsiteX2" fmla="*/ 5066221 w 5066221"/>
              <a:gd name="connsiteY2" fmla="*/ 1124912 h 1124912"/>
              <a:gd name="connsiteX3" fmla="*/ 0 w 5066221"/>
              <a:gd name="connsiteY3" fmla="*/ 1124912 h 1124912"/>
            </a:gdLst>
            <a:ahLst/>
            <a:cxnLst>
              <a:cxn ang="0">
                <a:pos x="connsiteX0" y="connsiteY0"/>
              </a:cxn>
              <a:cxn ang="0">
                <a:pos x="connsiteX1" y="connsiteY1"/>
              </a:cxn>
              <a:cxn ang="0">
                <a:pos x="connsiteX2" y="connsiteY2"/>
              </a:cxn>
              <a:cxn ang="0">
                <a:pos x="connsiteX3" y="connsiteY3"/>
              </a:cxn>
            </a:cxnLst>
            <a:rect l="l" t="t" r="r" b="b"/>
            <a:pathLst>
              <a:path w="5066221" h="1124912">
                <a:moveTo>
                  <a:pt x="0" y="0"/>
                </a:moveTo>
                <a:lnTo>
                  <a:pt x="4215603" y="0"/>
                </a:lnTo>
                <a:lnTo>
                  <a:pt x="5066221" y="1124912"/>
                </a:lnTo>
                <a:lnTo>
                  <a:pt x="0" y="1124912"/>
                </a:lnTo>
                <a:close/>
              </a:path>
            </a:pathLst>
          </a:cu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任意多边形 21"/>
          <p:cNvSpPr/>
          <p:nvPr/>
        </p:nvSpPr>
        <p:spPr>
          <a:xfrm flipH="1" flipV="1">
            <a:off x="5830634" y="1604001"/>
            <a:ext cx="5066221" cy="1124912"/>
          </a:xfrm>
          <a:custGeom>
            <a:avLst/>
            <a:gdLst>
              <a:gd name="connsiteX0" fmla="*/ 0 w 5066221"/>
              <a:gd name="connsiteY0" fmla="*/ 0 h 1124912"/>
              <a:gd name="connsiteX1" fmla="*/ 4215603 w 5066221"/>
              <a:gd name="connsiteY1" fmla="*/ 0 h 1124912"/>
              <a:gd name="connsiteX2" fmla="*/ 5066221 w 5066221"/>
              <a:gd name="connsiteY2" fmla="*/ 1124912 h 1124912"/>
              <a:gd name="connsiteX3" fmla="*/ 0 w 5066221"/>
              <a:gd name="connsiteY3" fmla="*/ 1124912 h 1124912"/>
            </a:gdLst>
            <a:ahLst/>
            <a:cxnLst>
              <a:cxn ang="0">
                <a:pos x="connsiteX0" y="connsiteY0"/>
              </a:cxn>
              <a:cxn ang="0">
                <a:pos x="connsiteX1" y="connsiteY1"/>
              </a:cxn>
              <a:cxn ang="0">
                <a:pos x="connsiteX2" y="connsiteY2"/>
              </a:cxn>
              <a:cxn ang="0">
                <a:pos x="connsiteX3" y="connsiteY3"/>
              </a:cxn>
            </a:cxnLst>
            <a:rect l="l" t="t" r="r" b="b"/>
            <a:pathLst>
              <a:path w="5066221" h="1124912">
                <a:moveTo>
                  <a:pt x="0" y="0"/>
                </a:moveTo>
                <a:lnTo>
                  <a:pt x="4215603" y="0"/>
                </a:lnTo>
                <a:lnTo>
                  <a:pt x="5066221" y="1124912"/>
                </a:lnTo>
                <a:lnTo>
                  <a:pt x="0" y="1124912"/>
                </a:lnTo>
                <a:close/>
              </a:path>
            </a:pathLst>
          </a:cu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任意多边形 22"/>
          <p:cNvSpPr/>
          <p:nvPr/>
        </p:nvSpPr>
        <p:spPr>
          <a:xfrm>
            <a:off x="1449134" y="2950262"/>
            <a:ext cx="5066221" cy="1124912"/>
          </a:xfrm>
          <a:custGeom>
            <a:avLst/>
            <a:gdLst>
              <a:gd name="connsiteX0" fmla="*/ 0 w 5066221"/>
              <a:gd name="connsiteY0" fmla="*/ 0 h 1124912"/>
              <a:gd name="connsiteX1" fmla="*/ 4215603 w 5066221"/>
              <a:gd name="connsiteY1" fmla="*/ 0 h 1124912"/>
              <a:gd name="connsiteX2" fmla="*/ 5066221 w 5066221"/>
              <a:gd name="connsiteY2" fmla="*/ 1124912 h 1124912"/>
              <a:gd name="connsiteX3" fmla="*/ 0 w 5066221"/>
              <a:gd name="connsiteY3" fmla="*/ 1124912 h 1124912"/>
            </a:gdLst>
            <a:ahLst/>
            <a:cxnLst>
              <a:cxn ang="0">
                <a:pos x="connsiteX0" y="connsiteY0"/>
              </a:cxn>
              <a:cxn ang="0">
                <a:pos x="connsiteX1" y="connsiteY1"/>
              </a:cxn>
              <a:cxn ang="0">
                <a:pos x="connsiteX2" y="connsiteY2"/>
              </a:cxn>
              <a:cxn ang="0">
                <a:pos x="connsiteX3" y="connsiteY3"/>
              </a:cxn>
            </a:cxnLst>
            <a:rect l="l" t="t" r="r" b="b"/>
            <a:pathLst>
              <a:path w="5066221" h="1124912">
                <a:moveTo>
                  <a:pt x="0" y="0"/>
                </a:moveTo>
                <a:lnTo>
                  <a:pt x="4215603" y="0"/>
                </a:lnTo>
                <a:lnTo>
                  <a:pt x="5066221" y="1124912"/>
                </a:lnTo>
                <a:lnTo>
                  <a:pt x="0" y="1124912"/>
                </a:lnTo>
                <a:close/>
              </a:path>
            </a:pathLst>
          </a:cu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任意多边形 23"/>
          <p:cNvSpPr/>
          <p:nvPr/>
        </p:nvSpPr>
        <p:spPr>
          <a:xfrm flipH="1" flipV="1">
            <a:off x="5830634" y="2948512"/>
            <a:ext cx="5066221" cy="1124912"/>
          </a:xfrm>
          <a:custGeom>
            <a:avLst/>
            <a:gdLst>
              <a:gd name="connsiteX0" fmla="*/ 0 w 5066221"/>
              <a:gd name="connsiteY0" fmla="*/ 0 h 1124912"/>
              <a:gd name="connsiteX1" fmla="*/ 4215603 w 5066221"/>
              <a:gd name="connsiteY1" fmla="*/ 0 h 1124912"/>
              <a:gd name="connsiteX2" fmla="*/ 5066221 w 5066221"/>
              <a:gd name="connsiteY2" fmla="*/ 1124912 h 1124912"/>
              <a:gd name="connsiteX3" fmla="*/ 0 w 5066221"/>
              <a:gd name="connsiteY3" fmla="*/ 1124912 h 1124912"/>
            </a:gdLst>
            <a:ahLst/>
            <a:cxnLst>
              <a:cxn ang="0">
                <a:pos x="connsiteX0" y="connsiteY0"/>
              </a:cxn>
              <a:cxn ang="0">
                <a:pos x="connsiteX1" y="connsiteY1"/>
              </a:cxn>
              <a:cxn ang="0">
                <a:pos x="connsiteX2" y="connsiteY2"/>
              </a:cxn>
              <a:cxn ang="0">
                <a:pos x="connsiteX3" y="connsiteY3"/>
              </a:cxn>
            </a:cxnLst>
            <a:rect l="l" t="t" r="r" b="b"/>
            <a:pathLst>
              <a:path w="5066221" h="1124912">
                <a:moveTo>
                  <a:pt x="0" y="0"/>
                </a:moveTo>
                <a:lnTo>
                  <a:pt x="4215603" y="0"/>
                </a:lnTo>
                <a:lnTo>
                  <a:pt x="5066221" y="1124912"/>
                </a:lnTo>
                <a:lnTo>
                  <a:pt x="0" y="1124912"/>
                </a:lnTo>
                <a:close/>
              </a:path>
            </a:pathLst>
          </a:cu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任意多边形 24"/>
          <p:cNvSpPr/>
          <p:nvPr/>
        </p:nvSpPr>
        <p:spPr>
          <a:xfrm>
            <a:off x="1449134" y="4296789"/>
            <a:ext cx="5066221" cy="1124912"/>
          </a:xfrm>
          <a:custGeom>
            <a:avLst/>
            <a:gdLst>
              <a:gd name="connsiteX0" fmla="*/ 0 w 5066221"/>
              <a:gd name="connsiteY0" fmla="*/ 0 h 1124912"/>
              <a:gd name="connsiteX1" fmla="*/ 4215603 w 5066221"/>
              <a:gd name="connsiteY1" fmla="*/ 0 h 1124912"/>
              <a:gd name="connsiteX2" fmla="*/ 5066221 w 5066221"/>
              <a:gd name="connsiteY2" fmla="*/ 1124912 h 1124912"/>
              <a:gd name="connsiteX3" fmla="*/ 0 w 5066221"/>
              <a:gd name="connsiteY3" fmla="*/ 1124912 h 1124912"/>
            </a:gdLst>
            <a:ahLst/>
            <a:cxnLst>
              <a:cxn ang="0">
                <a:pos x="connsiteX0" y="connsiteY0"/>
              </a:cxn>
              <a:cxn ang="0">
                <a:pos x="connsiteX1" y="connsiteY1"/>
              </a:cxn>
              <a:cxn ang="0">
                <a:pos x="connsiteX2" y="connsiteY2"/>
              </a:cxn>
              <a:cxn ang="0">
                <a:pos x="connsiteX3" y="connsiteY3"/>
              </a:cxn>
            </a:cxnLst>
            <a:rect l="l" t="t" r="r" b="b"/>
            <a:pathLst>
              <a:path w="5066221" h="1124912">
                <a:moveTo>
                  <a:pt x="0" y="0"/>
                </a:moveTo>
                <a:lnTo>
                  <a:pt x="4215603" y="0"/>
                </a:lnTo>
                <a:lnTo>
                  <a:pt x="5066221" y="1124912"/>
                </a:lnTo>
                <a:lnTo>
                  <a:pt x="0" y="1124912"/>
                </a:lnTo>
                <a:close/>
              </a:path>
            </a:pathLst>
          </a:cu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任意多边形 25"/>
          <p:cNvSpPr/>
          <p:nvPr/>
        </p:nvSpPr>
        <p:spPr>
          <a:xfrm flipH="1" flipV="1">
            <a:off x="5830634" y="4295039"/>
            <a:ext cx="5066221" cy="1124912"/>
          </a:xfrm>
          <a:custGeom>
            <a:avLst/>
            <a:gdLst>
              <a:gd name="connsiteX0" fmla="*/ 0 w 5066221"/>
              <a:gd name="connsiteY0" fmla="*/ 0 h 1124912"/>
              <a:gd name="connsiteX1" fmla="*/ 4215603 w 5066221"/>
              <a:gd name="connsiteY1" fmla="*/ 0 h 1124912"/>
              <a:gd name="connsiteX2" fmla="*/ 5066221 w 5066221"/>
              <a:gd name="connsiteY2" fmla="*/ 1124912 h 1124912"/>
              <a:gd name="connsiteX3" fmla="*/ 0 w 5066221"/>
              <a:gd name="connsiteY3" fmla="*/ 1124912 h 1124912"/>
            </a:gdLst>
            <a:ahLst/>
            <a:cxnLst>
              <a:cxn ang="0">
                <a:pos x="connsiteX0" y="connsiteY0"/>
              </a:cxn>
              <a:cxn ang="0">
                <a:pos x="connsiteX1" y="connsiteY1"/>
              </a:cxn>
              <a:cxn ang="0">
                <a:pos x="connsiteX2" y="connsiteY2"/>
              </a:cxn>
              <a:cxn ang="0">
                <a:pos x="connsiteX3" y="connsiteY3"/>
              </a:cxn>
            </a:cxnLst>
            <a:rect l="l" t="t" r="r" b="b"/>
            <a:pathLst>
              <a:path w="5066221" h="1124912">
                <a:moveTo>
                  <a:pt x="0" y="0"/>
                </a:moveTo>
                <a:lnTo>
                  <a:pt x="4215603" y="0"/>
                </a:lnTo>
                <a:lnTo>
                  <a:pt x="5066221" y="1124912"/>
                </a:lnTo>
                <a:lnTo>
                  <a:pt x="0" y="1124912"/>
                </a:lnTo>
                <a:close/>
              </a:path>
            </a:pathLst>
          </a:cu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菱形 1"/>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1308100" y="272535"/>
            <a:ext cx="35941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特殊作业的法律法规要求</a:t>
            </a:r>
          </a:p>
        </p:txBody>
      </p:sp>
      <p:sp>
        <p:nvSpPr>
          <p:cNvPr id="5" name="文本框 4"/>
          <p:cNvSpPr txBox="1"/>
          <p:nvPr/>
        </p:nvSpPr>
        <p:spPr>
          <a:xfrm>
            <a:off x="1442246" y="1983749"/>
            <a:ext cx="4622800" cy="400110"/>
          </a:xfrm>
          <a:prstGeom prst="rect">
            <a:avLst/>
          </a:prstGeom>
          <a:noFill/>
        </p:spPr>
        <p:txBody>
          <a:bodyPr wrap="square" rtlCol="0">
            <a:spAutoFit/>
          </a:bodyPr>
          <a:lstStyle/>
          <a:p>
            <a:r>
              <a:rPr lang="zh-CN" altLang="en-US" sz="2000" dirty="0">
                <a:solidFill>
                  <a:schemeClr val="bg1"/>
                </a:solidFill>
                <a:latin typeface="微软雅黑" pitchFamily="34" charset="-122"/>
                <a:ea typeface="微软雅黑" pitchFamily="34" charset="-122"/>
              </a:rPr>
              <a:t>《中华人民共和国安全生产法》第</a:t>
            </a:r>
            <a:r>
              <a:rPr lang="en-US" altLang="zh-CN" sz="2000" dirty="0">
                <a:solidFill>
                  <a:schemeClr val="bg1"/>
                </a:solidFill>
                <a:latin typeface="微软雅黑" pitchFamily="34" charset="-122"/>
                <a:ea typeface="微软雅黑" pitchFamily="34" charset="-122"/>
              </a:rPr>
              <a:t>98</a:t>
            </a:r>
            <a:r>
              <a:rPr lang="zh-CN" altLang="en-US" sz="2000" dirty="0">
                <a:solidFill>
                  <a:schemeClr val="bg1"/>
                </a:solidFill>
                <a:latin typeface="微软雅黑" pitchFamily="34" charset="-122"/>
                <a:ea typeface="微软雅黑" pitchFamily="34" charset="-122"/>
              </a:rPr>
              <a:t>条</a:t>
            </a:r>
          </a:p>
        </p:txBody>
      </p:sp>
      <p:sp>
        <p:nvSpPr>
          <p:cNvPr id="6" name="文本框 5"/>
          <p:cNvSpPr txBox="1"/>
          <p:nvPr/>
        </p:nvSpPr>
        <p:spPr>
          <a:xfrm>
            <a:off x="6502400" y="1937583"/>
            <a:ext cx="4394455" cy="446276"/>
          </a:xfrm>
          <a:prstGeom prst="rect">
            <a:avLst/>
          </a:prstGeom>
          <a:noFill/>
        </p:spPr>
        <p:txBody>
          <a:bodyPr wrap="square" rtlCol="0">
            <a:spAutoFit/>
          </a:bodyPr>
          <a:lstStyle/>
          <a:p>
            <a:pPr>
              <a:lnSpc>
                <a:spcPct val="115000"/>
              </a:lnSpc>
            </a:pPr>
            <a:r>
              <a:rPr lang="en-US" altLang="zh-CN" sz="2000" dirty="0">
                <a:solidFill>
                  <a:schemeClr val="bg1"/>
                </a:solidFill>
                <a:latin typeface="微软雅黑" pitchFamily="34" charset="-122"/>
                <a:ea typeface="微软雅黑" pitchFamily="34" charset="-122"/>
              </a:rPr>
              <a:t>《</a:t>
            </a:r>
            <a:r>
              <a:rPr lang="zh-CN" altLang="en-US" sz="2000" dirty="0">
                <a:solidFill>
                  <a:schemeClr val="bg1"/>
                </a:solidFill>
                <a:latin typeface="微软雅黑" pitchFamily="34" charset="-122"/>
                <a:ea typeface="微软雅黑" pitchFamily="34" charset="-122"/>
              </a:rPr>
              <a:t>浙江省安全生产条例</a:t>
            </a:r>
            <a:r>
              <a:rPr lang="en-US" altLang="zh-CN" sz="2000" dirty="0">
                <a:solidFill>
                  <a:schemeClr val="bg1"/>
                </a:solidFill>
                <a:latin typeface="微软雅黑" pitchFamily="34" charset="-122"/>
                <a:ea typeface="微软雅黑" pitchFamily="34" charset="-122"/>
              </a:rPr>
              <a:t>》</a:t>
            </a:r>
            <a:r>
              <a:rPr lang="zh-CN" altLang="en-US" sz="2000" dirty="0">
                <a:solidFill>
                  <a:schemeClr val="bg1"/>
                </a:solidFill>
                <a:latin typeface="微软雅黑" pitchFamily="34" charset="-122"/>
                <a:ea typeface="微软雅黑" pitchFamily="34" charset="-122"/>
              </a:rPr>
              <a:t>第</a:t>
            </a:r>
            <a:r>
              <a:rPr lang="en-US" altLang="zh-CN" sz="2000" dirty="0">
                <a:solidFill>
                  <a:schemeClr val="bg1"/>
                </a:solidFill>
                <a:latin typeface="微软雅黑" pitchFamily="34" charset="-122"/>
                <a:ea typeface="微软雅黑" pitchFamily="34" charset="-122"/>
              </a:rPr>
              <a:t>18</a:t>
            </a:r>
            <a:r>
              <a:rPr lang="zh-CN" altLang="en-US" sz="2000" dirty="0">
                <a:solidFill>
                  <a:schemeClr val="bg1"/>
                </a:solidFill>
                <a:latin typeface="微软雅黑" pitchFamily="34" charset="-122"/>
                <a:ea typeface="微软雅黑" pitchFamily="34" charset="-122"/>
              </a:rPr>
              <a:t>、</a:t>
            </a:r>
            <a:r>
              <a:rPr lang="en-US" altLang="zh-CN" sz="2000" dirty="0">
                <a:solidFill>
                  <a:schemeClr val="bg1"/>
                </a:solidFill>
                <a:latin typeface="微软雅黑" pitchFamily="34" charset="-122"/>
                <a:ea typeface="微软雅黑" pitchFamily="34" charset="-122"/>
              </a:rPr>
              <a:t>40</a:t>
            </a:r>
            <a:r>
              <a:rPr lang="zh-CN" altLang="en-US" sz="2000" dirty="0">
                <a:solidFill>
                  <a:schemeClr val="bg1"/>
                </a:solidFill>
                <a:latin typeface="微软雅黑" pitchFamily="34" charset="-122"/>
                <a:ea typeface="微软雅黑" pitchFamily="34" charset="-122"/>
              </a:rPr>
              <a:t>条</a:t>
            </a:r>
          </a:p>
        </p:txBody>
      </p:sp>
      <p:sp>
        <p:nvSpPr>
          <p:cNvPr id="7" name="文本框 6"/>
          <p:cNvSpPr txBox="1"/>
          <p:nvPr/>
        </p:nvSpPr>
        <p:spPr>
          <a:xfrm>
            <a:off x="1502602" y="4329113"/>
            <a:ext cx="4481766" cy="1154162"/>
          </a:xfrm>
          <a:prstGeom prst="rect">
            <a:avLst/>
          </a:prstGeom>
          <a:noFill/>
        </p:spPr>
        <p:txBody>
          <a:bodyPr wrap="square" rtlCol="0">
            <a:spAutoFit/>
          </a:bodyPr>
          <a:lstStyle/>
          <a:p>
            <a:pPr>
              <a:lnSpc>
                <a:spcPct val="115000"/>
              </a:lnSpc>
            </a:pPr>
            <a:r>
              <a:rPr lang="zh-CN" altLang="en-US" sz="2000" dirty="0">
                <a:solidFill>
                  <a:schemeClr val="bg1"/>
                </a:solidFill>
                <a:latin typeface="微软雅黑" pitchFamily="34" charset="-122"/>
                <a:ea typeface="微软雅黑" pitchFamily="34" charset="-122"/>
              </a:rPr>
              <a:t>《国务院关于进一步加强企业安全生产工作的通知》的实施意见》（安监总管三〔2010〕186号）</a:t>
            </a:r>
          </a:p>
        </p:txBody>
      </p:sp>
      <p:sp>
        <p:nvSpPr>
          <p:cNvPr id="8" name="文本框 7"/>
          <p:cNvSpPr txBox="1"/>
          <p:nvPr/>
        </p:nvSpPr>
        <p:spPr>
          <a:xfrm>
            <a:off x="1449134" y="2994423"/>
            <a:ext cx="4622800" cy="1015663"/>
          </a:xfrm>
          <a:prstGeom prst="rect">
            <a:avLst/>
          </a:prstGeom>
          <a:noFill/>
        </p:spPr>
        <p:txBody>
          <a:bodyPr wrap="square" rtlCol="0">
            <a:spAutoFit/>
          </a:bodyPr>
          <a:lstStyle/>
          <a:p>
            <a:pPr>
              <a:lnSpc>
                <a:spcPct val="150000"/>
              </a:lnSpc>
            </a:pPr>
            <a:r>
              <a:rPr lang="zh-CN" altLang="en-US" sz="2000" dirty="0">
                <a:solidFill>
                  <a:schemeClr val="bg1"/>
                </a:solidFill>
                <a:latin typeface="微软雅黑" pitchFamily="34" charset="-122"/>
                <a:ea typeface="微软雅黑" pitchFamily="34" charset="-122"/>
              </a:rPr>
              <a:t>《化工（危险化学品）企业保障生产安全十条规定》（国家安监总局令第64号）</a:t>
            </a:r>
          </a:p>
        </p:txBody>
      </p:sp>
      <p:sp>
        <p:nvSpPr>
          <p:cNvPr id="9" name="文本框 8"/>
          <p:cNvSpPr txBox="1"/>
          <p:nvPr/>
        </p:nvSpPr>
        <p:spPr>
          <a:xfrm>
            <a:off x="6616955" y="2957681"/>
            <a:ext cx="4279900" cy="1015663"/>
          </a:xfrm>
          <a:prstGeom prst="rect">
            <a:avLst/>
          </a:prstGeom>
          <a:noFill/>
        </p:spPr>
        <p:txBody>
          <a:bodyPr wrap="square" rtlCol="0">
            <a:spAutoFit/>
          </a:bodyPr>
          <a:lstStyle>
            <a:defPPr>
              <a:defRPr lang="zh-CN"/>
            </a:defPPr>
            <a:lvl1pPr>
              <a:lnSpc>
                <a:spcPct val="150000"/>
              </a:lnSpc>
              <a:defRPr sz="2000">
                <a:solidFill>
                  <a:schemeClr val="bg1"/>
                </a:solidFill>
                <a:latin typeface="微软雅黑" pitchFamily="34" charset="-122"/>
                <a:ea typeface="微软雅黑" pitchFamily="34" charset="-122"/>
              </a:defRPr>
            </a:lvl1pPr>
          </a:lstStyle>
          <a:p>
            <a:r>
              <a:rPr lang="en-US" altLang="zh-CN" dirty="0"/>
              <a:t>GB 30871-2014 《</a:t>
            </a:r>
            <a:r>
              <a:rPr lang="zh-CN" altLang="en-US" dirty="0"/>
              <a:t>化学品生产单位特殊作业安全规范</a:t>
            </a:r>
            <a:r>
              <a:rPr lang="en-US" altLang="zh-CN" dirty="0"/>
              <a:t>》</a:t>
            </a:r>
          </a:p>
        </p:txBody>
      </p:sp>
      <p:sp>
        <p:nvSpPr>
          <p:cNvPr id="10" name="文本框 9"/>
          <p:cNvSpPr txBox="1"/>
          <p:nvPr/>
        </p:nvSpPr>
        <p:spPr>
          <a:xfrm>
            <a:off x="6616955" y="4329113"/>
            <a:ext cx="4178300" cy="1015663"/>
          </a:xfrm>
          <a:prstGeom prst="rect">
            <a:avLst/>
          </a:prstGeom>
          <a:noFill/>
        </p:spPr>
        <p:txBody>
          <a:bodyPr wrap="square" rtlCol="0">
            <a:spAutoFit/>
          </a:bodyPr>
          <a:lstStyle/>
          <a:p>
            <a:pPr>
              <a:lnSpc>
                <a:spcPct val="150000"/>
              </a:lnSpc>
            </a:pPr>
            <a:r>
              <a:rPr lang="zh-CN" altLang="en-US" sz="2000" dirty="0">
                <a:solidFill>
                  <a:schemeClr val="bg1"/>
                </a:solidFill>
                <a:latin typeface="微软雅黑" pitchFamily="34" charset="-122"/>
                <a:ea typeface="微软雅黑" pitchFamily="34" charset="-122"/>
              </a:rPr>
              <a:t>总局</a:t>
            </a:r>
            <a:r>
              <a:rPr lang="en-US" altLang="zh-CN" sz="2000" dirty="0">
                <a:solidFill>
                  <a:schemeClr val="bg1"/>
                </a:solidFill>
                <a:latin typeface="微软雅黑" pitchFamily="34" charset="-122"/>
                <a:ea typeface="微软雅黑" pitchFamily="34" charset="-122"/>
              </a:rPr>
              <a:t>59</a:t>
            </a:r>
            <a:r>
              <a:rPr lang="zh-CN" altLang="en-US" sz="2000" dirty="0">
                <a:solidFill>
                  <a:schemeClr val="bg1"/>
                </a:solidFill>
                <a:latin typeface="微软雅黑" pitchFamily="34" charset="-122"/>
                <a:ea typeface="微软雅黑" pitchFamily="34" charset="-122"/>
              </a:rPr>
              <a:t>号令</a:t>
            </a:r>
            <a:r>
              <a:rPr lang="en-US" altLang="zh-CN" sz="2000" dirty="0">
                <a:solidFill>
                  <a:schemeClr val="bg1"/>
                </a:solidFill>
                <a:latin typeface="微软雅黑" pitchFamily="34" charset="-122"/>
                <a:ea typeface="微软雅黑" pitchFamily="34" charset="-122"/>
              </a:rPr>
              <a:t>《</a:t>
            </a:r>
            <a:r>
              <a:rPr lang="zh-CN" altLang="en-US" sz="2000" dirty="0">
                <a:solidFill>
                  <a:schemeClr val="bg1"/>
                </a:solidFill>
                <a:latin typeface="微软雅黑" pitchFamily="34" charset="-122"/>
                <a:ea typeface="微软雅黑" pitchFamily="34" charset="-122"/>
              </a:rPr>
              <a:t>工贸企业有限空间作业安全管理与监督暂行规定</a:t>
            </a:r>
            <a:r>
              <a:rPr lang="en-US" altLang="zh-CN" sz="2000" dirty="0">
                <a:solidFill>
                  <a:schemeClr val="bg1"/>
                </a:solidFill>
                <a:latin typeface="微软雅黑" pitchFamily="34" charset="-122"/>
                <a:ea typeface="微软雅黑" pitchFamily="34" charset="-122"/>
              </a:rPr>
              <a:t>》</a:t>
            </a:r>
            <a:endParaRPr lang="zh-CN" altLang="en-US" sz="2000" dirty="0">
              <a:solidFill>
                <a:schemeClr val="bg1"/>
              </a:solidFill>
              <a:latin typeface="微软雅黑" pitchFamily="34" charset="-122"/>
              <a:ea typeface="微软雅黑" pitchFamily="34"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a:off x="6427787" y="4488848"/>
            <a:ext cx="4622800" cy="1048710"/>
          </a:xfrm>
          <a:prstGeom prst="rect">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6427787" y="3146496"/>
            <a:ext cx="4622800" cy="1048710"/>
          </a:xfrm>
          <a:prstGeom prst="rect">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1219200" y="4483209"/>
            <a:ext cx="4622800" cy="1048710"/>
          </a:xfrm>
          <a:prstGeom prst="rect">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1219200" y="3148246"/>
            <a:ext cx="4622800" cy="1048710"/>
          </a:xfrm>
          <a:prstGeom prst="rect">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1219199" y="1827450"/>
            <a:ext cx="9806781" cy="104871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菱形 1"/>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1308100" y="272535"/>
            <a:ext cx="35941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特殊作业的法律法规要求</a:t>
            </a:r>
          </a:p>
        </p:txBody>
      </p:sp>
      <p:sp>
        <p:nvSpPr>
          <p:cNvPr id="5" name="文本框 4"/>
          <p:cNvSpPr txBox="1"/>
          <p:nvPr/>
        </p:nvSpPr>
        <p:spPr>
          <a:xfrm>
            <a:off x="1681956" y="2151750"/>
            <a:ext cx="8866187" cy="400110"/>
          </a:xfrm>
          <a:prstGeom prst="rect">
            <a:avLst/>
          </a:prstGeom>
          <a:noFill/>
        </p:spPr>
        <p:txBody>
          <a:bodyPr wrap="square" rtlCol="0">
            <a:spAutoFit/>
          </a:bodyPr>
          <a:lstStyle/>
          <a:p>
            <a:pPr algn="ctr"/>
            <a:r>
              <a:rPr lang="zh-CN" altLang="en-US" sz="2000" dirty="0">
                <a:solidFill>
                  <a:schemeClr val="bg1"/>
                </a:solidFill>
                <a:latin typeface="微软雅黑" pitchFamily="34" charset="-122"/>
                <a:ea typeface="微软雅黑" pitchFamily="34" charset="-122"/>
              </a:rPr>
              <a:t>总局第</a:t>
            </a:r>
            <a:r>
              <a:rPr lang="en-US" altLang="zh-CN" sz="2000" dirty="0">
                <a:solidFill>
                  <a:schemeClr val="bg1"/>
                </a:solidFill>
                <a:latin typeface="微软雅黑" pitchFamily="34" charset="-122"/>
                <a:ea typeface="微软雅黑" pitchFamily="34" charset="-122"/>
              </a:rPr>
              <a:t>56</a:t>
            </a:r>
            <a:r>
              <a:rPr lang="zh-CN" altLang="en-US" sz="2000" dirty="0">
                <a:solidFill>
                  <a:schemeClr val="bg1"/>
                </a:solidFill>
                <a:latin typeface="微软雅黑" pitchFamily="34" charset="-122"/>
                <a:ea typeface="微软雅黑" pitchFamily="34" charset="-122"/>
              </a:rPr>
              <a:t>号令</a:t>
            </a:r>
            <a:r>
              <a:rPr lang="en-US" altLang="zh-CN" sz="2000" dirty="0">
                <a:solidFill>
                  <a:schemeClr val="bg1"/>
                </a:solidFill>
                <a:latin typeface="微软雅黑" pitchFamily="34" charset="-122"/>
                <a:ea typeface="微软雅黑" pitchFamily="34" charset="-122"/>
              </a:rPr>
              <a:t>《</a:t>
            </a:r>
            <a:r>
              <a:rPr lang="zh-CN" altLang="en-US" sz="2000" dirty="0">
                <a:solidFill>
                  <a:schemeClr val="bg1"/>
                </a:solidFill>
                <a:latin typeface="微软雅黑" pitchFamily="34" charset="-122"/>
                <a:ea typeface="微软雅黑" pitchFamily="34" charset="-122"/>
              </a:rPr>
              <a:t>加强工贸企业有限空间作业安全监管的通知</a:t>
            </a:r>
            <a:r>
              <a:rPr lang="en-US" altLang="zh-CN" sz="2000" dirty="0">
                <a:solidFill>
                  <a:schemeClr val="bg1"/>
                </a:solidFill>
                <a:latin typeface="微软雅黑" pitchFamily="34" charset="-122"/>
                <a:ea typeface="微软雅黑" pitchFamily="34" charset="-122"/>
              </a:rPr>
              <a:t>》</a:t>
            </a:r>
          </a:p>
        </p:txBody>
      </p:sp>
      <p:sp>
        <p:nvSpPr>
          <p:cNvPr id="6" name="文本框 5"/>
          <p:cNvSpPr txBox="1"/>
          <p:nvPr/>
        </p:nvSpPr>
        <p:spPr>
          <a:xfrm>
            <a:off x="1507966" y="3259979"/>
            <a:ext cx="4045267" cy="826637"/>
          </a:xfrm>
          <a:prstGeom prst="rect">
            <a:avLst/>
          </a:prstGeom>
          <a:noFill/>
        </p:spPr>
        <p:txBody>
          <a:bodyPr wrap="square" rtlCol="0">
            <a:spAutoFit/>
          </a:bodyPr>
          <a:lstStyle/>
          <a:p>
            <a:pPr algn="ctr">
              <a:lnSpc>
                <a:spcPct val="125000"/>
              </a:lnSpc>
            </a:pPr>
            <a:r>
              <a:rPr lang="zh-CN" altLang="en-US" sz="2000" dirty="0">
                <a:solidFill>
                  <a:schemeClr val="bg1"/>
                </a:solidFill>
                <a:latin typeface="微软雅黑" pitchFamily="34" charset="-122"/>
                <a:ea typeface="微软雅黑" pitchFamily="34" charset="-122"/>
              </a:rPr>
              <a:t>总厅</a:t>
            </a:r>
            <a:r>
              <a:rPr lang="en-US" altLang="zh-CN" sz="2000" dirty="0">
                <a:solidFill>
                  <a:schemeClr val="bg1"/>
                </a:solidFill>
                <a:latin typeface="微软雅黑" pitchFamily="34" charset="-122"/>
                <a:ea typeface="微软雅黑" pitchFamily="34" charset="-122"/>
              </a:rPr>
              <a:t>2014</a:t>
            </a:r>
            <a:r>
              <a:rPr lang="zh-CN" altLang="en-US" sz="2000" dirty="0">
                <a:solidFill>
                  <a:schemeClr val="bg1"/>
                </a:solidFill>
                <a:latin typeface="微软雅黑" pitchFamily="34" charset="-122"/>
                <a:ea typeface="微软雅黑" pitchFamily="34" charset="-122"/>
              </a:rPr>
              <a:t>第</a:t>
            </a:r>
            <a:r>
              <a:rPr lang="en-US" altLang="zh-CN" sz="2000" dirty="0">
                <a:solidFill>
                  <a:schemeClr val="bg1"/>
                </a:solidFill>
                <a:latin typeface="微软雅黑" pitchFamily="34" charset="-122"/>
                <a:ea typeface="微软雅黑" pitchFamily="34" charset="-122"/>
              </a:rPr>
              <a:t>37</a:t>
            </a:r>
            <a:r>
              <a:rPr lang="zh-CN" altLang="en-US" sz="2000" dirty="0">
                <a:solidFill>
                  <a:schemeClr val="bg1"/>
                </a:solidFill>
                <a:latin typeface="微软雅黑" pitchFamily="34" charset="-122"/>
                <a:ea typeface="微软雅黑" pitchFamily="34" charset="-122"/>
              </a:rPr>
              <a:t>号</a:t>
            </a:r>
            <a:r>
              <a:rPr lang="en-US" altLang="zh-CN" sz="2000" dirty="0">
                <a:solidFill>
                  <a:schemeClr val="bg1"/>
                </a:solidFill>
                <a:latin typeface="微软雅黑" pitchFamily="34" charset="-122"/>
                <a:ea typeface="微软雅黑" pitchFamily="34" charset="-122"/>
              </a:rPr>
              <a:t>《</a:t>
            </a:r>
            <a:r>
              <a:rPr lang="zh-CN" altLang="en-US" sz="2000" dirty="0">
                <a:solidFill>
                  <a:schemeClr val="bg1"/>
                </a:solidFill>
                <a:latin typeface="微软雅黑" pitchFamily="34" charset="-122"/>
                <a:ea typeface="微软雅黑" pitchFamily="34" charset="-122"/>
              </a:rPr>
              <a:t>工贸企业有限空间作业条件确认工作的通知</a:t>
            </a:r>
            <a:r>
              <a:rPr lang="en-US" altLang="zh-CN" sz="2000" dirty="0">
                <a:solidFill>
                  <a:schemeClr val="bg1"/>
                </a:solidFill>
                <a:latin typeface="微软雅黑" pitchFamily="34" charset="-122"/>
                <a:ea typeface="微软雅黑" pitchFamily="34" charset="-122"/>
              </a:rPr>
              <a:t>》</a:t>
            </a:r>
          </a:p>
        </p:txBody>
      </p:sp>
      <p:sp>
        <p:nvSpPr>
          <p:cNvPr id="8" name="文本框 7"/>
          <p:cNvSpPr txBox="1"/>
          <p:nvPr/>
        </p:nvSpPr>
        <p:spPr>
          <a:xfrm>
            <a:off x="6432550" y="3424952"/>
            <a:ext cx="4622800" cy="441916"/>
          </a:xfrm>
          <a:prstGeom prst="rect">
            <a:avLst/>
          </a:prstGeom>
          <a:noFill/>
        </p:spPr>
        <p:txBody>
          <a:bodyPr wrap="square" rtlCol="0">
            <a:spAutoFit/>
          </a:bodyPr>
          <a:lstStyle>
            <a:defPPr>
              <a:defRPr lang="zh-CN"/>
            </a:defPPr>
            <a:lvl1pPr algn="ctr">
              <a:lnSpc>
                <a:spcPct val="125000"/>
              </a:lnSpc>
              <a:defRPr sz="2000">
                <a:solidFill>
                  <a:schemeClr val="bg1"/>
                </a:solidFill>
                <a:latin typeface="微软雅黑" pitchFamily="34" charset="-122"/>
                <a:ea typeface="微软雅黑" pitchFamily="34" charset="-122"/>
              </a:defRPr>
            </a:lvl1pPr>
          </a:lstStyle>
          <a:p>
            <a:r>
              <a:rPr lang="en-US" altLang="zh-CN" dirty="0"/>
              <a:t>《</a:t>
            </a:r>
            <a:r>
              <a:rPr lang="zh-CN" altLang="en-US" dirty="0"/>
              <a:t>浙江省有限空间作业安全技术规程</a:t>
            </a:r>
            <a:r>
              <a:rPr lang="en-US" altLang="zh-CN" dirty="0"/>
              <a:t>》</a:t>
            </a:r>
          </a:p>
        </p:txBody>
      </p:sp>
      <p:sp>
        <p:nvSpPr>
          <p:cNvPr id="9" name="文本框 8"/>
          <p:cNvSpPr txBox="1"/>
          <p:nvPr/>
        </p:nvSpPr>
        <p:spPr>
          <a:xfrm>
            <a:off x="1640204" y="4750918"/>
            <a:ext cx="3780790" cy="441916"/>
          </a:xfrm>
          <a:prstGeom prst="rect">
            <a:avLst/>
          </a:prstGeom>
          <a:noFill/>
        </p:spPr>
        <p:txBody>
          <a:bodyPr wrap="square" rtlCol="0">
            <a:spAutoFit/>
          </a:bodyPr>
          <a:lstStyle>
            <a:defPPr>
              <a:defRPr lang="zh-CN"/>
            </a:defPPr>
            <a:lvl1pPr algn="ctr">
              <a:lnSpc>
                <a:spcPct val="125000"/>
              </a:lnSpc>
              <a:defRPr sz="2000">
                <a:solidFill>
                  <a:schemeClr val="bg1"/>
                </a:solidFill>
                <a:latin typeface="微软雅黑" pitchFamily="34" charset="-122"/>
                <a:ea typeface="微软雅黑" pitchFamily="34" charset="-122"/>
              </a:defRPr>
            </a:lvl1pPr>
          </a:lstStyle>
          <a:p>
            <a:r>
              <a:rPr lang="en-US" altLang="zh-CN" dirty="0"/>
              <a:t>GB/T 36082008 </a:t>
            </a:r>
            <a:r>
              <a:rPr lang="zh-CN" altLang="en-US" dirty="0"/>
              <a:t>高处作业分级</a:t>
            </a:r>
          </a:p>
        </p:txBody>
      </p:sp>
      <p:sp>
        <p:nvSpPr>
          <p:cNvPr id="10" name="文本框 9"/>
          <p:cNvSpPr txBox="1"/>
          <p:nvPr/>
        </p:nvSpPr>
        <p:spPr>
          <a:xfrm>
            <a:off x="6691550" y="4807509"/>
            <a:ext cx="4104800" cy="441916"/>
          </a:xfrm>
          <a:prstGeom prst="rect">
            <a:avLst/>
          </a:prstGeom>
          <a:noFill/>
        </p:spPr>
        <p:txBody>
          <a:bodyPr wrap="square" rtlCol="0">
            <a:spAutoFit/>
          </a:bodyPr>
          <a:lstStyle>
            <a:defPPr>
              <a:defRPr lang="zh-CN"/>
            </a:defPPr>
            <a:lvl1pPr algn="ctr">
              <a:lnSpc>
                <a:spcPct val="125000"/>
              </a:lnSpc>
              <a:defRPr sz="2000">
                <a:solidFill>
                  <a:schemeClr val="bg1"/>
                </a:solidFill>
                <a:latin typeface="微软雅黑" pitchFamily="34" charset="-122"/>
                <a:ea typeface="微软雅黑" pitchFamily="34" charset="-122"/>
              </a:defRPr>
            </a:lvl1pPr>
          </a:lstStyle>
          <a:p>
            <a:r>
              <a:rPr lang="en-US" altLang="zh-CN" dirty="0"/>
              <a:t>GB 30862-2014</a:t>
            </a:r>
            <a:r>
              <a:rPr lang="zh-CN" altLang="en-US" dirty="0"/>
              <a:t>坠落防护挂点装置</a:t>
            </a:r>
            <a:endParaRPr lang="en-US" altLang="zh-C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a:off x="6516687" y="4057048"/>
            <a:ext cx="4622800" cy="104871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6516687" y="2714696"/>
            <a:ext cx="4622800" cy="1048710"/>
          </a:xfrm>
          <a:prstGeom prst="rect">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6516687" y="1395650"/>
            <a:ext cx="4622800" cy="104871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1308100" y="4051409"/>
            <a:ext cx="4622800" cy="1048710"/>
          </a:xfrm>
          <a:prstGeom prst="rect">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1308100" y="2716446"/>
            <a:ext cx="4622800" cy="104871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1308100" y="1395650"/>
            <a:ext cx="4622800" cy="1048710"/>
          </a:xfrm>
          <a:prstGeom prst="rect">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菱形 1"/>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1308100" y="272535"/>
            <a:ext cx="35941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特殊作业的法律法规要求</a:t>
            </a:r>
          </a:p>
        </p:txBody>
      </p:sp>
      <p:sp>
        <p:nvSpPr>
          <p:cNvPr id="5" name="文本框 4"/>
          <p:cNvSpPr txBox="1"/>
          <p:nvPr/>
        </p:nvSpPr>
        <p:spPr>
          <a:xfrm>
            <a:off x="2067719" y="1504506"/>
            <a:ext cx="3176587" cy="830997"/>
          </a:xfrm>
          <a:prstGeom prst="rect">
            <a:avLst/>
          </a:prstGeom>
          <a:noFill/>
        </p:spPr>
        <p:txBody>
          <a:bodyPr wrap="square" rtlCol="0">
            <a:spAutoFit/>
          </a:bodyPr>
          <a:lstStyle/>
          <a:p>
            <a:pPr>
              <a:lnSpc>
                <a:spcPct val="120000"/>
              </a:lnSpc>
            </a:pPr>
            <a:r>
              <a:rPr lang="zh-CN" altLang="zh-CN" sz="2000" dirty="0">
                <a:solidFill>
                  <a:schemeClr val="bg1"/>
                </a:solidFill>
                <a:latin typeface="微软雅黑" pitchFamily="34" charset="-122"/>
                <a:ea typeface="微软雅黑" pitchFamily="34" charset="-122"/>
              </a:rPr>
              <a:t>AQ3021</a:t>
            </a:r>
            <a:r>
              <a:rPr lang="zh-CN" altLang="en-US" sz="2000" dirty="0">
                <a:solidFill>
                  <a:schemeClr val="bg1"/>
                </a:solidFill>
                <a:latin typeface="微软雅黑" pitchFamily="34" charset="-122"/>
                <a:ea typeface="微软雅黑" pitchFamily="34" charset="-122"/>
              </a:rPr>
              <a:t>-</a:t>
            </a:r>
            <a:r>
              <a:rPr lang="en-US" altLang="zh-CN" sz="2000" dirty="0">
                <a:solidFill>
                  <a:schemeClr val="bg1"/>
                </a:solidFill>
                <a:latin typeface="微软雅黑" pitchFamily="34" charset="-122"/>
                <a:ea typeface="微软雅黑" pitchFamily="34" charset="-122"/>
              </a:rPr>
              <a:t>2008</a:t>
            </a:r>
            <a:r>
              <a:rPr lang="zh-CN" altLang="zh-CN" sz="2000" dirty="0">
                <a:solidFill>
                  <a:schemeClr val="bg1"/>
                </a:solidFill>
                <a:latin typeface="微软雅黑" pitchFamily="34" charset="-122"/>
                <a:ea typeface="微软雅黑" pitchFamily="34" charset="-122"/>
              </a:rPr>
              <a:t>《</a:t>
            </a:r>
            <a:r>
              <a:rPr lang="zh-CN" altLang="en-US" sz="2000" dirty="0">
                <a:solidFill>
                  <a:schemeClr val="bg1"/>
                </a:solidFill>
                <a:latin typeface="微软雅黑" pitchFamily="34" charset="-122"/>
                <a:ea typeface="微软雅黑" pitchFamily="34" charset="-122"/>
              </a:rPr>
              <a:t>化学品生产单位吊装作业安全规范</a:t>
            </a:r>
            <a:r>
              <a:rPr lang="zh-CN" altLang="zh-CN" sz="2000" dirty="0">
                <a:solidFill>
                  <a:schemeClr val="bg1"/>
                </a:solidFill>
                <a:latin typeface="微软雅黑" pitchFamily="34" charset="-122"/>
                <a:ea typeface="微软雅黑" pitchFamily="34" charset="-122"/>
              </a:rPr>
              <a:t>》</a:t>
            </a:r>
            <a:endParaRPr lang="zh-CN" altLang="en-US" sz="2000" dirty="0">
              <a:solidFill>
                <a:schemeClr val="bg1"/>
              </a:solidFill>
              <a:latin typeface="微软雅黑" pitchFamily="34" charset="-122"/>
              <a:ea typeface="微软雅黑" pitchFamily="34" charset="-122"/>
            </a:endParaRPr>
          </a:p>
        </p:txBody>
      </p:sp>
      <p:sp>
        <p:nvSpPr>
          <p:cNvPr id="17" name="矩形 16"/>
          <p:cNvSpPr/>
          <p:nvPr/>
        </p:nvSpPr>
        <p:spPr>
          <a:xfrm>
            <a:off x="6553200" y="5415691"/>
            <a:ext cx="4622800" cy="1048710"/>
          </a:xfrm>
          <a:prstGeom prst="rect">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p:nvSpPr>
        <p:spPr>
          <a:xfrm>
            <a:off x="1344613" y="5410052"/>
            <a:ext cx="4622800" cy="104871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文本框 20"/>
          <p:cNvSpPr txBox="1"/>
          <p:nvPr/>
        </p:nvSpPr>
        <p:spPr>
          <a:xfrm>
            <a:off x="7276306" y="1504506"/>
            <a:ext cx="3176587" cy="830997"/>
          </a:xfrm>
          <a:prstGeom prst="rect">
            <a:avLst/>
          </a:prstGeom>
          <a:noFill/>
        </p:spPr>
        <p:txBody>
          <a:bodyPr wrap="square" rtlCol="0">
            <a:spAutoFit/>
          </a:bodyPr>
          <a:lstStyle/>
          <a:p>
            <a:pPr>
              <a:lnSpc>
                <a:spcPct val="120000"/>
              </a:lnSpc>
            </a:pPr>
            <a:r>
              <a:rPr lang="zh-CN" altLang="zh-CN" sz="2000" dirty="0">
                <a:solidFill>
                  <a:schemeClr val="bg1"/>
                </a:solidFill>
                <a:latin typeface="微软雅黑" pitchFamily="34" charset="-122"/>
                <a:ea typeface="微软雅黑" pitchFamily="34" charset="-122"/>
              </a:rPr>
              <a:t>AQ302</a:t>
            </a:r>
            <a:r>
              <a:rPr lang="en-US" altLang="zh-CN" sz="2000" dirty="0">
                <a:solidFill>
                  <a:schemeClr val="bg1"/>
                </a:solidFill>
                <a:latin typeface="微软雅黑" pitchFamily="34" charset="-122"/>
                <a:ea typeface="微软雅黑" pitchFamily="34" charset="-122"/>
              </a:rPr>
              <a:t>2</a:t>
            </a:r>
            <a:r>
              <a:rPr lang="zh-CN" altLang="en-US" sz="2000" dirty="0">
                <a:solidFill>
                  <a:schemeClr val="bg1"/>
                </a:solidFill>
                <a:latin typeface="微软雅黑" pitchFamily="34" charset="-122"/>
                <a:ea typeface="微软雅黑" pitchFamily="34" charset="-122"/>
              </a:rPr>
              <a:t>-</a:t>
            </a:r>
            <a:r>
              <a:rPr lang="en-US" altLang="zh-CN" sz="2000" dirty="0">
                <a:solidFill>
                  <a:schemeClr val="bg1"/>
                </a:solidFill>
                <a:latin typeface="微软雅黑" pitchFamily="34" charset="-122"/>
                <a:ea typeface="微软雅黑" pitchFamily="34" charset="-122"/>
              </a:rPr>
              <a:t>2008</a:t>
            </a:r>
            <a:r>
              <a:rPr lang="zh-CN" altLang="zh-CN" sz="2000" dirty="0">
                <a:solidFill>
                  <a:schemeClr val="bg1"/>
                </a:solidFill>
                <a:latin typeface="微软雅黑" pitchFamily="34" charset="-122"/>
                <a:ea typeface="微软雅黑" pitchFamily="34" charset="-122"/>
              </a:rPr>
              <a:t>《</a:t>
            </a:r>
            <a:r>
              <a:rPr lang="zh-CN" altLang="en-US" sz="2000" dirty="0">
                <a:solidFill>
                  <a:schemeClr val="bg1"/>
                </a:solidFill>
                <a:latin typeface="微软雅黑" pitchFamily="34" charset="-122"/>
                <a:ea typeface="微软雅黑" pitchFamily="34" charset="-122"/>
              </a:rPr>
              <a:t>化学品生产单位动火作业安全规范</a:t>
            </a:r>
            <a:r>
              <a:rPr lang="zh-CN" altLang="zh-CN" sz="2000" dirty="0">
                <a:solidFill>
                  <a:schemeClr val="bg1"/>
                </a:solidFill>
                <a:latin typeface="微软雅黑" pitchFamily="34" charset="-122"/>
                <a:ea typeface="微软雅黑" pitchFamily="34" charset="-122"/>
              </a:rPr>
              <a:t>》</a:t>
            </a:r>
            <a:endParaRPr lang="zh-CN" altLang="en-US" sz="2000" dirty="0">
              <a:solidFill>
                <a:schemeClr val="bg1"/>
              </a:solidFill>
              <a:latin typeface="微软雅黑" pitchFamily="34" charset="-122"/>
              <a:ea typeface="微软雅黑" pitchFamily="34" charset="-122"/>
            </a:endParaRPr>
          </a:p>
        </p:txBody>
      </p:sp>
      <p:sp>
        <p:nvSpPr>
          <p:cNvPr id="22" name="文本框 21"/>
          <p:cNvSpPr txBox="1"/>
          <p:nvPr/>
        </p:nvSpPr>
        <p:spPr>
          <a:xfrm>
            <a:off x="2067719" y="4172106"/>
            <a:ext cx="3176587" cy="830997"/>
          </a:xfrm>
          <a:prstGeom prst="rect">
            <a:avLst/>
          </a:prstGeom>
          <a:noFill/>
        </p:spPr>
        <p:txBody>
          <a:bodyPr wrap="square" rtlCol="0">
            <a:spAutoFit/>
          </a:bodyPr>
          <a:lstStyle>
            <a:defPPr>
              <a:defRPr lang="zh-CN"/>
            </a:defPPr>
            <a:lvl1pPr>
              <a:lnSpc>
                <a:spcPct val="120000"/>
              </a:lnSpc>
              <a:defRPr sz="2000">
                <a:solidFill>
                  <a:schemeClr val="bg1"/>
                </a:solidFill>
                <a:latin typeface="微软雅黑" pitchFamily="34" charset="-122"/>
                <a:ea typeface="微软雅黑" pitchFamily="34" charset="-122"/>
              </a:defRPr>
            </a:lvl1pPr>
          </a:lstStyle>
          <a:p>
            <a:r>
              <a:rPr lang="zh-CN" altLang="zh-CN" dirty="0"/>
              <a:t>AQ302</a:t>
            </a:r>
            <a:r>
              <a:rPr lang="en-US" altLang="zh-CN" dirty="0"/>
              <a:t>5</a:t>
            </a:r>
            <a:r>
              <a:rPr lang="zh-CN" altLang="en-US" dirty="0"/>
              <a:t>-</a:t>
            </a:r>
            <a:r>
              <a:rPr lang="en-US" altLang="zh-CN" dirty="0"/>
              <a:t>2008</a:t>
            </a:r>
            <a:r>
              <a:rPr lang="zh-CN" altLang="zh-CN" dirty="0"/>
              <a:t>《</a:t>
            </a:r>
            <a:r>
              <a:rPr lang="zh-CN" altLang="en-US" dirty="0"/>
              <a:t>化学品生产单位高处作业安全规范</a:t>
            </a:r>
            <a:r>
              <a:rPr lang="zh-CN" altLang="zh-CN" dirty="0"/>
              <a:t>》</a:t>
            </a:r>
            <a:endParaRPr lang="zh-CN" altLang="en-US" dirty="0"/>
          </a:p>
        </p:txBody>
      </p:sp>
      <p:sp>
        <p:nvSpPr>
          <p:cNvPr id="23" name="文本框 22"/>
          <p:cNvSpPr txBox="1"/>
          <p:nvPr/>
        </p:nvSpPr>
        <p:spPr>
          <a:xfrm>
            <a:off x="2079229" y="5518908"/>
            <a:ext cx="3483371" cy="830997"/>
          </a:xfrm>
          <a:prstGeom prst="rect">
            <a:avLst/>
          </a:prstGeom>
          <a:noFill/>
        </p:spPr>
        <p:txBody>
          <a:bodyPr wrap="square" rtlCol="0">
            <a:spAutoFit/>
          </a:bodyPr>
          <a:lstStyle/>
          <a:p>
            <a:pPr>
              <a:lnSpc>
                <a:spcPct val="120000"/>
              </a:lnSpc>
            </a:pPr>
            <a:r>
              <a:rPr lang="zh-CN" altLang="zh-CN" sz="2000" dirty="0">
                <a:solidFill>
                  <a:schemeClr val="bg1"/>
                </a:solidFill>
                <a:latin typeface="微软雅黑" pitchFamily="34" charset="-122"/>
                <a:ea typeface="微软雅黑" pitchFamily="34" charset="-122"/>
              </a:rPr>
              <a:t>AQ302</a:t>
            </a:r>
            <a:r>
              <a:rPr lang="en-US" altLang="zh-CN" sz="2000" dirty="0">
                <a:solidFill>
                  <a:schemeClr val="bg1"/>
                </a:solidFill>
                <a:latin typeface="微软雅黑" pitchFamily="34" charset="-122"/>
                <a:ea typeface="微软雅黑" pitchFamily="34" charset="-122"/>
              </a:rPr>
              <a:t>8</a:t>
            </a:r>
            <a:r>
              <a:rPr lang="zh-CN" altLang="en-US" sz="2000" dirty="0">
                <a:solidFill>
                  <a:schemeClr val="bg1"/>
                </a:solidFill>
                <a:latin typeface="微软雅黑" pitchFamily="34" charset="-122"/>
                <a:ea typeface="微软雅黑" pitchFamily="34" charset="-122"/>
              </a:rPr>
              <a:t>-</a:t>
            </a:r>
            <a:r>
              <a:rPr lang="en-US" altLang="zh-CN" sz="2000" dirty="0">
                <a:solidFill>
                  <a:schemeClr val="bg1"/>
                </a:solidFill>
                <a:latin typeface="微软雅黑" pitchFamily="34" charset="-122"/>
                <a:ea typeface="微软雅黑" pitchFamily="34" charset="-122"/>
              </a:rPr>
              <a:t>2008</a:t>
            </a:r>
            <a:r>
              <a:rPr lang="zh-CN" altLang="zh-CN" sz="2000" dirty="0">
                <a:solidFill>
                  <a:schemeClr val="bg1"/>
                </a:solidFill>
                <a:latin typeface="微软雅黑" pitchFamily="34" charset="-122"/>
                <a:ea typeface="微软雅黑" pitchFamily="34" charset="-122"/>
              </a:rPr>
              <a:t>《</a:t>
            </a:r>
            <a:r>
              <a:rPr lang="zh-CN" altLang="en-US" sz="2000" dirty="0">
                <a:solidFill>
                  <a:schemeClr val="bg1"/>
                </a:solidFill>
                <a:latin typeface="微软雅黑" pitchFamily="34" charset="-122"/>
                <a:ea typeface="微软雅黑" pitchFamily="34" charset="-122"/>
              </a:rPr>
              <a:t>化学品生产单位受限空间作业安全规范</a:t>
            </a:r>
            <a:r>
              <a:rPr lang="zh-CN" altLang="zh-CN" sz="2000" dirty="0">
                <a:solidFill>
                  <a:schemeClr val="bg1"/>
                </a:solidFill>
                <a:latin typeface="微软雅黑" pitchFamily="34" charset="-122"/>
                <a:ea typeface="微软雅黑" pitchFamily="34" charset="-122"/>
              </a:rPr>
              <a:t>》</a:t>
            </a:r>
            <a:endParaRPr lang="zh-CN" altLang="en-US" sz="2000" dirty="0">
              <a:solidFill>
                <a:schemeClr val="bg1"/>
              </a:solidFill>
              <a:latin typeface="微软雅黑" pitchFamily="34" charset="-122"/>
              <a:ea typeface="微软雅黑" pitchFamily="34" charset="-122"/>
            </a:endParaRPr>
          </a:p>
        </p:txBody>
      </p:sp>
      <p:sp>
        <p:nvSpPr>
          <p:cNvPr id="24" name="文本框 23"/>
          <p:cNvSpPr txBox="1"/>
          <p:nvPr/>
        </p:nvSpPr>
        <p:spPr>
          <a:xfrm>
            <a:off x="2027040" y="2823552"/>
            <a:ext cx="3176587" cy="830997"/>
          </a:xfrm>
          <a:prstGeom prst="rect">
            <a:avLst/>
          </a:prstGeom>
          <a:noFill/>
        </p:spPr>
        <p:txBody>
          <a:bodyPr wrap="square" rtlCol="0">
            <a:spAutoFit/>
          </a:bodyPr>
          <a:lstStyle/>
          <a:p>
            <a:pPr>
              <a:lnSpc>
                <a:spcPct val="120000"/>
              </a:lnSpc>
            </a:pPr>
            <a:r>
              <a:rPr lang="zh-CN" altLang="zh-CN" sz="2000" dirty="0">
                <a:solidFill>
                  <a:schemeClr val="bg1"/>
                </a:solidFill>
                <a:latin typeface="微软雅黑" pitchFamily="34" charset="-122"/>
                <a:ea typeface="微软雅黑" pitchFamily="34" charset="-122"/>
              </a:rPr>
              <a:t>AQ302</a:t>
            </a:r>
            <a:r>
              <a:rPr lang="en-US" altLang="zh-CN" sz="2000" dirty="0">
                <a:solidFill>
                  <a:schemeClr val="bg1"/>
                </a:solidFill>
                <a:latin typeface="微软雅黑" pitchFamily="34" charset="-122"/>
                <a:ea typeface="微软雅黑" pitchFamily="34" charset="-122"/>
              </a:rPr>
              <a:t>3</a:t>
            </a:r>
            <a:r>
              <a:rPr lang="zh-CN" altLang="en-US" sz="2000" dirty="0">
                <a:solidFill>
                  <a:schemeClr val="bg1"/>
                </a:solidFill>
                <a:latin typeface="微软雅黑" pitchFamily="34" charset="-122"/>
                <a:ea typeface="微软雅黑" pitchFamily="34" charset="-122"/>
              </a:rPr>
              <a:t>-</a:t>
            </a:r>
            <a:r>
              <a:rPr lang="en-US" altLang="zh-CN" sz="2000" dirty="0">
                <a:solidFill>
                  <a:schemeClr val="bg1"/>
                </a:solidFill>
                <a:latin typeface="微软雅黑" pitchFamily="34" charset="-122"/>
                <a:ea typeface="微软雅黑" pitchFamily="34" charset="-122"/>
              </a:rPr>
              <a:t>2008</a:t>
            </a:r>
            <a:r>
              <a:rPr lang="zh-CN" altLang="zh-CN" sz="2000" dirty="0">
                <a:solidFill>
                  <a:schemeClr val="bg1"/>
                </a:solidFill>
                <a:latin typeface="微软雅黑" pitchFamily="34" charset="-122"/>
                <a:ea typeface="微软雅黑" pitchFamily="34" charset="-122"/>
              </a:rPr>
              <a:t>《</a:t>
            </a:r>
            <a:r>
              <a:rPr lang="zh-CN" altLang="en-US" sz="2000" dirty="0">
                <a:solidFill>
                  <a:schemeClr val="bg1"/>
                </a:solidFill>
                <a:latin typeface="微软雅黑" pitchFamily="34" charset="-122"/>
                <a:ea typeface="微软雅黑" pitchFamily="34" charset="-122"/>
              </a:rPr>
              <a:t>化学品生产单位动土作业安全规范</a:t>
            </a:r>
            <a:r>
              <a:rPr lang="zh-CN" altLang="zh-CN" sz="2000" dirty="0">
                <a:solidFill>
                  <a:schemeClr val="bg1"/>
                </a:solidFill>
                <a:latin typeface="微软雅黑" pitchFamily="34" charset="-122"/>
                <a:ea typeface="微软雅黑" pitchFamily="34" charset="-122"/>
              </a:rPr>
              <a:t>》</a:t>
            </a:r>
            <a:endParaRPr lang="zh-CN" altLang="en-US" sz="2000" dirty="0">
              <a:solidFill>
                <a:schemeClr val="bg1"/>
              </a:solidFill>
              <a:latin typeface="微软雅黑" pitchFamily="34" charset="-122"/>
              <a:ea typeface="微软雅黑" pitchFamily="34" charset="-122"/>
            </a:endParaRPr>
          </a:p>
        </p:txBody>
      </p:sp>
      <p:sp>
        <p:nvSpPr>
          <p:cNvPr id="25" name="文本框 24"/>
          <p:cNvSpPr txBox="1"/>
          <p:nvPr/>
        </p:nvSpPr>
        <p:spPr>
          <a:xfrm>
            <a:off x="7276306" y="2856339"/>
            <a:ext cx="3176587" cy="830997"/>
          </a:xfrm>
          <a:prstGeom prst="rect">
            <a:avLst/>
          </a:prstGeom>
          <a:noFill/>
        </p:spPr>
        <p:txBody>
          <a:bodyPr wrap="square" rtlCol="0">
            <a:spAutoFit/>
          </a:bodyPr>
          <a:lstStyle>
            <a:defPPr>
              <a:defRPr lang="zh-CN"/>
            </a:defPPr>
            <a:lvl1pPr>
              <a:lnSpc>
                <a:spcPct val="120000"/>
              </a:lnSpc>
              <a:defRPr sz="2000">
                <a:solidFill>
                  <a:schemeClr val="bg1"/>
                </a:solidFill>
                <a:latin typeface="微软雅黑" pitchFamily="34" charset="-122"/>
                <a:ea typeface="微软雅黑" pitchFamily="34" charset="-122"/>
              </a:defRPr>
            </a:lvl1pPr>
          </a:lstStyle>
          <a:p>
            <a:r>
              <a:rPr lang="zh-CN" altLang="zh-CN" dirty="0"/>
              <a:t>AQ302</a:t>
            </a:r>
            <a:r>
              <a:rPr lang="en-US" altLang="zh-CN" dirty="0"/>
              <a:t>4</a:t>
            </a:r>
            <a:r>
              <a:rPr lang="zh-CN" altLang="en-US" dirty="0"/>
              <a:t>-</a:t>
            </a:r>
            <a:r>
              <a:rPr lang="en-US" altLang="zh-CN" dirty="0"/>
              <a:t>2008</a:t>
            </a:r>
            <a:r>
              <a:rPr lang="zh-CN" altLang="zh-CN" dirty="0"/>
              <a:t>《</a:t>
            </a:r>
            <a:r>
              <a:rPr lang="zh-CN" altLang="en-US" dirty="0"/>
              <a:t>化学品生产单位断路作业安全规范</a:t>
            </a:r>
            <a:r>
              <a:rPr lang="zh-CN" altLang="zh-CN" dirty="0"/>
              <a:t>》</a:t>
            </a:r>
            <a:endParaRPr lang="zh-CN" altLang="en-US" dirty="0"/>
          </a:p>
        </p:txBody>
      </p:sp>
      <p:sp>
        <p:nvSpPr>
          <p:cNvPr id="26" name="文本框 25"/>
          <p:cNvSpPr txBox="1"/>
          <p:nvPr/>
        </p:nvSpPr>
        <p:spPr>
          <a:xfrm>
            <a:off x="7239793" y="4158245"/>
            <a:ext cx="3428207" cy="830997"/>
          </a:xfrm>
          <a:prstGeom prst="rect">
            <a:avLst/>
          </a:prstGeom>
          <a:noFill/>
        </p:spPr>
        <p:txBody>
          <a:bodyPr wrap="square" rtlCol="0">
            <a:spAutoFit/>
          </a:bodyPr>
          <a:lstStyle/>
          <a:p>
            <a:pPr>
              <a:lnSpc>
                <a:spcPct val="120000"/>
              </a:lnSpc>
            </a:pPr>
            <a:r>
              <a:rPr lang="zh-CN" altLang="zh-CN" sz="2000" dirty="0">
                <a:solidFill>
                  <a:schemeClr val="bg1"/>
                </a:solidFill>
                <a:latin typeface="微软雅黑" pitchFamily="34" charset="-122"/>
                <a:ea typeface="微软雅黑" pitchFamily="34" charset="-122"/>
              </a:rPr>
              <a:t>AQ302</a:t>
            </a:r>
            <a:r>
              <a:rPr lang="en-US" altLang="zh-CN" sz="2000" dirty="0">
                <a:solidFill>
                  <a:schemeClr val="bg1"/>
                </a:solidFill>
                <a:latin typeface="微软雅黑" pitchFamily="34" charset="-122"/>
                <a:ea typeface="微软雅黑" pitchFamily="34" charset="-122"/>
              </a:rPr>
              <a:t>7</a:t>
            </a:r>
            <a:r>
              <a:rPr lang="zh-CN" altLang="en-US" sz="2000" dirty="0">
                <a:solidFill>
                  <a:schemeClr val="bg1"/>
                </a:solidFill>
                <a:latin typeface="微软雅黑" pitchFamily="34" charset="-122"/>
                <a:ea typeface="微软雅黑" pitchFamily="34" charset="-122"/>
              </a:rPr>
              <a:t>-</a:t>
            </a:r>
            <a:r>
              <a:rPr lang="en-US" altLang="zh-CN" sz="2000" dirty="0">
                <a:solidFill>
                  <a:schemeClr val="bg1"/>
                </a:solidFill>
                <a:latin typeface="微软雅黑" pitchFamily="34" charset="-122"/>
                <a:ea typeface="微软雅黑" pitchFamily="34" charset="-122"/>
              </a:rPr>
              <a:t>2008</a:t>
            </a:r>
            <a:r>
              <a:rPr lang="zh-CN" altLang="zh-CN" sz="2000" dirty="0">
                <a:solidFill>
                  <a:schemeClr val="bg1"/>
                </a:solidFill>
                <a:latin typeface="微软雅黑" pitchFamily="34" charset="-122"/>
                <a:ea typeface="微软雅黑" pitchFamily="34" charset="-122"/>
              </a:rPr>
              <a:t>《</a:t>
            </a:r>
            <a:r>
              <a:rPr lang="zh-CN" altLang="en-US" sz="2000" dirty="0">
                <a:solidFill>
                  <a:schemeClr val="bg1"/>
                </a:solidFill>
                <a:latin typeface="微软雅黑" pitchFamily="34" charset="-122"/>
                <a:ea typeface="微软雅黑" pitchFamily="34" charset="-122"/>
              </a:rPr>
              <a:t>化学品生产单位盲板抽堵作业安全规范</a:t>
            </a:r>
            <a:r>
              <a:rPr lang="zh-CN" altLang="zh-CN" sz="2000" dirty="0">
                <a:solidFill>
                  <a:schemeClr val="bg1"/>
                </a:solidFill>
                <a:latin typeface="微软雅黑" pitchFamily="34" charset="-122"/>
                <a:ea typeface="微软雅黑" pitchFamily="34" charset="-122"/>
              </a:rPr>
              <a:t>》</a:t>
            </a:r>
            <a:endParaRPr lang="zh-CN" altLang="en-US" sz="2000" dirty="0">
              <a:solidFill>
                <a:schemeClr val="bg1"/>
              </a:solidFill>
              <a:latin typeface="微软雅黑" pitchFamily="34" charset="-122"/>
              <a:ea typeface="微软雅黑" pitchFamily="34" charset="-122"/>
            </a:endParaRPr>
          </a:p>
        </p:txBody>
      </p:sp>
      <p:sp>
        <p:nvSpPr>
          <p:cNvPr id="27" name="文本框 26"/>
          <p:cNvSpPr txBox="1"/>
          <p:nvPr/>
        </p:nvSpPr>
        <p:spPr>
          <a:xfrm>
            <a:off x="7239793" y="5525414"/>
            <a:ext cx="3176587" cy="830997"/>
          </a:xfrm>
          <a:prstGeom prst="rect">
            <a:avLst/>
          </a:prstGeom>
          <a:noFill/>
        </p:spPr>
        <p:txBody>
          <a:bodyPr wrap="square" rtlCol="0">
            <a:spAutoFit/>
          </a:bodyPr>
          <a:lstStyle>
            <a:defPPr>
              <a:defRPr lang="zh-CN"/>
            </a:defPPr>
            <a:lvl1pPr>
              <a:lnSpc>
                <a:spcPct val="120000"/>
              </a:lnSpc>
              <a:defRPr sz="2000">
                <a:solidFill>
                  <a:schemeClr val="bg1"/>
                </a:solidFill>
                <a:latin typeface="微软雅黑" pitchFamily="34" charset="-122"/>
                <a:ea typeface="微软雅黑" pitchFamily="34" charset="-122"/>
              </a:defRPr>
            </a:lvl1pPr>
          </a:lstStyle>
          <a:p>
            <a:r>
              <a:rPr lang="zh-CN" altLang="zh-CN" dirty="0"/>
              <a:t>JGJ46-</a:t>
            </a:r>
            <a:r>
              <a:rPr lang="en-US" altLang="zh-CN" dirty="0"/>
              <a:t>2012</a:t>
            </a:r>
            <a:r>
              <a:rPr lang="zh-CN" altLang="zh-CN" dirty="0"/>
              <a:t> 《</a:t>
            </a:r>
            <a:r>
              <a:rPr lang="zh-CN" altLang="en-US" dirty="0"/>
              <a:t>施工现场临时用电安全技术规范</a:t>
            </a:r>
            <a:r>
              <a:rPr lang="zh-CN" altLang="zh-CN" dirty="0"/>
              <a:t>》</a:t>
            </a:r>
            <a:endParaRPr lang="zh-CN"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菱形 1"/>
          <p:cNvSpPr/>
          <p:nvPr/>
        </p:nvSpPr>
        <p:spPr>
          <a:xfrm>
            <a:off x="5069264" y="894384"/>
            <a:ext cx="2053472" cy="1971363"/>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0" y="2204711"/>
            <a:ext cx="12192000" cy="237555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627802" y="1489434"/>
            <a:ext cx="970960" cy="707886"/>
          </a:xfrm>
          <a:prstGeom prst="rect">
            <a:avLst/>
          </a:prstGeom>
          <a:noFill/>
        </p:spPr>
        <p:txBody>
          <a:bodyPr wrap="square" rtlCol="0">
            <a:spAutoFit/>
          </a:bodyPr>
          <a:lstStyle/>
          <a:p>
            <a:pPr algn="ctr"/>
            <a:r>
              <a:rPr lang="en-US" altLang="zh-CN" sz="4000" b="1" dirty="0">
                <a:solidFill>
                  <a:schemeClr val="bg1"/>
                </a:solidFill>
                <a:latin typeface="微软雅黑" pitchFamily="34" charset="-122"/>
                <a:ea typeface="微软雅黑" pitchFamily="34" charset="-122"/>
              </a:rPr>
              <a:t>04</a:t>
            </a:r>
            <a:endParaRPr lang="zh-CN" altLang="en-US" sz="4000" b="1" dirty="0">
              <a:solidFill>
                <a:schemeClr val="bg1"/>
              </a:solidFill>
              <a:latin typeface="微软雅黑" pitchFamily="34" charset="-122"/>
              <a:ea typeface="微软雅黑" pitchFamily="34" charset="-122"/>
            </a:endParaRPr>
          </a:p>
        </p:txBody>
      </p:sp>
      <p:sp>
        <p:nvSpPr>
          <p:cNvPr id="5" name="文本框 4"/>
          <p:cNvSpPr txBox="1"/>
          <p:nvPr/>
        </p:nvSpPr>
        <p:spPr>
          <a:xfrm>
            <a:off x="2202729" y="3023156"/>
            <a:ext cx="7786541" cy="707886"/>
          </a:xfrm>
          <a:prstGeom prst="rect">
            <a:avLst/>
          </a:prstGeom>
          <a:noFill/>
        </p:spPr>
        <p:txBody>
          <a:bodyPr wrap="square" rtlCol="0">
            <a:spAutoFit/>
          </a:bodyPr>
          <a:lstStyle/>
          <a:p>
            <a:pPr algn="ctr"/>
            <a:r>
              <a:rPr lang="zh-CN" altLang="en-US" sz="4000" b="1" dirty="0">
                <a:latin typeface="微软雅黑" pitchFamily="34" charset="-122"/>
                <a:ea typeface="微软雅黑" pitchFamily="34" charset="-122"/>
              </a:rPr>
              <a:t>特殊作业安全管理一般性要求</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矩形 24"/>
          <p:cNvSpPr/>
          <p:nvPr/>
        </p:nvSpPr>
        <p:spPr>
          <a:xfrm>
            <a:off x="1308100" y="1551588"/>
            <a:ext cx="4824413" cy="1859800"/>
          </a:xfrm>
          <a:prstGeom prst="rect">
            <a:avLst/>
          </a:prstGeom>
          <a:solidFill>
            <a:srgbClr val="D0D0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矩形 29"/>
          <p:cNvSpPr/>
          <p:nvPr/>
        </p:nvSpPr>
        <p:spPr>
          <a:xfrm>
            <a:off x="6286499" y="1551588"/>
            <a:ext cx="4824413" cy="1832869"/>
          </a:xfrm>
          <a:prstGeom prst="rect">
            <a:avLst/>
          </a:prstGeom>
          <a:solidFill>
            <a:srgbClr val="D0D0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菱形 1"/>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1308100" y="272535"/>
            <a:ext cx="43053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特殊作业安全管理一般性要求</a:t>
            </a:r>
          </a:p>
        </p:txBody>
      </p:sp>
      <p:sp>
        <p:nvSpPr>
          <p:cNvPr id="4" name="文本框 3"/>
          <p:cNvSpPr txBox="1"/>
          <p:nvPr/>
        </p:nvSpPr>
        <p:spPr>
          <a:xfrm>
            <a:off x="1538686" y="1604325"/>
            <a:ext cx="4439840" cy="1754326"/>
          </a:xfrm>
          <a:prstGeom prst="rect">
            <a:avLst/>
          </a:prstGeom>
          <a:noFill/>
        </p:spPr>
        <p:txBody>
          <a:bodyPr wrap="square" rtlCol="0">
            <a:spAutoFit/>
          </a:bodyPr>
          <a:lstStyle/>
          <a:p>
            <a:pPr>
              <a:lnSpc>
                <a:spcPct val="150000"/>
              </a:lnSpc>
            </a:pPr>
            <a:r>
              <a:rPr lang="zh-CN" altLang="en-US" dirty="0">
                <a:latin typeface="微软雅黑" pitchFamily="34" charset="-122"/>
                <a:ea typeface="微软雅黑" pitchFamily="34" charset="-122"/>
              </a:rPr>
              <a:t>必须制定有针对性的相应管理制度，对如何进行申请、风险分析、措施制订和确认、监测与监护、审核审批、应急管理等方面作出规定</a:t>
            </a:r>
          </a:p>
        </p:txBody>
      </p:sp>
      <p:sp>
        <p:nvSpPr>
          <p:cNvPr id="17" name="文本框 16"/>
          <p:cNvSpPr txBox="1"/>
          <p:nvPr/>
        </p:nvSpPr>
        <p:spPr>
          <a:xfrm>
            <a:off x="6997700" y="2030818"/>
            <a:ext cx="3902073" cy="923330"/>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pPr algn="r"/>
            <a:r>
              <a:rPr lang="zh-CN" altLang="zh-CN" dirty="0"/>
              <a:t>作业前，应对参加作业的人员进行安全教育</a:t>
            </a:r>
            <a:endParaRPr lang="zh-CN" altLang="en-US" dirty="0"/>
          </a:p>
        </p:txBody>
      </p:sp>
      <p:sp>
        <p:nvSpPr>
          <p:cNvPr id="31" name="矩形 30"/>
          <p:cNvSpPr/>
          <p:nvPr/>
        </p:nvSpPr>
        <p:spPr>
          <a:xfrm>
            <a:off x="430214" y="1551588"/>
            <a:ext cx="723900" cy="1832962"/>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11264898" y="1551588"/>
            <a:ext cx="723900" cy="1832962"/>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矩形 32"/>
          <p:cNvSpPr/>
          <p:nvPr/>
        </p:nvSpPr>
        <p:spPr>
          <a:xfrm>
            <a:off x="1308100" y="4193250"/>
            <a:ext cx="4824413" cy="1859800"/>
          </a:xfrm>
          <a:prstGeom prst="rect">
            <a:avLst/>
          </a:prstGeom>
          <a:solidFill>
            <a:srgbClr val="D0D0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矩形 33"/>
          <p:cNvSpPr/>
          <p:nvPr/>
        </p:nvSpPr>
        <p:spPr>
          <a:xfrm>
            <a:off x="6286499" y="4193250"/>
            <a:ext cx="4824413" cy="1832869"/>
          </a:xfrm>
          <a:prstGeom prst="rect">
            <a:avLst/>
          </a:prstGeom>
          <a:solidFill>
            <a:srgbClr val="D0D0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文本框 34"/>
          <p:cNvSpPr txBox="1"/>
          <p:nvPr/>
        </p:nvSpPr>
        <p:spPr>
          <a:xfrm>
            <a:off x="1556938" y="4833988"/>
            <a:ext cx="4228307" cy="458908"/>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zh-CN" altLang="en-US" dirty="0"/>
              <a:t>特殊作业安全许可证必须严格落实</a:t>
            </a:r>
          </a:p>
        </p:txBody>
      </p:sp>
      <p:sp>
        <p:nvSpPr>
          <p:cNvPr id="36" name="文本框 35"/>
          <p:cNvSpPr txBox="1"/>
          <p:nvPr/>
        </p:nvSpPr>
        <p:spPr>
          <a:xfrm>
            <a:off x="6997700" y="4626238"/>
            <a:ext cx="3900885" cy="923330"/>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pPr algn="r"/>
            <a:r>
              <a:rPr lang="zh-CN" altLang="en-US" dirty="0"/>
              <a:t>作业人员必须持证上岗（特种作业人员）、授权上岗</a:t>
            </a:r>
          </a:p>
        </p:txBody>
      </p:sp>
      <p:sp>
        <p:nvSpPr>
          <p:cNvPr id="37" name="矩形 36"/>
          <p:cNvSpPr/>
          <p:nvPr/>
        </p:nvSpPr>
        <p:spPr>
          <a:xfrm>
            <a:off x="430214" y="4193250"/>
            <a:ext cx="723900" cy="1832962"/>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矩形 37"/>
          <p:cNvSpPr/>
          <p:nvPr/>
        </p:nvSpPr>
        <p:spPr>
          <a:xfrm>
            <a:off x="11264898" y="4193250"/>
            <a:ext cx="723900" cy="1832962"/>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文本框 38"/>
          <p:cNvSpPr txBox="1"/>
          <p:nvPr/>
        </p:nvSpPr>
        <p:spPr>
          <a:xfrm>
            <a:off x="430214" y="2262987"/>
            <a:ext cx="674685" cy="461665"/>
          </a:xfrm>
          <a:prstGeom prst="rect">
            <a:avLst/>
          </a:prstGeom>
          <a:noFill/>
        </p:spPr>
        <p:txBody>
          <a:bodyPr wrap="square" rtlCol="0">
            <a:spAutoFit/>
          </a:bodyPr>
          <a:lstStyle/>
          <a:p>
            <a:pPr algn="ctr"/>
            <a:r>
              <a:rPr lang="en-US" altLang="zh-CN" sz="2400" b="1" dirty="0">
                <a:solidFill>
                  <a:schemeClr val="bg1"/>
                </a:solidFill>
              </a:rPr>
              <a:t>01</a:t>
            </a:r>
            <a:endParaRPr lang="zh-CN" altLang="en-US" sz="2400" b="1" dirty="0">
              <a:solidFill>
                <a:schemeClr val="bg1"/>
              </a:solidFill>
            </a:endParaRPr>
          </a:p>
        </p:txBody>
      </p:sp>
      <p:sp>
        <p:nvSpPr>
          <p:cNvPr id="40" name="文本框 39"/>
          <p:cNvSpPr txBox="1"/>
          <p:nvPr/>
        </p:nvSpPr>
        <p:spPr>
          <a:xfrm>
            <a:off x="430214" y="4880794"/>
            <a:ext cx="674685" cy="461665"/>
          </a:xfrm>
          <a:prstGeom prst="rect">
            <a:avLst/>
          </a:prstGeom>
          <a:noFill/>
        </p:spPr>
        <p:txBody>
          <a:bodyPr wrap="square" rtlCol="0">
            <a:spAutoFit/>
          </a:bodyPr>
          <a:lstStyle/>
          <a:p>
            <a:pPr algn="ctr"/>
            <a:r>
              <a:rPr lang="en-US" altLang="zh-CN" sz="2400" b="1" dirty="0">
                <a:solidFill>
                  <a:schemeClr val="bg1"/>
                </a:solidFill>
              </a:rPr>
              <a:t>03</a:t>
            </a:r>
            <a:endParaRPr lang="zh-CN" altLang="en-US" sz="2400" b="1" dirty="0">
              <a:solidFill>
                <a:schemeClr val="bg1"/>
              </a:solidFill>
            </a:endParaRPr>
          </a:p>
        </p:txBody>
      </p:sp>
      <p:sp>
        <p:nvSpPr>
          <p:cNvPr id="41" name="文本框 40"/>
          <p:cNvSpPr txBox="1"/>
          <p:nvPr/>
        </p:nvSpPr>
        <p:spPr>
          <a:xfrm>
            <a:off x="11259347" y="2287989"/>
            <a:ext cx="674685" cy="461665"/>
          </a:xfrm>
          <a:prstGeom prst="rect">
            <a:avLst/>
          </a:prstGeom>
          <a:noFill/>
        </p:spPr>
        <p:txBody>
          <a:bodyPr wrap="square" rtlCol="0">
            <a:spAutoFit/>
          </a:bodyPr>
          <a:lstStyle/>
          <a:p>
            <a:pPr algn="ctr"/>
            <a:r>
              <a:rPr lang="en-US" altLang="zh-CN" sz="2400" b="1" dirty="0">
                <a:solidFill>
                  <a:schemeClr val="bg1"/>
                </a:solidFill>
              </a:rPr>
              <a:t>02</a:t>
            </a:r>
            <a:endParaRPr lang="zh-CN" altLang="en-US" sz="2400" b="1" dirty="0">
              <a:solidFill>
                <a:schemeClr val="bg1"/>
              </a:solidFill>
            </a:endParaRPr>
          </a:p>
        </p:txBody>
      </p:sp>
      <p:sp>
        <p:nvSpPr>
          <p:cNvPr id="42" name="文本框 41"/>
          <p:cNvSpPr txBox="1"/>
          <p:nvPr/>
        </p:nvSpPr>
        <p:spPr>
          <a:xfrm>
            <a:off x="11284746" y="4880794"/>
            <a:ext cx="674685" cy="461665"/>
          </a:xfrm>
          <a:prstGeom prst="rect">
            <a:avLst/>
          </a:prstGeom>
          <a:noFill/>
        </p:spPr>
        <p:txBody>
          <a:bodyPr wrap="square" rtlCol="0">
            <a:spAutoFit/>
          </a:bodyPr>
          <a:lstStyle/>
          <a:p>
            <a:pPr algn="ctr"/>
            <a:r>
              <a:rPr lang="en-US" altLang="zh-CN" sz="2400" b="1" dirty="0">
                <a:solidFill>
                  <a:schemeClr val="bg1"/>
                </a:solidFill>
              </a:rPr>
              <a:t>04</a:t>
            </a:r>
            <a:endParaRPr lang="zh-CN" altLang="en-US" sz="2400" b="1" dirty="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矩形 24"/>
          <p:cNvSpPr/>
          <p:nvPr/>
        </p:nvSpPr>
        <p:spPr>
          <a:xfrm>
            <a:off x="1308100" y="1272188"/>
            <a:ext cx="4824413" cy="1859800"/>
          </a:xfrm>
          <a:prstGeom prst="rect">
            <a:avLst/>
          </a:prstGeom>
          <a:solidFill>
            <a:srgbClr val="D0D0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矩形 29"/>
          <p:cNvSpPr/>
          <p:nvPr/>
        </p:nvSpPr>
        <p:spPr>
          <a:xfrm>
            <a:off x="6286499" y="1272188"/>
            <a:ext cx="4824413" cy="1832869"/>
          </a:xfrm>
          <a:prstGeom prst="rect">
            <a:avLst/>
          </a:prstGeom>
          <a:solidFill>
            <a:srgbClr val="D0D0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菱形 1"/>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1308100" y="272535"/>
            <a:ext cx="43053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特殊作业安全管理一般性要求</a:t>
            </a:r>
          </a:p>
        </p:txBody>
      </p:sp>
      <p:sp>
        <p:nvSpPr>
          <p:cNvPr id="4" name="文本框 3"/>
          <p:cNvSpPr txBox="1"/>
          <p:nvPr/>
        </p:nvSpPr>
        <p:spPr>
          <a:xfrm>
            <a:off x="1599304" y="1726957"/>
            <a:ext cx="4143574" cy="923330"/>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zh-CN" altLang="en-US" dirty="0"/>
              <a:t>作业现场必须有相关的特殊作业安全许可证、有警示标志和警戒、现场监护</a:t>
            </a:r>
          </a:p>
        </p:txBody>
      </p:sp>
      <p:sp>
        <p:nvSpPr>
          <p:cNvPr id="17" name="文本框 16"/>
          <p:cNvSpPr txBox="1"/>
          <p:nvPr/>
        </p:nvSpPr>
        <p:spPr>
          <a:xfrm>
            <a:off x="7033814" y="1726714"/>
            <a:ext cx="3765644" cy="874407"/>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pPr algn="r"/>
            <a:r>
              <a:rPr lang="zh-CN" altLang="en-US" dirty="0"/>
              <a:t>作业现场的安全措施必须已得到相关人确认</a:t>
            </a:r>
          </a:p>
        </p:txBody>
      </p:sp>
      <p:sp>
        <p:nvSpPr>
          <p:cNvPr id="31" name="矩形 30"/>
          <p:cNvSpPr/>
          <p:nvPr/>
        </p:nvSpPr>
        <p:spPr>
          <a:xfrm>
            <a:off x="430214" y="1272188"/>
            <a:ext cx="723900" cy="1832962"/>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11264898" y="1272188"/>
            <a:ext cx="723900" cy="1832962"/>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矩形 32"/>
          <p:cNvSpPr/>
          <p:nvPr/>
        </p:nvSpPr>
        <p:spPr>
          <a:xfrm>
            <a:off x="1308100" y="3913850"/>
            <a:ext cx="4824413" cy="1859800"/>
          </a:xfrm>
          <a:prstGeom prst="rect">
            <a:avLst/>
          </a:prstGeom>
          <a:solidFill>
            <a:srgbClr val="D0D0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矩形 33"/>
          <p:cNvSpPr/>
          <p:nvPr/>
        </p:nvSpPr>
        <p:spPr>
          <a:xfrm>
            <a:off x="6286499" y="3913850"/>
            <a:ext cx="4824413" cy="1832869"/>
          </a:xfrm>
          <a:prstGeom prst="rect">
            <a:avLst/>
          </a:prstGeom>
          <a:solidFill>
            <a:srgbClr val="D0D0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文本框 34"/>
          <p:cNvSpPr txBox="1"/>
          <p:nvPr/>
        </p:nvSpPr>
        <p:spPr>
          <a:xfrm>
            <a:off x="1599304" y="4552471"/>
            <a:ext cx="3953271" cy="507831"/>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zh-CN" altLang="en-US" dirty="0"/>
              <a:t>相关人员必须按要求现场确认、签字</a:t>
            </a:r>
          </a:p>
        </p:txBody>
      </p:sp>
      <p:sp>
        <p:nvSpPr>
          <p:cNvPr id="36" name="文本框 35"/>
          <p:cNvSpPr txBox="1"/>
          <p:nvPr/>
        </p:nvSpPr>
        <p:spPr>
          <a:xfrm>
            <a:off x="7469677" y="4601394"/>
            <a:ext cx="3329781" cy="369332"/>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pPr algn="r">
              <a:lnSpc>
                <a:spcPct val="100000"/>
              </a:lnSpc>
            </a:pPr>
            <a:r>
              <a:rPr lang="zh-CN" altLang="en-US" dirty="0"/>
              <a:t>必须加强作业过程监督</a:t>
            </a:r>
          </a:p>
        </p:txBody>
      </p:sp>
      <p:sp>
        <p:nvSpPr>
          <p:cNvPr id="37" name="矩形 36"/>
          <p:cNvSpPr/>
          <p:nvPr/>
        </p:nvSpPr>
        <p:spPr>
          <a:xfrm>
            <a:off x="430214" y="3913850"/>
            <a:ext cx="723900" cy="1832962"/>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矩形 37"/>
          <p:cNvSpPr/>
          <p:nvPr/>
        </p:nvSpPr>
        <p:spPr>
          <a:xfrm>
            <a:off x="11264898" y="3913850"/>
            <a:ext cx="723900" cy="1832962"/>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文本框 38"/>
          <p:cNvSpPr txBox="1"/>
          <p:nvPr/>
        </p:nvSpPr>
        <p:spPr>
          <a:xfrm>
            <a:off x="430214" y="1983587"/>
            <a:ext cx="674685" cy="461665"/>
          </a:xfrm>
          <a:prstGeom prst="rect">
            <a:avLst/>
          </a:prstGeom>
          <a:noFill/>
        </p:spPr>
        <p:txBody>
          <a:bodyPr wrap="square" rtlCol="0">
            <a:spAutoFit/>
          </a:bodyPr>
          <a:lstStyle/>
          <a:p>
            <a:pPr algn="ctr"/>
            <a:r>
              <a:rPr lang="en-US" altLang="zh-CN" sz="2400" b="1" dirty="0">
                <a:solidFill>
                  <a:schemeClr val="bg1"/>
                </a:solidFill>
              </a:rPr>
              <a:t>05</a:t>
            </a:r>
            <a:endParaRPr lang="zh-CN" altLang="en-US" sz="2400" b="1" dirty="0">
              <a:solidFill>
                <a:schemeClr val="bg1"/>
              </a:solidFill>
            </a:endParaRPr>
          </a:p>
        </p:txBody>
      </p:sp>
      <p:sp>
        <p:nvSpPr>
          <p:cNvPr id="40" name="文本框 39"/>
          <p:cNvSpPr txBox="1"/>
          <p:nvPr/>
        </p:nvSpPr>
        <p:spPr>
          <a:xfrm>
            <a:off x="430214" y="4601394"/>
            <a:ext cx="674685" cy="461665"/>
          </a:xfrm>
          <a:prstGeom prst="rect">
            <a:avLst/>
          </a:prstGeom>
          <a:noFill/>
        </p:spPr>
        <p:txBody>
          <a:bodyPr wrap="square" rtlCol="0">
            <a:spAutoFit/>
          </a:bodyPr>
          <a:lstStyle/>
          <a:p>
            <a:pPr algn="ctr"/>
            <a:r>
              <a:rPr lang="en-US" altLang="zh-CN" sz="2400" b="1" dirty="0">
                <a:solidFill>
                  <a:schemeClr val="bg1"/>
                </a:solidFill>
              </a:rPr>
              <a:t>07</a:t>
            </a:r>
            <a:endParaRPr lang="zh-CN" altLang="en-US" sz="2400" b="1" dirty="0">
              <a:solidFill>
                <a:schemeClr val="bg1"/>
              </a:solidFill>
            </a:endParaRPr>
          </a:p>
        </p:txBody>
      </p:sp>
      <p:sp>
        <p:nvSpPr>
          <p:cNvPr id="41" name="文本框 40"/>
          <p:cNvSpPr txBox="1"/>
          <p:nvPr/>
        </p:nvSpPr>
        <p:spPr>
          <a:xfrm>
            <a:off x="11259347" y="2008589"/>
            <a:ext cx="674685" cy="461665"/>
          </a:xfrm>
          <a:prstGeom prst="rect">
            <a:avLst/>
          </a:prstGeom>
          <a:noFill/>
        </p:spPr>
        <p:txBody>
          <a:bodyPr wrap="square" rtlCol="0">
            <a:spAutoFit/>
          </a:bodyPr>
          <a:lstStyle/>
          <a:p>
            <a:pPr algn="ctr"/>
            <a:r>
              <a:rPr lang="en-US" altLang="zh-CN" sz="2400" b="1" dirty="0">
                <a:solidFill>
                  <a:schemeClr val="bg1"/>
                </a:solidFill>
              </a:rPr>
              <a:t>06</a:t>
            </a:r>
            <a:endParaRPr lang="zh-CN" altLang="en-US" sz="2400" b="1" dirty="0">
              <a:solidFill>
                <a:schemeClr val="bg1"/>
              </a:solidFill>
            </a:endParaRPr>
          </a:p>
        </p:txBody>
      </p:sp>
      <p:sp>
        <p:nvSpPr>
          <p:cNvPr id="42" name="文本框 41"/>
          <p:cNvSpPr txBox="1"/>
          <p:nvPr/>
        </p:nvSpPr>
        <p:spPr>
          <a:xfrm>
            <a:off x="11284746" y="4601394"/>
            <a:ext cx="674685" cy="461665"/>
          </a:xfrm>
          <a:prstGeom prst="rect">
            <a:avLst/>
          </a:prstGeom>
          <a:noFill/>
        </p:spPr>
        <p:txBody>
          <a:bodyPr wrap="square" rtlCol="0">
            <a:spAutoFit/>
          </a:bodyPr>
          <a:lstStyle/>
          <a:p>
            <a:pPr algn="ctr"/>
            <a:r>
              <a:rPr lang="en-US" altLang="zh-CN" sz="2400" b="1" dirty="0">
                <a:solidFill>
                  <a:schemeClr val="bg1"/>
                </a:solidFill>
              </a:rPr>
              <a:t>08</a:t>
            </a:r>
            <a:endParaRPr lang="zh-CN" altLang="en-US" sz="2400" b="1" dirty="0">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菱形 1"/>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1308100" y="272535"/>
            <a:ext cx="43053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特殊作业安全管理一般性要求</a:t>
            </a:r>
          </a:p>
        </p:txBody>
      </p:sp>
      <p:sp>
        <p:nvSpPr>
          <p:cNvPr id="20" name="矩形 19"/>
          <p:cNvSpPr/>
          <p:nvPr/>
        </p:nvSpPr>
        <p:spPr>
          <a:xfrm>
            <a:off x="5664319" y="1040130"/>
            <a:ext cx="1428750" cy="28575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sz="2000" dirty="0"/>
          </a:p>
        </p:txBody>
      </p:sp>
      <p:cxnSp>
        <p:nvCxnSpPr>
          <p:cNvPr id="46" name="直接箭头连接符 45"/>
          <p:cNvCxnSpPr/>
          <p:nvPr/>
        </p:nvCxnSpPr>
        <p:spPr>
          <a:xfrm>
            <a:off x="6378694" y="1256868"/>
            <a:ext cx="0" cy="214313"/>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47" name="直接箭头连接符 46"/>
          <p:cNvCxnSpPr/>
          <p:nvPr/>
        </p:nvCxnSpPr>
        <p:spPr>
          <a:xfrm rot="5400000">
            <a:off x="6272331" y="1826362"/>
            <a:ext cx="214313" cy="1588"/>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48" name="直接箭头连接符 47"/>
          <p:cNvCxnSpPr/>
          <p:nvPr/>
        </p:nvCxnSpPr>
        <p:spPr>
          <a:xfrm rot="5400000">
            <a:off x="6272331" y="2289493"/>
            <a:ext cx="214313" cy="1588"/>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49" name="直接箭头连接符 48"/>
          <p:cNvCxnSpPr/>
          <p:nvPr/>
        </p:nvCxnSpPr>
        <p:spPr>
          <a:xfrm rot="5400000">
            <a:off x="6272331" y="2895283"/>
            <a:ext cx="214313" cy="1588"/>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0" name="直接箭头连接符 49"/>
          <p:cNvCxnSpPr/>
          <p:nvPr/>
        </p:nvCxnSpPr>
        <p:spPr>
          <a:xfrm rot="5400000">
            <a:off x="6272331" y="3421063"/>
            <a:ext cx="214313" cy="1588"/>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1" name="直接箭头连接符 50"/>
          <p:cNvCxnSpPr/>
          <p:nvPr/>
        </p:nvCxnSpPr>
        <p:spPr>
          <a:xfrm rot="5400000">
            <a:off x="6273410" y="3941730"/>
            <a:ext cx="214313" cy="1588"/>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2" name="直接箭头连接符 51"/>
          <p:cNvCxnSpPr/>
          <p:nvPr/>
        </p:nvCxnSpPr>
        <p:spPr>
          <a:xfrm rot="5400000">
            <a:off x="6272331" y="4495483"/>
            <a:ext cx="214313" cy="1588"/>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3" name="直接箭头连接符 52"/>
          <p:cNvCxnSpPr/>
          <p:nvPr/>
        </p:nvCxnSpPr>
        <p:spPr>
          <a:xfrm rot="5400000">
            <a:off x="6272331" y="4952683"/>
            <a:ext cx="214313" cy="1588"/>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4" name="直接箭头连接符 53"/>
          <p:cNvCxnSpPr/>
          <p:nvPr/>
        </p:nvCxnSpPr>
        <p:spPr>
          <a:xfrm rot="5400000">
            <a:off x="6236613" y="5405596"/>
            <a:ext cx="285750" cy="1588"/>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5" name="直接箭头连接符 54"/>
          <p:cNvCxnSpPr/>
          <p:nvPr/>
        </p:nvCxnSpPr>
        <p:spPr>
          <a:xfrm rot="5400000">
            <a:off x="6272332" y="5881370"/>
            <a:ext cx="214312" cy="1588"/>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6" name="直接箭头连接符 55"/>
          <p:cNvCxnSpPr/>
          <p:nvPr/>
        </p:nvCxnSpPr>
        <p:spPr>
          <a:xfrm rot="5400000">
            <a:off x="6272332" y="6309995"/>
            <a:ext cx="214312" cy="1588"/>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57" name="矩形 56"/>
          <p:cNvSpPr/>
          <p:nvPr/>
        </p:nvSpPr>
        <p:spPr>
          <a:xfrm>
            <a:off x="3164007" y="2143125"/>
            <a:ext cx="642937" cy="3214688"/>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sz="2400" b="1" dirty="0">
              <a:solidFill>
                <a:srgbClr val="CC0000"/>
              </a:solidFill>
            </a:endParaRPr>
          </a:p>
        </p:txBody>
      </p:sp>
      <p:sp>
        <p:nvSpPr>
          <p:cNvPr id="58" name="矩形 57"/>
          <p:cNvSpPr/>
          <p:nvPr/>
        </p:nvSpPr>
        <p:spPr>
          <a:xfrm>
            <a:off x="8652431" y="1256868"/>
            <a:ext cx="1323164" cy="6774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dirty="0"/>
          </a:p>
        </p:txBody>
      </p:sp>
      <p:cxnSp>
        <p:nvCxnSpPr>
          <p:cNvPr id="62" name="直接箭头连接符 61"/>
          <p:cNvCxnSpPr/>
          <p:nvPr/>
        </p:nvCxnSpPr>
        <p:spPr>
          <a:xfrm>
            <a:off x="7084268" y="2641105"/>
            <a:ext cx="720000" cy="1587"/>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63" name="直接箭头连接符 62"/>
          <p:cNvCxnSpPr/>
          <p:nvPr/>
        </p:nvCxnSpPr>
        <p:spPr>
          <a:xfrm rot="10800000">
            <a:off x="7093069" y="1183005"/>
            <a:ext cx="714375" cy="1588"/>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rot="5400000">
            <a:off x="6026237" y="2964211"/>
            <a:ext cx="3564000" cy="15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5" name="直接箭头连接符 64"/>
          <p:cNvCxnSpPr/>
          <p:nvPr/>
        </p:nvCxnSpPr>
        <p:spPr>
          <a:xfrm>
            <a:off x="7095926" y="4769168"/>
            <a:ext cx="720000" cy="1587"/>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67" name="直接箭头连接符 66"/>
          <p:cNvCxnSpPr/>
          <p:nvPr/>
        </p:nvCxnSpPr>
        <p:spPr>
          <a:xfrm>
            <a:off x="4932907" y="2631758"/>
            <a:ext cx="720000" cy="1587"/>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rot="5400000">
            <a:off x="3869150" y="3722394"/>
            <a:ext cx="2160000" cy="1587"/>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9" name="直接连接符 68"/>
          <p:cNvCxnSpPr/>
          <p:nvPr/>
        </p:nvCxnSpPr>
        <p:spPr>
          <a:xfrm>
            <a:off x="4949944" y="4792028"/>
            <a:ext cx="714375" cy="1587"/>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70" name="TextBox 83"/>
          <p:cNvSpPr txBox="1">
            <a:spLocks noChangeArrowheads="1"/>
          </p:cNvSpPr>
          <p:nvPr/>
        </p:nvSpPr>
        <p:spPr bwMode="auto">
          <a:xfrm>
            <a:off x="4964875" y="4439830"/>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zh-CN" altLang="en-US" sz="2000" dirty="0">
                <a:solidFill>
                  <a:schemeClr val="tx2"/>
                </a:solidFill>
                <a:latin typeface="微软雅黑" pitchFamily="34" charset="-122"/>
                <a:ea typeface="微软雅黑" pitchFamily="34" charset="-122"/>
              </a:rPr>
              <a:t>延期</a:t>
            </a:r>
          </a:p>
        </p:txBody>
      </p:sp>
      <p:sp>
        <p:nvSpPr>
          <p:cNvPr id="71" name="TextBox 84"/>
          <p:cNvSpPr txBox="1">
            <a:spLocks noChangeArrowheads="1"/>
          </p:cNvSpPr>
          <p:nvPr/>
        </p:nvSpPr>
        <p:spPr bwMode="auto">
          <a:xfrm>
            <a:off x="7105027" y="4416719"/>
            <a:ext cx="69762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zh-CN" altLang="en-US" sz="2000" dirty="0">
                <a:solidFill>
                  <a:schemeClr val="tx2"/>
                </a:solidFill>
                <a:latin typeface="微软雅黑" pitchFamily="34" charset="-122"/>
                <a:ea typeface="微软雅黑" pitchFamily="34" charset="-122"/>
              </a:rPr>
              <a:t>变化</a:t>
            </a:r>
            <a:endParaRPr lang="en-US" altLang="zh-CN" sz="2000" dirty="0">
              <a:solidFill>
                <a:schemeClr val="tx2"/>
              </a:solidFill>
              <a:latin typeface="微软雅黑" pitchFamily="34" charset="-122"/>
              <a:ea typeface="微软雅黑" pitchFamily="34" charset="-122"/>
            </a:endParaRPr>
          </a:p>
          <a:p>
            <a:pPr eaLnBrk="1" hangingPunct="1"/>
            <a:r>
              <a:rPr lang="zh-CN" altLang="en-US" sz="2000" dirty="0">
                <a:solidFill>
                  <a:schemeClr val="tx2"/>
                </a:solidFill>
                <a:latin typeface="微软雅黑" pitchFamily="34" charset="-122"/>
                <a:ea typeface="微软雅黑" pitchFamily="34" charset="-122"/>
              </a:rPr>
              <a:t>终止</a:t>
            </a:r>
            <a:endParaRPr lang="en-US" altLang="zh-CN" sz="2000" dirty="0">
              <a:solidFill>
                <a:schemeClr val="tx2"/>
              </a:solidFill>
              <a:latin typeface="微软雅黑" pitchFamily="34" charset="-122"/>
              <a:ea typeface="微软雅黑" pitchFamily="34" charset="-122"/>
            </a:endParaRPr>
          </a:p>
        </p:txBody>
      </p:sp>
      <p:sp>
        <p:nvSpPr>
          <p:cNvPr id="72" name="TextBox 85"/>
          <p:cNvSpPr txBox="1">
            <a:spLocks noChangeArrowheads="1"/>
          </p:cNvSpPr>
          <p:nvPr/>
        </p:nvSpPr>
        <p:spPr bwMode="auto">
          <a:xfrm>
            <a:off x="7083593" y="2785259"/>
            <a:ext cx="69762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r>
              <a:rPr lang="zh-CN" altLang="en-US" sz="2000" dirty="0">
                <a:solidFill>
                  <a:schemeClr val="tx2"/>
                </a:solidFill>
                <a:latin typeface="微软雅黑" pitchFamily="34" charset="-122"/>
                <a:ea typeface="微软雅黑" pitchFamily="34" charset="-122"/>
              </a:rPr>
              <a:t>不</a:t>
            </a:r>
            <a:endParaRPr lang="en-US" altLang="zh-CN" sz="2000" dirty="0">
              <a:solidFill>
                <a:schemeClr val="tx2"/>
              </a:solidFill>
              <a:latin typeface="微软雅黑" pitchFamily="34" charset="-122"/>
              <a:ea typeface="微软雅黑" pitchFamily="34" charset="-122"/>
            </a:endParaRPr>
          </a:p>
          <a:p>
            <a:pPr algn="ctr" eaLnBrk="1" hangingPunct="1"/>
            <a:r>
              <a:rPr lang="zh-CN" altLang="en-US" sz="2000" dirty="0">
                <a:solidFill>
                  <a:schemeClr val="tx2"/>
                </a:solidFill>
                <a:latin typeface="微软雅黑" pitchFamily="34" charset="-122"/>
                <a:ea typeface="微软雅黑" pitchFamily="34" charset="-122"/>
              </a:rPr>
              <a:t>合格</a:t>
            </a:r>
          </a:p>
        </p:txBody>
      </p:sp>
      <p:cxnSp>
        <p:nvCxnSpPr>
          <p:cNvPr id="78" name="直接连接符 77"/>
          <p:cNvCxnSpPr/>
          <p:nvPr/>
        </p:nvCxnSpPr>
        <p:spPr>
          <a:xfrm rot="5400000" flipH="1" flipV="1">
            <a:off x="3985538" y="3144679"/>
            <a:ext cx="1500188" cy="0"/>
          </a:xfrm>
          <a:prstGeom prst="line">
            <a:avLst/>
          </a:prstGeom>
          <a:ln w="254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5" name="直接连接符 74"/>
          <p:cNvCxnSpPr/>
          <p:nvPr/>
        </p:nvCxnSpPr>
        <p:spPr>
          <a:xfrm>
            <a:off x="4735632" y="968693"/>
            <a:ext cx="3357562" cy="1587"/>
          </a:xfrm>
          <a:prstGeom prst="line">
            <a:avLst/>
          </a:prstGeom>
          <a:ln w="254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8" name="组合 7"/>
          <p:cNvGrpSpPr/>
          <p:nvPr/>
        </p:nvGrpSpPr>
        <p:grpSpPr>
          <a:xfrm>
            <a:off x="4734044" y="968693"/>
            <a:ext cx="3360738" cy="1287462"/>
            <a:chOff x="4734044" y="1071563"/>
            <a:chExt cx="3360738" cy="1287462"/>
          </a:xfrm>
        </p:grpSpPr>
        <p:cxnSp>
          <p:nvCxnSpPr>
            <p:cNvPr id="77" name="直接连接符 76"/>
            <p:cNvCxnSpPr/>
            <p:nvPr/>
          </p:nvCxnSpPr>
          <p:spPr>
            <a:xfrm>
              <a:off x="4735632" y="2357438"/>
              <a:ext cx="3357562" cy="1587"/>
            </a:xfrm>
            <a:prstGeom prst="line">
              <a:avLst/>
            </a:prstGeom>
            <a:ln w="254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4" name="直接连接符 73"/>
            <p:cNvCxnSpPr/>
            <p:nvPr/>
          </p:nvCxnSpPr>
          <p:spPr>
            <a:xfrm rot="5400000" flipH="1" flipV="1">
              <a:off x="4091900" y="1713707"/>
              <a:ext cx="1285875" cy="1588"/>
            </a:xfrm>
            <a:prstGeom prst="line">
              <a:avLst/>
            </a:prstGeom>
            <a:ln w="254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6" name="直接连接符 75"/>
            <p:cNvCxnSpPr/>
            <p:nvPr/>
          </p:nvCxnSpPr>
          <p:spPr>
            <a:xfrm rot="5400000">
              <a:off x="7451050" y="1713707"/>
              <a:ext cx="1285875" cy="1588"/>
            </a:xfrm>
            <a:prstGeom prst="line">
              <a:avLst/>
            </a:prstGeom>
            <a:ln w="254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grpSp>
      <p:grpSp>
        <p:nvGrpSpPr>
          <p:cNvPr id="9" name="组合 8"/>
          <p:cNvGrpSpPr/>
          <p:nvPr/>
        </p:nvGrpSpPr>
        <p:grpSpPr>
          <a:xfrm>
            <a:off x="4734838" y="2393791"/>
            <a:ext cx="3359150" cy="1501775"/>
            <a:chOff x="4735632" y="2428875"/>
            <a:chExt cx="3359150" cy="1501775"/>
          </a:xfrm>
        </p:grpSpPr>
        <p:cxnSp>
          <p:nvCxnSpPr>
            <p:cNvPr id="79" name="直接连接符 78"/>
            <p:cNvCxnSpPr/>
            <p:nvPr/>
          </p:nvCxnSpPr>
          <p:spPr>
            <a:xfrm>
              <a:off x="4735632" y="2429370"/>
              <a:ext cx="3357562" cy="1588"/>
            </a:xfrm>
            <a:prstGeom prst="line">
              <a:avLst/>
            </a:prstGeom>
            <a:ln w="254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80" name="直接连接符 79"/>
            <p:cNvCxnSpPr/>
            <p:nvPr/>
          </p:nvCxnSpPr>
          <p:spPr>
            <a:xfrm rot="5400000">
              <a:off x="7343894" y="3178175"/>
              <a:ext cx="1500188" cy="1588"/>
            </a:xfrm>
            <a:prstGeom prst="line">
              <a:avLst/>
            </a:prstGeom>
            <a:ln w="254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81" name="直接连接符 80"/>
            <p:cNvCxnSpPr/>
            <p:nvPr/>
          </p:nvCxnSpPr>
          <p:spPr>
            <a:xfrm>
              <a:off x="4735632" y="3929063"/>
              <a:ext cx="3357562" cy="1587"/>
            </a:xfrm>
            <a:prstGeom prst="line">
              <a:avLst/>
            </a:prstGeom>
            <a:ln w="254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grpSp>
      <p:grpSp>
        <p:nvGrpSpPr>
          <p:cNvPr id="10" name="组合 9"/>
          <p:cNvGrpSpPr/>
          <p:nvPr/>
        </p:nvGrpSpPr>
        <p:grpSpPr>
          <a:xfrm>
            <a:off x="4734044" y="4034590"/>
            <a:ext cx="3359150" cy="1357494"/>
            <a:chOff x="4734044" y="4000500"/>
            <a:chExt cx="3359150" cy="1358900"/>
          </a:xfrm>
        </p:grpSpPr>
        <p:cxnSp>
          <p:nvCxnSpPr>
            <p:cNvPr id="82" name="直接连接符 81"/>
            <p:cNvCxnSpPr/>
            <p:nvPr/>
          </p:nvCxnSpPr>
          <p:spPr>
            <a:xfrm rot="5400000" flipH="1" flipV="1">
              <a:off x="4055388" y="4679156"/>
              <a:ext cx="1358900" cy="1588"/>
            </a:xfrm>
            <a:prstGeom prst="line">
              <a:avLst/>
            </a:prstGeom>
            <a:ln w="254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83" name="直接连接符 82"/>
            <p:cNvCxnSpPr/>
            <p:nvPr/>
          </p:nvCxnSpPr>
          <p:spPr>
            <a:xfrm>
              <a:off x="4735632" y="4000500"/>
              <a:ext cx="3357562" cy="1588"/>
            </a:xfrm>
            <a:prstGeom prst="line">
              <a:avLst/>
            </a:prstGeom>
            <a:ln w="254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84" name="直接连接符 83"/>
            <p:cNvCxnSpPr/>
            <p:nvPr/>
          </p:nvCxnSpPr>
          <p:spPr>
            <a:xfrm rot="5400000">
              <a:off x="7413744" y="4679950"/>
              <a:ext cx="1358900" cy="0"/>
            </a:xfrm>
            <a:prstGeom prst="line">
              <a:avLst/>
            </a:prstGeom>
            <a:ln w="254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85" name="直接连接符 84"/>
            <p:cNvCxnSpPr/>
            <p:nvPr/>
          </p:nvCxnSpPr>
          <p:spPr>
            <a:xfrm>
              <a:off x="4735632" y="5357813"/>
              <a:ext cx="3357562" cy="1587"/>
            </a:xfrm>
            <a:prstGeom prst="line">
              <a:avLst/>
            </a:prstGeom>
            <a:ln w="254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grpSp>
      <p:grpSp>
        <p:nvGrpSpPr>
          <p:cNvPr id="12" name="组合 11"/>
          <p:cNvGrpSpPr/>
          <p:nvPr/>
        </p:nvGrpSpPr>
        <p:grpSpPr>
          <a:xfrm>
            <a:off x="4729428" y="5515062"/>
            <a:ext cx="3359944" cy="1220027"/>
            <a:chOff x="4734838" y="5496686"/>
            <a:chExt cx="3359944" cy="1220027"/>
          </a:xfrm>
        </p:grpSpPr>
        <p:cxnSp>
          <p:nvCxnSpPr>
            <p:cNvPr id="87" name="直接连接符 86"/>
            <p:cNvCxnSpPr/>
            <p:nvPr/>
          </p:nvCxnSpPr>
          <p:spPr>
            <a:xfrm>
              <a:off x="4734838" y="5496686"/>
              <a:ext cx="3357562" cy="1588"/>
            </a:xfrm>
            <a:prstGeom prst="line">
              <a:avLst/>
            </a:prstGeom>
            <a:ln w="254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11" name="组合 10"/>
            <p:cNvGrpSpPr/>
            <p:nvPr/>
          </p:nvGrpSpPr>
          <p:grpSpPr>
            <a:xfrm>
              <a:off x="4735632" y="5499100"/>
              <a:ext cx="3359150" cy="1217613"/>
              <a:chOff x="4735632" y="5499100"/>
              <a:chExt cx="3359150" cy="1217613"/>
            </a:xfrm>
          </p:grpSpPr>
          <p:cxnSp>
            <p:nvCxnSpPr>
              <p:cNvPr id="86" name="直接连接符 85"/>
              <p:cNvCxnSpPr/>
              <p:nvPr/>
            </p:nvCxnSpPr>
            <p:spPr>
              <a:xfrm rot="5400000" flipH="1" flipV="1">
                <a:off x="4127619" y="6107113"/>
                <a:ext cx="1216025" cy="0"/>
              </a:xfrm>
              <a:prstGeom prst="line">
                <a:avLst/>
              </a:prstGeom>
              <a:ln w="254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88" name="直接连接符 87"/>
              <p:cNvCxnSpPr/>
              <p:nvPr/>
            </p:nvCxnSpPr>
            <p:spPr>
              <a:xfrm rot="5400000">
                <a:off x="7485975" y="6106319"/>
                <a:ext cx="1216025" cy="1588"/>
              </a:xfrm>
              <a:prstGeom prst="line">
                <a:avLst/>
              </a:prstGeom>
              <a:ln w="254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89" name="直接连接符 88"/>
              <p:cNvCxnSpPr/>
              <p:nvPr/>
            </p:nvCxnSpPr>
            <p:spPr>
              <a:xfrm>
                <a:off x="4735632" y="6715125"/>
                <a:ext cx="3357562" cy="1588"/>
              </a:xfrm>
              <a:prstGeom prst="line">
                <a:avLst/>
              </a:prstGeom>
              <a:ln w="254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grpSp>
      </p:grpSp>
      <p:sp>
        <p:nvSpPr>
          <p:cNvPr id="5" name="文本框 4"/>
          <p:cNvSpPr txBox="1"/>
          <p:nvPr/>
        </p:nvSpPr>
        <p:spPr>
          <a:xfrm>
            <a:off x="3199746" y="2470150"/>
            <a:ext cx="633421" cy="2554545"/>
          </a:xfrm>
          <a:prstGeom prst="rect">
            <a:avLst/>
          </a:prstGeom>
          <a:noFill/>
        </p:spPr>
        <p:txBody>
          <a:bodyPr wrap="square" rtlCol="0">
            <a:spAutoFit/>
          </a:bodyPr>
          <a:lstStyle/>
          <a:p>
            <a:pPr algn="ctr">
              <a:defRPr/>
            </a:pPr>
            <a:r>
              <a:rPr lang="zh-CN" altLang="en-US" sz="2000" b="1" dirty="0">
                <a:solidFill>
                  <a:schemeClr val="bg1"/>
                </a:solidFill>
                <a:latin typeface="微软雅黑" pitchFamily="34" charset="-122"/>
                <a:ea typeface="微软雅黑" pitchFamily="34" charset="-122"/>
              </a:rPr>
              <a:t>作业许可管理流程</a:t>
            </a:r>
          </a:p>
        </p:txBody>
      </p:sp>
      <p:sp>
        <p:nvSpPr>
          <p:cNvPr id="93" name="文本框 92"/>
          <p:cNvSpPr txBox="1"/>
          <p:nvPr/>
        </p:nvSpPr>
        <p:spPr>
          <a:xfrm>
            <a:off x="5707614" y="986859"/>
            <a:ext cx="1449238" cy="400110"/>
          </a:xfrm>
          <a:prstGeom prst="rect">
            <a:avLst/>
          </a:prstGeom>
          <a:noFill/>
        </p:spPr>
        <p:txBody>
          <a:bodyPr wrap="square" rtlCol="0">
            <a:spAutoFit/>
          </a:bodyPr>
          <a:lstStyle/>
          <a:p>
            <a:pPr algn="ctr">
              <a:defRPr/>
            </a:pPr>
            <a:r>
              <a:rPr lang="zh-CN" altLang="en-US" sz="2000" dirty="0">
                <a:latin typeface="微软雅黑" pitchFamily="34" charset="-122"/>
                <a:ea typeface="微软雅黑" pitchFamily="34" charset="-122"/>
              </a:rPr>
              <a:t>作业申请</a:t>
            </a:r>
          </a:p>
        </p:txBody>
      </p:sp>
      <p:sp>
        <p:nvSpPr>
          <p:cNvPr id="95" name="矩形 94"/>
          <p:cNvSpPr/>
          <p:nvPr/>
        </p:nvSpPr>
        <p:spPr>
          <a:xfrm>
            <a:off x="5662731" y="1469967"/>
            <a:ext cx="1428750" cy="28575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sz="2000" dirty="0"/>
          </a:p>
        </p:txBody>
      </p:sp>
      <p:sp>
        <p:nvSpPr>
          <p:cNvPr id="96" name="矩形 95"/>
          <p:cNvSpPr/>
          <p:nvPr/>
        </p:nvSpPr>
        <p:spPr>
          <a:xfrm>
            <a:off x="5662731" y="1935105"/>
            <a:ext cx="1428750" cy="28575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sz="2000" dirty="0"/>
          </a:p>
        </p:txBody>
      </p:sp>
      <p:sp>
        <p:nvSpPr>
          <p:cNvPr id="97" name="文本框 96"/>
          <p:cNvSpPr txBox="1"/>
          <p:nvPr/>
        </p:nvSpPr>
        <p:spPr>
          <a:xfrm>
            <a:off x="5668858" y="1431704"/>
            <a:ext cx="1449238" cy="400110"/>
          </a:xfrm>
          <a:prstGeom prst="rect">
            <a:avLst/>
          </a:prstGeom>
          <a:noFill/>
        </p:spPr>
        <p:txBody>
          <a:bodyPr wrap="square" rtlCol="0">
            <a:spAutoFit/>
          </a:bodyPr>
          <a:lstStyle/>
          <a:p>
            <a:pPr algn="ctr">
              <a:defRPr/>
            </a:pPr>
            <a:r>
              <a:rPr lang="zh-CN" altLang="en-US" sz="2000" dirty="0">
                <a:latin typeface="微软雅黑" pitchFamily="34" charset="-122"/>
                <a:ea typeface="微软雅黑" pitchFamily="34" charset="-122"/>
              </a:rPr>
              <a:t>风险评估</a:t>
            </a:r>
          </a:p>
        </p:txBody>
      </p:sp>
      <p:sp>
        <p:nvSpPr>
          <p:cNvPr id="99" name="矩形 98"/>
          <p:cNvSpPr/>
          <p:nvPr/>
        </p:nvSpPr>
        <p:spPr>
          <a:xfrm>
            <a:off x="5662731" y="2486660"/>
            <a:ext cx="1428750" cy="28575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sz="2000" dirty="0"/>
          </a:p>
        </p:txBody>
      </p:sp>
      <p:sp>
        <p:nvSpPr>
          <p:cNvPr id="100" name="矩形 99"/>
          <p:cNvSpPr/>
          <p:nvPr/>
        </p:nvSpPr>
        <p:spPr>
          <a:xfrm>
            <a:off x="5662731" y="3002121"/>
            <a:ext cx="1428750" cy="28575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sz="2000" dirty="0"/>
          </a:p>
        </p:txBody>
      </p:sp>
      <p:cxnSp>
        <p:nvCxnSpPr>
          <p:cNvPr id="101" name="直接箭头连接符 100"/>
          <p:cNvCxnSpPr/>
          <p:nvPr/>
        </p:nvCxnSpPr>
        <p:spPr>
          <a:xfrm>
            <a:off x="7083593" y="3132715"/>
            <a:ext cx="720000" cy="1587"/>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02" name="矩形 101"/>
          <p:cNvSpPr/>
          <p:nvPr/>
        </p:nvSpPr>
        <p:spPr>
          <a:xfrm>
            <a:off x="5662731" y="3527584"/>
            <a:ext cx="1428750" cy="28575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sz="2000" dirty="0"/>
          </a:p>
        </p:txBody>
      </p:sp>
      <p:sp>
        <p:nvSpPr>
          <p:cNvPr id="103" name="文本框 102"/>
          <p:cNvSpPr txBox="1"/>
          <p:nvPr/>
        </p:nvSpPr>
        <p:spPr>
          <a:xfrm>
            <a:off x="5654427" y="1886651"/>
            <a:ext cx="1449238" cy="400110"/>
          </a:xfrm>
          <a:prstGeom prst="rect">
            <a:avLst/>
          </a:prstGeom>
          <a:noFill/>
        </p:spPr>
        <p:txBody>
          <a:bodyPr wrap="square" rtlCol="0">
            <a:spAutoFit/>
          </a:bodyPr>
          <a:lstStyle/>
          <a:p>
            <a:pPr algn="ctr">
              <a:defRPr/>
            </a:pPr>
            <a:r>
              <a:rPr lang="zh-CN" altLang="en-US" sz="2000" dirty="0">
                <a:latin typeface="微软雅黑" pitchFamily="34" charset="-122"/>
                <a:ea typeface="微软雅黑" pitchFamily="34" charset="-122"/>
              </a:rPr>
              <a:t>安全措施</a:t>
            </a:r>
          </a:p>
        </p:txBody>
      </p:sp>
      <p:sp>
        <p:nvSpPr>
          <p:cNvPr id="90" name="文本框 89"/>
          <p:cNvSpPr txBox="1"/>
          <p:nvPr/>
        </p:nvSpPr>
        <p:spPr>
          <a:xfrm>
            <a:off x="5651344" y="2443863"/>
            <a:ext cx="1449238" cy="400110"/>
          </a:xfrm>
          <a:prstGeom prst="rect">
            <a:avLst/>
          </a:prstGeom>
          <a:noFill/>
        </p:spPr>
        <p:txBody>
          <a:bodyPr wrap="square" rtlCol="0">
            <a:spAutoFit/>
          </a:bodyPr>
          <a:lstStyle/>
          <a:p>
            <a:pPr algn="ctr">
              <a:defRPr/>
            </a:pPr>
            <a:r>
              <a:rPr lang="zh-CN" altLang="en-US" sz="2000" dirty="0">
                <a:latin typeface="微软雅黑" pitchFamily="34" charset="-122"/>
                <a:ea typeface="微软雅黑" pitchFamily="34" charset="-122"/>
              </a:rPr>
              <a:t>书面审查</a:t>
            </a:r>
          </a:p>
        </p:txBody>
      </p:sp>
      <p:sp>
        <p:nvSpPr>
          <p:cNvPr id="104" name="文本框 103"/>
          <p:cNvSpPr txBox="1"/>
          <p:nvPr/>
        </p:nvSpPr>
        <p:spPr>
          <a:xfrm>
            <a:off x="5652597" y="2959100"/>
            <a:ext cx="1449238" cy="400110"/>
          </a:xfrm>
          <a:prstGeom prst="rect">
            <a:avLst/>
          </a:prstGeom>
          <a:noFill/>
        </p:spPr>
        <p:txBody>
          <a:bodyPr wrap="square" rtlCol="0">
            <a:spAutoFit/>
          </a:bodyPr>
          <a:lstStyle/>
          <a:p>
            <a:pPr algn="ctr">
              <a:defRPr/>
            </a:pPr>
            <a:r>
              <a:rPr lang="zh-CN" altLang="en-US" sz="2000" dirty="0">
                <a:latin typeface="微软雅黑" pitchFamily="34" charset="-122"/>
                <a:ea typeface="微软雅黑" pitchFamily="34" charset="-122"/>
              </a:rPr>
              <a:t>现场核查</a:t>
            </a:r>
          </a:p>
        </p:txBody>
      </p:sp>
      <p:sp>
        <p:nvSpPr>
          <p:cNvPr id="107" name="矩形 106"/>
          <p:cNvSpPr/>
          <p:nvPr/>
        </p:nvSpPr>
        <p:spPr>
          <a:xfrm>
            <a:off x="5662731" y="4110038"/>
            <a:ext cx="1428750" cy="28575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sz="2000" dirty="0"/>
          </a:p>
        </p:txBody>
      </p:sp>
      <p:sp>
        <p:nvSpPr>
          <p:cNvPr id="108" name="矩形 107"/>
          <p:cNvSpPr/>
          <p:nvPr/>
        </p:nvSpPr>
        <p:spPr>
          <a:xfrm>
            <a:off x="5662731" y="4589304"/>
            <a:ext cx="1428750" cy="28575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sz="2000" dirty="0"/>
          </a:p>
        </p:txBody>
      </p:sp>
      <p:sp>
        <p:nvSpPr>
          <p:cNvPr id="109" name="矩形 108"/>
          <p:cNvSpPr/>
          <p:nvPr/>
        </p:nvSpPr>
        <p:spPr>
          <a:xfrm>
            <a:off x="5671832" y="5046346"/>
            <a:ext cx="1428750" cy="28575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sz="2000" dirty="0"/>
          </a:p>
        </p:txBody>
      </p:sp>
      <p:sp>
        <p:nvSpPr>
          <p:cNvPr id="110" name="矩形 109"/>
          <p:cNvSpPr/>
          <p:nvPr/>
        </p:nvSpPr>
        <p:spPr>
          <a:xfrm>
            <a:off x="5671832" y="5562696"/>
            <a:ext cx="1428750" cy="28575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sz="2000" dirty="0"/>
          </a:p>
        </p:txBody>
      </p:sp>
      <p:sp>
        <p:nvSpPr>
          <p:cNvPr id="111" name="文本框 110"/>
          <p:cNvSpPr txBox="1"/>
          <p:nvPr/>
        </p:nvSpPr>
        <p:spPr>
          <a:xfrm>
            <a:off x="5650464" y="3491770"/>
            <a:ext cx="1449238" cy="400110"/>
          </a:xfrm>
          <a:prstGeom prst="rect">
            <a:avLst/>
          </a:prstGeom>
          <a:noFill/>
        </p:spPr>
        <p:txBody>
          <a:bodyPr wrap="square" rtlCol="0">
            <a:spAutoFit/>
          </a:bodyPr>
          <a:lstStyle/>
          <a:p>
            <a:pPr algn="ctr">
              <a:defRPr/>
            </a:pPr>
            <a:r>
              <a:rPr lang="zh-CN" altLang="en-US" sz="2000" dirty="0">
                <a:latin typeface="微软雅黑" pitchFamily="34" charset="-122"/>
                <a:ea typeface="微软雅黑" pitchFamily="34" charset="-122"/>
              </a:rPr>
              <a:t>批准作业</a:t>
            </a:r>
          </a:p>
        </p:txBody>
      </p:sp>
      <p:sp>
        <p:nvSpPr>
          <p:cNvPr id="91" name="文本框 90"/>
          <p:cNvSpPr txBox="1"/>
          <p:nvPr/>
        </p:nvSpPr>
        <p:spPr>
          <a:xfrm>
            <a:off x="5658719" y="4068788"/>
            <a:ext cx="1449238" cy="400110"/>
          </a:xfrm>
          <a:prstGeom prst="rect">
            <a:avLst/>
          </a:prstGeom>
          <a:noFill/>
        </p:spPr>
        <p:txBody>
          <a:bodyPr wrap="square" rtlCol="0">
            <a:spAutoFit/>
          </a:bodyPr>
          <a:lstStyle/>
          <a:p>
            <a:pPr algn="ctr">
              <a:defRPr/>
            </a:pPr>
            <a:r>
              <a:rPr lang="zh-CN" altLang="en-US" sz="2000" dirty="0">
                <a:solidFill>
                  <a:schemeClr val="bg1"/>
                </a:solidFill>
                <a:latin typeface="微软雅黑" pitchFamily="34" charset="-122"/>
                <a:ea typeface="微软雅黑" pitchFamily="34" charset="-122"/>
              </a:rPr>
              <a:t>安全交底</a:t>
            </a:r>
          </a:p>
        </p:txBody>
      </p:sp>
      <p:sp>
        <p:nvSpPr>
          <p:cNvPr id="92" name="文本框 91"/>
          <p:cNvSpPr txBox="1"/>
          <p:nvPr/>
        </p:nvSpPr>
        <p:spPr>
          <a:xfrm>
            <a:off x="5659725" y="4543705"/>
            <a:ext cx="1449238" cy="400110"/>
          </a:xfrm>
          <a:prstGeom prst="rect">
            <a:avLst/>
          </a:prstGeom>
          <a:noFill/>
        </p:spPr>
        <p:txBody>
          <a:bodyPr wrap="square" rtlCol="0">
            <a:spAutoFit/>
          </a:bodyPr>
          <a:lstStyle/>
          <a:p>
            <a:pPr algn="ctr">
              <a:defRPr/>
            </a:pPr>
            <a:r>
              <a:rPr lang="zh-CN" altLang="en-US" sz="2000" dirty="0">
                <a:solidFill>
                  <a:schemeClr val="bg1"/>
                </a:solidFill>
                <a:latin typeface="微软雅黑" pitchFamily="34" charset="-122"/>
                <a:ea typeface="微软雅黑" pitchFamily="34" charset="-122"/>
              </a:rPr>
              <a:t>实施作业</a:t>
            </a:r>
          </a:p>
        </p:txBody>
      </p:sp>
      <p:sp>
        <p:nvSpPr>
          <p:cNvPr id="106" name="文本框 105"/>
          <p:cNvSpPr txBox="1"/>
          <p:nvPr/>
        </p:nvSpPr>
        <p:spPr>
          <a:xfrm>
            <a:off x="5658719" y="4989230"/>
            <a:ext cx="1449238" cy="400110"/>
          </a:xfrm>
          <a:prstGeom prst="rect">
            <a:avLst/>
          </a:prstGeom>
          <a:noFill/>
        </p:spPr>
        <p:txBody>
          <a:bodyPr wrap="square" rtlCol="0">
            <a:spAutoFit/>
          </a:bodyPr>
          <a:lstStyle/>
          <a:p>
            <a:pPr algn="ctr">
              <a:defRPr/>
            </a:pPr>
            <a:r>
              <a:rPr lang="zh-CN" altLang="en-US" sz="2000" dirty="0">
                <a:solidFill>
                  <a:schemeClr val="bg1"/>
                </a:solidFill>
                <a:latin typeface="微软雅黑" pitchFamily="34" charset="-122"/>
                <a:ea typeface="微软雅黑" pitchFamily="34" charset="-122"/>
              </a:rPr>
              <a:t>作业结束</a:t>
            </a:r>
          </a:p>
        </p:txBody>
      </p:sp>
      <p:sp>
        <p:nvSpPr>
          <p:cNvPr id="113" name="矩形 112"/>
          <p:cNvSpPr/>
          <p:nvPr/>
        </p:nvSpPr>
        <p:spPr>
          <a:xfrm>
            <a:off x="5660708" y="5976391"/>
            <a:ext cx="1428750" cy="28575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sz="2000" dirty="0"/>
          </a:p>
        </p:txBody>
      </p:sp>
      <p:sp>
        <p:nvSpPr>
          <p:cNvPr id="114" name="矩形 113"/>
          <p:cNvSpPr/>
          <p:nvPr/>
        </p:nvSpPr>
        <p:spPr>
          <a:xfrm>
            <a:off x="5660708" y="6413623"/>
            <a:ext cx="1428750" cy="28575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sz="2000" dirty="0"/>
          </a:p>
        </p:txBody>
      </p:sp>
      <p:sp>
        <p:nvSpPr>
          <p:cNvPr id="98" name="文本框 97"/>
          <p:cNvSpPr txBox="1"/>
          <p:nvPr/>
        </p:nvSpPr>
        <p:spPr>
          <a:xfrm>
            <a:off x="5650464" y="5520362"/>
            <a:ext cx="1449238" cy="400110"/>
          </a:xfrm>
          <a:prstGeom prst="rect">
            <a:avLst/>
          </a:prstGeom>
          <a:noFill/>
        </p:spPr>
        <p:txBody>
          <a:bodyPr wrap="square" rtlCol="0">
            <a:spAutoFit/>
          </a:bodyPr>
          <a:lstStyle/>
          <a:p>
            <a:pPr algn="ctr">
              <a:defRPr/>
            </a:pPr>
            <a:r>
              <a:rPr lang="zh-CN" altLang="en-US" sz="2000" dirty="0">
                <a:solidFill>
                  <a:schemeClr val="bg1"/>
                </a:solidFill>
                <a:latin typeface="微软雅黑" pitchFamily="34" charset="-122"/>
                <a:ea typeface="微软雅黑" pitchFamily="34" charset="-122"/>
              </a:rPr>
              <a:t>作业核实</a:t>
            </a:r>
          </a:p>
        </p:txBody>
      </p:sp>
      <p:sp>
        <p:nvSpPr>
          <p:cNvPr id="105" name="文本框 104"/>
          <p:cNvSpPr txBox="1"/>
          <p:nvPr/>
        </p:nvSpPr>
        <p:spPr>
          <a:xfrm>
            <a:off x="5637933" y="5919407"/>
            <a:ext cx="1449238" cy="400110"/>
          </a:xfrm>
          <a:prstGeom prst="rect">
            <a:avLst/>
          </a:prstGeom>
          <a:noFill/>
        </p:spPr>
        <p:txBody>
          <a:bodyPr wrap="square" rtlCol="0">
            <a:spAutoFit/>
          </a:bodyPr>
          <a:lstStyle/>
          <a:p>
            <a:pPr algn="ctr">
              <a:defRPr/>
            </a:pPr>
            <a:r>
              <a:rPr lang="zh-CN" altLang="en-US" sz="2000" dirty="0">
                <a:solidFill>
                  <a:schemeClr val="bg1"/>
                </a:solidFill>
                <a:latin typeface="微软雅黑" pitchFamily="34" charset="-122"/>
                <a:ea typeface="微软雅黑" pitchFamily="34" charset="-122"/>
              </a:rPr>
              <a:t>恢复现场</a:t>
            </a:r>
          </a:p>
        </p:txBody>
      </p:sp>
      <p:sp>
        <p:nvSpPr>
          <p:cNvPr id="112" name="文本框 111"/>
          <p:cNvSpPr txBox="1"/>
          <p:nvPr/>
        </p:nvSpPr>
        <p:spPr>
          <a:xfrm>
            <a:off x="5650464" y="6356443"/>
            <a:ext cx="1449238" cy="400110"/>
          </a:xfrm>
          <a:prstGeom prst="rect">
            <a:avLst/>
          </a:prstGeom>
          <a:noFill/>
        </p:spPr>
        <p:txBody>
          <a:bodyPr wrap="square" rtlCol="0">
            <a:spAutoFit/>
          </a:bodyPr>
          <a:lstStyle/>
          <a:p>
            <a:pPr algn="ctr">
              <a:defRPr/>
            </a:pPr>
            <a:r>
              <a:rPr lang="zh-CN" altLang="en-US" sz="2000" dirty="0">
                <a:solidFill>
                  <a:schemeClr val="bg1"/>
                </a:solidFill>
                <a:latin typeface="微软雅黑" pitchFamily="34" charset="-122"/>
                <a:ea typeface="微软雅黑" pitchFamily="34" charset="-122"/>
              </a:rPr>
              <a:t>关闭作业</a:t>
            </a:r>
          </a:p>
        </p:txBody>
      </p:sp>
      <p:sp>
        <p:nvSpPr>
          <p:cNvPr id="119" name="矩形 118"/>
          <p:cNvSpPr/>
          <p:nvPr/>
        </p:nvSpPr>
        <p:spPr>
          <a:xfrm>
            <a:off x="8652431" y="2744412"/>
            <a:ext cx="1323164" cy="67744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dirty="0"/>
          </a:p>
        </p:txBody>
      </p:sp>
      <p:sp>
        <p:nvSpPr>
          <p:cNvPr id="120" name="矩形 119"/>
          <p:cNvSpPr/>
          <p:nvPr/>
        </p:nvSpPr>
        <p:spPr>
          <a:xfrm>
            <a:off x="8652431" y="4231956"/>
            <a:ext cx="1323164" cy="677445"/>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dirty="0"/>
          </a:p>
        </p:txBody>
      </p:sp>
      <p:sp>
        <p:nvSpPr>
          <p:cNvPr id="121" name="矩形 120"/>
          <p:cNvSpPr/>
          <p:nvPr/>
        </p:nvSpPr>
        <p:spPr>
          <a:xfrm>
            <a:off x="8651875" y="5719500"/>
            <a:ext cx="1323164" cy="67744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dirty="0"/>
          </a:p>
        </p:txBody>
      </p:sp>
      <p:sp>
        <p:nvSpPr>
          <p:cNvPr id="115" name="文本框 114"/>
          <p:cNvSpPr txBox="1"/>
          <p:nvPr/>
        </p:nvSpPr>
        <p:spPr>
          <a:xfrm>
            <a:off x="8651875" y="1417982"/>
            <a:ext cx="1323164" cy="400110"/>
          </a:xfrm>
          <a:prstGeom prst="rect">
            <a:avLst/>
          </a:prstGeom>
          <a:noFill/>
        </p:spPr>
        <p:txBody>
          <a:bodyPr wrap="square" rtlCol="0">
            <a:spAutoFit/>
          </a:bodyPr>
          <a:lstStyle/>
          <a:p>
            <a:pPr algn="ctr">
              <a:defRPr/>
            </a:pPr>
            <a:r>
              <a:rPr lang="zh-CN" altLang="en-US" sz="2000" dirty="0">
                <a:latin typeface="微软雅黑" pitchFamily="34" charset="-122"/>
                <a:ea typeface="微软雅黑" pitchFamily="34" charset="-122"/>
              </a:rPr>
              <a:t>作业申请</a:t>
            </a:r>
          </a:p>
        </p:txBody>
      </p:sp>
      <p:sp>
        <p:nvSpPr>
          <p:cNvPr id="116" name="文本框 115"/>
          <p:cNvSpPr txBox="1"/>
          <p:nvPr/>
        </p:nvSpPr>
        <p:spPr>
          <a:xfrm>
            <a:off x="8718691" y="2882848"/>
            <a:ext cx="1230289" cy="400110"/>
          </a:xfrm>
          <a:prstGeom prst="rect">
            <a:avLst/>
          </a:prstGeom>
          <a:noFill/>
        </p:spPr>
        <p:txBody>
          <a:bodyPr wrap="square" rtlCol="0">
            <a:spAutoFit/>
          </a:bodyPr>
          <a:lstStyle/>
          <a:p>
            <a:pPr algn="ctr">
              <a:defRPr/>
            </a:pPr>
            <a:r>
              <a:rPr lang="zh-CN" altLang="en-US" sz="2000" dirty="0">
                <a:latin typeface="微软雅黑" pitchFamily="34" charset="-122"/>
                <a:ea typeface="微软雅黑" pitchFamily="34" charset="-122"/>
              </a:rPr>
              <a:t>作业批准</a:t>
            </a:r>
          </a:p>
        </p:txBody>
      </p:sp>
      <p:sp>
        <p:nvSpPr>
          <p:cNvPr id="117" name="文本框 116"/>
          <p:cNvSpPr txBox="1"/>
          <p:nvPr/>
        </p:nvSpPr>
        <p:spPr>
          <a:xfrm>
            <a:off x="8718691" y="4410028"/>
            <a:ext cx="1230289" cy="400110"/>
          </a:xfrm>
          <a:prstGeom prst="rect">
            <a:avLst/>
          </a:prstGeom>
          <a:noFill/>
        </p:spPr>
        <p:txBody>
          <a:bodyPr wrap="square" rtlCol="0">
            <a:spAutoFit/>
          </a:bodyPr>
          <a:lstStyle/>
          <a:p>
            <a:pPr algn="ctr">
              <a:defRPr/>
            </a:pPr>
            <a:r>
              <a:rPr lang="zh-CN" altLang="en-US" sz="2000" dirty="0">
                <a:solidFill>
                  <a:schemeClr val="bg1"/>
                </a:solidFill>
                <a:latin typeface="微软雅黑" pitchFamily="34" charset="-122"/>
                <a:ea typeface="微软雅黑" pitchFamily="34" charset="-122"/>
              </a:rPr>
              <a:t>作业实施</a:t>
            </a:r>
          </a:p>
        </p:txBody>
      </p:sp>
      <p:sp>
        <p:nvSpPr>
          <p:cNvPr id="118" name="文本框 117"/>
          <p:cNvSpPr txBox="1"/>
          <p:nvPr/>
        </p:nvSpPr>
        <p:spPr>
          <a:xfrm>
            <a:off x="8698311" y="5899846"/>
            <a:ext cx="1230289" cy="400110"/>
          </a:xfrm>
          <a:prstGeom prst="rect">
            <a:avLst/>
          </a:prstGeom>
          <a:noFill/>
        </p:spPr>
        <p:txBody>
          <a:bodyPr wrap="square" rtlCol="0">
            <a:spAutoFit/>
          </a:bodyPr>
          <a:lstStyle/>
          <a:p>
            <a:pPr algn="ctr">
              <a:defRPr/>
            </a:pPr>
            <a:r>
              <a:rPr lang="zh-CN" altLang="en-US" sz="2000" dirty="0">
                <a:solidFill>
                  <a:schemeClr val="bg1"/>
                </a:solidFill>
                <a:latin typeface="微软雅黑" pitchFamily="34" charset="-122"/>
                <a:ea typeface="微软雅黑" pitchFamily="34" charset="-122"/>
              </a:rPr>
              <a:t>作业关闭</a:t>
            </a:r>
          </a:p>
        </p:txBody>
      </p:sp>
      <p:sp>
        <p:nvSpPr>
          <p:cNvPr id="13" name="左大括号 12"/>
          <p:cNvSpPr/>
          <p:nvPr/>
        </p:nvSpPr>
        <p:spPr>
          <a:xfrm>
            <a:off x="3999855" y="1431703"/>
            <a:ext cx="325930" cy="4879085"/>
          </a:xfrm>
          <a:prstGeom prst="leftBrace">
            <a:avLst/>
          </a:prstGeom>
          <a:ln w="25400">
            <a:solidFill>
              <a:srgbClr val="54C8B7"/>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菱形 1"/>
          <p:cNvSpPr/>
          <p:nvPr/>
        </p:nvSpPr>
        <p:spPr>
          <a:xfrm>
            <a:off x="5069264" y="894384"/>
            <a:ext cx="2053472" cy="1971363"/>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0" y="2204711"/>
            <a:ext cx="12192000" cy="237555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627802" y="1489434"/>
            <a:ext cx="970960" cy="707886"/>
          </a:xfrm>
          <a:prstGeom prst="rect">
            <a:avLst/>
          </a:prstGeom>
          <a:noFill/>
        </p:spPr>
        <p:txBody>
          <a:bodyPr wrap="square" rtlCol="0">
            <a:spAutoFit/>
          </a:bodyPr>
          <a:lstStyle/>
          <a:p>
            <a:pPr algn="ctr"/>
            <a:r>
              <a:rPr lang="en-US" altLang="zh-CN" sz="4000" b="1" dirty="0">
                <a:solidFill>
                  <a:schemeClr val="bg1"/>
                </a:solidFill>
                <a:latin typeface="微软雅黑" pitchFamily="34" charset="-122"/>
                <a:ea typeface="微软雅黑" pitchFamily="34" charset="-122"/>
              </a:rPr>
              <a:t>05</a:t>
            </a:r>
            <a:endParaRPr lang="zh-CN" altLang="en-US" sz="4000" b="1" dirty="0">
              <a:solidFill>
                <a:schemeClr val="bg1"/>
              </a:solidFill>
              <a:latin typeface="微软雅黑" pitchFamily="34" charset="-122"/>
              <a:ea typeface="微软雅黑" pitchFamily="34" charset="-122"/>
            </a:endParaRPr>
          </a:p>
        </p:txBody>
      </p:sp>
      <p:sp>
        <p:nvSpPr>
          <p:cNvPr id="5" name="文本框 4"/>
          <p:cNvSpPr txBox="1"/>
          <p:nvPr/>
        </p:nvSpPr>
        <p:spPr>
          <a:xfrm>
            <a:off x="2202729" y="3023156"/>
            <a:ext cx="7786541" cy="707886"/>
          </a:xfrm>
          <a:prstGeom prst="rect">
            <a:avLst/>
          </a:prstGeom>
          <a:noFill/>
        </p:spPr>
        <p:txBody>
          <a:bodyPr wrap="square" rtlCol="0">
            <a:spAutoFit/>
          </a:bodyPr>
          <a:lstStyle/>
          <a:p>
            <a:pPr algn="ctr"/>
            <a:r>
              <a:rPr lang="zh-CN" altLang="en-US" sz="4000" b="1" dirty="0">
                <a:latin typeface="微软雅黑" pitchFamily="34" charset="-122"/>
                <a:ea typeface="微软雅黑" pitchFamily="34" charset="-122"/>
              </a:rPr>
              <a:t>八大特殊作业的安全基本要求</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5"/>
          <p:cNvPicPr>
            <a:picLocks noChangeAspect="1" noChangeArrowheads="1"/>
          </p:cNvPicPr>
          <p:nvPr/>
        </p:nvPicPr>
        <p:blipFill>
          <a:blip r:embed="rId3" cstate="email"/>
          <a:srcRect/>
          <a:stretch>
            <a:fillRect/>
          </a:stretch>
        </p:blipFill>
        <p:spPr bwMode="auto">
          <a:xfrm>
            <a:off x="3467100" y="2539732"/>
            <a:ext cx="3759494" cy="2819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矩形 11"/>
          <p:cNvSpPr/>
          <p:nvPr/>
        </p:nvSpPr>
        <p:spPr>
          <a:xfrm>
            <a:off x="7074194" y="2525078"/>
            <a:ext cx="4075612" cy="284480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942611" y="2539732"/>
            <a:ext cx="2530591" cy="281962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菱形 1"/>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1308100" y="272534"/>
            <a:ext cx="2401258"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动火作业安全</a:t>
            </a:r>
          </a:p>
        </p:txBody>
      </p:sp>
      <p:sp>
        <p:nvSpPr>
          <p:cNvPr id="7" name="文本框 6"/>
          <p:cNvSpPr txBox="1"/>
          <p:nvPr/>
        </p:nvSpPr>
        <p:spPr>
          <a:xfrm>
            <a:off x="976812" y="3467337"/>
            <a:ext cx="2490288" cy="826637"/>
          </a:xfrm>
          <a:prstGeom prst="rect">
            <a:avLst/>
          </a:prstGeom>
          <a:noFill/>
        </p:spPr>
        <p:txBody>
          <a:bodyPr wrap="square" rtlCol="0">
            <a:spAutoFit/>
          </a:bodyPr>
          <a:lstStyle/>
          <a:p>
            <a:pPr algn="ctr">
              <a:lnSpc>
                <a:spcPct val="125000"/>
              </a:lnSpc>
            </a:pPr>
            <a:r>
              <a:rPr lang="zh-CN" altLang="en-US" sz="2000" b="1" dirty="0">
                <a:solidFill>
                  <a:schemeClr val="bg1"/>
                </a:solidFill>
                <a:latin typeface="微软雅黑" pitchFamily="34" charset="-122"/>
                <a:ea typeface="微软雅黑" pitchFamily="34" charset="-122"/>
              </a:rPr>
              <a:t>动火作业定义</a:t>
            </a:r>
            <a:endParaRPr lang="en-US" altLang="zh-CN" sz="2000" b="1" dirty="0">
              <a:solidFill>
                <a:schemeClr val="bg1"/>
              </a:solidFill>
              <a:latin typeface="微软雅黑" pitchFamily="34" charset="-122"/>
              <a:ea typeface="微软雅黑" pitchFamily="34" charset="-122"/>
            </a:endParaRPr>
          </a:p>
          <a:p>
            <a:pPr algn="ctr">
              <a:lnSpc>
                <a:spcPct val="125000"/>
              </a:lnSpc>
            </a:pPr>
            <a:r>
              <a:rPr lang="zh-CN" altLang="en-US" sz="2000" b="1" dirty="0">
                <a:solidFill>
                  <a:schemeClr val="bg1"/>
                </a:solidFill>
                <a:latin typeface="微软雅黑" pitchFamily="34" charset="-122"/>
                <a:ea typeface="微软雅黑" pitchFamily="34" charset="-122"/>
              </a:rPr>
              <a:t>（禁火区的动火作业）</a:t>
            </a:r>
          </a:p>
        </p:txBody>
      </p:sp>
      <p:sp>
        <p:nvSpPr>
          <p:cNvPr id="8" name="文本框 7"/>
          <p:cNvSpPr txBox="1"/>
          <p:nvPr/>
        </p:nvSpPr>
        <p:spPr>
          <a:xfrm>
            <a:off x="7311504" y="2795744"/>
            <a:ext cx="3600992" cy="2169825"/>
          </a:xfrm>
          <a:prstGeom prst="rect">
            <a:avLst/>
          </a:prstGeom>
          <a:noFill/>
        </p:spPr>
        <p:txBody>
          <a:bodyPr wrap="square" rtlCol="0">
            <a:spAutoFit/>
          </a:bodyPr>
          <a:lstStyle/>
          <a:p>
            <a:pPr marL="0" lvl="2" algn="just">
              <a:lnSpc>
                <a:spcPct val="150000"/>
              </a:lnSpc>
            </a:pPr>
            <a:r>
              <a:rPr lang="zh-CN" altLang="en-US" dirty="0">
                <a:solidFill>
                  <a:schemeClr val="bg1"/>
                </a:solidFill>
                <a:latin typeface="微软雅黑" pitchFamily="34" charset="-122"/>
                <a:ea typeface="微软雅黑" pitchFamily="34" charset="-122"/>
              </a:rPr>
              <a:t>能直接或间接产生明火的工艺设置以外的非常规作业，如使用电焊、气焊（割）、喷灯、电钻、砂轮、切割等进行可能产生火焰、火花和炽热表面的非常规作业。</a:t>
            </a:r>
          </a:p>
        </p:txBody>
      </p:sp>
      <p:sp>
        <p:nvSpPr>
          <p:cNvPr id="15" name="文本框 14"/>
          <p:cNvSpPr txBox="1"/>
          <p:nvPr/>
        </p:nvSpPr>
        <p:spPr>
          <a:xfrm>
            <a:off x="2105376" y="1332010"/>
            <a:ext cx="2550762"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（一）动火作业定义</a:t>
            </a:r>
          </a:p>
        </p:txBody>
      </p:sp>
      <p:sp>
        <p:nvSpPr>
          <p:cNvPr id="1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17" name="直接连接符 16"/>
          <p:cNvCxnSpPr/>
          <p:nvPr/>
        </p:nvCxnSpPr>
        <p:spPr>
          <a:xfrm>
            <a:off x="2082799" y="1715660"/>
            <a:ext cx="396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8" name="文本框 17"/>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01</a:t>
            </a:r>
            <a:endParaRPr lang="zh-CN" altLang="en-US" sz="2400" b="1" dirty="0">
              <a:solidFill>
                <a:schemeClr val="bg1"/>
              </a:solidFill>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250" fill="hold"/>
                                        <p:tgtEl>
                                          <p:spTgt spid="16"/>
                                        </p:tgtEl>
                                        <p:attrNameLst>
                                          <p:attrName>ppt_x</p:attrName>
                                        </p:attrNameLst>
                                      </p:cBhvr>
                                      <p:tavLst>
                                        <p:tav tm="0">
                                          <p:val>
                                            <p:strVal val="0-#ppt_w/2"/>
                                          </p:val>
                                        </p:tav>
                                        <p:tav tm="100000">
                                          <p:val>
                                            <p:strVal val="#ppt_x"/>
                                          </p:val>
                                        </p:tav>
                                      </p:tavLst>
                                    </p:anim>
                                    <p:anim calcmode="lin" valueType="num">
                                      <p:cBhvr additive="base">
                                        <p:cTn id="8" dur="250" fill="hold"/>
                                        <p:tgtEl>
                                          <p:spTgt spid="1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left)">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圆角矩形 36"/>
          <p:cNvSpPr/>
          <p:nvPr/>
        </p:nvSpPr>
        <p:spPr>
          <a:xfrm>
            <a:off x="604415" y="5354026"/>
            <a:ext cx="5435600" cy="1424967"/>
          </a:xfrm>
          <a:prstGeom prst="roundRect">
            <a:avLst>
              <a:gd name="adj" fmla="val 4952"/>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圆角矩形 35"/>
          <p:cNvSpPr/>
          <p:nvPr/>
        </p:nvSpPr>
        <p:spPr>
          <a:xfrm>
            <a:off x="640268" y="3660737"/>
            <a:ext cx="5435600" cy="1424967"/>
          </a:xfrm>
          <a:prstGeom prst="roundRect">
            <a:avLst>
              <a:gd name="adj" fmla="val 4061"/>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圆角矩形 34"/>
          <p:cNvSpPr/>
          <p:nvPr/>
        </p:nvSpPr>
        <p:spPr>
          <a:xfrm>
            <a:off x="640268" y="1967448"/>
            <a:ext cx="5435600" cy="1424967"/>
          </a:xfrm>
          <a:prstGeom prst="roundRect">
            <a:avLst>
              <a:gd name="adj" fmla="val 4061"/>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圆角矩形 29"/>
          <p:cNvSpPr/>
          <p:nvPr/>
        </p:nvSpPr>
        <p:spPr>
          <a:xfrm>
            <a:off x="6564313" y="5348718"/>
            <a:ext cx="5435600" cy="1424967"/>
          </a:xfrm>
          <a:prstGeom prst="roundRect">
            <a:avLst>
              <a:gd name="adj" fmla="val 5843"/>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圆角矩形 28"/>
          <p:cNvSpPr/>
          <p:nvPr/>
        </p:nvSpPr>
        <p:spPr>
          <a:xfrm>
            <a:off x="6564313" y="1967448"/>
            <a:ext cx="5435600" cy="1424967"/>
          </a:xfrm>
          <a:prstGeom prst="roundRect">
            <a:avLst>
              <a:gd name="adj" fmla="val 5843"/>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圆角矩形 4"/>
          <p:cNvSpPr/>
          <p:nvPr/>
        </p:nvSpPr>
        <p:spPr>
          <a:xfrm>
            <a:off x="6564313" y="3660984"/>
            <a:ext cx="5435600" cy="1424967"/>
          </a:xfrm>
          <a:prstGeom prst="roundRect">
            <a:avLst>
              <a:gd name="adj" fmla="val 5843"/>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2105375" y="1332010"/>
            <a:ext cx="2636423"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（二）动火作业职责</a:t>
            </a:r>
          </a:p>
        </p:txBody>
      </p:sp>
      <p:sp>
        <p:nvSpPr>
          <p:cNvPr id="1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17" name="直接连接符 16"/>
          <p:cNvCxnSpPr/>
          <p:nvPr/>
        </p:nvCxnSpPr>
        <p:spPr>
          <a:xfrm>
            <a:off x="2082799" y="1715660"/>
            <a:ext cx="396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852100" y="5606024"/>
            <a:ext cx="3903970" cy="923330"/>
          </a:xfrm>
          <a:prstGeom prst="rect">
            <a:avLst/>
          </a:prstGeom>
          <a:noFill/>
        </p:spPr>
        <p:txBody>
          <a:bodyPr wrap="square" rtlCol="0">
            <a:spAutoFit/>
          </a:bodyPr>
          <a:lstStyle>
            <a:defPPr>
              <a:defRPr lang="zh-CN"/>
            </a:defPPr>
            <a:lvl1pPr algn="r">
              <a:lnSpc>
                <a:spcPct val="150000"/>
              </a:lnSpc>
              <a:defRPr>
                <a:latin typeface="微软雅黑" pitchFamily="34" charset="-122"/>
                <a:ea typeface="微软雅黑" pitchFamily="34" charset="-122"/>
              </a:defRPr>
            </a:lvl1pPr>
          </a:lstStyle>
          <a:p>
            <a:r>
              <a:rPr lang="zh-CN" altLang="en-US" dirty="0"/>
              <a:t>应坚守岗位，不准脱岗；在动火期间，不准兼做其它工作。</a:t>
            </a:r>
          </a:p>
        </p:txBody>
      </p:sp>
      <p:sp>
        <p:nvSpPr>
          <p:cNvPr id="38" name="椭圆 37"/>
          <p:cNvSpPr/>
          <p:nvPr/>
        </p:nvSpPr>
        <p:spPr>
          <a:xfrm>
            <a:off x="4868668" y="2111402"/>
            <a:ext cx="1080000" cy="1080000"/>
          </a:xfrm>
          <a:prstGeom prst="ellipse">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文本框 20"/>
          <p:cNvSpPr txBox="1"/>
          <p:nvPr/>
        </p:nvSpPr>
        <p:spPr>
          <a:xfrm>
            <a:off x="839788" y="2310714"/>
            <a:ext cx="3856969" cy="784830"/>
          </a:xfrm>
          <a:prstGeom prst="rect">
            <a:avLst/>
          </a:prstGeom>
          <a:noFill/>
        </p:spPr>
        <p:txBody>
          <a:bodyPr wrap="square" rtlCol="0">
            <a:spAutoFit/>
          </a:bodyPr>
          <a:lstStyle/>
          <a:p>
            <a:pPr algn="r">
              <a:lnSpc>
                <a:spcPct val="125000"/>
              </a:lnSpc>
            </a:pPr>
            <a:r>
              <a:rPr lang="zh-CN" altLang="en-US" dirty="0">
                <a:latin typeface="微软雅黑" pitchFamily="34" charset="-122"/>
                <a:ea typeface="微软雅黑" pitchFamily="34" charset="-122"/>
              </a:rPr>
              <a:t>负责办理《许可证》并对动火作业负全面责任。</a:t>
            </a:r>
          </a:p>
        </p:txBody>
      </p:sp>
      <p:sp>
        <p:nvSpPr>
          <p:cNvPr id="6" name="椭圆 5"/>
          <p:cNvSpPr/>
          <p:nvPr/>
        </p:nvSpPr>
        <p:spPr>
          <a:xfrm>
            <a:off x="6736878" y="3836237"/>
            <a:ext cx="1080000" cy="1080000"/>
          </a:xfrm>
          <a:prstGeom prst="ellipse">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椭圆 32"/>
          <p:cNvSpPr/>
          <p:nvPr/>
        </p:nvSpPr>
        <p:spPr>
          <a:xfrm>
            <a:off x="6715603" y="2123136"/>
            <a:ext cx="1080000" cy="1080000"/>
          </a:xfrm>
          <a:prstGeom prst="ellipse">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文本框 21"/>
          <p:cNvSpPr txBox="1"/>
          <p:nvPr/>
        </p:nvSpPr>
        <p:spPr>
          <a:xfrm>
            <a:off x="7891867" y="2010517"/>
            <a:ext cx="3912773" cy="1338828"/>
          </a:xfrm>
          <a:prstGeom prst="rect">
            <a:avLst/>
          </a:prstGeom>
          <a:noFill/>
        </p:spPr>
        <p:txBody>
          <a:bodyPr wrap="square" rtlCol="0">
            <a:spAutoFit/>
          </a:bodyPr>
          <a:lstStyle/>
          <a:p>
            <a:pPr>
              <a:lnSpc>
                <a:spcPct val="150000"/>
              </a:lnSpc>
            </a:pPr>
            <a:r>
              <a:rPr lang="zh-CN" altLang="en-US" dirty="0">
                <a:latin typeface="微软雅黑" pitchFamily="34" charset="-122"/>
                <a:ea typeface="微软雅黑" pitchFamily="34" charset="-122"/>
              </a:rPr>
              <a:t>对所属生产系统在动火过程中的安全监管负责。参与制定、负责落实动火安全措施。</a:t>
            </a:r>
          </a:p>
        </p:txBody>
      </p:sp>
      <p:sp>
        <p:nvSpPr>
          <p:cNvPr id="23" name="文本框 22"/>
          <p:cNvSpPr txBox="1"/>
          <p:nvPr/>
        </p:nvSpPr>
        <p:spPr>
          <a:xfrm>
            <a:off x="6635723" y="2298357"/>
            <a:ext cx="1272531" cy="728982"/>
          </a:xfrm>
          <a:prstGeom prst="rect">
            <a:avLst/>
          </a:prstGeom>
          <a:noFill/>
        </p:spPr>
        <p:txBody>
          <a:bodyPr wrap="square" rtlCol="0">
            <a:spAutoFit/>
          </a:bodyPr>
          <a:lstStyle>
            <a:defPPr>
              <a:defRPr lang="zh-CN"/>
            </a:defPPr>
            <a:lvl1pPr algn="ctr">
              <a:lnSpc>
                <a:spcPct val="120000"/>
              </a:lnSpc>
              <a:defRPr b="1">
                <a:solidFill>
                  <a:schemeClr val="bg1"/>
                </a:solidFill>
                <a:latin typeface="微软雅黑" pitchFamily="34" charset="-122"/>
                <a:ea typeface="微软雅黑" pitchFamily="34" charset="-122"/>
              </a:defRPr>
            </a:lvl1pPr>
          </a:lstStyle>
          <a:p>
            <a:r>
              <a:rPr lang="zh-CN" altLang="en-US" dirty="0"/>
              <a:t>动火部位负责人</a:t>
            </a:r>
          </a:p>
        </p:txBody>
      </p:sp>
      <p:sp>
        <p:nvSpPr>
          <p:cNvPr id="24" name="文本框 23"/>
          <p:cNvSpPr txBox="1"/>
          <p:nvPr/>
        </p:nvSpPr>
        <p:spPr>
          <a:xfrm>
            <a:off x="6773769" y="3970259"/>
            <a:ext cx="1006217" cy="757130"/>
          </a:xfrm>
          <a:prstGeom prst="rect">
            <a:avLst/>
          </a:prstGeom>
          <a:noFill/>
        </p:spPr>
        <p:txBody>
          <a:bodyPr wrap="square" rtlCol="0">
            <a:spAutoFit/>
          </a:bodyPr>
          <a:lstStyle>
            <a:defPPr>
              <a:defRPr lang="zh-CN"/>
            </a:defPPr>
            <a:lvl1pPr algn="ctr">
              <a:lnSpc>
                <a:spcPct val="120000"/>
              </a:lnSpc>
              <a:defRPr b="1">
                <a:solidFill>
                  <a:schemeClr val="bg1"/>
                </a:solidFill>
                <a:latin typeface="微软雅黑" pitchFamily="34" charset="-122"/>
                <a:ea typeface="微软雅黑" pitchFamily="34" charset="-122"/>
              </a:defRPr>
            </a:lvl1pPr>
          </a:lstStyle>
          <a:p>
            <a:r>
              <a:rPr lang="zh-CN" altLang="en-US" dirty="0"/>
              <a:t>动火</a:t>
            </a:r>
            <a:endParaRPr lang="en-US" altLang="zh-CN" dirty="0"/>
          </a:p>
          <a:p>
            <a:r>
              <a:rPr lang="zh-CN" altLang="en-US" dirty="0"/>
              <a:t>分析人</a:t>
            </a:r>
          </a:p>
        </p:txBody>
      </p:sp>
      <p:sp>
        <p:nvSpPr>
          <p:cNvPr id="25" name="文本框 24"/>
          <p:cNvSpPr txBox="1"/>
          <p:nvPr/>
        </p:nvSpPr>
        <p:spPr>
          <a:xfrm>
            <a:off x="7891868" y="3677969"/>
            <a:ext cx="4058775" cy="1289905"/>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zh-CN" altLang="en-US" dirty="0"/>
              <a:t>对动火分析方法和分析结果负责。到现场取样分析，《许可证》签字不得用合格等字样代替分析数据。</a:t>
            </a:r>
          </a:p>
        </p:txBody>
      </p:sp>
      <p:sp>
        <p:nvSpPr>
          <p:cNvPr id="27" name="文本框 26"/>
          <p:cNvSpPr txBox="1"/>
          <p:nvPr/>
        </p:nvSpPr>
        <p:spPr>
          <a:xfrm>
            <a:off x="7891868" y="5586298"/>
            <a:ext cx="3912773" cy="874407"/>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zh-CN" altLang="en-US" dirty="0"/>
              <a:t>是安全措施现场落实情况的最终确认人，对自己的批准签字负责。</a:t>
            </a:r>
          </a:p>
        </p:txBody>
      </p:sp>
      <p:sp>
        <p:nvSpPr>
          <p:cNvPr id="28" name="文本框 27"/>
          <p:cNvSpPr txBox="1"/>
          <p:nvPr/>
        </p:nvSpPr>
        <p:spPr>
          <a:xfrm>
            <a:off x="839788" y="3862718"/>
            <a:ext cx="3908173" cy="923330"/>
          </a:xfrm>
          <a:prstGeom prst="rect">
            <a:avLst/>
          </a:prstGeom>
          <a:noFill/>
        </p:spPr>
        <p:txBody>
          <a:bodyPr wrap="square" rtlCol="0">
            <a:spAutoFit/>
          </a:bodyPr>
          <a:lstStyle>
            <a:defPPr>
              <a:defRPr lang="zh-CN"/>
            </a:defPPr>
            <a:lvl1pPr algn="r">
              <a:lnSpc>
                <a:spcPct val="125000"/>
              </a:lnSpc>
              <a:defRPr>
                <a:latin typeface="微软雅黑" pitchFamily="34" charset="-122"/>
                <a:ea typeface="微软雅黑" pitchFamily="34" charset="-122"/>
              </a:defRPr>
            </a:lvl1pPr>
          </a:lstStyle>
          <a:p>
            <a:pPr>
              <a:lnSpc>
                <a:spcPct val="150000"/>
              </a:lnSpc>
            </a:pPr>
            <a:r>
              <a:rPr lang="zh-CN" altLang="en-US" dirty="0"/>
              <a:t>应逐项确认相关安全措施的落实情况；随身携带《许可证》</a:t>
            </a:r>
          </a:p>
        </p:txBody>
      </p:sp>
      <p:sp>
        <p:nvSpPr>
          <p:cNvPr id="34" name="椭圆 33"/>
          <p:cNvSpPr/>
          <p:nvPr/>
        </p:nvSpPr>
        <p:spPr>
          <a:xfrm>
            <a:off x="6707003" y="5565582"/>
            <a:ext cx="1080000" cy="1080000"/>
          </a:xfrm>
          <a:prstGeom prst="ellipse">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文本框 25"/>
          <p:cNvSpPr txBox="1"/>
          <p:nvPr/>
        </p:nvSpPr>
        <p:spPr>
          <a:xfrm>
            <a:off x="6610737" y="5744264"/>
            <a:ext cx="1272531" cy="728982"/>
          </a:xfrm>
          <a:prstGeom prst="rect">
            <a:avLst/>
          </a:prstGeom>
          <a:noFill/>
        </p:spPr>
        <p:txBody>
          <a:bodyPr wrap="square" rtlCol="0">
            <a:spAutoFit/>
          </a:bodyPr>
          <a:lstStyle>
            <a:defPPr>
              <a:defRPr lang="zh-CN"/>
            </a:defPPr>
            <a:lvl1pPr algn="ctr">
              <a:lnSpc>
                <a:spcPct val="120000"/>
              </a:lnSpc>
              <a:defRPr b="1">
                <a:solidFill>
                  <a:schemeClr val="bg1"/>
                </a:solidFill>
                <a:latin typeface="微软雅黑" pitchFamily="34" charset="-122"/>
                <a:ea typeface="微软雅黑" pitchFamily="34" charset="-122"/>
              </a:defRPr>
            </a:lvl1pPr>
          </a:lstStyle>
          <a:p>
            <a:r>
              <a:rPr lang="zh-CN" altLang="en-US" dirty="0"/>
              <a:t>动火作业审批人</a:t>
            </a:r>
          </a:p>
        </p:txBody>
      </p:sp>
      <p:sp>
        <p:nvSpPr>
          <p:cNvPr id="39" name="椭圆 38"/>
          <p:cNvSpPr/>
          <p:nvPr/>
        </p:nvSpPr>
        <p:spPr>
          <a:xfrm>
            <a:off x="4849708" y="3837055"/>
            <a:ext cx="1080000" cy="1080000"/>
          </a:xfrm>
          <a:prstGeom prst="ellipse">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椭圆 39"/>
          <p:cNvSpPr/>
          <p:nvPr/>
        </p:nvSpPr>
        <p:spPr>
          <a:xfrm>
            <a:off x="4838064" y="5560760"/>
            <a:ext cx="1080000" cy="1080000"/>
          </a:xfrm>
          <a:prstGeom prst="ellipse">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4772402" y="2310714"/>
            <a:ext cx="1272531" cy="757130"/>
          </a:xfrm>
          <a:prstGeom prst="rect">
            <a:avLst/>
          </a:prstGeom>
          <a:noFill/>
        </p:spPr>
        <p:txBody>
          <a:bodyPr wrap="square" rtlCol="0">
            <a:spAutoFit/>
          </a:bodyPr>
          <a:lstStyle/>
          <a:p>
            <a:pPr algn="ctr">
              <a:lnSpc>
                <a:spcPct val="120000"/>
              </a:lnSpc>
            </a:pPr>
            <a:r>
              <a:rPr lang="zh-CN" altLang="en-US" b="1" dirty="0">
                <a:solidFill>
                  <a:schemeClr val="bg1"/>
                </a:solidFill>
                <a:latin typeface="微软雅黑" pitchFamily="34" charset="-122"/>
                <a:ea typeface="微软雅黑" pitchFamily="34" charset="-122"/>
              </a:rPr>
              <a:t>动火作业负责人</a:t>
            </a:r>
          </a:p>
        </p:txBody>
      </p:sp>
      <p:sp>
        <p:nvSpPr>
          <p:cNvPr id="18" name="文本框 17"/>
          <p:cNvSpPr txBox="1"/>
          <p:nvPr/>
        </p:nvSpPr>
        <p:spPr>
          <a:xfrm>
            <a:off x="4741799" y="3994025"/>
            <a:ext cx="1272531" cy="757130"/>
          </a:xfrm>
          <a:prstGeom prst="rect">
            <a:avLst/>
          </a:prstGeom>
          <a:noFill/>
        </p:spPr>
        <p:txBody>
          <a:bodyPr wrap="square" rtlCol="0">
            <a:spAutoFit/>
          </a:bodyPr>
          <a:lstStyle>
            <a:defPPr>
              <a:defRPr lang="zh-CN"/>
            </a:defPPr>
            <a:lvl1pPr algn="ctr">
              <a:lnSpc>
                <a:spcPct val="120000"/>
              </a:lnSpc>
              <a:defRPr b="1">
                <a:solidFill>
                  <a:schemeClr val="bg1"/>
                </a:solidFill>
                <a:latin typeface="微软雅黑" pitchFamily="34" charset="-122"/>
                <a:ea typeface="微软雅黑" pitchFamily="34" charset="-122"/>
              </a:defRPr>
            </a:lvl1pPr>
          </a:lstStyle>
          <a:p>
            <a:r>
              <a:rPr lang="zh-CN" altLang="en-US" dirty="0"/>
              <a:t>动火</a:t>
            </a:r>
            <a:endParaRPr lang="en-US" altLang="zh-CN" dirty="0"/>
          </a:p>
          <a:p>
            <a:r>
              <a:rPr lang="zh-CN" altLang="en-US" dirty="0"/>
              <a:t>作业人</a:t>
            </a:r>
          </a:p>
        </p:txBody>
      </p:sp>
      <p:sp>
        <p:nvSpPr>
          <p:cNvPr id="19" name="文本框 18"/>
          <p:cNvSpPr txBox="1"/>
          <p:nvPr/>
        </p:nvSpPr>
        <p:spPr>
          <a:xfrm>
            <a:off x="4764873" y="5885573"/>
            <a:ext cx="1272531" cy="396583"/>
          </a:xfrm>
          <a:prstGeom prst="rect">
            <a:avLst/>
          </a:prstGeom>
          <a:noFill/>
        </p:spPr>
        <p:txBody>
          <a:bodyPr wrap="square" rtlCol="0">
            <a:spAutoFit/>
          </a:bodyPr>
          <a:lstStyle>
            <a:defPPr>
              <a:defRPr lang="zh-CN"/>
            </a:defPPr>
            <a:lvl1pPr algn="ctr">
              <a:lnSpc>
                <a:spcPct val="120000"/>
              </a:lnSpc>
              <a:defRPr b="1">
                <a:solidFill>
                  <a:schemeClr val="bg1"/>
                </a:solidFill>
                <a:latin typeface="微软雅黑" pitchFamily="34" charset="-122"/>
                <a:ea typeface="微软雅黑" pitchFamily="34" charset="-122"/>
              </a:defRPr>
            </a:lvl1pPr>
          </a:lstStyle>
          <a:p>
            <a:r>
              <a:rPr lang="zh-CN" altLang="en-US" dirty="0"/>
              <a:t>监火人</a:t>
            </a:r>
          </a:p>
        </p:txBody>
      </p:sp>
      <p:sp>
        <p:nvSpPr>
          <p:cNvPr id="41" name="菱形 40"/>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文本框 41"/>
          <p:cNvSpPr txBox="1"/>
          <p:nvPr/>
        </p:nvSpPr>
        <p:spPr>
          <a:xfrm>
            <a:off x="1308100" y="272534"/>
            <a:ext cx="2401258"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动火作业安全</a:t>
            </a:r>
          </a:p>
        </p:txBody>
      </p:sp>
      <p:sp>
        <p:nvSpPr>
          <p:cNvPr id="43" name="文本框 42"/>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01</a:t>
            </a:r>
            <a:endParaRPr lang="zh-CN" altLang="en-US" sz="2400" b="1" dirty="0">
              <a:solidFill>
                <a:schemeClr val="bg1"/>
              </a:solidFill>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250" fill="hold"/>
                                        <p:tgtEl>
                                          <p:spTgt spid="16"/>
                                        </p:tgtEl>
                                        <p:attrNameLst>
                                          <p:attrName>ppt_x</p:attrName>
                                        </p:attrNameLst>
                                      </p:cBhvr>
                                      <p:tavLst>
                                        <p:tav tm="0">
                                          <p:val>
                                            <p:strVal val="0-#ppt_w/2"/>
                                          </p:val>
                                        </p:tav>
                                        <p:tav tm="100000">
                                          <p:val>
                                            <p:strVal val="#ppt_x"/>
                                          </p:val>
                                        </p:tav>
                                      </p:tavLst>
                                    </p:anim>
                                    <p:anim calcmode="lin" valueType="num">
                                      <p:cBhvr additive="base">
                                        <p:cTn id="8" dur="250" fill="hold"/>
                                        <p:tgtEl>
                                          <p:spTgt spid="1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left)">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菱形 43"/>
          <p:cNvSpPr/>
          <p:nvPr/>
        </p:nvSpPr>
        <p:spPr>
          <a:xfrm>
            <a:off x="781049" y="1209047"/>
            <a:ext cx="3514725" cy="367364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菱形 33"/>
          <p:cNvSpPr/>
          <p:nvPr/>
        </p:nvSpPr>
        <p:spPr>
          <a:xfrm>
            <a:off x="5086350" y="1875531"/>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菱形 31"/>
          <p:cNvSpPr/>
          <p:nvPr/>
        </p:nvSpPr>
        <p:spPr>
          <a:xfrm>
            <a:off x="5080000" y="826066"/>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菱形 3"/>
          <p:cNvSpPr/>
          <p:nvPr/>
        </p:nvSpPr>
        <p:spPr>
          <a:xfrm>
            <a:off x="5080000" y="954602"/>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5994400" y="4320103"/>
            <a:ext cx="4273550" cy="461665"/>
          </a:xfrm>
          <a:prstGeom prst="rect">
            <a:avLst/>
          </a:prstGeom>
          <a:noFill/>
        </p:spPr>
        <p:txBody>
          <a:bodyPr wrap="square" rtlCol="0">
            <a:spAutoFit/>
          </a:bodyPr>
          <a:lstStyle/>
          <a:p>
            <a:pPr>
              <a:buFont typeface="Arial" charset="0"/>
              <a:buNone/>
            </a:pPr>
            <a:r>
              <a:rPr lang="zh-CN" altLang="en-US" sz="2400" b="1" dirty="0">
                <a:latin typeface="微软雅黑" pitchFamily="34" charset="-122"/>
                <a:ea typeface="微软雅黑" pitchFamily="34" charset="-122"/>
              </a:rPr>
              <a:t>特殊作业安全管理一般性要求</a:t>
            </a:r>
          </a:p>
        </p:txBody>
      </p:sp>
      <p:sp>
        <p:nvSpPr>
          <p:cNvPr id="7" name="文本框 6"/>
          <p:cNvSpPr txBox="1"/>
          <p:nvPr/>
        </p:nvSpPr>
        <p:spPr>
          <a:xfrm>
            <a:off x="5994400" y="5357317"/>
            <a:ext cx="4273550" cy="461665"/>
          </a:xfrm>
          <a:prstGeom prst="rect">
            <a:avLst/>
          </a:prstGeom>
          <a:noFill/>
        </p:spPr>
        <p:txBody>
          <a:bodyPr wrap="square" rtlCol="0">
            <a:spAutoFit/>
          </a:bodyPr>
          <a:lstStyle/>
          <a:p>
            <a:r>
              <a:rPr lang="zh-CN" altLang="en-US" sz="2400" b="1" dirty="0">
                <a:latin typeface="微软雅黑" pitchFamily="34" charset="-122"/>
                <a:ea typeface="微软雅黑" pitchFamily="34" charset="-122"/>
              </a:rPr>
              <a:t>八大特殊作业的安全基本要求</a:t>
            </a:r>
          </a:p>
        </p:txBody>
      </p:sp>
      <p:sp>
        <p:nvSpPr>
          <p:cNvPr id="8" name="文本框 7"/>
          <p:cNvSpPr txBox="1"/>
          <p:nvPr/>
        </p:nvSpPr>
        <p:spPr>
          <a:xfrm>
            <a:off x="6000750" y="3278424"/>
            <a:ext cx="3644900" cy="461665"/>
          </a:xfrm>
          <a:prstGeom prst="rect">
            <a:avLst/>
          </a:prstGeom>
          <a:noFill/>
        </p:spPr>
        <p:txBody>
          <a:bodyPr wrap="square" rtlCol="0">
            <a:spAutoFit/>
          </a:bodyPr>
          <a:lstStyle/>
          <a:p>
            <a:pPr>
              <a:buFont typeface="Arial" charset="0"/>
              <a:buNone/>
            </a:pPr>
            <a:r>
              <a:rPr lang="zh-CN" altLang="en-US" sz="2400" b="1" dirty="0">
                <a:latin typeface="微软雅黑" pitchFamily="34" charset="-122"/>
                <a:ea typeface="微软雅黑" pitchFamily="34" charset="-122"/>
              </a:rPr>
              <a:t>特殊作业的法律法规要求</a:t>
            </a:r>
          </a:p>
        </p:txBody>
      </p:sp>
      <p:sp>
        <p:nvSpPr>
          <p:cNvPr id="9" name="文本框 8"/>
          <p:cNvSpPr txBox="1"/>
          <p:nvPr/>
        </p:nvSpPr>
        <p:spPr>
          <a:xfrm>
            <a:off x="6039438" y="2308374"/>
            <a:ext cx="927100" cy="461665"/>
          </a:xfrm>
          <a:prstGeom prst="rect">
            <a:avLst/>
          </a:prstGeom>
          <a:noFill/>
        </p:spPr>
        <p:txBody>
          <a:bodyPr wrap="square" rtlCol="0">
            <a:spAutoFit/>
          </a:bodyPr>
          <a:lstStyle/>
          <a:p>
            <a:pPr>
              <a:buFont typeface="Arial" charset="0"/>
              <a:buNone/>
            </a:pPr>
            <a:r>
              <a:rPr lang="zh-CN" altLang="en-US" sz="2400" b="1" dirty="0">
                <a:latin typeface="微软雅黑" pitchFamily="34" charset="-122"/>
                <a:ea typeface="微软雅黑" pitchFamily="34" charset="-122"/>
              </a:rPr>
              <a:t>案例</a:t>
            </a:r>
          </a:p>
        </p:txBody>
      </p:sp>
      <p:sp>
        <p:nvSpPr>
          <p:cNvPr id="10" name="文本框 9"/>
          <p:cNvSpPr txBox="1"/>
          <p:nvPr/>
        </p:nvSpPr>
        <p:spPr>
          <a:xfrm>
            <a:off x="6039438" y="1237508"/>
            <a:ext cx="927100" cy="461665"/>
          </a:xfrm>
          <a:prstGeom prst="rect">
            <a:avLst/>
          </a:prstGeom>
          <a:noFill/>
        </p:spPr>
        <p:txBody>
          <a:bodyPr wrap="square" rtlCol="0">
            <a:spAutoFit/>
          </a:bodyPr>
          <a:lstStyle/>
          <a:p>
            <a:pPr>
              <a:buFont typeface="Arial" charset="0"/>
              <a:buNone/>
            </a:pPr>
            <a:r>
              <a:rPr lang="zh-CN" altLang="en-US" sz="2400" b="1" dirty="0">
                <a:latin typeface="微软雅黑" pitchFamily="34" charset="-122"/>
                <a:ea typeface="微软雅黑" pitchFamily="34" charset="-122"/>
              </a:rPr>
              <a:t>定义</a:t>
            </a:r>
          </a:p>
        </p:txBody>
      </p:sp>
      <p:sp>
        <p:nvSpPr>
          <p:cNvPr id="11" name="菱形 10"/>
          <p:cNvSpPr/>
          <p:nvPr/>
        </p:nvSpPr>
        <p:spPr>
          <a:xfrm>
            <a:off x="781049" y="1565459"/>
            <a:ext cx="3514725" cy="3673640"/>
          </a:xfrm>
          <a:prstGeom prst="diamond">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菱形 11"/>
          <p:cNvSpPr/>
          <p:nvPr/>
        </p:nvSpPr>
        <p:spPr>
          <a:xfrm>
            <a:off x="5080000" y="2000980"/>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706560" y="3094116"/>
            <a:ext cx="1663700" cy="646331"/>
          </a:xfrm>
          <a:prstGeom prst="rect">
            <a:avLst/>
          </a:prstGeom>
          <a:noFill/>
        </p:spPr>
        <p:txBody>
          <a:bodyPr wrap="square" rtlCol="0">
            <a:spAutoFit/>
          </a:bodyPr>
          <a:lstStyle/>
          <a:p>
            <a:pPr algn="ctr"/>
            <a:r>
              <a:rPr lang="zh-CN" altLang="en-US" sz="3600" b="1" dirty="0">
                <a:latin typeface="微软雅黑" pitchFamily="34" charset="-122"/>
                <a:ea typeface="微软雅黑" pitchFamily="34" charset="-122"/>
              </a:rPr>
              <a:t>目 录</a:t>
            </a:r>
          </a:p>
        </p:txBody>
      </p:sp>
      <p:sp>
        <p:nvSpPr>
          <p:cNvPr id="3" name="文本框 2"/>
          <p:cNvSpPr txBox="1"/>
          <p:nvPr/>
        </p:nvSpPr>
        <p:spPr>
          <a:xfrm>
            <a:off x="1600198" y="3740447"/>
            <a:ext cx="1876425" cy="400110"/>
          </a:xfrm>
          <a:prstGeom prst="rect">
            <a:avLst/>
          </a:prstGeom>
          <a:noFill/>
        </p:spPr>
        <p:txBody>
          <a:bodyPr wrap="square" rtlCol="0">
            <a:spAutoFit/>
          </a:bodyPr>
          <a:lstStyle/>
          <a:p>
            <a:pPr algn="ctr"/>
            <a:r>
              <a:rPr lang="en-US" altLang="zh-CN" sz="2000"/>
              <a:t> </a:t>
            </a:r>
            <a:endParaRPr lang="zh-CN" altLang="en-US" sz="2000" dirty="0"/>
          </a:p>
        </p:txBody>
      </p:sp>
      <p:sp>
        <p:nvSpPr>
          <p:cNvPr id="21" name="文本框 20"/>
          <p:cNvSpPr txBox="1"/>
          <p:nvPr/>
        </p:nvSpPr>
        <p:spPr>
          <a:xfrm>
            <a:off x="5248275" y="2232031"/>
            <a:ext cx="577850" cy="461665"/>
          </a:xfrm>
          <a:prstGeom prst="rect">
            <a:avLst/>
          </a:prstGeom>
          <a:noFill/>
        </p:spPr>
        <p:txBody>
          <a:bodyPr wrap="square" rtlCol="0">
            <a:spAutoFit/>
          </a:bodyPr>
          <a:lstStyle/>
          <a:p>
            <a:pPr algn="ctr"/>
            <a:r>
              <a:rPr lang="en-US" altLang="zh-CN" sz="2400" b="1" dirty="0"/>
              <a:t>02</a:t>
            </a:r>
            <a:endParaRPr lang="zh-CN" altLang="en-US" sz="2400" b="1" dirty="0"/>
          </a:p>
        </p:txBody>
      </p:sp>
      <p:sp>
        <p:nvSpPr>
          <p:cNvPr id="33" name="文本框 32"/>
          <p:cNvSpPr txBox="1"/>
          <p:nvPr/>
        </p:nvSpPr>
        <p:spPr>
          <a:xfrm>
            <a:off x="5248275" y="1205227"/>
            <a:ext cx="577850" cy="461665"/>
          </a:xfrm>
          <a:prstGeom prst="rect">
            <a:avLst/>
          </a:prstGeom>
          <a:noFill/>
        </p:spPr>
        <p:txBody>
          <a:bodyPr wrap="square" rtlCol="0">
            <a:spAutoFit/>
          </a:bodyPr>
          <a:lstStyle/>
          <a:p>
            <a:pPr algn="ctr"/>
            <a:r>
              <a:rPr lang="en-US" altLang="zh-CN" sz="2400" b="1" dirty="0"/>
              <a:t>01</a:t>
            </a:r>
            <a:endParaRPr lang="zh-CN" altLang="en-US" sz="2400" b="1" dirty="0"/>
          </a:p>
        </p:txBody>
      </p:sp>
      <p:sp>
        <p:nvSpPr>
          <p:cNvPr id="35" name="菱形 34"/>
          <p:cNvSpPr/>
          <p:nvPr/>
        </p:nvSpPr>
        <p:spPr>
          <a:xfrm>
            <a:off x="5092700" y="3968287"/>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菱形 35"/>
          <p:cNvSpPr/>
          <p:nvPr/>
        </p:nvSpPr>
        <p:spPr>
          <a:xfrm>
            <a:off x="5086350" y="2918822"/>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菱形 36"/>
          <p:cNvSpPr/>
          <p:nvPr/>
        </p:nvSpPr>
        <p:spPr>
          <a:xfrm>
            <a:off x="5086350" y="3047358"/>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菱形 37"/>
          <p:cNvSpPr/>
          <p:nvPr/>
        </p:nvSpPr>
        <p:spPr>
          <a:xfrm>
            <a:off x="5086350" y="4093736"/>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文本框 38"/>
          <p:cNvSpPr txBox="1"/>
          <p:nvPr/>
        </p:nvSpPr>
        <p:spPr>
          <a:xfrm>
            <a:off x="5254625" y="4324787"/>
            <a:ext cx="577850" cy="461665"/>
          </a:xfrm>
          <a:prstGeom prst="rect">
            <a:avLst/>
          </a:prstGeom>
          <a:noFill/>
        </p:spPr>
        <p:txBody>
          <a:bodyPr wrap="square" rtlCol="0">
            <a:spAutoFit/>
          </a:bodyPr>
          <a:lstStyle/>
          <a:p>
            <a:pPr algn="ctr"/>
            <a:r>
              <a:rPr lang="en-US" altLang="zh-CN" sz="2400" b="1" dirty="0"/>
              <a:t>04</a:t>
            </a:r>
            <a:endParaRPr lang="zh-CN" altLang="en-US" sz="2400" b="1" dirty="0"/>
          </a:p>
        </p:txBody>
      </p:sp>
      <p:sp>
        <p:nvSpPr>
          <p:cNvPr id="40" name="文本框 39"/>
          <p:cNvSpPr txBox="1"/>
          <p:nvPr/>
        </p:nvSpPr>
        <p:spPr>
          <a:xfrm>
            <a:off x="5254625" y="3297983"/>
            <a:ext cx="577850" cy="461665"/>
          </a:xfrm>
          <a:prstGeom prst="rect">
            <a:avLst/>
          </a:prstGeom>
          <a:noFill/>
        </p:spPr>
        <p:txBody>
          <a:bodyPr wrap="square" rtlCol="0">
            <a:spAutoFit/>
          </a:bodyPr>
          <a:lstStyle/>
          <a:p>
            <a:pPr algn="ctr"/>
            <a:r>
              <a:rPr lang="en-US" altLang="zh-CN" sz="2400" b="1" dirty="0"/>
              <a:t>03</a:t>
            </a:r>
            <a:endParaRPr lang="zh-CN" altLang="en-US" sz="2400" b="1" dirty="0"/>
          </a:p>
        </p:txBody>
      </p:sp>
      <p:sp>
        <p:nvSpPr>
          <p:cNvPr id="41" name="菱形 40"/>
          <p:cNvSpPr/>
          <p:nvPr/>
        </p:nvSpPr>
        <p:spPr>
          <a:xfrm>
            <a:off x="5092700" y="5014665"/>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菱形 41"/>
          <p:cNvSpPr/>
          <p:nvPr/>
        </p:nvSpPr>
        <p:spPr>
          <a:xfrm>
            <a:off x="5086350" y="5140114"/>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文本框 42"/>
          <p:cNvSpPr txBox="1"/>
          <p:nvPr/>
        </p:nvSpPr>
        <p:spPr>
          <a:xfrm>
            <a:off x="5254625" y="5371165"/>
            <a:ext cx="577850" cy="461665"/>
          </a:xfrm>
          <a:prstGeom prst="rect">
            <a:avLst/>
          </a:prstGeom>
          <a:noFill/>
        </p:spPr>
        <p:txBody>
          <a:bodyPr wrap="square" rtlCol="0">
            <a:spAutoFit/>
          </a:bodyPr>
          <a:lstStyle/>
          <a:p>
            <a:pPr algn="ctr"/>
            <a:r>
              <a:rPr lang="en-US" altLang="zh-CN" sz="2400" b="1" dirty="0"/>
              <a:t>05</a:t>
            </a:r>
            <a:endParaRPr lang="zh-CN" altLang="en-US" sz="24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308100" y="272534"/>
            <a:ext cx="2401258"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动火作业安全</a:t>
            </a:r>
          </a:p>
        </p:txBody>
      </p:sp>
      <p:sp>
        <p:nvSpPr>
          <p:cNvPr id="9" name="文本框 8"/>
          <p:cNvSpPr txBox="1"/>
          <p:nvPr/>
        </p:nvSpPr>
        <p:spPr>
          <a:xfrm>
            <a:off x="2105376" y="1332010"/>
            <a:ext cx="2550762"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（三）动火作业分级</a:t>
            </a:r>
          </a:p>
        </p:txBody>
      </p:sp>
      <p:sp>
        <p:nvSpPr>
          <p:cNvPr id="13" name="圆角矩形 12"/>
          <p:cNvSpPr/>
          <p:nvPr/>
        </p:nvSpPr>
        <p:spPr>
          <a:xfrm>
            <a:off x="6819900" y="914400"/>
            <a:ext cx="4525010" cy="1689302"/>
          </a:xfrm>
          <a:prstGeom prst="roundRect">
            <a:avLst>
              <a:gd name="adj" fmla="val 5272"/>
            </a:avLst>
          </a:prstGeom>
          <a:gradFill>
            <a:gsLst>
              <a:gs pos="0">
                <a:schemeClr val="bg1">
                  <a:lumMod val="98000"/>
                </a:schemeClr>
              </a:gs>
              <a:gs pos="35000">
                <a:schemeClr val="bg1">
                  <a:lumMod val="95000"/>
                </a:schemeClr>
              </a:gs>
              <a:gs pos="100000">
                <a:schemeClr val="accent3">
                  <a:tint val="15000"/>
                  <a:satMod val="350000"/>
                  <a:lumMod val="0"/>
                  <a:lumOff val="100000"/>
                </a:schemeClr>
              </a:gs>
            </a:gsLst>
          </a:gradFill>
          <a:ln>
            <a:solidFill>
              <a:schemeClr val="bg1"/>
            </a:solidFill>
          </a:ln>
          <a:effectLst>
            <a:outerShdw blurRad="63500" algn="ctr" rotWithShape="0">
              <a:prstClr val="black">
                <a:alpha val="32000"/>
              </a:prstClr>
            </a:outerShdw>
          </a:effectLst>
        </p:spPr>
        <p:style>
          <a:lnRef idx="1">
            <a:schemeClr val="accent3"/>
          </a:lnRef>
          <a:fillRef idx="2">
            <a:schemeClr val="accent3"/>
          </a:fillRef>
          <a:effectRef idx="1">
            <a:schemeClr val="accent3"/>
          </a:effectRef>
          <a:fontRef idx="minor">
            <a:schemeClr val="dk1"/>
          </a:fontRef>
        </p:style>
        <p:txBody>
          <a:bodyPr lIns="117226" tIns="58613" rIns="117226" bIns="58613" rtlCol="0" anchor="ctr"/>
          <a:lstStyle/>
          <a:p>
            <a:pPr algn="ctr"/>
            <a:endParaRPr lang="zh-CN" altLang="en-US">
              <a:latin typeface="Calibri" pitchFamily="34" charset="0"/>
              <a:ea typeface="微软雅黑" pitchFamily="34" charset="-122"/>
              <a:sym typeface="Calibri" pitchFamily="34" charset="0"/>
            </a:endParaRPr>
          </a:p>
        </p:txBody>
      </p:sp>
      <p:sp>
        <p:nvSpPr>
          <p:cNvPr id="14" name="圆角矩形 13"/>
          <p:cNvSpPr/>
          <p:nvPr/>
        </p:nvSpPr>
        <p:spPr>
          <a:xfrm flipH="1">
            <a:off x="6413072" y="1047795"/>
            <a:ext cx="2879945" cy="364547"/>
          </a:xfrm>
          <a:prstGeom prst="roundRect">
            <a:avLst/>
          </a:prstGeom>
          <a:solidFill>
            <a:srgbClr val="FFC000"/>
          </a:solidFill>
          <a:ln>
            <a:noFill/>
          </a:ln>
          <a:effectLst>
            <a:outerShdw dist="38100" dir="2700000" algn="tl" rotWithShape="0">
              <a:prstClr val="black">
                <a:alpha val="20000"/>
              </a:prstClr>
            </a:outerShdw>
          </a:effectLst>
        </p:spPr>
        <p:style>
          <a:lnRef idx="1">
            <a:schemeClr val="accent3"/>
          </a:lnRef>
          <a:fillRef idx="2">
            <a:schemeClr val="accent3"/>
          </a:fillRef>
          <a:effectRef idx="1">
            <a:schemeClr val="accent3"/>
          </a:effectRef>
          <a:fontRef idx="minor">
            <a:schemeClr val="dk1"/>
          </a:fontRef>
        </p:style>
        <p:txBody>
          <a:bodyPr lIns="117226" tIns="58613" rIns="117226" bIns="58613" rtlCol="0" anchor="ctr"/>
          <a:lstStyle/>
          <a:p>
            <a:pPr algn="ctr"/>
            <a:endParaRPr lang="zh-CN" altLang="en-US">
              <a:latin typeface="Calibri" pitchFamily="34" charset="0"/>
              <a:ea typeface="微软雅黑" pitchFamily="34" charset="-122"/>
              <a:sym typeface="Calibri" pitchFamily="34" charset="0"/>
            </a:endParaRPr>
          </a:p>
        </p:txBody>
      </p:sp>
      <p:sp>
        <p:nvSpPr>
          <p:cNvPr id="15" name="矩形 14"/>
          <p:cNvSpPr/>
          <p:nvPr/>
        </p:nvSpPr>
        <p:spPr>
          <a:xfrm>
            <a:off x="6790380" y="1051278"/>
            <a:ext cx="2169963" cy="426147"/>
          </a:xfrm>
          <a:prstGeom prst="rect">
            <a:avLst/>
          </a:prstGeom>
        </p:spPr>
        <p:txBody>
          <a:bodyPr wrap="none" lIns="117226" tIns="58613" rIns="117226" bIns="58613">
            <a:spAutoFit/>
          </a:bodyPr>
          <a:lstStyle/>
          <a:p>
            <a:pPr algn="ctr">
              <a:defRPr/>
            </a:pPr>
            <a:r>
              <a:rPr lang="en-US" altLang="zh-CN" sz="2000" b="1" kern="0" dirty="0">
                <a:latin typeface="微软雅黑" pitchFamily="34" charset="-122"/>
                <a:ea typeface="微软雅黑" pitchFamily="34" charset="-122"/>
                <a:sym typeface="Calibri" pitchFamily="34" charset="0"/>
              </a:rPr>
              <a:t>01 </a:t>
            </a:r>
            <a:r>
              <a:rPr lang="zh-CN" altLang="en-US" sz="2000" b="1" dirty="0">
                <a:latin typeface="微软雅黑" pitchFamily="34" charset="-122"/>
                <a:ea typeface="微软雅黑" pitchFamily="34" charset="-122"/>
              </a:rPr>
              <a:t>特殊动火作业</a:t>
            </a:r>
            <a:endParaRPr lang="en-US" altLang="zh-CN" sz="2000" b="1" kern="0" dirty="0">
              <a:latin typeface="Calibri" pitchFamily="34" charset="0"/>
              <a:ea typeface="微软雅黑" pitchFamily="34" charset="-122"/>
              <a:sym typeface="Calibri" pitchFamily="34" charset="0"/>
            </a:endParaRPr>
          </a:p>
        </p:txBody>
      </p:sp>
      <p:sp>
        <p:nvSpPr>
          <p:cNvPr id="16" name="TextBox 10"/>
          <p:cNvSpPr txBox="1"/>
          <p:nvPr/>
        </p:nvSpPr>
        <p:spPr>
          <a:xfrm>
            <a:off x="6819900" y="1446585"/>
            <a:ext cx="4439785" cy="1157117"/>
          </a:xfrm>
          <a:prstGeom prst="rect">
            <a:avLst/>
          </a:prstGeom>
          <a:noFill/>
        </p:spPr>
        <p:txBody>
          <a:bodyPr wrap="square" lIns="117226" tIns="58613" rIns="117226" bIns="58613" rtlCol="0">
            <a:spAutoFit/>
          </a:bodyPr>
          <a:lstStyle/>
          <a:p>
            <a:pPr marL="0" lvl="2" algn="just">
              <a:lnSpc>
                <a:spcPct val="125000"/>
              </a:lnSpc>
            </a:pPr>
            <a:r>
              <a:rPr lang="zh-CN" altLang="en-US" dirty="0">
                <a:latin typeface="微软雅黑" pitchFamily="34" charset="-122"/>
                <a:ea typeface="微软雅黑" pitchFamily="34" charset="-122"/>
              </a:rPr>
              <a:t>在生产运行状态下的易燃易爆生产装置、输送管道、储罐、容器等部位上及其它特殊危险场所进行的动火作业。</a:t>
            </a:r>
          </a:p>
        </p:txBody>
      </p:sp>
      <p:sp>
        <p:nvSpPr>
          <p:cNvPr id="25" name="圆角矩形 24"/>
          <p:cNvSpPr/>
          <p:nvPr/>
        </p:nvSpPr>
        <p:spPr>
          <a:xfrm>
            <a:off x="6819900" y="2826842"/>
            <a:ext cx="4525010" cy="1675002"/>
          </a:xfrm>
          <a:prstGeom prst="roundRect">
            <a:avLst>
              <a:gd name="adj" fmla="val 5272"/>
            </a:avLst>
          </a:prstGeom>
          <a:gradFill>
            <a:gsLst>
              <a:gs pos="0">
                <a:schemeClr val="bg1">
                  <a:lumMod val="98000"/>
                </a:schemeClr>
              </a:gs>
              <a:gs pos="35000">
                <a:schemeClr val="bg1">
                  <a:lumMod val="95000"/>
                </a:schemeClr>
              </a:gs>
              <a:gs pos="100000">
                <a:schemeClr val="accent3">
                  <a:tint val="15000"/>
                  <a:satMod val="350000"/>
                  <a:lumMod val="0"/>
                  <a:lumOff val="100000"/>
                </a:schemeClr>
              </a:gs>
            </a:gsLst>
          </a:gradFill>
          <a:ln>
            <a:solidFill>
              <a:schemeClr val="bg1"/>
            </a:solidFill>
          </a:ln>
          <a:effectLst>
            <a:outerShdw blurRad="63500" algn="ctr" rotWithShape="0">
              <a:prstClr val="black">
                <a:alpha val="32000"/>
              </a:prstClr>
            </a:outerShdw>
          </a:effectLst>
        </p:spPr>
        <p:style>
          <a:lnRef idx="1">
            <a:schemeClr val="accent3"/>
          </a:lnRef>
          <a:fillRef idx="2">
            <a:schemeClr val="accent3"/>
          </a:fillRef>
          <a:effectRef idx="1">
            <a:schemeClr val="accent3"/>
          </a:effectRef>
          <a:fontRef idx="minor">
            <a:schemeClr val="dk1"/>
          </a:fontRef>
        </p:style>
        <p:txBody>
          <a:bodyPr lIns="117226" tIns="58613" rIns="117226" bIns="58613" rtlCol="0" anchor="ctr"/>
          <a:lstStyle/>
          <a:p>
            <a:pPr algn="ctr"/>
            <a:endParaRPr lang="zh-CN" altLang="en-US">
              <a:latin typeface="Calibri" pitchFamily="34" charset="0"/>
              <a:ea typeface="微软雅黑" pitchFamily="34" charset="-122"/>
              <a:sym typeface="Calibri" pitchFamily="34" charset="0"/>
            </a:endParaRPr>
          </a:p>
        </p:txBody>
      </p:sp>
      <p:sp>
        <p:nvSpPr>
          <p:cNvPr id="26" name="圆角矩形 25"/>
          <p:cNvSpPr/>
          <p:nvPr/>
        </p:nvSpPr>
        <p:spPr>
          <a:xfrm flipH="1">
            <a:off x="6413072" y="2960237"/>
            <a:ext cx="2879945" cy="364547"/>
          </a:xfrm>
          <a:prstGeom prst="roundRect">
            <a:avLst/>
          </a:prstGeom>
          <a:solidFill>
            <a:srgbClr val="FFC000"/>
          </a:solidFill>
          <a:ln>
            <a:noFill/>
          </a:ln>
          <a:effectLst>
            <a:outerShdw dist="38100" dir="2700000" algn="tl" rotWithShape="0">
              <a:prstClr val="black">
                <a:alpha val="20000"/>
              </a:prstClr>
            </a:outerShdw>
          </a:effectLst>
        </p:spPr>
        <p:style>
          <a:lnRef idx="1">
            <a:schemeClr val="accent3"/>
          </a:lnRef>
          <a:fillRef idx="2">
            <a:schemeClr val="accent3"/>
          </a:fillRef>
          <a:effectRef idx="1">
            <a:schemeClr val="accent3"/>
          </a:effectRef>
          <a:fontRef idx="minor">
            <a:schemeClr val="dk1"/>
          </a:fontRef>
        </p:style>
        <p:txBody>
          <a:bodyPr lIns="117226" tIns="58613" rIns="117226" bIns="58613" rtlCol="0" anchor="ctr"/>
          <a:lstStyle/>
          <a:p>
            <a:pPr algn="ctr"/>
            <a:endParaRPr lang="zh-CN" altLang="en-US">
              <a:latin typeface="Calibri" pitchFamily="34" charset="0"/>
              <a:ea typeface="微软雅黑" pitchFamily="34" charset="-122"/>
              <a:sym typeface="Calibri" pitchFamily="34" charset="0"/>
            </a:endParaRPr>
          </a:p>
        </p:txBody>
      </p:sp>
      <p:sp>
        <p:nvSpPr>
          <p:cNvPr id="27" name="矩形 26"/>
          <p:cNvSpPr/>
          <p:nvPr/>
        </p:nvSpPr>
        <p:spPr>
          <a:xfrm>
            <a:off x="6790381" y="2963720"/>
            <a:ext cx="2169963" cy="426147"/>
          </a:xfrm>
          <a:prstGeom prst="rect">
            <a:avLst/>
          </a:prstGeom>
        </p:spPr>
        <p:txBody>
          <a:bodyPr wrap="none" lIns="117226" tIns="58613" rIns="117226" bIns="58613">
            <a:spAutoFit/>
          </a:bodyPr>
          <a:lstStyle/>
          <a:p>
            <a:pPr algn="ctr">
              <a:defRPr/>
            </a:pPr>
            <a:r>
              <a:rPr lang="en-US" altLang="zh-CN" sz="2000" b="1" kern="0" dirty="0">
                <a:latin typeface="微软雅黑" pitchFamily="34" charset="-122"/>
                <a:ea typeface="微软雅黑" pitchFamily="34" charset="-122"/>
              </a:rPr>
              <a:t>02 </a:t>
            </a:r>
            <a:r>
              <a:rPr lang="zh-CN" altLang="en-US" sz="2000" b="1" kern="0" dirty="0">
                <a:latin typeface="微软雅黑" pitchFamily="34" charset="-122"/>
                <a:ea typeface="微软雅黑" pitchFamily="34" charset="-122"/>
              </a:rPr>
              <a:t>一级动火作业</a:t>
            </a:r>
            <a:endParaRPr lang="en-US" altLang="zh-CN" sz="2000" b="1" kern="0" dirty="0">
              <a:latin typeface="微软雅黑" pitchFamily="34" charset="-122"/>
              <a:ea typeface="微软雅黑" pitchFamily="34" charset="-122"/>
              <a:sym typeface="Calibri" pitchFamily="34" charset="0"/>
            </a:endParaRPr>
          </a:p>
        </p:txBody>
      </p:sp>
      <p:sp>
        <p:nvSpPr>
          <p:cNvPr id="28" name="TextBox 10"/>
          <p:cNvSpPr txBox="1"/>
          <p:nvPr/>
        </p:nvSpPr>
        <p:spPr>
          <a:xfrm>
            <a:off x="6819900" y="3433747"/>
            <a:ext cx="4439785" cy="949368"/>
          </a:xfrm>
          <a:prstGeom prst="rect">
            <a:avLst/>
          </a:prstGeom>
          <a:noFill/>
        </p:spPr>
        <p:txBody>
          <a:bodyPr wrap="square" lIns="117226" tIns="58613" rIns="117226" bIns="58613" rtlCol="0">
            <a:spAutoFit/>
          </a:bodyPr>
          <a:lstStyle>
            <a:defPPr>
              <a:defRPr lang="zh-CN"/>
            </a:defPPr>
            <a:lvl3pPr marL="0" lvl="2" algn="just">
              <a:lnSpc>
                <a:spcPct val="125000"/>
              </a:lnSpc>
              <a:defRPr>
                <a:latin typeface="微软雅黑" pitchFamily="34" charset="-122"/>
                <a:ea typeface="微软雅黑" pitchFamily="34" charset="-122"/>
              </a:defRPr>
            </a:lvl3pPr>
          </a:lstStyle>
          <a:p>
            <a:pPr lvl="2">
              <a:lnSpc>
                <a:spcPct val="150000"/>
              </a:lnSpc>
            </a:pPr>
            <a:r>
              <a:rPr lang="zh-CN" altLang="en-US" dirty="0"/>
              <a:t>在易燃易爆场所进行的除特殊动火作业以外的动火作业。</a:t>
            </a:r>
          </a:p>
        </p:txBody>
      </p:sp>
      <p:sp>
        <p:nvSpPr>
          <p:cNvPr id="29" name="圆角矩形 28"/>
          <p:cNvSpPr/>
          <p:nvPr/>
        </p:nvSpPr>
        <p:spPr>
          <a:xfrm>
            <a:off x="6819900" y="4724984"/>
            <a:ext cx="4525010" cy="1653329"/>
          </a:xfrm>
          <a:prstGeom prst="roundRect">
            <a:avLst>
              <a:gd name="adj" fmla="val 5272"/>
            </a:avLst>
          </a:prstGeom>
          <a:gradFill>
            <a:gsLst>
              <a:gs pos="0">
                <a:schemeClr val="bg1">
                  <a:lumMod val="98000"/>
                </a:schemeClr>
              </a:gs>
              <a:gs pos="35000">
                <a:schemeClr val="bg1">
                  <a:lumMod val="95000"/>
                </a:schemeClr>
              </a:gs>
              <a:gs pos="100000">
                <a:schemeClr val="accent3">
                  <a:tint val="15000"/>
                  <a:satMod val="350000"/>
                  <a:lumMod val="0"/>
                  <a:lumOff val="100000"/>
                </a:schemeClr>
              </a:gs>
            </a:gsLst>
          </a:gradFill>
          <a:ln>
            <a:solidFill>
              <a:schemeClr val="bg1"/>
            </a:solidFill>
          </a:ln>
          <a:effectLst>
            <a:outerShdw blurRad="63500" algn="ctr" rotWithShape="0">
              <a:prstClr val="black">
                <a:alpha val="32000"/>
              </a:prstClr>
            </a:outerShdw>
          </a:effectLst>
        </p:spPr>
        <p:style>
          <a:lnRef idx="1">
            <a:schemeClr val="accent3"/>
          </a:lnRef>
          <a:fillRef idx="2">
            <a:schemeClr val="accent3"/>
          </a:fillRef>
          <a:effectRef idx="1">
            <a:schemeClr val="accent3"/>
          </a:effectRef>
          <a:fontRef idx="minor">
            <a:schemeClr val="dk1"/>
          </a:fontRef>
        </p:style>
        <p:txBody>
          <a:bodyPr lIns="117226" tIns="58613" rIns="117226" bIns="58613" rtlCol="0" anchor="ctr"/>
          <a:lstStyle/>
          <a:p>
            <a:pPr algn="ctr"/>
            <a:endParaRPr lang="zh-CN" altLang="en-US">
              <a:latin typeface="Calibri" pitchFamily="34" charset="0"/>
              <a:ea typeface="微软雅黑" pitchFamily="34" charset="-122"/>
              <a:sym typeface="Calibri" pitchFamily="34" charset="0"/>
            </a:endParaRPr>
          </a:p>
        </p:txBody>
      </p:sp>
      <p:sp>
        <p:nvSpPr>
          <p:cNvPr id="30" name="圆角矩形 29"/>
          <p:cNvSpPr/>
          <p:nvPr/>
        </p:nvSpPr>
        <p:spPr>
          <a:xfrm flipH="1">
            <a:off x="6390212" y="4903709"/>
            <a:ext cx="2879945" cy="364547"/>
          </a:xfrm>
          <a:prstGeom prst="roundRect">
            <a:avLst/>
          </a:prstGeom>
          <a:solidFill>
            <a:srgbClr val="FFC000"/>
          </a:solidFill>
          <a:ln>
            <a:noFill/>
          </a:ln>
          <a:effectLst>
            <a:outerShdw dist="38100" dir="2700000" algn="tl" rotWithShape="0">
              <a:prstClr val="black">
                <a:alpha val="20000"/>
              </a:prstClr>
            </a:outerShdw>
          </a:effectLst>
        </p:spPr>
        <p:style>
          <a:lnRef idx="1">
            <a:schemeClr val="accent3"/>
          </a:lnRef>
          <a:fillRef idx="2">
            <a:schemeClr val="accent3"/>
          </a:fillRef>
          <a:effectRef idx="1">
            <a:schemeClr val="accent3"/>
          </a:effectRef>
          <a:fontRef idx="minor">
            <a:schemeClr val="dk1"/>
          </a:fontRef>
        </p:style>
        <p:txBody>
          <a:bodyPr lIns="117226" tIns="58613" rIns="117226" bIns="58613" rtlCol="0" anchor="ctr"/>
          <a:lstStyle/>
          <a:p>
            <a:pPr algn="ctr"/>
            <a:endParaRPr lang="zh-CN" altLang="en-US">
              <a:latin typeface="Calibri" pitchFamily="34" charset="0"/>
              <a:ea typeface="微软雅黑" pitchFamily="34" charset="-122"/>
              <a:sym typeface="Calibri" pitchFamily="34" charset="0"/>
            </a:endParaRPr>
          </a:p>
        </p:txBody>
      </p:sp>
      <p:sp>
        <p:nvSpPr>
          <p:cNvPr id="31" name="矩形 30"/>
          <p:cNvSpPr/>
          <p:nvPr/>
        </p:nvSpPr>
        <p:spPr>
          <a:xfrm>
            <a:off x="6767520" y="4907192"/>
            <a:ext cx="2169963" cy="426147"/>
          </a:xfrm>
          <a:prstGeom prst="rect">
            <a:avLst/>
          </a:prstGeom>
        </p:spPr>
        <p:txBody>
          <a:bodyPr wrap="none" lIns="117226" tIns="58613" rIns="117226" bIns="58613">
            <a:spAutoFit/>
          </a:bodyPr>
          <a:lstStyle/>
          <a:p>
            <a:pPr algn="ctr">
              <a:defRPr/>
            </a:pPr>
            <a:r>
              <a:rPr lang="en-US" altLang="zh-CN" sz="2000" b="1" kern="0" dirty="0">
                <a:latin typeface="微软雅黑" pitchFamily="34" charset="-122"/>
                <a:ea typeface="微软雅黑" pitchFamily="34" charset="-122"/>
              </a:rPr>
              <a:t>03 </a:t>
            </a:r>
            <a:r>
              <a:rPr lang="zh-CN" altLang="en-US" sz="2000" b="1" kern="0" dirty="0">
                <a:latin typeface="微软雅黑" pitchFamily="34" charset="-122"/>
                <a:ea typeface="微软雅黑" pitchFamily="34" charset="-122"/>
              </a:rPr>
              <a:t>二级动火作业</a:t>
            </a:r>
            <a:endParaRPr lang="en-US" altLang="zh-CN" sz="2000" b="1" kern="0" dirty="0">
              <a:latin typeface="微软雅黑" pitchFamily="34" charset="-122"/>
              <a:ea typeface="微软雅黑" pitchFamily="34" charset="-122"/>
              <a:sym typeface="Calibri" pitchFamily="34" charset="0"/>
            </a:endParaRPr>
          </a:p>
        </p:txBody>
      </p:sp>
      <p:sp>
        <p:nvSpPr>
          <p:cNvPr id="32" name="TextBox 10"/>
          <p:cNvSpPr txBox="1"/>
          <p:nvPr/>
        </p:nvSpPr>
        <p:spPr>
          <a:xfrm>
            <a:off x="6819900" y="5413925"/>
            <a:ext cx="4340860" cy="810868"/>
          </a:xfrm>
          <a:prstGeom prst="rect">
            <a:avLst/>
          </a:prstGeom>
          <a:noFill/>
        </p:spPr>
        <p:txBody>
          <a:bodyPr wrap="square" lIns="117226" tIns="58613" rIns="117226" bIns="58613" rtlCol="0">
            <a:spAutoFit/>
          </a:bodyPr>
          <a:lstStyle>
            <a:defPPr>
              <a:defRPr lang="zh-CN"/>
            </a:defPPr>
            <a:lvl3pPr marL="0" lvl="2" algn="just">
              <a:lnSpc>
                <a:spcPct val="125000"/>
              </a:lnSpc>
              <a:defRPr>
                <a:latin typeface="微软雅黑" pitchFamily="34" charset="-122"/>
                <a:ea typeface="微软雅黑" pitchFamily="34" charset="-122"/>
              </a:defRPr>
            </a:lvl3pPr>
          </a:lstStyle>
          <a:p>
            <a:pPr lvl="2"/>
            <a:r>
              <a:rPr lang="zh-CN" altLang="en-US" dirty="0"/>
              <a:t>除特殊动火作业和一级动火作业以外的禁火区的动火作业。</a:t>
            </a:r>
          </a:p>
        </p:txBody>
      </p:sp>
      <p:sp>
        <p:nvSpPr>
          <p:cNvPr id="34"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FFC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35" name="直接连接符 34"/>
          <p:cNvCxnSpPr/>
          <p:nvPr/>
        </p:nvCxnSpPr>
        <p:spPr>
          <a:xfrm>
            <a:off x="2082799" y="1715660"/>
            <a:ext cx="396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pic>
        <p:nvPicPr>
          <p:cNvPr id="5" name="图片 4"/>
          <p:cNvPicPr>
            <a:picLocks noChangeAspect="1"/>
          </p:cNvPicPr>
          <p:nvPr/>
        </p:nvPicPr>
        <p:blipFill>
          <a:blip r:embed="rId3"/>
          <a:stretch>
            <a:fillRect/>
          </a:stretch>
        </p:blipFill>
        <p:spPr>
          <a:xfrm>
            <a:off x="1668818" y="2375260"/>
            <a:ext cx="3514602" cy="325712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6" name="菱形 35"/>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文本框 36"/>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01</a:t>
            </a:r>
            <a:endParaRPr lang="zh-CN" altLang="en-US" sz="2400" b="1" dirty="0">
              <a:solidFill>
                <a:schemeClr val="bg1"/>
              </a:solidFill>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p:tgtEl>
                                          <p:spTgt spid="14"/>
                                        </p:tgtEl>
                                        <p:attrNameLst>
                                          <p:attrName>ppt_x</p:attrName>
                                        </p:attrNameLst>
                                      </p:cBhvr>
                                      <p:tavLst>
                                        <p:tav tm="0">
                                          <p:val>
                                            <p:strVal val="#ppt_x-#ppt_w*1.125000"/>
                                          </p:val>
                                        </p:tav>
                                        <p:tav tm="100000">
                                          <p:val>
                                            <p:strVal val="#ppt_x"/>
                                          </p:val>
                                        </p:tav>
                                      </p:tavLst>
                                    </p:anim>
                                    <p:animEffect transition="in" filter="wipe(right)">
                                      <p:cBhvr>
                                        <p:cTn id="8" dur="500"/>
                                        <p:tgtEl>
                                          <p:spTgt spid="14"/>
                                        </p:tgtEl>
                                      </p:cBhvr>
                                    </p:animEffect>
                                  </p:childTnLst>
                                </p:cTn>
                              </p:par>
                              <p:par>
                                <p:cTn id="9" presetID="12" presetClass="entr" presetSubtype="2"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p:tgtEl>
                                          <p:spTgt spid="13"/>
                                        </p:tgtEl>
                                        <p:attrNameLst>
                                          <p:attrName>ppt_x</p:attrName>
                                        </p:attrNameLst>
                                      </p:cBhvr>
                                      <p:tavLst>
                                        <p:tav tm="0">
                                          <p:val>
                                            <p:strVal val="#ppt_x+#ppt_w*1.125000"/>
                                          </p:val>
                                        </p:tav>
                                        <p:tav tm="100000">
                                          <p:val>
                                            <p:strVal val="#ppt_x"/>
                                          </p:val>
                                        </p:tav>
                                      </p:tavLst>
                                    </p:anim>
                                    <p:animEffect transition="in" filter="wipe(left)">
                                      <p:cBhvr>
                                        <p:cTn id="12" dur="500"/>
                                        <p:tgtEl>
                                          <p:spTgt spid="13"/>
                                        </p:tgtEl>
                                      </p:cBhvr>
                                    </p:animEffect>
                                  </p:childTnLst>
                                </p:cTn>
                              </p:par>
                            </p:childTnLst>
                          </p:cTn>
                        </p:par>
                        <p:par>
                          <p:cTn id="13" fill="hold">
                            <p:stCondLst>
                              <p:cond delay="500"/>
                            </p:stCondLst>
                            <p:childTnLst>
                              <p:par>
                                <p:cTn id="14" presetID="16" presetClass="entr" presetSubtype="21"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barn(inVertical)">
                                      <p:cBhvr>
                                        <p:cTn id="16" dur="500"/>
                                        <p:tgtEl>
                                          <p:spTgt spid="15"/>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fade">
                                      <p:cBhvr>
                                        <p:cTn id="20" dur="500"/>
                                        <p:tgtEl>
                                          <p:spTgt spid="16"/>
                                        </p:tgtEl>
                                      </p:cBhvr>
                                    </p:animEffect>
                                  </p:childTnLst>
                                </p:cTn>
                              </p:par>
                            </p:childTnLst>
                          </p:cTn>
                        </p:par>
                        <p:par>
                          <p:cTn id="21" fill="hold">
                            <p:stCondLst>
                              <p:cond delay="1500"/>
                            </p:stCondLst>
                            <p:childTnLst>
                              <p:par>
                                <p:cTn id="22" presetID="12" presetClass="entr" presetSubtype="8" fill="hold" grpId="0" nodeType="afterEffect">
                                  <p:stCondLst>
                                    <p:cond delay="0"/>
                                  </p:stCondLst>
                                  <p:childTnLst>
                                    <p:set>
                                      <p:cBhvr>
                                        <p:cTn id="23" dur="1" fill="hold">
                                          <p:stCondLst>
                                            <p:cond delay="0"/>
                                          </p:stCondLst>
                                        </p:cTn>
                                        <p:tgtEl>
                                          <p:spTgt spid="26"/>
                                        </p:tgtEl>
                                        <p:attrNameLst>
                                          <p:attrName>style.visibility</p:attrName>
                                        </p:attrNameLst>
                                      </p:cBhvr>
                                      <p:to>
                                        <p:strVal val="visible"/>
                                      </p:to>
                                    </p:set>
                                    <p:anim calcmode="lin" valueType="num">
                                      <p:cBhvr additive="base">
                                        <p:cTn id="24" dur="500"/>
                                        <p:tgtEl>
                                          <p:spTgt spid="26"/>
                                        </p:tgtEl>
                                        <p:attrNameLst>
                                          <p:attrName>ppt_x</p:attrName>
                                        </p:attrNameLst>
                                      </p:cBhvr>
                                      <p:tavLst>
                                        <p:tav tm="0">
                                          <p:val>
                                            <p:strVal val="#ppt_x-#ppt_w*1.125000"/>
                                          </p:val>
                                        </p:tav>
                                        <p:tav tm="100000">
                                          <p:val>
                                            <p:strVal val="#ppt_x"/>
                                          </p:val>
                                        </p:tav>
                                      </p:tavLst>
                                    </p:anim>
                                    <p:animEffect transition="in" filter="wipe(right)">
                                      <p:cBhvr>
                                        <p:cTn id="25" dur="500"/>
                                        <p:tgtEl>
                                          <p:spTgt spid="26"/>
                                        </p:tgtEl>
                                      </p:cBhvr>
                                    </p:animEffect>
                                  </p:childTnLst>
                                </p:cTn>
                              </p:par>
                              <p:par>
                                <p:cTn id="26" presetID="12" presetClass="entr" presetSubtype="2" fill="hold" grpId="0" nodeType="withEffect">
                                  <p:stCondLst>
                                    <p:cond delay="0"/>
                                  </p:stCondLst>
                                  <p:childTnLst>
                                    <p:set>
                                      <p:cBhvr>
                                        <p:cTn id="27" dur="1" fill="hold">
                                          <p:stCondLst>
                                            <p:cond delay="0"/>
                                          </p:stCondLst>
                                        </p:cTn>
                                        <p:tgtEl>
                                          <p:spTgt spid="25"/>
                                        </p:tgtEl>
                                        <p:attrNameLst>
                                          <p:attrName>style.visibility</p:attrName>
                                        </p:attrNameLst>
                                      </p:cBhvr>
                                      <p:to>
                                        <p:strVal val="visible"/>
                                      </p:to>
                                    </p:set>
                                    <p:anim calcmode="lin" valueType="num">
                                      <p:cBhvr additive="base">
                                        <p:cTn id="28" dur="500"/>
                                        <p:tgtEl>
                                          <p:spTgt spid="25"/>
                                        </p:tgtEl>
                                        <p:attrNameLst>
                                          <p:attrName>ppt_x</p:attrName>
                                        </p:attrNameLst>
                                      </p:cBhvr>
                                      <p:tavLst>
                                        <p:tav tm="0">
                                          <p:val>
                                            <p:strVal val="#ppt_x+#ppt_w*1.125000"/>
                                          </p:val>
                                        </p:tav>
                                        <p:tav tm="100000">
                                          <p:val>
                                            <p:strVal val="#ppt_x"/>
                                          </p:val>
                                        </p:tav>
                                      </p:tavLst>
                                    </p:anim>
                                    <p:animEffect transition="in" filter="wipe(left)">
                                      <p:cBhvr>
                                        <p:cTn id="29" dur="500"/>
                                        <p:tgtEl>
                                          <p:spTgt spid="25"/>
                                        </p:tgtEl>
                                      </p:cBhvr>
                                    </p:animEffect>
                                  </p:childTnLst>
                                </p:cTn>
                              </p:par>
                            </p:childTnLst>
                          </p:cTn>
                        </p:par>
                        <p:par>
                          <p:cTn id="30" fill="hold">
                            <p:stCondLst>
                              <p:cond delay="2000"/>
                            </p:stCondLst>
                            <p:childTnLst>
                              <p:par>
                                <p:cTn id="31" presetID="16" presetClass="entr" presetSubtype="21" fill="hold" grpId="0" nodeType="afterEffect">
                                  <p:stCondLst>
                                    <p:cond delay="0"/>
                                  </p:stCondLst>
                                  <p:childTnLst>
                                    <p:set>
                                      <p:cBhvr>
                                        <p:cTn id="32" dur="1" fill="hold">
                                          <p:stCondLst>
                                            <p:cond delay="0"/>
                                          </p:stCondLst>
                                        </p:cTn>
                                        <p:tgtEl>
                                          <p:spTgt spid="27"/>
                                        </p:tgtEl>
                                        <p:attrNameLst>
                                          <p:attrName>style.visibility</p:attrName>
                                        </p:attrNameLst>
                                      </p:cBhvr>
                                      <p:to>
                                        <p:strVal val="visible"/>
                                      </p:to>
                                    </p:set>
                                    <p:animEffect transition="in" filter="barn(inVertical)">
                                      <p:cBhvr>
                                        <p:cTn id="33" dur="500"/>
                                        <p:tgtEl>
                                          <p:spTgt spid="27"/>
                                        </p:tgtEl>
                                      </p:cBhvr>
                                    </p:animEffect>
                                  </p:childTnLst>
                                </p:cTn>
                              </p:par>
                            </p:childTnLst>
                          </p:cTn>
                        </p:par>
                        <p:par>
                          <p:cTn id="34" fill="hold">
                            <p:stCondLst>
                              <p:cond delay="2500"/>
                            </p:stCondLst>
                            <p:childTnLst>
                              <p:par>
                                <p:cTn id="35" presetID="10" presetClass="entr" presetSubtype="0" fill="hold" grpId="0" nodeType="afterEffect">
                                  <p:stCondLst>
                                    <p:cond delay="0"/>
                                  </p:stCondLst>
                                  <p:childTnLst>
                                    <p:set>
                                      <p:cBhvr>
                                        <p:cTn id="36" dur="1" fill="hold">
                                          <p:stCondLst>
                                            <p:cond delay="0"/>
                                          </p:stCondLst>
                                        </p:cTn>
                                        <p:tgtEl>
                                          <p:spTgt spid="28"/>
                                        </p:tgtEl>
                                        <p:attrNameLst>
                                          <p:attrName>style.visibility</p:attrName>
                                        </p:attrNameLst>
                                      </p:cBhvr>
                                      <p:to>
                                        <p:strVal val="visible"/>
                                      </p:to>
                                    </p:set>
                                    <p:animEffect transition="in" filter="fade">
                                      <p:cBhvr>
                                        <p:cTn id="37" dur="500"/>
                                        <p:tgtEl>
                                          <p:spTgt spid="28"/>
                                        </p:tgtEl>
                                      </p:cBhvr>
                                    </p:animEffect>
                                  </p:childTnLst>
                                </p:cTn>
                              </p:par>
                            </p:childTnLst>
                          </p:cTn>
                        </p:par>
                        <p:par>
                          <p:cTn id="38" fill="hold">
                            <p:stCondLst>
                              <p:cond delay="3000"/>
                            </p:stCondLst>
                            <p:childTnLst>
                              <p:par>
                                <p:cTn id="39" presetID="12" presetClass="entr" presetSubtype="8" fill="hold" grpId="0" nodeType="afterEffect">
                                  <p:stCondLst>
                                    <p:cond delay="0"/>
                                  </p:stCondLst>
                                  <p:childTnLst>
                                    <p:set>
                                      <p:cBhvr>
                                        <p:cTn id="40" dur="1" fill="hold">
                                          <p:stCondLst>
                                            <p:cond delay="0"/>
                                          </p:stCondLst>
                                        </p:cTn>
                                        <p:tgtEl>
                                          <p:spTgt spid="30"/>
                                        </p:tgtEl>
                                        <p:attrNameLst>
                                          <p:attrName>style.visibility</p:attrName>
                                        </p:attrNameLst>
                                      </p:cBhvr>
                                      <p:to>
                                        <p:strVal val="visible"/>
                                      </p:to>
                                    </p:set>
                                    <p:anim calcmode="lin" valueType="num">
                                      <p:cBhvr additive="base">
                                        <p:cTn id="41" dur="500"/>
                                        <p:tgtEl>
                                          <p:spTgt spid="30"/>
                                        </p:tgtEl>
                                        <p:attrNameLst>
                                          <p:attrName>ppt_x</p:attrName>
                                        </p:attrNameLst>
                                      </p:cBhvr>
                                      <p:tavLst>
                                        <p:tav tm="0">
                                          <p:val>
                                            <p:strVal val="#ppt_x-#ppt_w*1.125000"/>
                                          </p:val>
                                        </p:tav>
                                        <p:tav tm="100000">
                                          <p:val>
                                            <p:strVal val="#ppt_x"/>
                                          </p:val>
                                        </p:tav>
                                      </p:tavLst>
                                    </p:anim>
                                    <p:animEffect transition="in" filter="wipe(right)">
                                      <p:cBhvr>
                                        <p:cTn id="42" dur="500"/>
                                        <p:tgtEl>
                                          <p:spTgt spid="30"/>
                                        </p:tgtEl>
                                      </p:cBhvr>
                                    </p:animEffect>
                                  </p:childTnLst>
                                </p:cTn>
                              </p:par>
                              <p:par>
                                <p:cTn id="43" presetID="12" presetClass="entr" presetSubtype="2" fill="hold" grpId="0" nodeType="withEffect">
                                  <p:stCondLst>
                                    <p:cond delay="0"/>
                                  </p:stCondLst>
                                  <p:childTnLst>
                                    <p:set>
                                      <p:cBhvr>
                                        <p:cTn id="44" dur="1" fill="hold">
                                          <p:stCondLst>
                                            <p:cond delay="0"/>
                                          </p:stCondLst>
                                        </p:cTn>
                                        <p:tgtEl>
                                          <p:spTgt spid="29"/>
                                        </p:tgtEl>
                                        <p:attrNameLst>
                                          <p:attrName>style.visibility</p:attrName>
                                        </p:attrNameLst>
                                      </p:cBhvr>
                                      <p:to>
                                        <p:strVal val="visible"/>
                                      </p:to>
                                    </p:set>
                                    <p:anim calcmode="lin" valueType="num">
                                      <p:cBhvr additive="base">
                                        <p:cTn id="45" dur="500"/>
                                        <p:tgtEl>
                                          <p:spTgt spid="29"/>
                                        </p:tgtEl>
                                        <p:attrNameLst>
                                          <p:attrName>ppt_x</p:attrName>
                                        </p:attrNameLst>
                                      </p:cBhvr>
                                      <p:tavLst>
                                        <p:tav tm="0">
                                          <p:val>
                                            <p:strVal val="#ppt_x+#ppt_w*1.125000"/>
                                          </p:val>
                                        </p:tav>
                                        <p:tav tm="100000">
                                          <p:val>
                                            <p:strVal val="#ppt_x"/>
                                          </p:val>
                                        </p:tav>
                                      </p:tavLst>
                                    </p:anim>
                                    <p:animEffect transition="in" filter="wipe(left)">
                                      <p:cBhvr>
                                        <p:cTn id="46" dur="500"/>
                                        <p:tgtEl>
                                          <p:spTgt spid="29"/>
                                        </p:tgtEl>
                                      </p:cBhvr>
                                    </p:animEffect>
                                  </p:childTnLst>
                                </p:cTn>
                              </p:par>
                            </p:childTnLst>
                          </p:cTn>
                        </p:par>
                        <p:par>
                          <p:cTn id="47" fill="hold">
                            <p:stCondLst>
                              <p:cond delay="3500"/>
                            </p:stCondLst>
                            <p:childTnLst>
                              <p:par>
                                <p:cTn id="48" presetID="16" presetClass="entr" presetSubtype="21" fill="hold" grpId="0" nodeType="afterEffect">
                                  <p:stCondLst>
                                    <p:cond delay="0"/>
                                  </p:stCondLst>
                                  <p:childTnLst>
                                    <p:set>
                                      <p:cBhvr>
                                        <p:cTn id="49" dur="1" fill="hold">
                                          <p:stCondLst>
                                            <p:cond delay="0"/>
                                          </p:stCondLst>
                                        </p:cTn>
                                        <p:tgtEl>
                                          <p:spTgt spid="31"/>
                                        </p:tgtEl>
                                        <p:attrNameLst>
                                          <p:attrName>style.visibility</p:attrName>
                                        </p:attrNameLst>
                                      </p:cBhvr>
                                      <p:to>
                                        <p:strVal val="visible"/>
                                      </p:to>
                                    </p:set>
                                    <p:animEffect transition="in" filter="barn(inVertical)">
                                      <p:cBhvr>
                                        <p:cTn id="50" dur="500"/>
                                        <p:tgtEl>
                                          <p:spTgt spid="31"/>
                                        </p:tgtEl>
                                      </p:cBhvr>
                                    </p:animEffect>
                                  </p:childTnLst>
                                </p:cTn>
                              </p:par>
                            </p:childTnLst>
                          </p:cTn>
                        </p:par>
                        <p:par>
                          <p:cTn id="51" fill="hold">
                            <p:stCondLst>
                              <p:cond delay="4000"/>
                            </p:stCondLst>
                            <p:childTnLst>
                              <p:par>
                                <p:cTn id="52" presetID="10" presetClass="entr" presetSubtype="0" fill="hold" grpId="0" nodeType="afterEffect">
                                  <p:stCondLst>
                                    <p:cond delay="0"/>
                                  </p:stCondLst>
                                  <p:childTnLst>
                                    <p:set>
                                      <p:cBhvr>
                                        <p:cTn id="53" dur="1" fill="hold">
                                          <p:stCondLst>
                                            <p:cond delay="0"/>
                                          </p:stCondLst>
                                        </p:cTn>
                                        <p:tgtEl>
                                          <p:spTgt spid="32"/>
                                        </p:tgtEl>
                                        <p:attrNameLst>
                                          <p:attrName>style.visibility</p:attrName>
                                        </p:attrNameLst>
                                      </p:cBhvr>
                                      <p:to>
                                        <p:strVal val="visible"/>
                                      </p:to>
                                    </p:set>
                                    <p:animEffect transition="in" filter="fade">
                                      <p:cBhvr>
                                        <p:cTn id="54" dur="500"/>
                                        <p:tgtEl>
                                          <p:spTgt spid="32"/>
                                        </p:tgtEl>
                                      </p:cBhvr>
                                    </p:animEffect>
                                  </p:childTnLst>
                                </p:cTn>
                              </p:par>
                            </p:childTnLst>
                          </p:cTn>
                        </p:par>
                        <p:par>
                          <p:cTn id="55" fill="hold">
                            <p:stCondLst>
                              <p:cond delay="4500"/>
                            </p:stCondLst>
                            <p:childTnLst>
                              <p:par>
                                <p:cTn id="56" presetID="2" presetClass="entr" presetSubtype="8" fill="hold" grpId="0" nodeType="afterEffect">
                                  <p:stCondLst>
                                    <p:cond delay="0"/>
                                  </p:stCondLst>
                                  <p:childTnLst>
                                    <p:set>
                                      <p:cBhvr>
                                        <p:cTn id="57" dur="1" fill="hold">
                                          <p:stCondLst>
                                            <p:cond delay="0"/>
                                          </p:stCondLst>
                                        </p:cTn>
                                        <p:tgtEl>
                                          <p:spTgt spid="34"/>
                                        </p:tgtEl>
                                        <p:attrNameLst>
                                          <p:attrName>style.visibility</p:attrName>
                                        </p:attrNameLst>
                                      </p:cBhvr>
                                      <p:to>
                                        <p:strVal val="visible"/>
                                      </p:to>
                                    </p:set>
                                    <p:anim calcmode="lin" valueType="num">
                                      <p:cBhvr additive="base">
                                        <p:cTn id="58" dur="250" fill="hold"/>
                                        <p:tgtEl>
                                          <p:spTgt spid="34"/>
                                        </p:tgtEl>
                                        <p:attrNameLst>
                                          <p:attrName>ppt_x</p:attrName>
                                        </p:attrNameLst>
                                      </p:cBhvr>
                                      <p:tavLst>
                                        <p:tav tm="0">
                                          <p:val>
                                            <p:strVal val="0-#ppt_w/2"/>
                                          </p:val>
                                        </p:tav>
                                        <p:tav tm="100000">
                                          <p:val>
                                            <p:strVal val="#ppt_x"/>
                                          </p:val>
                                        </p:tav>
                                      </p:tavLst>
                                    </p:anim>
                                    <p:anim calcmode="lin" valueType="num">
                                      <p:cBhvr additive="base">
                                        <p:cTn id="59" dur="250" fill="hold"/>
                                        <p:tgtEl>
                                          <p:spTgt spid="34"/>
                                        </p:tgtEl>
                                        <p:attrNameLst>
                                          <p:attrName>ppt_y</p:attrName>
                                        </p:attrNameLst>
                                      </p:cBhvr>
                                      <p:tavLst>
                                        <p:tav tm="0">
                                          <p:val>
                                            <p:strVal val="#ppt_y"/>
                                          </p:val>
                                        </p:tav>
                                        <p:tav tm="100000">
                                          <p:val>
                                            <p:strVal val="#ppt_y"/>
                                          </p:val>
                                        </p:tav>
                                      </p:tavLst>
                                    </p:anim>
                                  </p:childTnLst>
                                </p:cTn>
                              </p:par>
                            </p:childTnLst>
                          </p:cTn>
                        </p:par>
                        <p:par>
                          <p:cTn id="60" fill="hold">
                            <p:stCondLst>
                              <p:cond delay="5000"/>
                            </p:stCondLst>
                            <p:childTnLst>
                              <p:par>
                                <p:cTn id="61" presetID="22" presetClass="entr" presetSubtype="8" fill="hold" nodeType="afterEffect">
                                  <p:stCondLst>
                                    <p:cond delay="0"/>
                                  </p:stCondLst>
                                  <p:childTnLst>
                                    <p:set>
                                      <p:cBhvr>
                                        <p:cTn id="62" dur="1" fill="hold">
                                          <p:stCondLst>
                                            <p:cond delay="0"/>
                                          </p:stCondLst>
                                        </p:cTn>
                                        <p:tgtEl>
                                          <p:spTgt spid="35"/>
                                        </p:tgtEl>
                                        <p:attrNameLst>
                                          <p:attrName>style.visibility</p:attrName>
                                        </p:attrNameLst>
                                      </p:cBhvr>
                                      <p:to>
                                        <p:strVal val="visible"/>
                                      </p:to>
                                    </p:set>
                                    <p:animEffect transition="in" filter="wipe(left)">
                                      <p:cBhvr>
                                        <p:cTn id="63"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p:bldP spid="16" grpId="0"/>
      <p:bldP spid="25" grpId="0" animBg="1"/>
      <p:bldP spid="26" grpId="0" animBg="1"/>
      <p:bldP spid="27" grpId="0"/>
      <p:bldP spid="28" grpId="0"/>
      <p:bldP spid="29" grpId="0" animBg="1"/>
      <p:bldP spid="30" grpId="0" animBg="1"/>
      <p:bldP spid="31" grpId="0"/>
      <p:bldP spid="32" grpId="0"/>
      <p:bldP spid="3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矩形 38"/>
          <p:cNvSpPr/>
          <p:nvPr/>
        </p:nvSpPr>
        <p:spPr>
          <a:xfrm>
            <a:off x="545721" y="1976177"/>
            <a:ext cx="5649913" cy="2015936"/>
          </a:xfrm>
          <a:prstGeom prst="rect">
            <a:avLst/>
          </a:prstGeom>
          <a:solidFill>
            <a:srgbClr val="D0D0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矩形 36"/>
          <p:cNvSpPr/>
          <p:nvPr/>
        </p:nvSpPr>
        <p:spPr>
          <a:xfrm>
            <a:off x="508357" y="4566819"/>
            <a:ext cx="5649913" cy="2015936"/>
          </a:xfrm>
          <a:prstGeom prst="rect">
            <a:avLst/>
          </a:prstGeom>
          <a:solidFill>
            <a:srgbClr val="D0D0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矩形 32"/>
          <p:cNvSpPr/>
          <p:nvPr/>
        </p:nvSpPr>
        <p:spPr>
          <a:xfrm>
            <a:off x="6350000" y="4566819"/>
            <a:ext cx="5649913" cy="2015936"/>
          </a:xfrm>
          <a:prstGeom prst="rect">
            <a:avLst/>
          </a:prstGeom>
          <a:solidFill>
            <a:srgbClr val="D0D0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350000" y="2000115"/>
            <a:ext cx="5649913" cy="2015936"/>
          </a:xfrm>
          <a:prstGeom prst="rect">
            <a:avLst/>
          </a:prstGeom>
          <a:solidFill>
            <a:srgbClr val="D0D0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1308100" y="272534"/>
            <a:ext cx="2401258"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动火作业安全</a:t>
            </a:r>
          </a:p>
        </p:txBody>
      </p:sp>
      <p:sp>
        <p:nvSpPr>
          <p:cNvPr id="9" name="文本框 8"/>
          <p:cNvSpPr txBox="1"/>
          <p:nvPr/>
        </p:nvSpPr>
        <p:spPr>
          <a:xfrm>
            <a:off x="1988536" y="1332010"/>
            <a:ext cx="3305643"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（四）动火作业注意事项</a:t>
            </a:r>
          </a:p>
        </p:txBody>
      </p:sp>
      <p:sp>
        <p:nvSpPr>
          <p:cNvPr id="34"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FFC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35" name="直接连接符 34"/>
          <p:cNvCxnSpPr/>
          <p:nvPr/>
        </p:nvCxnSpPr>
        <p:spPr>
          <a:xfrm>
            <a:off x="2082799" y="1715660"/>
            <a:ext cx="396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4" name="文本框 3"/>
          <p:cNvSpPr txBox="1"/>
          <p:nvPr/>
        </p:nvSpPr>
        <p:spPr>
          <a:xfrm>
            <a:off x="1539352" y="2550883"/>
            <a:ext cx="4340012" cy="1015663"/>
          </a:xfrm>
          <a:prstGeom prst="rect">
            <a:avLst/>
          </a:prstGeom>
          <a:noFill/>
        </p:spPr>
        <p:txBody>
          <a:bodyPr wrap="square" rtlCol="0">
            <a:spAutoFit/>
          </a:bodyPr>
          <a:lstStyle/>
          <a:p>
            <a:pPr>
              <a:lnSpc>
                <a:spcPct val="150000"/>
              </a:lnSpc>
            </a:pPr>
            <a:r>
              <a:rPr lang="zh-CN" altLang="en-US" sz="2000" dirty="0">
                <a:solidFill>
                  <a:srgbClr val="000000"/>
                </a:solidFill>
                <a:latin typeface="微软雅黑" pitchFamily="34" charset="-122"/>
                <a:ea typeface="微软雅黑" pitchFamily="34" charset="-122"/>
              </a:rPr>
              <a:t>带压不置换动火作业按特殊动火作业管理</a:t>
            </a:r>
          </a:p>
        </p:txBody>
      </p:sp>
      <p:sp>
        <p:nvSpPr>
          <p:cNvPr id="21" name="文本框 20"/>
          <p:cNvSpPr txBox="1"/>
          <p:nvPr/>
        </p:nvSpPr>
        <p:spPr>
          <a:xfrm>
            <a:off x="1539352" y="5053890"/>
            <a:ext cx="4340012" cy="1015663"/>
          </a:xfrm>
          <a:prstGeom prst="rect">
            <a:avLst/>
          </a:prstGeom>
          <a:noFill/>
        </p:spPr>
        <p:txBody>
          <a:bodyPr wrap="square" rtlCol="0">
            <a:spAutoFit/>
          </a:bodyPr>
          <a:lstStyle>
            <a:defPPr>
              <a:defRPr lang="zh-CN"/>
            </a:defPPr>
            <a:lvl1pPr>
              <a:lnSpc>
                <a:spcPct val="150000"/>
              </a:lnSpc>
              <a:defRPr sz="2000">
                <a:solidFill>
                  <a:srgbClr val="000000"/>
                </a:solidFill>
                <a:latin typeface="微软雅黑" pitchFamily="34" charset="-122"/>
                <a:ea typeface="微软雅黑" pitchFamily="34" charset="-122"/>
              </a:defRPr>
            </a:lvl1pPr>
          </a:lstStyle>
          <a:p>
            <a:r>
              <a:rPr lang="zh-CN" altLang="en-US" dirty="0"/>
              <a:t>厂区管廊上的动火作业按一级动火作业管理</a:t>
            </a:r>
          </a:p>
        </p:txBody>
      </p:sp>
      <p:sp>
        <p:nvSpPr>
          <p:cNvPr id="22" name="文本框 21"/>
          <p:cNvSpPr txBox="1"/>
          <p:nvPr/>
        </p:nvSpPr>
        <p:spPr>
          <a:xfrm>
            <a:off x="7297475" y="1923170"/>
            <a:ext cx="4488126" cy="2169825"/>
          </a:xfrm>
          <a:prstGeom prst="rect">
            <a:avLst/>
          </a:prstGeom>
          <a:noFill/>
        </p:spPr>
        <p:txBody>
          <a:bodyPr wrap="square" rtlCol="0">
            <a:spAutoFit/>
          </a:bodyPr>
          <a:lstStyle/>
          <a:p>
            <a:pPr>
              <a:lnSpc>
                <a:spcPct val="150000"/>
              </a:lnSpc>
            </a:pPr>
            <a:r>
              <a:rPr lang="zh-CN" altLang="en-US" dirty="0">
                <a:solidFill>
                  <a:srgbClr val="000000"/>
                </a:solidFill>
                <a:latin typeface="微软雅黑" pitchFamily="34" charset="-122"/>
                <a:ea typeface="微软雅黑" pitchFamily="34" charset="-122"/>
              </a:rPr>
              <a:t>凡生产装置或系统全部停车，装置经清洗、置换、取样分析合格并采取安全隔离措施后，可根据其火灾、爆炸危险性大小，经厂安全管理部门批准，动火作业可按二级动火作业管理。</a:t>
            </a:r>
            <a:endParaRPr lang="zh-CN" altLang="en-US" dirty="0">
              <a:latin typeface="微软雅黑" pitchFamily="34" charset="-122"/>
              <a:ea typeface="微软雅黑" pitchFamily="34" charset="-122"/>
            </a:endParaRPr>
          </a:p>
        </p:txBody>
      </p:sp>
      <p:sp>
        <p:nvSpPr>
          <p:cNvPr id="23" name="文本框 22"/>
          <p:cNvSpPr txBox="1"/>
          <p:nvPr/>
        </p:nvSpPr>
        <p:spPr>
          <a:xfrm>
            <a:off x="7297475" y="5044365"/>
            <a:ext cx="4488125" cy="1015663"/>
          </a:xfrm>
          <a:prstGeom prst="rect">
            <a:avLst/>
          </a:prstGeom>
          <a:noFill/>
        </p:spPr>
        <p:txBody>
          <a:bodyPr wrap="square" rtlCol="0">
            <a:spAutoFit/>
          </a:bodyPr>
          <a:lstStyle>
            <a:defPPr>
              <a:defRPr lang="zh-CN"/>
            </a:defPPr>
            <a:lvl1pPr>
              <a:lnSpc>
                <a:spcPct val="150000"/>
              </a:lnSpc>
              <a:defRPr sz="2000">
                <a:solidFill>
                  <a:srgbClr val="000000"/>
                </a:solidFill>
                <a:latin typeface="微软雅黑" pitchFamily="34" charset="-122"/>
                <a:ea typeface="微软雅黑" pitchFamily="34" charset="-122"/>
              </a:defRPr>
            </a:lvl1pPr>
          </a:lstStyle>
          <a:p>
            <a:r>
              <a:rPr lang="zh-CN" altLang="en-US" dirty="0"/>
              <a:t>遇节日、假日或其它特殊情况时，动火作业应升级管理</a:t>
            </a:r>
          </a:p>
        </p:txBody>
      </p:sp>
      <p:sp>
        <p:nvSpPr>
          <p:cNvPr id="7" name="菱形 6"/>
          <p:cNvSpPr/>
          <p:nvPr/>
        </p:nvSpPr>
        <p:spPr>
          <a:xfrm>
            <a:off x="6387364" y="2550883"/>
            <a:ext cx="914400" cy="914400"/>
          </a:xfrm>
          <a:prstGeom prst="diamond">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菱形 35"/>
          <p:cNvSpPr/>
          <p:nvPr/>
        </p:nvSpPr>
        <p:spPr>
          <a:xfrm>
            <a:off x="6387364" y="5117587"/>
            <a:ext cx="914400" cy="914400"/>
          </a:xfrm>
          <a:prstGeom prst="diamond">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菱形 37"/>
          <p:cNvSpPr/>
          <p:nvPr/>
        </p:nvSpPr>
        <p:spPr>
          <a:xfrm>
            <a:off x="545721" y="5117587"/>
            <a:ext cx="914400" cy="914400"/>
          </a:xfrm>
          <a:prstGeom prst="diamond">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菱形 39"/>
          <p:cNvSpPr/>
          <p:nvPr/>
        </p:nvSpPr>
        <p:spPr>
          <a:xfrm>
            <a:off x="583085" y="2526945"/>
            <a:ext cx="914400" cy="914400"/>
          </a:xfrm>
          <a:prstGeom prst="diamond">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nvSpPr>
        <p:spPr>
          <a:xfrm>
            <a:off x="6487130" y="2784090"/>
            <a:ext cx="700087" cy="400110"/>
          </a:xfrm>
          <a:prstGeom prst="rect">
            <a:avLst/>
          </a:prstGeom>
          <a:noFill/>
        </p:spPr>
        <p:txBody>
          <a:bodyPr wrap="square" rtlCol="0">
            <a:spAutoFit/>
          </a:bodyPr>
          <a:lstStyle/>
          <a:p>
            <a:pPr algn="ctr"/>
            <a:r>
              <a:rPr lang="en-US" altLang="zh-CN" sz="2000" b="1" dirty="0">
                <a:latin typeface="微软雅黑" pitchFamily="34" charset="-122"/>
                <a:ea typeface="微软雅黑" pitchFamily="34" charset="-122"/>
              </a:rPr>
              <a:t>03</a:t>
            </a:r>
            <a:endParaRPr lang="zh-CN" altLang="en-US" sz="2000" b="1" dirty="0">
              <a:latin typeface="微软雅黑" pitchFamily="34" charset="-122"/>
              <a:ea typeface="微软雅黑" pitchFamily="34" charset="-122"/>
            </a:endParaRPr>
          </a:p>
        </p:txBody>
      </p:sp>
      <p:sp>
        <p:nvSpPr>
          <p:cNvPr id="41" name="文本框 40"/>
          <p:cNvSpPr txBox="1"/>
          <p:nvPr/>
        </p:nvSpPr>
        <p:spPr>
          <a:xfrm>
            <a:off x="6492376" y="5374732"/>
            <a:ext cx="700087" cy="400110"/>
          </a:xfrm>
          <a:prstGeom prst="rect">
            <a:avLst/>
          </a:prstGeom>
          <a:noFill/>
        </p:spPr>
        <p:txBody>
          <a:bodyPr wrap="square" rtlCol="0">
            <a:spAutoFit/>
          </a:bodyPr>
          <a:lstStyle/>
          <a:p>
            <a:pPr algn="ctr"/>
            <a:r>
              <a:rPr lang="en-US" altLang="zh-CN" sz="2000" b="1" dirty="0">
                <a:latin typeface="微软雅黑" pitchFamily="34" charset="-122"/>
                <a:ea typeface="微软雅黑" pitchFamily="34" charset="-122"/>
              </a:rPr>
              <a:t>04</a:t>
            </a:r>
            <a:endParaRPr lang="zh-CN" altLang="en-US" sz="2000" b="1" dirty="0">
              <a:latin typeface="微软雅黑" pitchFamily="34" charset="-122"/>
              <a:ea typeface="微软雅黑" pitchFamily="34" charset="-122"/>
            </a:endParaRPr>
          </a:p>
        </p:txBody>
      </p:sp>
      <p:sp>
        <p:nvSpPr>
          <p:cNvPr id="42" name="文本框 41"/>
          <p:cNvSpPr txBox="1"/>
          <p:nvPr/>
        </p:nvSpPr>
        <p:spPr>
          <a:xfrm>
            <a:off x="652877" y="5348419"/>
            <a:ext cx="700087" cy="400110"/>
          </a:xfrm>
          <a:prstGeom prst="rect">
            <a:avLst/>
          </a:prstGeom>
          <a:noFill/>
        </p:spPr>
        <p:txBody>
          <a:bodyPr wrap="square" rtlCol="0">
            <a:spAutoFit/>
          </a:bodyPr>
          <a:lstStyle/>
          <a:p>
            <a:pPr algn="ctr"/>
            <a:r>
              <a:rPr lang="en-US" altLang="zh-CN" sz="2000" b="1" dirty="0">
                <a:latin typeface="微软雅黑" pitchFamily="34" charset="-122"/>
                <a:ea typeface="微软雅黑" pitchFamily="34" charset="-122"/>
              </a:rPr>
              <a:t>02</a:t>
            </a:r>
            <a:endParaRPr lang="zh-CN" altLang="en-US" sz="2000" b="1" dirty="0">
              <a:latin typeface="微软雅黑" pitchFamily="34" charset="-122"/>
              <a:ea typeface="微软雅黑" pitchFamily="34" charset="-122"/>
            </a:endParaRPr>
          </a:p>
        </p:txBody>
      </p:sp>
      <p:sp>
        <p:nvSpPr>
          <p:cNvPr id="43" name="文本框 42"/>
          <p:cNvSpPr txBox="1"/>
          <p:nvPr/>
        </p:nvSpPr>
        <p:spPr>
          <a:xfrm>
            <a:off x="673679" y="2784090"/>
            <a:ext cx="700087" cy="400110"/>
          </a:xfrm>
          <a:prstGeom prst="rect">
            <a:avLst/>
          </a:prstGeom>
          <a:noFill/>
        </p:spPr>
        <p:txBody>
          <a:bodyPr wrap="square" rtlCol="0">
            <a:spAutoFit/>
          </a:bodyPr>
          <a:lstStyle/>
          <a:p>
            <a:pPr algn="ctr"/>
            <a:r>
              <a:rPr lang="en-US" altLang="zh-CN" sz="2000" b="1" dirty="0">
                <a:latin typeface="微软雅黑" pitchFamily="34" charset="-122"/>
                <a:ea typeface="微软雅黑" pitchFamily="34" charset="-122"/>
              </a:rPr>
              <a:t>01</a:t>
            </a:r>
            <a:endParaRPr lang="zh-CN" altLang="en-US" sz="2000" b="1" dirty="0">
              <a:latin typeface="微软雅黑" pitchFamily="34" charset="-122"/>
              <a:ea typeface="微软雅黑" pitchFamily="34" charset="-122"/>
            </a:endParaRPr>
          </a:p>
        </p:txBody>
      </p:sp>
      <p:sp>
        <p:nvSpPr>
          <p:cNvPr id="44" name="菱形 43"/>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文本框 44"/>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01</a:t>
            </a:r>
            <a:endParaRPr lang="zh-CN" altLang="en-US" sz="2400" b="1" dirty="0">
              <a:solidFill>
                <a:schemeClr val="bg1"/>
              </a:solidFill>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34"/>
                                        </p:tgtEl>
                                        <p:attrNameLst>
                                          <p:attrName>style.visibility</p:attrName>
                                        </p:attrNameLst>
                                      </p:cBhvr>
                                      <p:to>
                                        <p:strVal val="visible"/>
                                      </p:to>
                                    </p:set>
                                    <p:anim calcmode="lin" valueType="num">
                                      <p:cBhvr additive="base">
                                        <p:cTn id="7" dur="250" fill="hold"/>
                                        <p:tgtEl>
                                          <p:spTgt spid="34"/>
                                        </p:tgtEl>
                                        <p:attrNameLst>
                                          <p:attrName>ppt_x</p:attrName>
                                        </p:attrNameLst>
                                      </p:cBhvr>
                                      <p:tavLst>
                                        <p:tav tm="0">
                                          <p:val>
                                            <p:strVal val="0-#ppt_w/2"/>
                                          </p:val>
                                        </p:tav>
                                        <p:tav tm="100000">
                                          <p:val>
                                            <p:strVal val="#ppt_x"/>
                                          </p:val>
                                        </p:tav>
                                      </p:tavLst>
                                    </p:anim>
                                    <p:anim calcmode="lin" valueType="num">
                                      <p:cBhvr additive="base">
                                        <p:cTn id="8" dur="250" fill="hold"/>
                                        <p:tgtEl>
                                          <p:spTgt spid="3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wipe(left)">
                                      <p:cBhvr>
                                        <p:cTn id="12"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308100" y="272534"/>
            <a:ext cx="2401258"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动火作业安全</a:t>
            </a:r>
          </a:p>
        </p:txBody>
      </p:sp>
      <p:sp>
        <p:nvSpPr>
          <p:cNvPr id="4" name="文本框 3"/>
          <p:cNvSpPr txBox="1"/>
          <p:nvPr/>
        </p:nvSpPr>
        <p:spPr>
          <a:xfrm>
            <a:off x="1988536" y="1332010"/>
            <a:ext cx="3751864"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（五）动火作业主要安全要求</a:t>
            </a:r>
          </a:p>
        </p:txBody>
      </p:sp>
      <p:sp>
        <p:nvSpPr>
          <p:cNvPr id="5"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FFC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6" name="直接连接符 5"/>
          <p:cNvCxnSpPr/>
          <p:nvPr/>
        </p:nvCxnSpPr>
        <p:spPr>
          <a:xfrm>
            <a:off x="2082799" y="1715660"/>
            <a:ext cx="396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4679565" y="1964369"/>
            <a:ext cx="6962774" cy="1338828"/>
          </a:xfrm>
          <a:prstGeom prst="rect">
            <a:avLst/>
          </a:prstGeom>
          <a:noFill/>
        </p:spPr>
        <p:txBody>
          <a:bodyPr wrap="square" rtlCol="0">
            <a:spAutoFit/>
          </a:bodyPr>
          <a:lstStyle/>
          <a:p>
            <a:pPr>
              <a:lnSpc>
                <a:spcPct val="150000"/>
              </a:lnSpc>
            </a:pPr>
            <a:r>
              <a:rPr lang="zh-CN" altLang="en-US" dirty="0">
                <a:solidFill>
                  <a:schemeClr val="tx1">
                    <a:lumMod val="85000"/>
                    <a:lumOff val="15000"/>
                  </a:schemeClr>
                </a:solidFill>
                <a:latin typeface="微软雅黑" pitchFamily="34" charset="-122"/>
                <a:ea typeface="微软雅黑" pitchFamily="34" charset="-122"/>
              </a:rPr>
              <a:t>动火作业应办理《动火作业安全许可证》（以下简称《许可证》）</a:t>
            </a:r>
          </a:p>
          <a:p>
            <a:pPr>
              <a:lnSpc>
                <a:spcPct val="150000"/>
              </a:lnSpc>
            </a:pPr>
            <a:r>
              <a:rPr lang="zh-CN" altLang="en-US" dirty="0">
                <a:solidFill>
                  <a:schemeClr val="tx1">
                    <a:lumMod val="85000"/>
                    <a:lumOff val="15000"/>
                  </a:schemeClr>
                </a:solidFill>
                <a:latin typeface="微软雅黑" pitchFamily="34" charset="-122"/>
                <a:ea typeface="微软雅黑" pitchFamily="34" charset="-122"/>
              </a:rPr>
              <a:t>注意：在受限空间、高处等进行动火作业时，还须执行进入受限空间和高处作业的相关安全规定。</a:t>
            </a:r>
          </a:p>
        </p:txBody>
      </p:sp>
      <p:sp>
        <p:nvSpPr>
          <p:cNvPr id="9" name="文本框 8"/>
          <p:cNvSpPr txBox="1"/>
          <p:nvPr/>
        </p:nvSpPr>
        <p:spPr>
          <a:xfrm>
            <a:off x="4679565" y="5438180"/>
            <a:ext cx="7353300" cy="874407"/>
          </a:xfrm>
          <a:prstGeom prst="rect">
            <a:avLst/>
          </a:prstGeom>
          <a:noFill/>
        </p:spPr>
        <p:txBody>
          <a:bodyPr wrap="square" rtlCol="0">
            <a:spAutoFit/>
          </a:bodyPr>
          <a:lstStyle>
            <a:defPPr>
              <a:defRPr lang="zh-CN"/>
            </a:defPPr>
            <a:lvl1pPr>
              <a:lnSpc>
                <a:spcPct val="150000"/>
              </a:lnSpc>
              <a:defRPr>
                <a:solidFill>
                  <a:schemeClr val="tx1">
                    <a:lumMod val="85000"/>
                    <a:lumOff val="15000"/>
                  </a:schemeClr>
                </a:solidFill>
                <a:latin typeface="微软雅黑" pitchFamily="34" charset="-122"/>
                <a:ea typeface="微软雅黑" pitchFamily="34" charset="-122"/>
              </a:defRPr>
            </a:lvl1pPr>
          </a:lstStyle>
          <a:p>
            <a:r>
              <a:rPr lang="zh-CN" altLang="en-US" dirty="0"/>
              <a:t>在生产不稳定的情况下不得进行带压不置换动火作业；</a:t>
            </a:r>
          </a:p>
          <a:p>
            <a:r>
              <a:rPr lang="zh-CN" altLang="en-US" dirty="0"/>
              <a:t>动火作业过程中，应使系统保持正压，严禁负压动火作业。</a:t>
            </a:r>
          </a:p>
        </p:txBody>
      </p:sp>
      <p:sp>
        <p:nvSpPr>
          <p:cNvPr id="11" name="矩形 10"/>
          <p:cNvSpPr/>
          <p:nvPr/>
        </p:nvSpPr>
        <p:spPr>
          <a:xfrm>
            <a:off x="-1" y="3092222"/>
            <a:ext cx="4232755" cy="24135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3605599" y="2444576"/>
            <a:ext cx="914400" cy="9144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33579" y="5536798"/>
            <a:ext cx="4232755" cy="24135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3605599" y="5455940"/>
            <a:ext cx="914400" cy="9144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0" y="4372002"/>
            <a:ext cx="4232755" cy="24135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3653225" y="3977987"/>
            <a:ext cx="914400" cy="9144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p:nvSpPr>
        <p:spPr>
          <a:xfrm>
            <a:off x="3738799" y="2574271"/>
            <a:ext cx="648000" cy="648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椭圆 18"/>
          <p:cNvSpPr/>
          <p:nvPr/>
        </p:nvSpPr>
        <p:spPr>
          <a:xfrm>
            <a:off x="3786425" y="4123292"/>
            <a:ext cx="648000" cy="648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19"/>
          <p:cNvSpPr/>
          <p:nvPr/>
        </p:nvSpPr>
        <p:spPr>
          <a:xfrm>
            <a:off x="3738799" y="5581413"/>
            <a:ext cx="648000" cy="648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文本框 20"/>
          <p:cNvSpPr txBox="1"/>
          <p:nvPr/>
        </p:nvSpPr>
        <p:spPr>
          <a:xfrm>
            <a:off x="3786425" y="2701691"/>
            <a:ext cx="600374" cy="400110"/>
          </a:xfrm>
          <a:prstGeom prst="rect">
            <a:avLst/>
          </a:prstGeom>
          <a:noFill/>
        </p:spPr>
        <p:txBody>
          <a:bodyPr wrap="square" rtlCol="0">
            <a:spAutoFit/>
          </a:bodyPr>
          <a:lstStyle/>
          <a:p>
            <a:pPr algn="ctr"/>
            <a:r>
              <a:rPr lang="en-US" altLang="zh-CN" sz="2000" b="1" dirty="0"/>
              <a:t>01</a:t>
            </a:r>
            <a:endParaRPr lang="zh-CN" altLang="en-US" sz="2000" b="1" dirty="0"/>
          </a:p>
        </p:txBody>
      </p:sp>
      <p:sp>
        <p:nvSpPr>
          <p:cNvPr id="22" name="文本框 21"/>
          <p:cNvSpPr txBox="1"/>
          <p:nvPr/>
        </p:nvSpPr>
        <p:spPr>
          <a:xfrm>
            <a:off x="3786425" y="4275750"/>
            <a:ext cx="600374" cy="400110"/>
          </a:xfrm>
          <a:prstGeom prst="rect">
            <a:avLst/>
          </a:prstGeom>
          <a:noFill/>
        </p:spPr>
        <p:txBody>
          <a:bodyPr wrap="square" rtlCol="0">
            <a:spAutoFit/>
          </a:bodyPr>
          <a:lstStyle/>
          <a:p>
            <a:pPr algn="ctr"/>
            <a:r>
              <a:rPr lang="en-US" altLang="zh-CN" sz="2000" b="1" dirty="0"/>
              <a:t>02</a:t>
            </a:r>
            <a:endParaRPr lang="zh-CN" altLang="en-US" sz="2000" b="1" dirty="0"/>
          </a:p>
        </p:txBody>
      </p:sp>
      <p:sp>
        <p:nvSpPr>
          <p:cNvPr id="23" name="文本框 22"/>
          <p:cNvSpPr txBox="1"/>
          <p:nvPr/>
        </p:nvSpPr>
        <p:spPr>
          <a:xfrm>
            <a:off x="3786425" y="5714286"/>
            <a:ext cx="600374" cy="400110"/>
          </a:xfrm>
          <a:prstGeom prst="rect">
            <a:avLst/>
          </a:prstGeom>
          <a:noFill/>
        </p:spPr>
        <p:txBody>
          <a:bodyPr wrap="square" rtlCol="0">
            <a:spAutoFit/>
          </a:bodyPr>
          <a:lstStyle/>
          <a:p>
            <a:pPr algn="ctr"/>
            <a:r>
              <a:rPr lang="en-US" altLang="zh-CN" sz="2000" b="1" dirty="0"/>
              <a:t>03</a:t>
            </a:r>
            <a:endParaRPr lang="zh-CN" altLang="en-US" sz="2000" b="1" dirty="0"/>
          </a:p>
        </p:txBody>
      </p:sp>
      <p:cxnSp>
        <p:nvCxnSpPr>
          <p:cNvPr id="25" name="直接连接符 24"/>
          <p:cNvCxnSpPr/>
          <p:nvPr/>
        </p:nvCxnSpPr>
        <p:spPr>
          <a:xfrm flipV="1">
            <a:off x="4619626" y="3324940"/>
            <a:ext cx="7200000" cy="86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V="1">
            <a:off x="4649595" y="4963039"/>
            <a:ext cx="7140061" cy="103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菱形 31"/>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32"/>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01</a:t>
            </a:r>
            <a:endParaRPr lang="zh-CN" altLang="en-US" sz="2400" b="1" dirty="0">
              <a:solidFill>
                <a:schemeClr val="bg1"/>
              </a:solidFill>
              <a:latin typeface="微软雅黑" pitchFamily="34" charset="-122"/>
              <a:ea typeface="微软雅黑" pitchFamily="34" charset="-122"/>
            </a:endParaRPr>
          </a:p>
        </p:txBody>
      </p:sp>
      <p:cxnSp>
        <p:nvCxnSpPr>
          <p:cNvPr id="26" name="直接连接符 25"/>
          <p:cNvCxnSpPr/>
          <p:nvPr/>
        </p:nvCxnSpPr>
        <p:spPr>
          <a:xfrm flipV="1">
            <a:off x="4656138" y="6370340"/>
            <a:ext cx="7140061" cy="103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组合 23"/>
          <p:cNvGrpSpPr/>
          <p:nvPr/>
        </p:nvGrpSpPr>
        <p:grpSpPr>
          <a:xfrm>
            <a:off x="4679565" y="3624211"/>
            <a:ext cx="7048500" cy="1338828"/>
            <a:chOff x="4679565" y="3624211"/>
            <a:chExt cx="7048500" cy="1338828"/>
          </a:xfrm>
        </p:grpSpPr>
        <p:sp>
          <p:nvSpPr>
            <p:cNvPr id="8" name="文本框 7"/>
            <p:cNvSpPr txBox="1"/>
            <p:nvPr/>
          </p:nvSpPr>
          <p:spPr>
            <a:xfrm>
              <a:off x="4679565" y="3624211"/>
              <a:ext cx="7048500" cy="1338828"/>
            </a:xfrm>
            <a:prstGeom prst="rect">
              <a:avLst/>
            </a:prstGeom>
            <a:noFill/>
          </p:spPr>
          <p:txBody>
            <a:bodyPr wrap="square" rtlCol="0">
              <a:spAutoFit/>
            </a:bodyPr>
            <a:lstStyle>
              <a:defPPr>
                <a:defRPr lang="zh-CN"/>
              </a:defPPr>
              <a:lvl1pPr>
                <a:lnSpc>
                  <a:spcPct val="150000"/>
                </a:lnSpc>
                <a:defRPr>
                  <a:solidFill>
                    <a:schemeClr val="tx1">
                      <a:lumMod val="85000"/>
                      <a:lumOff val="15000"/>
                    </a:schemeClr>
                  </a:solidFill>
                  <a:latin typeface="微软雅黑" pitchFamily="34" charset="-122"/>
                  <a:ea typeface="微软雅黑" pitchFamily="34" charset="-122"/>
                </a:defRPr>
              </a:lvl1pPr>
            </a:lstStyle>
            <a:p>
              <a:r>
                <a:rPr lang="zh-CN" altLang="en-US"/>
                <a:t>甲、乙类设备设                                                        施的动火作业，应将其与生产系统彻底隔离，并进行清洗、置换，取样分析合格后方可动火作业。</a:t>
              </a:r>
              <a:endParaRPr lang="zh-CN" altLang="en-US" dirty="0"/>
            </a:p>
          </p:txBody>
        </p:sp>
        <p:pic>
          <p:nvPicPr>
            <p:cNvPr id="12" name="图片 11"/>
            <p:cNvPicPr>
              <a:picLocks noChangeAspect="1"/>
            </p:cNvPicPr>
            <p:nvPr/>
          </p:nvPicPr>
          <p:blipFill>
            <a:blip r:embed="rId3"/>
            <a:stretch>
              <a:fillRect/>
            </a:stretch>
          </p:blipFill>
          <p:spPr>
            <a:xfrm>
              <a:off x="6225104" y="3673353"/>
              <a:ext cx="4090771" cy="493819"/>
            </a:xfrm>
            <a:prstGeom prst="rect">
              <a:avLst/>
            </a:prstGeom>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250" fill="hold"/>
                                        <p:tgtEl>
                                          <p:spTgt spid="5"/>
                                        </p:tgtEl>
                                        <p:attrNameLst>
                                          <p:attrName>ppt_x</p:attrName>
                                        </p:attrNameLst>
                                      </p:cBhvr>
                                      <p:tavLst>
                                        <p:tav tm="0">
                                          <p:val>
                                            <p:strVal val="0-#ppt_w/2"/>
                                          </p:val>
                                        </p:tav>
                                        <p:tav tm="100000">
                                          <p:val>
                                            <p:strVal val="#ppt_x"/>
                                          </p:val>
                                        </p:tav>
                                      </p:tavLst>
                                    </p:anim>
                                    <p:anim calcmode="lin" valueType="num">
                                      <p:cBhvr additive="base">
                                        <p:cTn id="8" dur="25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308100" y="272534"/>
            <a:ext cx="2401258"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动火作业安全</a:t>
            </a:r>
          </a:p>
        </p:txBody>
      </p:sp>
      <p:sp>
        <p:nvSpPr>
          <p:cNvPr id="4" name="文本框 3"/>
          <p:cNvSpPr txBox="1"/>
          <p:nvPr/>
        </p:nvSpPr>
        <p:spPr>
          <a:xfrm>
            <a:off x="1988536" y="1332010"/>
            <a:ext cx="3751864"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（五）动火作业主要安全要求</a:t>
            </a:r>
          </a:p>
        </p:txBody>
      </p:sp>
      <p:sp>
        <p:nvSpPr>
          <p:cNvPr id="5"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FFC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6" name="直接连接符 5"/>
          <p:cNvCxnSpPr/>
          <p:nvPr/>
        </p:nvCxnSpPr>
        <p:spPr>
          <a:xfrm>
            <a:off x="2082799" y="1715660"/>
            <a:ext cx="396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4619626" y="1849551"/>
            <a:ext cx="7140061" cy="2169825"/>
          </a:xfrm>
          <a:prstGeom prst="rect">
            <a:avLst/>
          </a:prstGeom>
          <a:noFill/>
        </p:spPr>
        <p:txBody>
          <a:bodyPr wrap="square" rtlCol="0">
            <a:spAutoFit/>
          </a:bodyPr>
          <a:lstStyle>
            <a:defPPr>
              <a:defRPr lang="zh-CN"/>
            </a:defPPr>
            <a:lvl1pPr>
              <a:lnSpc>
                <a:spcPct val="150000"/>
              </a:lnSpc>
              <a:defRPr>
                <a:solidFill>
                  <a:schemeClr val="tx1">
                    <a:lumMod val="85000"/>
                    <a:lumOff val="15000"/>
                  </a:schemeClr>
                </a:solidFill>
                <a:latin typeface="微软雅黑" pitchFamily="34" charset="-122"/>
                <a:ea typeface="微软雅黑" pitchFamily="34" charset="-122"/>
              </a:defRPr>
            </a:lvl1pPr>
          </a:lstStyle>
          <a:p>
            <a:r>
              <a:rPr lang="zh-CN" altLang="en-US" dirty="0"/>
              <a:t>动火分析：</a:t>
            </a:r>
          </a:p>
          <a:p>
            <a:r>
              <a:rPr lang="zh-CN" altLang="en-US" dirty="0"/>
              <a:t>（</a:t>
            </a:r>
            <a:r>
              <a:rPr lang="en-US" altLang="zh-CN" dirty="0"/>
              <a:t>1</a:t>
            </a:r>
            <a:r>
              <a:rPr lang="zh-CN" altLang="en-US" dirty="0"/>
              <a:t>）动火作业前应进行安全分析，动火分析的取样点要有代表性。</a:t>
            </a:r>
          </a:p>
          <a:p>
            <a:r>
              <a:rPr lang="zh-CN" altLang="en-US" dirty="0"/>
              <a:t>（</a:t>
            </a:r>
            <a:r>
              <a:rPr lang="en-US" altLang="zh-CN" dirty="0"/>
              <a:t>2</a:t>
            </a:r>
            <a:r>
              <a:rPr lang="zh-CN" altLang="en-US" dirty="0"/>
              <a:t>）取样与动火间隔不得超过30 min；</a:t>
            </a:r>
          </a:p>
          <a:p>
            <a:r>
              <a:rPr lang="zh-CN" altLang="en-US" dirty="0"/>
              <a:t>（</a:t>
            </a:r>
            <a:r>
              <a:rPr lang="en-US" altLang="zh-CN" dirty="0"/>
              <a:t>3</a:t>
            </a:r>
            <a:r>
              <a:rPr lang="zh-CN" altLang="en-US" dirty="0"/>
              <a:t>）使用便携式可燃气体检测仪或其它类似手段进行分析时，检测设备应经标准气体样品标定合格。</a:t>
            </a:r>
            <a:endParaRPr lang="en-US" altLang="zh-CN" dirty="0"/>
          </a:p>
        </p:txBody>
      </p:sp>
      <p:sp>
        <p:nvSpPr>
          <p:cNvPr id="9" name="文本框 8"/>
          <p:cNvSpPr txBox="1"/>
          <p:nvPr/>
        </p:nvSpPr>
        <p:spPr>
          <a:xfrm>
            <a:off x="4619626" y="4667013"/>
            <a:ext cx="7305674" cy="2169825"/>
          </a:xfrm>
          <a:prstGeom prst="rect">
            <a:avLst/>
          </a:prstGeom>
          <a:noFill/>
        </p:spPr>
        <p:txBody>
          <a:bodyPr wrap="square" rtlCol="0">
            <a:spAutoFit/>
          </a:bodyPr>
          <a:lstStyle>
            <a:defPPr>
              <a:defRPr lang="zh-CN"/>
            </a:defPPr>
            <a:lvl1pPr>
              <a:lnSpc>
                <a:spcPct val="150000"/>
              </a:lnSpc>
              <a:defRPr>
                <a:solidFill>
                  <a:schemeClr val="tx1">
                    <a:lumMod val="85000"/>
                    <a:lumOff val="15000"/>
                  </a:schemeClr>
                </a:solidFill>
                <a:latin typeface="微软雅黑" pitchFamily="34" charset="-122"/>
                <a:ea typeface="微软雅黑" pitchFamily="34" charset="-122"/>
              </a:defRPr>
            </a:lvl1pPr>
          </a:lstStyle>
          <a:p>
            <a:r>
              <a:rPr lang="zh-CN" altLang="en-US" dirty="0"/>
              <a:t>对</a:t>
            </a:r>
            <a:r>
              <a:rPr lang="en-US" altLang="zh-CN" dirty="0"/>
              <a:t>《</a:t>
            </a:r>
            <a:r>
              <a:rPr lang="zh-CN" altLang="en-US" dirty="0"/>
              <a:t>许可证</a:t>
            </a:r>
            <a:r>
              <a:rPr lang="en-US" altLang="zh-CN" dirty="0"/>
              <a:t>》</a:t>
            </a:r>
            <a:r>
              <a:rPr lang="zh-CN" altLang="en-US" dirty="0"/>
              <a:t>的有关要求：</a:t>
            </a:r>
          </a:p>
          <a:p>
            <a:r>
              <a:rPr lang="zh-CN" altLang="en-US" dirty="0"/>
              <a:t>《许可证》应以明显标记加以区分三个级别。并逐项填写，不得空项；《许可证》实行一个动火点、一张动火证的动火作业管理，有效期一般不超过一个班次；《许可证》一般为一式三联，《许可证》保存期限至少为1年。</a:t>
            </a:r>
          </a:p>
        </p:txBody>
      </p:sp>
      <p:sp>
        <p:nvSpPr>
          <p:cNvPr id="11" name="矩形 10"/>
          <p:cNvSpPr/>
          <p:nvPr/>
        </p:nvSpPr>
        <p:spPr>
          <a:xfrm>
            <a:off x="-1" y="3778022"/>
            <a:ext cx="4232755" cy="24135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3605599" y="3130376"/>
            <a:ext cx="914400" cy="9144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33579" y="4622398"/>
            <a:ext cx="4232755" cy="24135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3605599" y="4541540"/>
            <a:ext cx="914400" cy="9144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p:nvSpPr>
        <p:spPr>
          <a:xfrm>
            <a:off x="3738799" y="3260071"/>
            <a:ext cx="648000" cy="648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19"/>
          <p:cNvSpPr/>
          <p:nvPr/>
        </p:nvSpPr>
        <p:spPr>
          <a:xfrm>
            <a:off x="3738799" y="4667013"/>
            <a:ext cx="648000" cy="648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文本框 20"/>
          <p:cNvSpPr txBox="1"/>
          <p:nvPr/>
        </p:nvSpPr>
        <p:spPr>
          <a:xfrm>
            <a:off x="3786425" y="3387491"/>
            <a:ext cx="600374" cy="400110"/>
          </a:xfrm>
          <a:prstGeom prst="rect">
            <a:avLst/>
          </a:prstGeom>
          <a:noFill/>
        </p:spPr>
        <p:txBody>
          <a:bodyPr wrap="square" rtlCol="0">
            <a:spAutoFit/>
          </a:bodyPr>
          <a:lstStyle/>
          <a:p>
            <a:pPr algn="ctr"/>
            <a:r>
              <a:rPr lang="en-US" altLang="zh-CN" sz="2000" b="1" dirty="0"/>
              <a:t>04</a:t>
            </a:r>
            <a:endParaRPr lang="zh-CN" altLang="en-US" sz="2000" b="1" dirty="0"/>
          </a:p>
        </p:txBody>
      </p:sp>
      <p:sp>
        <p:nvSpPr>
          <p:cNvPr id="23" name="文本框 22"/>
          <p:cNvSpPr txBox="1"/>
          <p:nvPr/>
        </p:nvSpPr>
        <p:spPr>
          <a:xfrm>
            <a:off x="3786425" y="4799886"/>
            <a:ext cx="600374" cy="400110"/>
          </a:xfrm>
          <a:prstGeom prst="rect">
            <a:avLst/>
          </a:prstGeom>
          <a:noFill/>
        </p:spPr>
        <p:txBody>
          <a:bodyPr wrap="square" rtlCol="0">
            <a:spAutoFit/>
          </a:bodyPr>
          <a:lstStyle/>
          <a:p>
            <a:pPr algn="ctr"/>
            <a:r>
              <a:rPr lang="en-US" altLang="zh-CN" sz="2000" b="1" dirty="0"/>
              <a:t>05</a:t>
            </a:r>
            <a:endParaRPr lang="zh-CN" altLang="en-US" sz="2000" b="1" dirty="0"/>
          </a:p>
        </p:txBody>
      </p:sp>
      <p:cxnSp>
        <p:nvCxnSpPr>
          <p:cNvPr id="25" name="直接连接符 24"/>
          <p:cNvCxnSpPr/>
          <p:nvPr/>
        </p:nvCxnSpPr>
        <p:spPr>
          <a:xfrm flipV="1">
            <a:off x="4619626" y="4010740"/>
            <a:ext cx="7200000" cy="86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V="1">
            <a:off x="4619626" y="4632948"/>
            <a:ext cx="7140061" cy="103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菱形 23"/>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文本框 25"/>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01</a:t>
            </a:r>
            <a:endParaRPr lang="zh-CN" altLang="en-US" sz="2400" b="1" dirty="0">
              <a:solidFill>
                <a:schemeClr val="bg1"/>
              </a:solidFill>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250" fill="hold"/>
                                        <p:tgtEl>
                                          <p:spTgt spid="5"/>
                                        </p:tgtEl>
                                        <p:attrNameLst>
                                          <p:attrName>ppt_x</p:attrName>
                                        </p:attrNameLst>
                                      </p:cBhvr>
                                      <p:tavLst>
                                        <p:tav tm="0">
                                          <p:val>
                                            <p:strVal val="0-#ppt_w/2"/>
                                          </p:val>
                                        </p:tav>
                                        <p:tav tm="100000">
                                          <p:val>
                                            <p:strVal val="#ppt_x"/>
                                          </p:val>
                                        </p:tav>
                                      </p:tavLst>
                                    </p:anim>
                                    <p:anim calcmode="lin" valueType="num">
                                      <p:cBhvr additive="base">
                                        <p:cTn id="8" dur="25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矩形 31"/>
          <p:cNvSpPr/>
          <p:nvPr/>
        </p:nvSpPr>
        <p:spPr>
          <a:xfrm>
            <a:off x="7010665" y="4660106"/>
            <a:ext cx="4063014" cy="57057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矩形 32"/>
          <p:cNvSpPr/>
          <p:nvPr/>
        </p:nvSpPr>
        <p:spPr>
          <a:xfrm>
            <a:off x="7013205" y="3578459"/>
            <a:ext cx="4063014" cy="57057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矩形 33"/>
          <p:cNvSpPr/>
          <p:nvPr/>
        </p:nvSpPr>
        <p:spPr>
          <a:xfrm>
            <a:off x="7013205" y="2502506"/>
            <a:ext cx="4063014" cy="57057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矩形 29"/>
          <p:cNvSpPr/>
          <p:nvPr/>
        </p:nvSpPr>
        <p:spPr>
          <a:xfrm>
            <a:off x="1752724" y="3585003"/>
            <a:ext cx="4063014" cy="57057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1752724" y="4653598"/>
            <a:ext cx="4063014" cy="57057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1308100" y="272534"/>
            <a:ext cx="2401258"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动火作业安全</a:t>
            </a:r>
          </a:p>
        </p:txBody>
      </p:sp>
      <p:sp>
        <p:nvSpPr>
          <p:cNvPr id="4" name="文本框 3"/>
          <p:cNvSpPr txBox="1"/>
          <p:nvPr/>
        </p:nvSpPr>
        <p:spPr>
          <a:xfrm>
            <a:off x="2189026" y="1283618"/>
            <a:ext cx="3040664"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（六）动火作业六大禁令</a:t>
            </a:r>
          </a:p>
        </p:txBody>
      </p:sp>
      <p:sp>
        <p:nvSpPr>
          <p:cNvPr id="5"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C00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6" name="直接连接符 5"/>
          <p:cNvCxnSpPr/>
          <p:nvPr/>
        </p:nvCxnSpPr>
        <p:spPr>
          <a:xfrm>
            <a:off x="2082799" y="1715660"/>
            <a:ext cx="396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4" name="文本框 23"/>
          <p:cNvSpPr txBox="1"/>
          <p:nvPr/>
        </p:nvSpPr>
        <p:spPr>
          <a:xfrm>
            <a:off x="1929849" y="4738339"/>
            <a:ext cx="3771588" cy="400110"/>
          </a:xfrm>
          <a:prstGeom prst="rect">
            <a:avLst/>
          </a:prstGeom>
          <a:noFill/>
        </p:spPr>
        <p:txBody>
          <a:bodyPr wrap="square" rtlCol="0">
            <a:spAutoFit/>
          </a:bodyPr>
          <a:lstStyle/>
          <a:p>
            <a:pPr algn="ctr"/>
            <a:r>
              <a:rPr lang="zh-CN" altLang="en-US" sz="2000" dirty="0">
                <a:solidFill>
                  <a:schemeClr val="bg1"/>
                </a:solidFill>
                <a:latin typeface="微软雅黑" pitchFamily="34" charset="-122"/>
                <a:ea typeface="微软雅黑" pitchFamily="34" charset="-122"/>
              </a:rPr>
              <a:t>不清洗，置换不合格，禁止动火</a:t>
            </a:r>
          </a:p>
        </p:txBody>
      </p:sp>
      <p:sp>
        <p:nvSpPr>
          <p:cNvPr id="26" name="文本框 25"/>
          <p:cNvSpPr txBox="1"/>
          <p:nvPr/>
        </p:nvSpPr>
        <p:spPr>
          <a:xfrm>
            <a:off x="7284066" y="2618814"/>
            <a:ext cx="3526903" cy="400110"/>
          </a:xfrm>
          <a:prstGeom prst="rect">
            <a:avLst/>
          </a:prstGeom>
          <a:noFill/>
        </p:spPr>
        <p:txBody>
          <a:bodyPr wrap="square" rtlCol="0">
            <a:spAutoFit/>
          </a:bodyPr>
          <a:lstStyle/>
          <a:p>
            <a:pPr algn="ctr"/>
            <a:r>
              <a:rPr lang="zh-CN" altLang="en-US" sz="2000" dirty="0">
                <a:solidFill>
                  <a:schemeClr val="bg1"/>
                </a:solidFill>
                <a:latin typeface="微软雅黑" pitchFamily="34" charset="-122"/>
                <a:ea typeface="微软雅黑" pitchFamily="34" charset="-122"/>
              </a:rPr>
              <a:t>不消除周围易燃物，禁止动火</a:t>
            </a:r>
          </a:p>
        </p:txBody>
      </p:sp>
      <p:sp>
        <p:nvSpPr>
          <p:cNvPr id="27" name="文本框 26"/>
          <p:cNvSpPr txBox="1"/>
          <p:nvPr/>
        </p:nvSpPr>
        <p:spPr>
          <a:xfrm>
            <a:off x="7284066" y="3703491"/>
            <a:ext cx="3526903" cy="400110"/>
          </a:xfrm>
          <a:prstGeom prst="rect">
            <a:avLst/>
          </a:prstGeom>
          <a:noFill/>
        </p:spPr>
        <p:txBody>
          <a:bodyPr wrap="square" rtlCol="0">
            <a:spAutoFit/>
          </a:bodyPr>
          <a:lstStyle/>
          <a:p>
            <a:pPr algn="ctr"/>
            <a:r>
              <a:rPr lang="zh-CN" altLang="en-US" sz="2000" dirty="0">
                <a:solidFill>
                  <a:schemeClr val="bg1"/>
                </a:solidFill>
                <a:latin typeface="微软雅黑" pitchFamily="34" charset="-122"/>
                <a:ea typeface="微软雅黑" pitchFamily="34" charset="-122"/>
              </a:rPr>
              <a:t>不按时作动火分析，禁止动火</a:t>
            </a:r>
          </a:p>
        </p:txBody>
      </p:sp>
      <p:sp>
        <p:nvSpPr>
          <p:cNvPr id="29" name="文本框 28"/>
          <p:cNvSpPr txBox="1"/>
          <p:nvPr/>
        </p:nvSpPr>
        <p:spPr>
          <a:xfrm>
            <a:off x="7278720" y="4724845"/>
            <a:ext cx="3526903" cy="400110"/>
          </a:xfrm>
          <a:prstGeom prst="rect">
            <a:avLst/>
          </a:prstGeom>
          <a:noFill/>
        </p:spPr>
        <p:txBody>
          <a:bodyPr wrap="square" rtlCol="0">
            <a:spAutoFit/>
          </a:bodyPr>
          <a:lstStyle/>
          <a:p>
            <a:pPr algn="ctr"/>
            <a:r>
              <a:rPr lang="zh-CN" altLang="en-US" sz="2000" dirty="0">
                <a:solidFill>
                  <a:schemeClr val="bg1"/>
                </a:solidFill>
                <a:latin typeface="微软雅黑" pitchFamily="34" charset="-122"/>
                <a:ea typeface="微软雅黑" pitchFamily="34" charset="-122"/>
              </a:rPr>
              <a:t>没有消防措施，禁止动火</a:t>
            </a:r>
          </a:p>
        </p:txBody>
      </p:sp>
      <p:sp>
        <p:nvSpPr>
          <p:cNvPr id="31" name="矩形 30"/>
          <p:cNvSpPr/>
          <p:nvPr/>
        </p:nvSpPr>
        <p:spPr>
          <a:xfrm>
            <a:off x="1752724" y="2516927"/>
            <a:ext cx="4063014" cy="57057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文本框 21"/>
          <p:cNvSpPr txBox="1"/>
          <p:nvPr/>
        </p:nvSpPr>
        <p:spPr>
          <a:xfrm>
            <a:off x="1752724" y="3665527"/>
            <a:ext cx="4063013" cy="400110"/>
          </a:xfrm>
          <a:prstGeom prst="rect">
            <a:avLst/>
          </a:prstGeom>
          <a:noFill/>
        </p:spPr>
        <p:txBody>
          <a:bodyPr wrap="square" rtlCol="0">
            <a:spAutoFit/>
          </a:bodyPr>
          <a:lstStyle/>
          <a:p>
            <a:r>
              <a:rPr lang="zh-CN" altLang="en-US" sz="2000" dirty="0">
                <a:solidFill>
                  <a:schemeClr val="bg1"/>
                </a:solidFill>
                <a:latin typeface="微软雅黑" pitchFamily="34" charset="-122"/>
                <a:ea typeface="微软雅黑" pitchFamily="34" charset="-122"/>
              </a:rPr>
              <a:t>不与生产系统可靠隔绝，禁止动火</a:t>
            </a:r>
          </a:p>
        </p:txBody>
      </p:sp>
      <p:sp>
        <p:nvSpPr>
          <p:cNvPr id="8" name="文本框 7"/>
          <p:cNvSpPr txBox="1"/>
          <p:nvPr/>
        </p:nvSpPr>
        <p:spPr>
          <a:xfrm>
            <a:off x="1867023" y="2597965"/>
            <a:ext cx="3834413" cy="400110"/>
          </a:xfrm>
          <a:prstGeom prst="rect">
            <a:avLst/>
          </a:prstGeom>
          <a:noFill/>
        </p:spPr>
        <p:txBody>
          <a:bodyPr wrap="square" rtlCol="0">
            <a:spAutoFit/>
          </a:bodyPr>
          <a:lstStyle/>
          <a:p>
            <a:pPr algn="ctr"/>
            <a:r>
              <a:rPr lang="zh-CN" altLang="en-US" sz="2000" dirty="0">
                <a:solidFill>
                  <a:schemeClr val="bg1"/>
                </a:solidFill>
                <a:latin typeface="微软雅黑" pitchFamily="34" charset="-122"/>
                <a:ea typeface="微软雅黑" pitchFamily="34" charset="-122"/>
              </a:rPr>
              <a:t>动火许可证未经批准，禁止动火</a:t>
            </a:r>
          </a:p>
        </p:txBody>
      </p:sp>
      <p:sp>
        <p:nvSpPr>
          <p:cNvPr id="35" name="菱形 34"/>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文本框 35"/>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01</a:t>
            </a:r>
            <a:endParaRPr lang="zh-CN" altLang="en-US" sz="2400" b="1" dirty="0">
              <a:solidFill>
                <a:schemeClr val="bg1"/>
              </a:solidFill>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250" fill="hold"/>
                                        <p:tgtEl>
                                          <p:spTgt spid="5"/>
                                        </p:tgtEl>
                                        <p:attrNameLst>
                                          <p:attrName>ppt_x</p:attrName>
                                        </p:attrNameLst>
                                      </p:cBhvr>
                                      <p:tavLst>
                                        <p:tav tm="0">
                                          <p:val>
                                            <p:strVal val="0-#ppt_w/2"/>
                                          </p:val>
                                        </p:tav>
                                        <p:tav tm="100000">
                                          <p:val>
                                            <p:strVal val="#ppt_x"/>
                                          </p:val>
                                        </p:tav>
                                      </p:tavLst>
                                    </p:anim>
                                    <p:anim calcmode="lin" valueType="num">
                                      <p:cBhvr additive="base">
                                        <p:cTn id="8" dur="25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图片 21"/>
          <p:cNvPicPr>
            <a:picLocks noChangeAspect="1"/>
          </p:cNvPicPr>
          <p:nvPr/>
        </p:nvPicPr>
        <p:blipFill>
          <a:blip r:embed="rId3"/>
          <a:stretch>
            <a:fillRect/>
          </a:stretch>
        </p:blipFill>
        <p:spPr>
          <a:xfrm>
            <a:off x="-571365" y="1989639"/>
            <a:ext cx="4024564" cy="4675017"/>
          </a:xfrm>
          <a:prstGeom prst="rect">
            <a:avLst/>
          </a:prstGeom>
        </p:spPr>
      </p:pic>
      <p:sp>
        <p:nvSpPr>
          <p:cNvPr id="21" name="矩形 20"/>
          <p:cNvSpPr/>
          <p:nvPr/>
        </p:nvSpPr>
        <p:spPr>
          <a:xfrm>
            <a:off x="3683001" y="5360083"/>
            <a:ext cx="1422399" cy="1291619"/>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nvSpPr>
        <p:spPr>
          <a:xfrm>
            <a:off x="3683001" y="3673741"/>
            <a:ext cx="1422399" cy="1291619"/>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p:nvSpPr>
        <p:spPr>
          <a:xfrm>
            <a:off x="5254237" y="5373037"/>
            <a:ext cx="6745676" cy="1291619"/>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p:nvSpPr>
        <p:spPr>
          <a:xfrm>
            <a:off x="5254237" y="3673741"/>
            <a:ext cx="6745676" cy="1291619"/>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5254237" y="1974445"/>
            <a:ext cx="6745676" cy="1291619"/>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p:nvSpPr>
        <p:spPr>
          <a:xfrm>
            <a:off x="3683001" y="1974445"/>
            <a:ext cx="1422399" cy="1291619"/>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308100" y="272534"/>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受限空间作业安全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02</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702787" y="1332010"/>
            <a:ext cx="2550762"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（一）定义</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2082799" y="1715660"/>
            <a:ext cx="396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5335202" y="1935429"/>
            <a:ext cx="6463314" cy="1338828"/>
          </a:xfrm>
          <a:prstGeom prst="rect">
            <a:avLst/>
          </a:prstGeom>
          <a:noFill/>
        </p:spPr>
        <p:txBody>
          <a:bodyPr wrap="square" rtlCol="0">
            <a:spAutoFit/>
          </a:bodyPr>
          <a:lstStyle/>
          <a:p>
            <a:pPr>
              <a:lnSpc>
                <a:spcPct val="150000"/>
              </a:lnSpc>
            </a:pPr>
            <a:r>
              <a:rPr lang="zh-CN" altLang="en-US" dirty="0">
                <a:solidFill>
                  <a:schemeClr val="bg1"/>
                </a:solidFill>
                <a:latin typeface="微软雅黑" pitchFamily="34" charset="-122"/>
                <a:ea typeface="微软雅黑" pitchFamily="34" charset="-122"/>
              </a:rPr>
              <a:t>受限空间是指封闭或者部分封闭，与外界相对隔离，出入口较为狭窄，作业人员不能长时间在内工作，自然通风不良，易造成有毒有害、易燃易爆物质积聚或者氧含量不足的空间。</a:t>
            </a:r>
          </a:p>
        </p:txBody>
      </p:sp>
      <p:sp>
        <p:nvSpPr>
          <p:cNvPr id="9" name="文本框 8"/>
          <p:cNvSpPr txBox="1"/>
          <p:nvPr/>
        </p:nvSpPr>
        <p:spPr>
          <a:xfrm>
            <a:off x="5335202" y="3641821"/>
            <a:ext cx="5195887" cy="1289905"/>
          </a:xfrm>
          <a:prstGeom prst="rect">
            <a:avLst/>
          </a:prstGeom>
          <a:noFill/>
        </p:spPr>
        <p:txBody>
          <a:bodyPr wrap="square" rtlCol="0">
            <a:spAutoFit/>
          </a:bodyPr>
          <a:lstStyle>
            <a:defPPr>
              <a:defRPr lang="zh-CN"/>
            </a:defPPr>
            <a:lvl1pPr>
              <a:lnSpc>
                <a:spcPct val="150000"/>
              </a:lnSpc>
              <a:defRPr>
                <a:solidFill>
                  <a:schemeClr val="bg1"/>
                </a:solidFill>
                <a:latin typeface="微软雅黑" pitchFamily="34" charset="-122"/>
                <a:ea typeface="微软雅黑" pitchFamily="34" charset="-122"/>
              </a:defRPr>
            </a:lvl1pPr>
          </a:lstStyle>
          <a:p>
            <a:r>
              <a:rPr lang="zh-CN" altLang="en-US" dirty="0"/>
              <a:t>空间有限（但人可以进入作业）</a:t>
            </a:r>
            <a:endParaRPr lang="en-US" altLang="zh-CN" dirty="0"/>
          </a:p>
          <a:p>
            <a:r>
              <a:rPr lang="zh-CN" altLang="en-US" dirty="0"/>
              <a:t>进出口受限，不能自如进出</a:t>
            </a:r>
          </a:p>
          <a:p>
            <a:r>
              <a:rPr lang="zh-CN" altLang="en-US" dirty="0"/>
              <a:t>非设计用来给员工长时间在内工作的场所</a:t>
            </a:r>
          </a:p>
        </p:txBody>
      </p:sp>
      <p:sp>
        <p:nvSpPr>
          <p:cNvPr id="10" name="文本框 9"/>
          <p:cNvSpPr txBox="1"/>
          <p:nvPr/>
        </p:nvSpPr>
        <p:spPr>
          <a:xfrm>
            <a:off x="5335202" y="5715703"/>
            <a:ext cx="6239649" cy="458908"/>
          </a:xfrm>
          <a:prstGeom prst="rect">
            <a:avLst/>
          </a:prstGeom>
          <a:noFill/>
        </p:spPr>
        <p:txBody>
          <a:bodyPr wrap="square" rtlCol="0">
            <a:spAutoFit/>
          </a:bodyPr>
          <a:lstStyle>
            <a:defPPr>
              <a:defRPr lang="zh-CN"/>
            </a:defPPr>
            <a:lvl1pPr>
              <a:lnSpc>
                <a:spcPct val="150000"/>
              </a:lnSpc>
              <a:defRPr>
                <a:solidFill>
                  <a:schemeClr val="bg1"/>
                </a:solidFill>
                <a:latin typeface="微软雅黑" pitchFamily="34" charset="-122"/>
                <a:ea typeface="微软雅黑" pitchFamily="34" charset="-122"/>
              </a:defRPr>
            </a:lvl1pPr>
          </a:lstStyle>
          <a:p>
            <a:r>
              <a:rPr lang="zh-CN" altLang="en-US" dirty="0"/>
              <a:t>中毒、窒息、火灾、爆炸、淹溺、吞没、机械伤害等</a:t>
            </a:r>
          </a:p>
        </p:txBody>
      </p:sp>
      <p:sp>
        <p:nvSpPr>
          <p:cNvPr id="11" name="文本框 10"/>
          <p:cNvSpPr txBox="1"/>
          <p:nvPr/>
        </p:nvSpPr>
        <p:spPr>
          <a:xfrm>
            <a:off x="3711680" y="5605527"/>
            <a:ext cx="1365039" cy="826637"/>
          </a:xfrm>
          <a:prstGeom prst="rect">
            <a:avLst/>
          </a:prstGeom>
          <a:noFill/>
        </p:spPr>
        <p:txBody>
          <a:bodyPr wrap="square" rtlCol="0">
            <a:spAutoFit/>
          </a:bodyPr>
          <a:lstStyle/>
          <a:p>
            <a:pPr algn="ctr">
              <a:lnSpc>
                <a:spcPct val="125000"/>
              </a:lnSpc>
            </a:pPr>
            <a:r>
              <a:rPr lang="zh-CN" altLang="en-US" sz="2000" b="1" dirty="0">
                <a:solidFill>
                  <a:schemeClr val="bg1">
                    <a:lumMod val="95000"/>
                  </a:schemeClr>
                </a:solidFill>
                <a:latin typeface="微软雅黑" pitchFamily="34" charset="-122"/>
                <a:ea typeface="微软雅黑" pitchFamily="34" charset="-122"/>
              </a:rPr>
              <a:t>主要事故</a:t>
            </a:r>
            <a:endParaRPr lang="en-US" altLang="zh-CN" sz="2000" b="1" dirty="0">
              <a:solidFill>
                <a:schemeClr val="bg1">
                  <a:lumMod val="95000"/>
                </a:schemeClr>
              </a:solidFill>
              <a:latin typeface="微软雅黑" pitchFamily="34" charset="-122"/>
              <a:ea typeface="微软雅黑" pitchFamily="34" charset="-122"/>
            </a:endParaRPr>
          </a:p>
          <a:p>
            <a:pPr algn="ctr">
              <a:lnSpc>
                <a:spcPct val="125000"/>
              </a:lnSpc>
            </a:pPr>
            <a:r>
              <a:rPr lang="zh-CN" altLang="en-US" sz="2000" b="1" dirty="0">
                <a:solidFill>
                  <a:schemeClr val="bg1">
                    <a:lumMod val="95000"/>
                  </a:schemeClr>
                </a:solidFill>
                <a:latin typeface="微软雅黑" pitchFamily="34" charset="-122"/>
                <a:ea typeface="微软雅黑" pitchFamily="34" charset="-122"/>
              </a:rPr>
              <a:t>类型</a:t>
            </a:r>
          </a:p>
        </p:txBody>
      </p:sp>
      <p:sp>
        <p:nvSpPr>
          <p:cNvPr id="12" name="文本框 11"/>
          <p:cNvSpPr txBox="1"/>
          <p:nvPr/>
        </p:nvSpPr>
        <p:spPr>
          <a:xfrm>
            <a:off x="3709386" y="3906231"/>
            <a:ext cx="1396014" cy="826637"/>
          </a:xfrm>
          <a:prstGeom prst="rect">
            <a:avLst/>
          </a:prstGeom>
          <a:noFill/>
        </p:spPr>
        <p:txBody>
          <a:bodyPr wrap="square" rtlCol="0">
            <a:spAutoFit/>
          </a:bodyPr>
          <a:lstStyle>
            <a:defPPr>
              <a:defRPr lang="zh-CN"/>
            </a:defPPr>
            <a:lvl1pPr algn="ctr">
              <a:lnSpc>
                <a:spcPct val="125000"/>
              </a:lnSpc>
              <a:defRPr sz="2000" b="1">
                <a:solidFill>
                  <a:schemeClr val="bg1">
                    <a:lumMod val="95000"/>
                  </a:schemeClr>
                </a:solidFill>
                <a:latin typeface="微软雅黑" pitchFamily="34" charset="-122"/>
                <a:ea typeface="微软雅黑" pitchFamily="34" charset="-122"/>
              </a:defRPr>
            </a:lvl1pPr>
          </a:lstStyle>
          <a:p>
            <a:r>
              <a:rPr lang="zh-CN" altLang="en-US" dirty="0"/>
              <a:t>受限空间</a:t>
            </a:r>
            <a:endParaRPr lang="en-US" altLang="zh-CN" dirty="0"/>
          </a:p>
          <a:p>
            <a:r>
              <a:rPr lang="zh-CN" altLang="en-US" dirty="0"/>
              <a:t>的特点</a:t>
            </a:r>
          </a:p>
        </p:txBody>
      </p:sp>
      <p:sp>
        <p:nvSpPr>
          <p:cNvPr id="13" name="文本框 12"/>
          <p:cNvSpPr txBox="1"/>
          <p:nvPr/>
        </p:nvSpPr>
        <p:spPr>
          <a:xfrm>
            <a:off x="3896112" y="2417679"/>
            <a:ext cx="996176" cy="400110"/>
          </a:xfrm>
          <a:prstGeom prst="rect">
            <a:avLst/>
          </a:prstGeom>
          <a:noFill/>
        </p:spPr>
        <p:txBody>
          <a:bodyPr wrap="square" rtlCol="0">
            <a:spAutoFit/>
          </a:bodyPr>
          <a:lstStyle/>
          <a:p>
            <a:pPr algn="ctr"/>
            <a:r>
              <a:rPr lang="zh-CN" altLang="en-US" sz="2000" b="1" dirty="0">
                <a:solidFill>
                  <a:schemeClr val="bg1">
                    <a:lumMod val="95000"/>
                  </a:schemeClr>
                </a:solidFill>
                <a:latin typeface="微软雅黑" pitchFamily="34" charset="-122"/>
                <a:ea typeface="微软雅黑" pitchFamily="34" charset="-122"/>
              </a:rPr>
              <a:t>定义</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圆角矩形 20"/>
          <p:cNvSpPr/>
          <p:nvPr/>
        </p:nvSpPr>
        <p:spPr>
          <a:xfrm>
            <a:off x="1862320" y="5450513"/>
            <a:ext cx="1449019" cy="937688"/>
          </a:xfrm>
          <a:prstGeom prst="roundRect">
            <a:avLst>
              <a:gd name="adj" fmla="val 9895"/>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圆角矩形 19"/>
          <p:cNvSpPr/>
          <p:nvPr/>
        </p:nvSpPr>
        <p:spPr>
          <a:xfrm>
            <a:off x="1852077" y="3786584"/>
            <a:ext cx="1449019" cy="937688"/>
          </a:xfrm>
          <a:prstGeom prst="roundRect">
            <a:avLst>
              <a:gd name="adj" fmla="val 9895"/>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圆角矩形 32"/>
          <p:cNvSpPr/>
          <p:nvPr/>
        </p:nvSpPr>
        <p:spPr>
          <a:xfrm>
            <a:off x="1858361" y="2353859"/>
            <a:ext cx="1449019" cy="937688"/>
          </a:xfrm>
          <a:prstGeom prst="roundRect">
            <a:avLst>
              <a:gd name="adj" fmla="val 9895"/>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308100" y="272534"/>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受限空间作业安全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02</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2031999" y="1306610"/>
            <a:ext cx="2550762"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（二）受限空间分类</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E28F5C"/>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2031999" y="1715660"/>
            <a:ext cx="396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3" name="文本框 22"/>
          <p:cNvSpPr txBox="1"/>
          <p:nvPr/>
        </p:nvSpPr>
        <p:spPr>
          <a:xfrm>
            <a:off x="1949140" y="2392238"/>
            <a:ext cx="1275381" cy="830997"/>
          </a:xfrm>
          <a:prstGeom prst="rect">
            <a:avLst/>
          </a:prstGeom>
          <a:noFill/>
        </p:spPr>
        <p:txBody>
          <a:bodyPr wrap="square" rtlCol="0">
            <a:spAutoFit/>
          </a:bodyPr>
          <a:lstStyle/>
          <a:p>
            <a:pPr algn="ctr">
              <a:lnSpc>
                <a:spcPct val="120000"/>
              </a:lnSpc>
            </a:pPr>
            <a:r>
              <a:rPr lang="zh-CN" altLang="en-US" sz="2000" dirty="0">
                <a:solidFill>
                  <a:schemeClr val="bg1"/>
                </a:solidFill>
                <a:latin typeface="微软雅黑" pitchFamily="34" charset="-122"/>
                <a:ea typeface="微软雅黑" pitchFamily="34" charset="-122"/>
              </a:rPr>
              <a:t>封闭半封闭设备</a:t>
            </a:r>
            <a:endParaRPr lang="en-US" altLang="zh-CN" sz="2000" dirty="0">
              <a:solidFill>
                <a:schemeClr val="bg1"/>
              </a:solidFill>
              <a:latin typeface="微软雅黑" pitchFamily="34" charset="-122"/>
              <a:ea typeface="微软雅黑" pitchFamily="34" charset="-122"/>
            </a:endParaRPr>
          </a:p>
        </p:txBody>
      </p:sp>
      <p:sp>
        <p:nvSpPr>
          <p:cNvPr id="26" name="文本框 25"/>
          <p:cNvSpPr txBox="1"/>
          <p:nvPr/>
        </p:nvSpPr>
        <p:spPr>
          <a:xfrm>
            <a:off x="3634890" y="2415481"/>
            <a:ext cx="6680200" cy="784830"/>
          </a:xfrm>
          <a:prstGeom prst="rect">
            <a:avLst/>
          </a:prstGeom>
          <a:noFill/>
        </p:spPr>
        <p:txBody>
          <a:bodyPr wrap="square" rtlCol="0">
            <a:spAutoFit/>
          </a:bodyPr>
          <a:lstStyle>
            <a:defPPr>
              <a:defRPr lang="zh-CN"/>
            </a:defPPr>
            <a:lvl1pPr>
              <a:lnSpc>
                <a:spcPct val="125000"/>
              </a:lnSpc>
              <a:defRPr>
                <a:latin typeface="微软雅黑" pitchFamily="34" charset="-122"/>
                <a:ea typeface="微软雅黑" pitchFamily="34" charset="-122"/>
              </a:defRPr>
            </a:lvl1pPr>
          </a:lstStyle>
          <a:p>
            <a:r>
              <a:rPr lang="zh-CN" altLang="en-US" dirty="0"/>
              <a:t>如</a:t>
            </a:r>
            <a:r>
              <a:rPr lang="zh-CN" altLang="zh-CN" dirty="0"/>
              <a:t>船舱、贮罐、车载槽罐、反应塔（釜）、压力容器、冷藏箱、浮筒、管道、锅炉等。</a:t>
            </a:r>
            <a:endParaRPr lang="zh-CN" altLang="en-US" dirty="0"/>
          </a:p>
        </p:txBody>
      </p:sp>
      <p:sp>
        <p:nvSpPr>
          <p:cNvPr id="27" name="文本框 26"/>
          <p:cNvSpPr txBox="1"/>
          <p:nvPr/>
        </p:nvSpPr>
        <p:spPr>
          <a:xfrm>
            <a:off x="3634890" y="3702127"/>
            <a:ext cx="6680200" cy="1099468"/>
          </a:xfrm>
          <a:prstGeom prst="rect">
            <a:avLst/>
          </a:prstGeom>
          <a:noFill/>
        </p:spPr>
        <p:txBody>
          <a:bodyPr wrap="square" rtlCol="0">
            <a:spAutoFit/>
          </a:bodyPr>
          <a:lstStyle/>
          <a:p>
            <a:pPr>
              <a:lnSpc>
                <a:spcPct val="125000"/>
              </a:lnSpc>
            </a:pPr>
            <a:r>
              <a:rPr lang="zh-CN" altLang="zh-CN" dirty="0">
                <a:latin typeface="微软雅黑" pitchFamily="34" charset="-122"/>
                <a:ea typeface="微软雅黑" pitchFamily="34" charset="-122"/>
              </a:rPr>
              <a:t>如地下管道、地下室、地下仓库、地下工程、暗沟、隧道、涵洞、地坑、废井、地窖、污水池（井）、沼气池、化粪池、下水道、沟、井、池、建筑孔桩、地下电缆沟等。</a:t>
            </a:r>
            <a:endParaRPr lang="zh-CN" altLang="en-US" dirty="0">
              <a:latin typeface="微软雅黑" pitchFamily="34" charset="-122"/>
              <a:ea typeface="微软雅黑" pitchFamily="34" charset="-122"/>
            </a:endParaRPr>
          </a:p>
        </p:txBody>
      </p:sp>
      <p:sp>
        <p:nvSpPr>
          <p:cNvPr id="28" name="文本框 27"/>
          <p:cNvSpPr txBox="1"/>
          <p:nvPr/>
        </p:nvSpPr>
        <p:spPr>
          <a:xfrm>
            <a:off x="3634890" y="5542746"/>
            <a:ext cx="6680200" cy="784830"/>
          </a:xfrm>
          <a:prstGeom prst="rect">
            <a:avLst/>
          </a:prstGeom>
          <a:noFill/>
        </p:spPr>
        <p:txBody>
          <a:bodyPr wrap="square" rtlCol="0">
            <a:spAutoFit/>
          </a:bodyPr>
          <a:lstStyle>
            <a:defPPr>
              <a:defRPr lang="zh-CN"/>
            </a:defPPr>
            <a:lvl1pPr>
              <a:lnSpc>
                <a:spcPct val="125000"/>
              </a:lnSpc>
              <a:defRPr>
                <a:latin typeface="微软雅黑" pitchFamily="34" charset="-122"/>
                <a:ea typeface="微软雅黑" pitchFamily="34" charset="-122"/>
              </a:defRPr>
            </a:lvl1pPr>
          </a:lstStyle>
          <a:p>
            <a:r>
              <a:rPr lang="zh-CN" altLang="zh-CN" dirty="0"/>
              <a:t>如储藏室、酒糟池、发酵池、垃圾站、温室、冷库、粮仓、料仓、试验场所、烟道等</a:t>
            </a:r>
            <a:r>
              <a:rPr lang="zh-CN" altLang="en-US" dirty="0"/>
              <a:t>。</a:t>
            </a:r>
          </a:p>
        </p:txBody>
      </p:sp>
      <p:sp>
        <p:nvSpPr>
          <p:cNvPr id="31" name="圆角矩形 30"/>
          <p:cNvSpPr/>
          <p:nvPr/>
        </p:nvSpPr>
        <p:spPr>
          <a:xfrm>
            <a:off x="1702787" y="2186413"/>
            <a:ext cx="8764703" cy="1211357"/>
          </a:xfrm>
          <a:prstGeom prst="roundRect">
            <a:avLst>
              <a:gd name="adj" fmla="val 10377"/>
            </a:avLst>
          </a:prstGeom>
          <a:noFill/>
          <a:ln>
            <a:solidFill>
              <a:srgbClr val="E28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圆角矩形 34"/>
          <p:cNvSpPr/>
          <p:nvPr/>
        </p:nvSpPr>
        <p:spPr>
          <a:xfrm>
            <a:off x="1702787" y="3649750"/>
            <a:ext cx="8764703" cy="1211357"/>
          </a:xfrm>
          <a:prstGeom prst="roundRect">
            <a:avLst>
              <a:gd name="adj" fmla="val 10377"/>
            </a:avLst>
          </a:prstGeom>
          <a:noFill/>
          <a:ln>
            <a:solidFill>
              <a:srgbClr val="E28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圆角矩形 36"/>
          <p:cNvSpPr/>
          <p:nvPr/>
        </p:nvSpPr>
        <p:spPr>
          <a:xfrm>
            <a:off x="1702787" y="5313679"/>
            <a:ext cx="8764703" cy="1211357"/>
          </a:xfrm>
          <a:prstGeom prst="roundRect">
            <a:avLst>
              <a:gd name="adj" fmla="val 10377"/>
            </a:avLst>
          </a:prstGeom>
          <a:noFill/>
          <a:ln>
            <a:solidFill>
              <a:srgbClr val="E28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文本框 23"/>
          <p:cNvSpPr txBox="1"/>
          <p:nvPr/>
        </p:nvSpPr>
        <p:spPr>
          <a:xfrm>
            <a:off x="1743577" y="3839929"/>
            <a:ext cx="1615916" cy="830997"/>
          </a:xfrm>
          <a:prstGeom prst="rect">
            <a:avLst/>
          </a:prstGeom>
          <a:noFill/>
        </p:spPr>
        <p:txBody>
          <a:bodyPr wrap="square" rtlCol="0">
            <a:spAutoFit/>
          </a:bodyPr>
          <a:lstStyle>
            <a:defPPr>
              <a:defRPr lang="zh-CN"/>
            </a:defPPr>
            <a:lvl1pPr algn="ctr">
              <a:lnSpc>
                <a:spcPct val="120000"/>
              </a:lnSpc>
              <a:defRPr sz="2000">
                <a:solidFill>
                  <a:schemeClr val="bg1"/>
                </a:solidFill>
                <a:latin typeface="微软雅黑" pitchFamily="34" charset="-122"/>
                <a:ea typeface="微软雅黑" pitchFamily="34" charset="-122"/>
              </a:defRPr>
            </a:lvl1pPr>
          </a:lstStyle>
          <a:p>
            <a:r>
              <a:rPr lang="zh-CN" altLang="zh-CN" dirty="0"/>
              <a:t>地下建</a:t>
            </a:r>
            <a:endParaRPr lang="en-US" altLang="zh-CN" dirty="0"/>
          </a:p>
          <a:p>
            <a:r>
              <a:rPr lang="zh-CN" altLang="zh-CN" dirty="0"/>
              <a:t>（构）筑物</a:t>
            </a:r>
            <a:endParaRPr lang="en-US" altLang="zh-CN" dirty="0"/>
          </a:p>
        </p:txBody>
      </p:sp>
      <p:sp>
        <p:nvSpPr>
          <p:cNvPr id="25" name="文本框 24"/>
          <p:cNvSpPr txBox="1"/>
          <p:nvPr/>
        </p:nvSpPr>
        <p:spPr>
          <a:xfrm>
            <a:off x="1815196" y="5503858"/>
            <a:ext cx="1485900" cy="830997"/>
          </a:xfrm>
          <a:prstGeom prst="rect">
            <a:avLst/>
          </a:prstGeom>
          <a:noFill/>
        </p:spPr>
        <p:txBody>
          <a:bodyPr wrap="square" rtlCol="0">
            <a:spAutoFit/>
          </a:bodyPr>
          <a:lstStyle>
            <a:defPPr>
              <a:defRPr lang="zh-CN"/>
            </a:defPPr>
            <a:lvl1pPr algn="ctr">
              <a:lnSpc>
                <a:spcPct val="120000"/>
              </a:lnSpc>
              <a:defRPr sz="2000">
                <a:solidFill>
                  <a:schemeClr val="bg1"/>
                </a:solidFill>
                <a:latin typeface="微软雅黑" pitchFamily="34" charset="-122"/>
                <a:ea typeface="微软雅黑" pitchFamily="34" charset="-122"/>
              </a:defRPr>
            </a:lvl1pPr>
          </a:lstStyle>
          <a:p>
            <a:r>
              <a:rPr lang="zh-CN" altLang="zh-CN" dirty="0"/>
              <a:t>地</a:t>
            </a:r>
            <a:r>
              <a:rPr lang="zh-CN" altLang="en-US" dirty="0"/>
              <a:t>上</a:t>
            </a:r>
            <a:r>
              <a:rPr lang="zh-CN" altLang="zh-CN" dirty="0"/>
              <a:t>建</a:t>
            </a:r>
            <a:endParaRPr lang="en-US" altLang="zh-CN" dirty="0"/>
          </a:p>
          <a:p>
            <a:r>
              <a:rPr lang="zh-CN" altLang="zh-CN" dirty="0"/>
              <a:t>（构）筑物</a:t>
            </a:r>
            <a:endParaRPr lang="en-US" altLang="zh-C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圆角矩形 32"/>
          <p:cNvSpPr/>
          <p:nvPr/>
        </p:nvSpPr>
        <p:spPr>
          <a:xfrm>
            <a:off x="1961540" y="2535054"/>
            <a:ext cx="1449019" cy="1392641"/>
          </a:xfrm>
          <a:prstGeom prst="roundRect">
            <a:avLst>
              <a:gd name="adj" fmla="val 7548"/>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308100" y="272534"/>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受限空间作业安全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02</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2031999" y="1306610"/>
            <a:ext cx="2550762"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（二）受限空间分类</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E28F5C"/>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2031999" y="1715660"/>
            <a:ext cx="396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3" name="文本框 22"/>
          <p:cNvSpPr txBox="1"/>
          <p:nvPr/>
        </p:nvSpPr>
        <p:spPr>
          <a:xfrm>
            <a:off x="2013936" y="2631209"/>
            <a:ext cx="1275381" cy="1200329"/>
          </a:xfrm>
          <a:prstGeom prst="rect">
            <a:avLst/>
          </a:prstGeom>
          <a:noFill/>
        </p:spPr>
        <p:txBody>
          <a:bodyPr wrap="square" rtlCol="0">
            <a:spAutoFit/>
          </a:bodyPr>
          <a:lstStyle/>
          <a:p>
            <a:pPr algn="ctr">
              <a:lnSpc>
                <a:spcPct val="120000"/>
              </a:lnSpc>
            </a:pPr>
            <a:r>
              <a:rPr lang="zh-CN" altLang="en-US" sz="2000" dirty="0">
                <a:latin typeface="微软雅黑" pitchFamily="34" charset="-122"/>
                <a:ea typeface="微软雅黑" pitchFamily="34" charset="-122"/>
              </a:rPr>
              <a:t>特殊情况（一）</a:t>
            </a:r>
            <a:endParaRPr lang="en-US" altLang="zh-CN" sz="2000" dirty="0">
              <a:latin typeface="微软雅黑" pitchFamily="34" charset="-122"/>
              <a:ea typeface="微软雅黑" pitchFamily="34" charset="-122"/>
            </a:endParaRPr>
          </a:p>
          <a:p>
            <a:pPr algn="ctr">
              <a:lnSpc>
                <a:spcPct val="120000"/>
              </a:lnSpc>
            </a:pPr>
            <a:r>
              <a:rPr lang="zh-CN" altLang="en-US" sz="2000" dirty="0">
                <a:latin typeface="微软雅黑" pitchFamily="34" charset="-122"/>
                <a:ea typeface="微软雅黑" pitchFamily="34" charset="-122"/>
              </a:rPr>
              <a:t>围堤</a:t>
            </a:r>
            <a:endParaRPr lang="en-US" altLang="zh-CN" sz="2000" dirty="0">
              <a:latin typeface="微软雅黑" pitchFamily="34" charset="-122"/>
              <a:ea typeface="微软雅黑" pitchFamily="34" charset="-122"/>
            </a:endParaRPr>
          </a:p>
        </p:txBody>
      </p:sp>
      <p:sp>
        <p:nvSpPr>
          <p:cNvPr id="26" name="文本框 25"/>
          <p:cNvSpPr txBox="1"/>
          <p:nvPr/>
        </p:nvSpPr>
        <p:spPr>
          <a:xfrm>
            <a:off x="3601668" y="2354210"/>
            <a:ext cx="7423528" cy="1754326"/>
          </a:xfrm>
          <a:prstGeom prst="rect">
            <a:avLst/>
          </a:prstGeom>
          <a:noFill/>
        </p:spPr>
        <p:txBody>
          <a:bodyPr wrap="square" rtlCol="0">
            <a:spAutoFit/>
          </a:bodyPr>
          <a:lstStyle/>
          <a:p>
            <a:pPr algn="just">
              <a:lnSpc>
                <a:spcPct val="150000"/>
              </a:lnSpc>
            </a:pPr>
            <a:r>
              <a:rPr lang="zh-CN" altLang="en-US" dirty="0">
                <a:solidFill>
                  <a:schemeClr val="tx1">
                    <a:lumMod val="85000"/>
                    <a:lumOff val="15000"/>
                  </a:schemeClr>
                </a:solidFill>
                <a:latin typeface="微软雅黑" pitchFamily="34" charset="-122"/>
                <a:ea typeface="微软雅黑" pitchFamily="34" charset="-122"/>
                <a:cs typeface="Times New Roman" pitchFamily="18" charset="0"/>
              </a:rPr>
              <a:t>符合下列条件之一的围堤，可视为受限空间：</a:t>
            </a:r>
            <a:endParaRPr lang="en-US" altLang="zh-CN" dirty="0">
              <a:solidFill>
                <a:schemeClr val="tx1">
                  <a:lumMod val="85000"/>
                  <a:lumOff val="15000"/>
                </a:schemeClr>
              </a:solidFill>
              <a:latin typeface="微软雅黑" pitchFamily="34" charset="-122"/>
              <a:ea typeface="微软雅黑" pitchFamily="34" charset="-122"/>
              <a:cs typeface="Times New Roman" pitchFamily="18" charset="0"/>
            </a:endParaRPr>
          </a:p>
          <a:p>
            <a:pPr marL="342900" indent="-342900" algn="just">
              <a:lnSpc>
                <a:spcPct val="150000"/>
              </a:lnSpc>
              <a:buFont typeface="Wingdings" charset="2"/>
              <a:buChar char="l"/>
            </a:pPr>
            <a:r>
              <a:rPr lang="zh-CN" altLang="en-US" dirty="0">
                <a:solidFill>
                  <a:schemeClr val="tx1">
                    <a:lumMod val="85000"/>
                    <a:lumOff val="15000"/>
                  </a:schemeClr>
                </a:solidFill>
                <a:latin typeface="微软雅黑" pitchFamily="34" charset="-122"/>
                <a:ea typeface="微软雅黑" pitchFamily="34" charset="-122"/>
                <a:cs typeface="Times New Roman" pitchFamily="18" charset="0"/>
              </a:rPr>
              <a:t>高于</a:t>
            </a:r>
            <a:r>
              <a:rPr lang="en-US" altLang="zh-CN" dirty="0">
                <a:solidFill>
                  <a:schemeClr val="tx1">
                    <a:lumMod val="85000"/>
                    <a:lumOff val="15000"/>
                  </a:schemeClr>
                </a:solidFill>
                <a:latin typeface="微软雅黑" pitchFamily="34" charset="-122"/>
                <a:ea typeface="微软雅黑" pitchFamily="34" charset="-122"/>
                <a:cs typeface="Times New Roman" pitchFamily="18" charset="0"/>
              </a:rPr>
              <a:t>1.2m</a:t>
            </a:r>
            <a:r>
              <a:rPr lang="zh-CN" altLang="en-US" dirty="0">
                <a:solidFill>
                  <a:schemeClr val="tx1">
                    <a:lumMod val="85000"/>
                    <a:lumOff val="15000"/>
                  </a:schemeClr>
                </a:solidFill>
                <a:latin typeface="微软雅黑" pitchFamily="34" charset="-122"/>
                <a:ea typeface="微软雅黑" pitchFamily="34" charset="-122"/>
                <a:cs typeface="Times New Roman" pitchFamily="18" charset="0"/>
              </a:rPr>
              <a:t>的垂直墙壁围堤，且围堤内外没有固定上下的台阶；</a:t>
            </a:r>
            <a:endParaRPr lang="en-US" altLang="zh-CN" dirty="0">
              <a:solidFill>
                <a:schemeClr val="tx1">
                  <a:lumMod val="85000"/>
                  <a:lumOff val="15000"/>
                </a:schemeClr>
              </a:solidFill>
              <a:latin typeface="微软雅黑" pitchFamily="34" charset="-122"/>
              <a:ea typeface="微软雅黑" pitchFamily="34" charset="-122"/>
              <a:cs typeface="Times New Roman" pitchFamily="18" charset="0"/>
            </a:endParaRPr>
          </a:p>
          <a:p>
            <a:pPr marL="342900" indent="-342900" algn="just">
              <a:lnSpc>
                <a:spcPct val="150000"/>
              </a:lnSpc>
              <a:buFont typeface="Wingdings" charset="2"/>
              <a:buChar char="l"/>
            </a:pPr>
            <a:r>
              <a:rPr lang="zh-CN" altLang="en-US" dirty="0">
                <a:solidFill>
                  <a:schemeClr val="tx1">
                    <a:lumMod val="85000"/>
                    <a:lumOff val="15000"/>
                  </a:schemeClr>
                </a:solidFill>
                <a:latin typeface="微软雅黑" pitchFamily="34" charset="-122"/>
                <a:ea typeface="微软雅黑" pitchFamily="34" charset="-122"/>
                <a:cs typeface="Times New Roman" pitchFamily="18" charset="0"/>
              </a:rPr>
              <a:t>在围堤区域内，作业者身体暴露于物理或化学危害之中；</a:t>
            </a:r>
            <a:endParaRPr lang="en-US" altLang="zh-CN" dirty="0">
              <a:solidFill>
                <a:schemeClr val="tx1">
                  <a:lumMod val="85000"/>
                  <a:lumOff val="15000"/>
                </a:schemeClr>
              </a:solidFill>
              <a:latin typeface="微软雅黑" pitchFamily="34" charset="-122"/>
              <a:ea typeface="微软雅黑" pitchFamily="34" charset="-122"/>
              <a:cs typeface="Times New Roman" pitchFamily="18" charset="0"/>
            </a:endParaRPr>
          </a:p>
          <a:p>
            <a:pPr marL="342900" indent="-342900" algn="just">
              <a:lnSpc>
                <a:spcPct val="150000"/>
              </a:lnSpc>
              <a:buFont typeface="Wingdings" charset="2"/>
              <a:buChar char="l"/>
            </a:pPr>
            <a:r>
              <a:rPr lang="zh-CN" altLang="en-US" dirty="0">
                <a:solidFill>
                  <a:schemeClr val="tx1">
                    <a:lumMod val="85000"/>
                    <a:lumOff val="15000"/>
                  </a:schemeClr>
                </a:solidFill>
                <a:latin typeface="微软雅黑" pitchFamily="34" charset="-122"/>
                <a:ea typeface="微软雅黑" pitchFamily="34" charset="-122"/>
                <a:cs typeface="Times New Roman" pitchFamily="18" charset="0"/>
              </a:rPr>
              <a:t>围堤内可能存在比空气重的有毒有害气体。</a:t>
            </a:r>
          </a:p>
        </p:txBody>
      </p:sp>
      <p:sp>
        <p:nvSpPr>
          <p:cNvPr id="31" name="圆角矩形 30"/>
          <p:cNvSpPr/>
          <p:nvPr/>
        </p:nvSpPr>
        <p:spPr>
          <a:xfrm>
            <a:off x="1702787" y="2249913"/>
            <a:ext cx="9524013" cy="1934737"/>
          </a:xfrm>
          <a:prstGeom prst="roundRect">
            <a:avLst>
              <a:gd name="adj" fmla="val 2500"/>
            </a:avLst>
          </a:prstGeom>
          <a:noFill/>
          <a:ln>
            <a:solidFill>
              <a:srgbClr val="E28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圆角矩形 19"/>
          <p:cNvSpPr/>
          <p:nvPr/>
        </p:nvSpPr>
        <p:spPr>
          <a:xfrm>
            <a:off x="1961540" y="4754930"/>
            <a:ext cx="1449019" cy="1392641"/>
          </a:xfrm>
          <a:prstGeom prst="roundRect">
            <a:avLst>
              <a:gd name="adj" fmla="val 4812"/>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文本框 20"/>
          <p:cNvSpPr txBox="1"/>
          <p:nvPr/>
        </p:nvSpPr>
        <p:spPr>
          <a:xfrm>
            <a:off x="1871670" y="4851087"/>
            <a:ext cx="1650983" cy="1200329"/>
          </a:xfrm>
          <a:prstGeom prst="rect">
            <a:avLst/>
          </a:prstGeom>
          <a:noFill/>
        </p:spPr>
        <p:txBody>
          <a:bodyPr wrap="square" rtlCol="0">
            <a:spAutoFit/>
          </a:bodyPr>
          <a:lstStyle/>
          <a:p>
            <a:pPr algn="ctr">
              <a:lnSpc>
                <a:spcPct val="120000"/>
              </a:lnSpc>
            </a:pPr>
            <a:r>
              <a:rPr lang="zh-CN" altLang="en-US" sz="2000" dirty="0">
                <a:latin typeface="微软雅黑" pitchFamily="34" charset="-122"/>
                <a:ea typeface="微软雅黑" pitchFamily="34" charset="-122"/>
              </a:rPr>
              <a:t>特殊情况（二）</a:t>
            </a:r>
            <a:endParaRPr lang="en-US" altLang="zh-CN" sz="2000" dirty="0">
              <a:latin typeface="微软雅黑" pitchFamily="34" charset="-122"/>
              <a:ea typeface="微软雅黑" pitchFamily="34" charset="-122"/>
            </a:endParaRPr>
          </a:p>
          <a:p>
            <a:pPr algn="ctr">
              <a:lnSpc>
                <a:spcPct val="120000"/>
              </a:lnSpc>
            </a:pPr>
            <a:r>
              <a:rPr lang="zh-CN" altLang="en-US" sz="2000" dirty="0">
                <a:latin typeface="微软雅黑" pitchFamily="34" charset="-122"/>
                <a:ea typeface="微软雅黑" pitchFamily="34" charset="-122"/>
              </a:rPr>
              <a:t>动土或开渠</a:t>
            </a:r>
            <a:endParaRPr lang="en-US" altLang="zh-CN" sz="2000" dirty="0">
              <a:latin typeface="微软雅黑" pitchFamily="34" charset="-122"/>
              <a:ea typeface="微软雅黑" pitchFamily="34" charset="-122"/>
            </a:endParaRPr>
          </a:p>
        </p:txBody>
      </p:sp>
      <p:sp>
        <p:nvSpPr>
          <p:cNvPr id="22" name="文本框 21"/>
          <p:cNvSpPr txBox="1"/>
          <p:nvPr/>
        </p:nvSpPr>
        <p:spPr>
          <a:xfrm>
            <a:off x="3601668" y="4536466"/>
            <a:ext cx="7423528" cy="1823576"/>
          </a:xfrm>
          <a:prstGeom prst="rect">
            <a:avLst/>
          </a:prstGeom>
          <a:noFill/>
        </p:spPr>
        <p:txBody>
          <a:bodyPr wrap="square" rtlCol="0">
            <a:spAutoFit/>
          </a:bodyPr>
          <a:lstStyle/>
          <a:p>
            <a:pPr algn="just">
              <a:lnSpc>
                <a:spcPct val="125000"/>
              </a:lnSpc>
            </a:pPr>
            <a:r>
              <a:rPr lang="zh-CN" altLang="en-US" dirty="0">
                <a:solidFill>
                  <a:schemeClr val="tx1">
                    <a:lumMod val="85000"/>
                    <a:lumOff val="15000"/>
                  </a:schemeClr>
                </a:solidFill>
                <a:latin typeface="微软雅黑" pitchFamily="34" charset="-122"/>
                <a:ea typeface="微软雅黑" pitchFamily="34" charset="-122"/>
                <a:cs typeface="Times New Roman" pitchFamily="18" charset="0"/>
              </a:rPr>
              <a:t>符合下列条件之一的动土或开渠，可视为受限空间：</a:t>
            </a:r>
            <a:endParaRPr lang="en-US" altLang="zh-CN" dirty="0">
              <a:solidFill>
                <a:schemeClr val="tx1">
                  <a:lumMod val="85000"/>
                  <a:lumOff val="15000"/>
                </a:schemeClr>
              </a:solidFill>
              <a:latin typeface="微软雅黑" pitchFamily="34" charset="-122"/>
              <a:ea typeface="微软雅黑" pitchFamily="34" charset="-122"/>
              <a:cs typeface="Times New Roman" pitchFamily="18" charset="0"/>
            </a:endParaRPr>
          </a:p>
          <a:p>
            <a:pPr marL="342900" indent="-342900" algn="just">
              <a:lnSpc>
                <a:spcPct val="125000"/>
              </a:lnSpc>
              <a:buFont typeface="Wingdings" charset="2"/>
              <a:buChar char="l"/>
            </a:pPr>
            <a:r>
              <a:rPr lang="zh-CN" altLang="en-US" dirty="0">
                <a:solidFill>
                  <a:schemeClr val="tx1">
                    <a:lumMod val="85000"/>
                    <a:lumOff val="15000"/>
                  </a:schemeClr>
                </a:solidFill>
                <a:latin typeface="微软雅黑" pitchFamily="34" charset="-122"/>
                <a:ea typeface="微软雅黑" pitchFamily="34" charset="-122"/>
                <a:cs typeface="Times New Roman" pitchFamily="18" charset="0"/>
              </a:rPr>
              <a:t>动土或开渠深度大于</a:t>
            </a:r>
            <a:r>
              <a:rPr lang="en-US" altLang="zh-CN" dirty="0">
                <a:solidFill>
                  <a:schemeClr val="tx1">
                    <a:lumMod val="85000"/>
                    <a:lumOff val="15000"/>
                  </a:schemeClr>
                </a:solidFill>
                <a:latin typeface="微软雅黑" pitchFamily="34" charset="-122"/>
                <a:ea typeface="微软雅黑" pitchFamily="34" charset="-122"/>
                <a:cs typeface="Times New Roman" pitchFamily="18" charset="0"/>
              </a:rPr>
              <a:t>1.2m</a:t>
            </a:r>
            <a:r>
              <a:rPr lang="zh-CN" altLang="en-US" dirty="0">
                <a:solidFill>
                  <a:schemeClr val="tx1">
                    <a:lumMod val="85000"/>
                    <a:lumOff val="15000"/>
                  </a:schemeClr>
                </a:solidFill>
                <a:latin typeface="微软雅黑" pitchFamily="34" charset="-122"/>
                <a:ea typeface="微软雅黑" pitchFamily="34" charset="-122"/>
                <a:cs typeface="Times New Roman" pitchFamily="18" charset="0"/>
              </a:rPr>
              <a:t>，作业时人员的头部在地面以下的；</a:t>
            </a:r>
            <a:endParaRPr lang="en-US" altLang="zh-CN" dirty="0">
              <a:solidFill>
                <a:schemeClr val="tx1">
                  <a:lumMod val="85000"/>
                  <a:lumOff val="15000"/>
                </a:schemeClr>
              </a:solidFill>
              <a:latin typeface="微软雅黑" pitchFamily="34" charset="-122"/>
              <a:ea typeface="微软雅黑" pitchFamily="34" charset="-122"/>
              <a:cs typeface="Times New Roman" pitchFamily="18" charset="0"/>
            </a:endParaRPr>
          </a:p>
          <a:p>
            <a:pPr marL="342900" indent="-342900" algn="just">
              <a:lnSpc>
                <a:spcPct val="125000"/>
              </a:lnSpc>
              <a:buFont typeface="Wingdings" charset="2"/>
              <a:buChar char="l"/>
            </a:pPr>
            <a:r>
              <a:rPr lang="zh-CN" altLang="en-US" dirty="0">
                <a:solidFill>
                  <a:schemeClr val="tx1">
                    <a:lumMod val="85000"/>
                    <a:lumOff val="15000"/>
                  </a:schemeClr>
                </a:solidFill>
                <a:latin typeface="微软雅黑" pitchFamily="34" charset="-122"/>
                <a:ea typeface="微软雅黑" pitchFamily="34" charset="-122"/>
                <a:cs typeface="Times New Roman" pitchFamily="18" charset="0"/>
              </a:rPr>
              <a:t>在动土或开渠区域内，身体处于物理或化学危害之中；</a:t>
            </a:r>
            <a:endParaRPr lang="en-US" altLang="zh-CN" dirty="0">
              <a:solidFill>
                <a:schemeClr val="tx1">
                  <a:lumMod val="85000"/>
                  <a:lumOff val="15000"/>
                </a:schemeClr>
              </a:solidFill>
              <a:latin typeface="微软雅黑" pitchFamily="34" charset="-122"/>
              <a:ea typeface="微软雅黑" pitchFamily="34" charset="-122"/>
              <a:cs typeface="Times New Roman" pitchFamily="18" charset="0"/>
            </a:endParaRPr>
          </a:p>
          <a:p>
            <a:pPr marL="342900" indent="-342900" algn="just">
              <a:lnSpc>
                <a:spcPct val="125000"/>
              </a:lnSpc>
              <a:buFont typeface="Wingdings" charset="2"/>
              <a:buChar char="l"/>
            </a:pPr>
            <a:r>
              <a:rPr lang="zh-CN" altLang="en-US" dirty="0">
                <a:solidFill>
                  <a:schemeClr val="tx1">
                    <a:lumMod val="85000"/>
                    <a:lumOff val="15000"/>
                  </a:schemeClr>
                </a:solidFill>
                <a:latin typeface="微软雅黑" pitchFamily="34" charset="-122"/>
                <a:ea typeface="微软雅黑" pitchFamily="34" charset="-122"/>
                <a:cs typeface="Times New Roman" pitchFamily="18" charset="0"/>
              </a:rPr>
              <a:t>在动土或开渠区域内，可能存在比空气重的有毒有害气体；</a:t>
            </a:r>
            <a:endParaRPr lang="en-US" altLang="zh-CN" dirty="0">
              <a:solidFill>
                <a:schemeClr val="tx1">
                  <a:lumMod val="85000"/>
                  <a:lumOff val="15000"/>
                </a:schemeClr>
              </a:solidFill>
              <a:latin typeface="微软雅黑" pitchFamily="34" charset="-122"/>
              <a:ea typeface="微软雅黑" pitchFamily="34" charset="-122"/>
              <a:cs typeface="Times New Roman" pitchFamily="18" charset="0"/>
            </a:endParaRPr>
          </a:p>
          <a:p>
            <a:pPr marL="342900" indent="-342900" algn="just">
              <a:lnSpc>
                <a:spcPct val="125000"/>
              </a:lnSpc>
              <a:buFont typeface="Wingdings" charset="2"/>
              <a:buChar char="l"/>
            </a:pPr>
            <a:r>
              <a:rPr lang="zh-CN" altLang="en-US" dirty="0">
                <a:solidFill>
                  <a:schemeClr val="tx1">
                    <a:lumMod val="85000"/>
                    <a:lumOff val="15000"/>
                  </a:schemeClr>
                </a:solidFill>
                <a:latin typeface="微软雅黑" pitchFamily="34" charset="-122"/>
                <a:ea typeface="微软雅黑" pitchFamily="34" charset="-122"/>
                <a:cs typeface="Times New Roman" pitchFamily="18" charset="0"/>
              </a:rPr>
              <a:t>在动土或开渠区域内，没有撤离通道的。</a:t>
            </a:r>
          </a:p>
        </p:txBody>
      </p:sp>
      <p:sp>
        <p:nvSpPr>
          <p:cNvPr id="29" name="圆角矩形 28"/>
          <p:cNvSpPr/>
          <p:nvPr/>
        </p:nvSpPr>
        <p:spPr>
          <a:xfrm>
            <a:off x="1702787" y="4469791"/>
            <a:ext cx="9524013" cy="1934737"/>
          </a:xfrm>
          <a:prstGeom prst="roundRect">
            <a:avLst>
              <a:gd name="adj" fmla="val 4469"/>
            </a:avLst>
          </a:prstGeom>
          <a:noFill/>
          <a:ln>
            <a:solidFill>
              <a:srgbClr val="E28F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1936746" y="1930400"/>
            <a:ext cx="9213854" cy="459740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308100" y="272534"/>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受限空间作业安全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02</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904998" y="1306610"/>
            <a:ext cx="4279901"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（三）进入受限空间作业的安全职责</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9" name="文本框 8"/>
          <p:cNvSpPr txBox="1"/>
          <p:nvPr/>
        </p:nvSpPr>
        <p:spPr>
          <a:xfrm>
            <a:off x="2121392" y="2588260"/>
            <a:ext cx="8775208" cy="3782895"/>
          </a:xfrm>
          <a:prstGeom prst="rect">
            <a:avLst/>
          </a:prstGeom>
          <a:noFill/>
        </p:spPr>
        <p:txBody>
          <a:bodyPr wrap="square" rtlCol="0">
            <a:spAutoFit/>
          </a:bodyPr>
          <a:lstStyle/>
          <a:p>
            <a:pPr marL="342900" indent="-342900">
              <a:lnSpc>
                <a:spcPct val="150000"/>
              </a:lnSpc>
              <a:buFont typeface="Wingdings" charset="2"/>
              <a:buChar char="l"/>
            </a:pPr>
            <a:r>
              <a:rPr lang="zh-CN" altLang="en-US" dirty="0">
                <a:solidFill>
                  <a:schemeClr val="bg1"/>
                </a:solidFill>
                <a:latin typeface="微软雅黑" pitchFamily="34" charset="-122"/>
                <a:ea typeface="微软雅黑" pitchFamily="34" charset="-122"/>
              </a:rPr>
              <a:t>在保障安全的前提下进入受限空间实施作业任务。作业前应了解作业的内容、地点、时间、要求，熟知作业中的危害因素和应采取的安全措施；</a:t>
            </a:r>
            <a:endParaRPr lang="en-US" altLang="zh-CN" dirty="0">
              <a:solidFill>
                <a:schemeClr val="bg1"/>
              </a:solidFill>
              <a:latin typeface="微软雅黑" pitchFamily="34" charset="-122"/>
              <a:ea typeface="微软雅黑" pitchFamily="34" charset="-122"/>
            </a:endParaRPr>
          </a:p>
          <a:p>
            <a:pPr marL="342900" indent="-342900">
              <a:lnSpc>
                <a:spcPct val="150000"/>
              </a:lnSpc>
              <a:buFont typeface="Wingdings" charset="2"/>
              <a:buChar char="l"/>
            </a:pPr>
            <a:r>
              <a:rPr lang="zh-CN" altLang="en-US" dirty="0">
                <a:solidFill>
                  <a:schemeClr val="bg1"/>
                </a:solidFill>
                <a:latin typeface="微软雅黑" pitchFamily="34" charset="-122"/>
                <a:ea typeface="微软雅黑" pitchFamily="34" charset="-122"/>
              </a:rPr>
              <a:t>确认安全防护措施落实情况 ；</a:t>
            </a:r>
            <a:endParaRPr lang="en-US" altLang="zh-CN" dirty="0">
              <a:solidFill>
                <a:schemeClr val="bg1"/>
              </a:solidFill>
              <a:latin typeface="微软雅黑" pitchFamily="34" charset="-122"/>
              <a:ea typeface="微软雅黑" pitchFamily="34" charset="-122"/>
            </a:endParaRPr>
          </a:p>
          <a:p>
            <a:pPr marL="342900" indent="-342900">
              <a:lnSpc>
                <a:spcPct val="150000"/>
              </a:lnSpc>
              <a:buFont typeface="Wingdings" charset="2"/>
              <a:buChar char="l"/>
            </a:pPr>
            <a:r>
              <a:rPr lang="zh-CN" altLang="en-US" dirty="0">
                <a:solidFill>
                  <a:schemeClr val="bg1"/>
                </a:solidFill>
                <a:latin typeface="微软雅黑" pitchFamily="34" charset="-122"/>
                <a:ea typeface="微软雅黑" pitchFamily="34" charset="-122"/>
              </a:rPr>
              <a:t>遵守受限空间作业安全操作规程，正确使用受限空间作业安全设施与个体防护用品；</a:t>
            </a:r>
            <a:endParaRPr lang="en-US" altLang="zh-CN" dirty="0">
              <a:solidFill>
                <a:schemeClr val="bg1"/>
              </a:solidFill>
              <a:latin typeface="微软雅黑" pitchFamily="34" charset="-122"/>
              <a:ea typeface="微软雅黑" pitchFamily="34" charset="-122"/>
            </a:endParaRPr>
          </a:p>
          <a:p>
            <a:pPr marL="342900" indent="-342900">
              <a:lnSpc>
                <a:spcPct val="150000"/>
              </a:lnSpc>
              <a:buFont typeface="Wingdings" charset="2"/>
              <a:buChar char="l"/>
            </a:pPr>
            <a:r>
              <a:rPr lang="zh-CN" altLang="en-US" dirty="0">
                <a:solidFill>
                  <a:schemeClr val="bg1"/>
                </a:solidFill>
                <a:latin typeface="微软雅黑" pitchFamily="34" charset="-122"/>
                <a:ea typeface="微软雅黑" pitchFamily="34" charset="-122"/>
              </a:rPr>
              <a:t>应与监护人员进行必要的、有效的安全、报警、撤离等双向信息交流 </a:t>
            </a:r>
            <a:endParaRPr lang="en-US" altLang="zh-CN" dirty="0">
              <a:solidFill>
                <a:schemeClr val="bg1"/>
              </a:solidFill>
              <a:latin typeface="微软雅黑" pitchFamily="34" charset="-122"/>
              <a:ea typeface="微软雅黑" pitchFamily="34" charset="-122"/>
            </a:endParaRPr>
          </a:p>
          <a:p>
            <a:pPr marL="342900" indent="-342900">
              <a:lnSpc>
                <a:spcPct val="150000"/>
              </a:lnSpc>
              <a:buFont typeface="Wingdings" charset="2"/>
              <a:buChar char="l"/>
            </a:pPr>
            <a:r>
              <a:rPr lang="zh-CN" altLang="en-US" dirty="0">
                <a:solidFill>
                  <a:schemeClr val="bg1"/>
                </a:solidFill>
                <a:latin typeface="微软雅黑" pitchFamily="34" charset="-122"/>
                <a:ea typeface="微软雅黑" pitchFamily="34" charset="-122"/>
              </a:rPr>
              <a:t>服从作业监护人的指挥，如发现作业监护人员不履行职责时，应停止作业并撤出受限空间</a:t>
            </a:r>
            <a:endParaRPr lang="en-US" altLang="zh-CN" dirty="0">
              <a:solidFill>
                <a:schemeClr val="bg1"/>
              </a:solidFill>
              <a:latin typeface="微软雅黑" pitchFamily="34" charset="-122"/>
              <a:ea typeface="微软雅黑" pitchFamily="34" charset="-122"/>
            </a:endParaRPr>
          </a:p>
          <a:p>
            <a:pPr marL="342900" indent="-342900">
              <a:lnSpc>
                <a:spcPct val="150000"/>
              </a:lnSpc>
              <a:buFont typeface="Wingdings" charset="2"/>
              <a:buChar char="l"/>
            </a:pPr>
            <a:r>
              <a:rPr lang="zh-CN" altLang="en-US" dirty="0">
                <a:solidFill>
                  <a:schemeClr val="bg1"/>
                </a:solidFill>
                <a:latin typeface="微软雅黑" pitchFamily="34" charset="-122"/>
                <a:ea typeface="微软雅黑" pitchFamily="34" charset="-122"/>
              </a:rPr>
              <a:t>在作业中如出现异常情况或感到不适或呼吸困难时，应立即向作业监护人发出信号，迅速撤离现场 </a:t>
            </a:r>
          </a:p>
        </p:txBody>
      </p:sp>
      <p:sp>
        <p:nvSpPr>
          <p:cNvPr id="12" name="矩形 11"/>
          <p:cNvSpPr/>
          <p:nvPr/>
        </p:nvSpPr>
        <p:spPr>
          <a:xfrm>
            <a:off x="2299192" y="2049749"/>
            <a:ext cx="2050558" cy="571149"/>
          </a:xfrm>
          <a:prstGeom prst="rect">
            <a:avLst/>
          </a:prstGeom>
          <a:solidFill>
            <a:srgbClr val="D0D0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2584447" y="2135268"/>
            <a:ext cx="1460501"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作业人员</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1936746" y="1930400"/>
            <a:ext cx="9213854" cy="459740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308100" y="272534"/>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受限空间作业安全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02</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904998" y="1306610"/>
            <a:ext cx="4279901"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（三）进入受限空间作业的安全职责</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9" name="文本框 8"/>
          <p:cNvSpPr txBox="1"/>
          <p:nvPr/>
        </p:nvSpPr>
        <p:spPr>
          <a:xfrm>
            <a:off x="2270369" y="2618625"/>
            <a:ext cx="8546608" cy="2585323"/>
          </a:xfrm>
          <a:prstGeom prst="rect">
            <a:avLst/>
          </a:prstGeom>
          <a:noFill/>
        </p:spPr>
        <p:txBody>
          <a:bodyPr wrap="square" rtlCol="0">
            <a:spAutoFit/>
          </a:bodyPr>
          <a:lstStyle/>
          <a:p>
            <a:pPr marL="342900" indent="-342900">
              <a:lnSpc>
                <a:spcPct val="150000"/>
              </a:lnSpc>
              <a:buFont typeface="Wingdings" charset="2"/>
              <a:buChar char="l"/>
            </a:pPr>
            <a:r>
              <a:rPr lang="zh-CN" altLang="en-US" dirty="0">
                <a:solidFill>
                  <a:schemeClr val="bg1"/>
                </a:solidFill>
                <a:latin typeface="微软雅黑" pitchFamily="34" charset="-122"/>
                <a:ea typeface="微软雅黑" pitchFamily="34" charset="-122"/>
              </a:rPr>
              <a:t>对受限空间作业人员的安全负有监督和保护的职责；</a:t>
            </a:r>
            <a:endParaRPr lang="en-US" altLang="zh-CN" dirty="0">
              <a:solidFill>
                <a:schemeClr val="bg1"/>
              </a:solidFill>
              <a:latin typeface="微软雅黑" pitchFamily="34" charset="-122"/>
              <a:ea typeface="微软雅黑" pitchFamily="34" charset="-122"/>
            </a:endParaRPr>
          </a:p>
          <a:p>
            <a:pPr marL="342900" indent="-342900">
              <a:lnSpc>
                <a:spcPct val="150000"/>
              </a:lnSpc>
              <a:buFont typeface="Wingdings" charset="2"/>
              <a:buChar char="l"/>
            </a:pPr>
            <a:r>
              <a:rPr lang="zh-CN" altLang="en-US" dirty="0">
                <a:solidFill>
                  <a:schemeClr val="bg1"/>
                </a:solidFill>
                <a:latin typeface="微软雅黑" pitchFamily="34" charset="-122"/>
                <a:ea typeface="微软雅黑" pitchFamily="34" charset="-122"/>
              </a:rPr>
              <a:t>了解可能面临的危害，对作业人员出现的异常行为能够及时警觉并做出判断。与作业人员保持联系和交流，观察作业人员的状况；</a:t>
            </a:r>
            <a:endParaRPr lang="en-US" altLang="zh-CN" dirty="0">
              <a:solidFill>
                <a:schemeClr val="bg1"/>
              </a:solidFill>
              <a:latin typeface="微软雅黑" pitchFamily="34" charset="-122"/>
              <a:ea typeface="微软雅黑" pitchFamily="34" charset="-122"/>
            </a:endParaRPr>
          </a:p>
          <a:p>
            <a:pPr marL="342900" indent="-342900">
              <a:lnSpc>
                <a:spcPct val="150000"/>
              </a:lnSpc>
              <a:buFont typeface="Wingdings" charset="2"/>
              <a:buChar char="l"/>
            </a:pPr>
            <a:r>
              <a:rPr lang="zh-CN" altLang="en-US" dirty="0">
                <a:solidFill>
                  <a:schemeClr val="bg1"/>
                </a:solidFill>
                <a:latin typeface="微软雅黑" pitchFamily="34" charset="-122"/>
                <a:ea typeface="微软雅黑" pitchFamily="34" charset="-122"/>
              </a:rPr>
              <a:t>当发现异常时，立即向作业人员发出撤离警报，并帮助作业人员从受限空间逃生，同时立即呼叫紧急救援  ；</a:t>
            </a:r>
            <a:endParaRPr lang="en-US" altLang="zh-CN" dirty="0">
              <a:solidFill>
                <a:schemeClr val="bg1"/>
              </a:solidFill>
              <a:latin typeface="微软雅黑" pitchFamily="34" charset="-122"/>
              <a:ea typeface="微软雅黑" pitchFamily="34" charset="-122"/>
            </a:endParaRPr>
          </a:p>
          <a:p>
            <a:pPr marL="342900" indent="-342900">
              <a:lnSpc>
                <a:spcPct val="150000"/>
              </a:lnSpc>
              <a:buFont typeface="Wingdings" charset="2"/>
              <a:buChar char="l"/>
            </a:pPr>
            <a:r>
              <a:rPr lang="zh-CN" altLang="en-US" dirty="0">
                <a:solidFill>
                  <a:schemeClr val="bg1"/>
                </a:solidFill>
                <a:latin typeface="微软雅黑" pitchFamily="34" charset="-122"/>
                <a:ea typeface="微软雅黑" pitchFamily="34" charset="-122"/>
              </a:rPr>
              <a:t>掌握应急救援的基本知识 。</a:t>
            </a:r>
          </a:p>
        </p:txBody>
      </p:sp>
      <p:sp>
        <p:nvSpPr>
          <p:cNvPr id="12" name="矩形 11"/>
          <p:cNvSpPr/>
          <p:nvPr/>
        </p:nvSpPr>
        <p:spPr>
          <a:xfrm>
            <a:off x="2299192" y="2049749"/>
            <a:ext cx="2050558" cy="571149"/>
          </a:xfrm>
          <a:prstGeom prst="rect">
            <a:avLst/>
          </a:prstGeom>
          <a:solidFill>
            <a:srgbClr val="D0D0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2584447" y="2135268"/>
            <a:ext cx="1460501"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监护人员</a:t>
            </a:r>
          </a:p>
        </p:txBody>
      </p:sp>
      <p:sp>
        <p:nvSpPr>
          <p:cNvPr id="13" name="矩形 12"/>
          <p:cNvSpPr/>
          <p:nvPr/>
        </p:nvSpPr>
        <p:spPr>
          <a:xfrm>
            <a:off x="2299192" y="5287195"/>
            <a:ext cx="2050558" cy="571149"/>
          </a:xfrm>
          <a:prstGeom prst="rect">
            <a:avLst/>
          </a:prstGeom>
          <a:solidFill>
            <a:srgbClr val="D0D0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2584447" y="5372714"/>
            <a:ext cx="1460501"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审批人员</a:t>
            </a:r>
          </a:p>
        </p:txBody>
      </p:sp>
      <p:sp>
        <p:nvSpPr>
          <p:cNvPr id="15" name="文本框 14"/>
          <p:cNvSpPr txBox="1"/>
          <p:nvPr/>
        </p:nvSpPr>
        <p:spPr>
          <a:xfrm>
            <a:off x="2270369" y="5843629"/>
            <a:ext cx="8546608" cy="458908"/>
          </a:xfrm>
          <a:prstGeom prst="rect">
            <a:avLst/>
          </a:prstGeom>
          <a:noFill/>
        </p:spPr>
        <p:txBody>
          <a:bodyPr wrap="square" rtlCol="0">
            <a:spAutoFit/>
          </a:bodyPr>
          <a:lstStyle>
            <a:defPPr>
              <a:defRPr lang="zh-CN"/>
            </a:defPPr>
            <a:lvl1pPr marL="342900" indent="-342900">
              <a:lnSpc>
                <a:spcPct val="150000"/>
              </a:lnSpc>
              <a:buFont typeface="Wingdings" charset="2"/>
              <a:buChar char="l"/>
              <a:defRPr>
                <a:solidFill>
                  <a:schemeClr val="bg1"/>
                </a:solidFill>
                <a:latin typeface="微软雅黑" pitchFamily="34" charset="-122"/>
                <a:ea typeface="微软雅黑" pitchFamily="34" charset="-122"/>
              </a:defRPr>
            </a:lvl1pPr>
          </a:lstStyle>
          <a:p>
            <a:r>
              <a:rPr lang="zh-CN" altLang="en-US" dirty="0">
                <a:sym typeface="Arial" charset="0"/>
              </a:rPr>
              <a:t>到现场了解受限空间内外情况，检查各项安全措施的落实情况。</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菱形 1"/>
          <p:cNvSpPr/>
          <p:nvPr/>
        </p:nvSpPr>
        <p:spPr>
          <a:xfrm>
            <a:off x="5069264" y="894384"/>
            <a:ext cx="2053472" cy="1971363"/>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0" y="2204711"/>
            <a:ext cx="12192000" cy="237555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627802" y="1489434"/>
            <a:ext cx="970960" cy="707886"/>
          </a:xfrm>
          <a:prstGeom prst="rect">
            <a:avLst/>
          </a:prstGeom>
          <a:noFill/>
        </p:spPr>
        <p:txBody>
          <a:bodyPr wrap="square" rtlCol="0">
            <a:spAutoFit/>
          </a:bodyPr>
          <a:lstStyle/>
          <a:p>
            <a:pPr algn="ctr"/>
            <a:r>
              <a:rPr lang="en-US" altLang="zh-CN" sz="4000" b="1" dirty="0">
                <a:solidFill>
                  <a:schemeClr val="bg1"/>
                </a:solidFill>
                <a:latin typeface="微软雅黑" pitchFamily="34" charset="-122"/>
                <a:ea typeface="微软雅黑" pitchFamily="34" charset="-122"/>
              </a:rPr>
              <a:t>01</a:t>
            </a:r>
            <a:endParaRPr lang="zh-CN" altLang="en-US" sz="4000" b="1" dirty="0">
              <a:solidFill>
                <a:schemeClr val="bg1"/>
              </a:solidFill>
              <a:latin typeface="微软雅黑" pitchFamily="34" charset="-122"/>
              <a:ea typeface="微软雅黑" pitchFamily="34" charset="-122"/>
            </a:endParaRPr>
          </a:p>
        </p:txBody>
      </p:sp>
      <p:sp>
        <p:nvSpPr>
          <p:cNvPr id="5" name="文本框 4"/>
          <p:cNvSpPr txBox="1"/>
          <p:nvPr/>
        </p:nvSpPr>
        <p:spPr>
          <a:xfrm>
            <a:off x="2202729" y="3023156"/>
            <a:ext cx="7786541" cy="707886"/>
          </a:xfrm>
          <a:prstGeom prst="rect">
            <a:avLst/>
          </a:prstGeom>
          <a:noFill/>
        </p:spPr>
        <p:txBody>
          <a:bodyPr wrap="square" rtlCol="0">
            <a:spAutoFit/>
          </a:bodyPr>
          <a:lstStyle/>
          <a:p>
            <a:pPr algn="ctr"/>
            <a:r>
              <a:rPr lang="zh-CN" altLang="en-US" sz="4000" b="1" dirty="0">
                <a:latin typeface="微软雅黑" pitchFamily="34" charset="-122"/>
                <a:ea typeface="微软雅黑" pitchFamily="34" charset="-122"/>
              </a:rPr>
              <a:t>定义</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1936746" y="1930400"/>
            <a:ext cx="9213854" cy="459740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308100" y="272534"/>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受限空间作业安全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02</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904998" y="1306610"/>
            <a:ext cx="4279901"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（三）进入受限空间作业的安全职责</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9" name="文本框 8"/>
          <p:cNvSpPr txBox="1"/>
          <p:nvPr/>
        </p:nvSpPr>
        <p:spPr>
          <a:xfrm>
            <a:off x="2270369" y="2620897"/>
            <a:ext cx="8546608" cy="2169825"/>
          </a:xfrm>
          <a:prstGeom prst="rect">
            <a:avLst/>
          </a:prstGeom>
          <a:noFill/>
        </p:spPr>
        <p:txBody>
          <a:bodyPr wrap="square" rtlCol="0">
            <a:spAutoFit/>
          </a:bodyPr>
          <a:lstStyle>
            <a:defPPr>
              <a:defRPr lang="zh-CN"/>
            </a:defPPr>
            <a:lvl1pPr marL="342900" indent="-342900">
              <a:lnSpc>
                <a:spcPct val="150000"/>
              </a:lnSpc>
              <a:buFont typeface="Wingdings" charset="2"/>
              <a:buChar char="l"/>
              <a:defRPr>
                <a:solidFill>
                  <a:schemeClr val="bg1"/>
                </a:solidFill>
                <a:latin typeface="微软雅黑" pitchFamily="34" charset="-122"/>
                <a:ea typeface="微软雅黑" pitchFamily="34" charset="-122"/>
              </a:defRPr>
            </a:lvl1pPr>
          </a:lstStyle>
          <a:p>
            <a:r>
              <a:rPr lang="zh-CN" altLang="en-US" dirty="0"/>
              <a:t>对受限空间作业安全负全面责任； 在受限空间作业环境、作业方案和防护设施及用品达到安全要求后，才可安排人员进入受限空间作业；</a:t>
            </a:r>
            <a:endParaRPr lang="en-US" altLang="zh-CN" dirty="0"/>
          </a:p>
          <a:p>
            <a:r>
              <a:rPr lang="zh-CN" altLang="en-US" dirty="0"/>
              <a:t>在受限空间及其附近发生异常情况时，应停止作业；</a:t>
            </a:r>
            <a:endParaRPr lang="en-US" altLang="zh-CN" dirty="0"/>
          </a:p>
          <a:p>
            <a:r>
              <a:rPr lang="zh-CN" altLang="en-US" dirty="0"/>
              <a:t>检查、确认应急准备情况，核实内外联络及呼叫方法；</a:t>
            </a:r>
            <a:endParaRPr lang="en-US" altLang="zh-CN" dirty="0"/>
          </a:p>
          <a:p>
            <a:r>
              <a:rPr lang="zh-CN" altLang="en-US" dirty="0"/>
              <a:t>对未经允许试图进入或已经进入受限空间者进行劝阻或责令退出    </a:t>
            </a:r>
          </a:p>
        </p:txBody>
      </p:sp>
      <p:sp>
        <p:nvSpPr>
          <p:cNvPr id="12" name="矩形 11"/>
          <p:cNvSpPr/>
          <p:nvPr/>
        </p:nvSpPr>
        <p:spPr>
          <a:xfrm>
            <a:off x="2299192" y="2049749"/>
            <a:ext cx="2050558" cy="571149"/>
          </a:xfrm>
          <a:prstGeom prst="rect">
            <a:avLst/>
          </a:prstGeom>
          <a:solidFill>
            <a:srgbClr val="D0D0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2584447" y="2135268"/>
            <a:ext cx="1460501"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作业负责人</a:t>
            </a:r>
          </a:p>
        </p:txBody>
      </p:sp>
      <p:sp>
        <p:nvSpPr>
          <p:cNvPr id="13" name="矩形 12"/>
          <p:cNvSpPr/>
          <p:nvPr/>
        </p:nvSpPr>
        <p:spPr>
          <a:xfrm>
            <a:off x="2299192" y="4894489"/>
            <a:ext cx="2050558" cy="571149"/>
          </a:xfrm>
          <a:prstGeom prst="rect">
            <a:avLst/>
          </a:prstGeom>
          <a:solidFill>
            <a:srgbClr val="D0D0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2584447" y="4980008"/>
            <a:ext cx="1460501"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审批人员</a:t>
            </a:r>
          </a:p>
        </p:txBody>
      </p:sp>
      <p:grpSp>
        <p:nvGrpSpPr>
          <p:cNvPr id="19" name="组合 18"/>
          <p:cNvGrpSpPr/>
          <p:nvPr/>
        </p:nvGrpSpPr>
        <p:grpSpPr>
          <a:xfrm>
            <a:off x="2270369" y="5545976"/>
            <a:ext cx="8546608" cy="923330"/>
            <a:chOff x="2270369" y="5545976"/>
            <a:chExt cx="8546608" cy="923330"/>
          </a:xfrm>
        </p:grpSpPr>
        <p:sp>
          <p:nvSpPr>
            <p:cNvPr id="15" name="文本框 14"/>
            <p:cNvSpPr txBox="1"/>
            <p:nvPr/>
          </p:nvSpPr>
          <p:spPr>
            <a:xfrm>
              <a:off x="2270369" y="5545976"/>
              <a:ext cx="8546608" cy="923330"/>
            </a:xfrm>
            <a:prstGeom prst="rect">
              <a:avLst/>
            </a:prstGeom>
            <a:noFill/>
          </p:spPr>
          <p:txBody>
            <a:bodyPr wrap="square" rtlCol="0">
              <a:spAutoFit/>
            </a:bodyPr>
            <a:lstStyle>
              <a:defPPr>
                <a:defRPr lang="zh-CN"/>
              </a:defPPr>
              <a:lvl1pPr marL="342900" indent="-342900">
                <a:lnSpc>
                  <a:spcPct val="150000"/>
                </a:lnSpc>
                <a:buFont typeface="Wingdings" charset="2"/>
                <a:buChar char="l"/>
                <a:defRPr>
                  <a:solidFill>
                    <a:schemeClr val="bg1"/>
                  </a:solidFill>
                  <a:latin typeface="微软雅黑" pitchFamily="34" charset="-122"/>
                  <a:ea typeface="微软雅黑" pitchFamily="34" charset="-122"/>
                </a:defRPr>
              </a:lvl1pPr>
            </a:lstStyle>
            <a:p>
              <a:r>
                <a:rPr lang="zh-CN" altLang="en-US" dirty="0">
                  <a:sym typeface="Arial" charset="0"/>
                </a:rPr>
                <a:t>到</a:t>
              </a:r>
              <a:r>
                <a:rPr lang="zh-CN" altLang="en-US">
                  <a:sym typeface="Arial" charset="0"/>
                </a:rPr>
                <a:t>现场了解                                                        受</a:t>
              </a:r>
              <a:r>
                <a:rPr lang="zh-CN" altLang="en-US" dirty="0">
                  <a:sym typeface="Arial" charset="0"/>
                </a:rPr>
                <a:t>限空间内外情况，审查</a:t>
              </a:r>
              <a:r>
                <a:rPr lang="en-US" altLang="zh-CN" dirty="0">
                  <a:sym typeface="Arial" charset="0"/>
                </a:rPr>
                <a:t>《</a:t>
              </a:r>
              <a:r>
                <a:rPr lang="zh-CN" altLang="en-US" dirty="0">
                  <a:sym typeface="Arial" charset="0"/>
                </a:rPr>
                <a:t>许可证</a:t>
              </a:r>
              <a:r>
                <a:rPr lang="en-US" altLang="zh-CN" dirty="0">
                  <a:sym typeface="Arial" charset="0"/>
                </a:rPr>
                <a:t>》</a:t>
              </a:r>
              <a:r>
                <a:rPr lang="zh-CN" altLang="en-US" dirty="0">
                  <a:sym typeface="Arial" charset="0"/>
                </a:rPr>
                <a:t>的办理是否符合要求；督促检查各项安全措施的落实情况 。</a:t>
              </a:r>
            </a:p>
          </p:txBody>
        </p:sp>
        <p:pic>
          <p:nvPicPr>
            <p:cNvPr id="18" name="图片 17"/>
            <p:cNvPicPr>
              <a:picLocks noChangeAspect="1"/>
            </p:cNvPicPr>
            <p:nvPr/>
          </p:nvPicPr>
          <p:blipFill>
            <a:blip r:embed="rId3"/>
            <a:stretch>
              <a:fillRect/>
            </a:stretch>
          </p:blipFill>
          <p:spPr>
            <a:xfrm>
              <a:off x="3698189" y="5592101"/>
              <a:ext cx="4090771" cy="493819"/>
            </a:xfrm>
            <a:prstGeom prst="rect">
              <a:avLst/>
            </a:prstGeom>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直接连接符 9"/>
          <p:cNvCxnSpPr/>
          <p:nvPr/>
        </p:nvCxnSpPr>
        <p:spPr>
          <a:xfrm flipH="1">
            <a:off x="1822550" y="2216010"/>
            <a:ext cx="34290" cy="31085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椭圆 19"/>
          <p:cNvSpPr/>
          <p:nvPr/>
        </p:nvSpPr>
        <p:spPr>
          <a:xfrm>
            <a:off x="1625500" y="2040085"/>
            <a:ext cx="432000" cy="432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308100" y="272534"/>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受限空间作业安全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02</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828798" y="1306610"/>
            <a:ext cx="4673602"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（四）进入受限空间作业主要安全要求</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FFC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1530449" y="2069068"/>
            <a:ext cx="673099" cy="369332"/>
          </a:xfrm>
          <a:prstGeom prst="rect">
            <a:avLst/>
          </a:prstGeom>
          <a:noFill/>
        </p:spPr>
        <p:txBody>
          <a:bodyPr wrap="square" rtlCol="0">
            <a:spAutoFit/>
          </a:bodyPr>
          <a:lstStyle>
            <a:defPPr>
              <a:defRPr lang="zh-CN"/>
            </a:defPPr>
            <a:lvl1pPr algn="ctr">
              <a:defRPr b="1">
                <a:latin typeface="微软雅黑" pitchFamily="34" charset="-122"/>
                <a:ea typeface="微软雅黑" pitchFamily="34" charset="-122"/>
              </a:defRPr>
            </a:lvl1pPr>
          </a:lstStyle>
          <a:p>
            <a:r>
              <a:rPr lang="en-US" altLang="zh-CN" dirty="0"/>
              <a:t>01</a:t>
            </a:r>
            <a:endParaRPr lang="zh-CN" altLang="en-US" dirty="0"/>
          </a:p>
        </p:txBody>
      </p:sp>
      <p:sp>
        <p:nvSpPr>
          <p:cNvPr id="22" name="文本框 21"/>
          <p:cNvSpPr txBox="1"/>
          <p:nvPr/>
        </p:nvSpPr>
        <p:spPr>
          <a:xfrm>
            <a:off x="2165350" y="2083255"/>
            <a:ext cx="6181726" cy="369332"/>
          </a:xfrm>
          <a:prstGeom prst="rect">
            <a:avLst/>
          </a:prstGeom>
          <a:noFill/>
        </p:spPr>
        <p:txBody>
          <a:bodyPr wrap="square" rtlCol="0">
            <a:spAutoFit/>
          </a:bodyPr>
          <a:lstStyle/>
          <a:p>
            <a:r>
              <a:rPr lang="zh-CN" altLang="en-US" dirty="0">
                <a:latin typeface="微软雅黑" pitchFamily="34" charset="-122"/>
                <a:ea typeface="微软雅黑" pitchFamily="34" charset="-122"/>
              </a:rPr>
              <a:t>受限空间作业应办理《受限空间作业安全许可证》</a:t>
            </a:r>
          </a:p>
        </p:txBody>
      </p:sp>
      <p:sp>
        <p:nvSpPr>
          <p:cNvPr id="23" name="文本框 22"/>
          <p:cNvSpPr txBox="1"/>
          <p:nvPr/>
        </p:nvSpPr>
        <p:spPr>
          <a:xfrm>
            <a:off x="2165350" y="2771127"/>
            <a:ext cx="8420100" cy="369332"/>
          </a:xfrm>
          <a:prstGeom prst="rect">
            <a:avLst/>
          </a:prstGeom>
          <a:noFill/>
        </p:spPr>
        <p:txBody>
          <a:bodyPr wrap="square" rtlCol="0">
            <a:spAutoFit/>
          </a:bodyPr>
          <a:lstStyle>
            <a:defPPr>
              <a:defRPr lang="zh-CN"/>
            </a:defPPr>
            <a:lvl1pPr>
              <a:defRPr>
                <a:latin typeface="微软雅黑" pitchFamily="34" charset="-122"/>
                <a:ea typeface="微软雅黑" pitchFamily="34" charset="-122"/>
              </a:defRPr>
            </a:lvl1pPr>
          </a:lstStyle>
          <a:p>
            <a:r>
              <a:rPr lang="zh-CN" altLang="en-US" dirty="0"/>
              <a:t>受限空间与其他系统连通的可能危及安全作业的管道应采取有效隔离措施。</a:t>
            </a:r>
            <a:endParaRPr lang="en-US" altLang="zh-CN" dirty="0"/>
          </a:p>
        </p:txBody>
      </p:sp>
      <p:sp>
        <p:nvSpPr>
          <p:cNvPr id="24" name="文本框 23"/>
          <p:cNvSpPr txBox="1"/>
          <p:nvPr/>
        </p:nvSpPr>
        <p:spPr>
          <a:xfrm>
            <a:off x="2190750" y="3488775"/>
            <a:ext cx="1555750" cy="369332"/>
          </a:xfrm>
          <a:prstGeom prst="rect">
            <a:avLst/>
          </a:prstGeom>
          <a:noFill/>
        </p:spPr>
        <p:txBody>
          <a:bodyPr wrap="square" rtlCol="0">
            <a:spAutoFit/>
          </a:bodyPr>
          <a:lstStyle>
            <a:defPPr>
              <a:defRPr lang="zh-CN"/>
            </a:defPPr>
            <a:lvl1pPr>
              <a:defRPr>
                <a:latin typeface="微软雅黑" pitchFamily="34" charset="-122"/>
                <a:ea typeface="微软雅黑" pitchFamily="34" charset="-122"/>
              </a:defRPr>
            </a:lvl1pPr>
          </a:lstStyle>
          <a:p>
            <a:r>
              <a:rPr lang="zh-CN" altLang="en-US" dirty="0"/>
              <a:t>清洗或置换。</a:t>
            </a:r>
            <a:endParaRPr lang="en-US" altLang="zh-CN" dirty="0"/>
          </a:p>
        </p:txBody>
      </p:sp>
      <p:sp>
        <p:nvSpPr>
          <p:cNvPr id="25" name="文本框 24"/>
          <p:cNvSpPr txBox="1"/>
          <p:nvPr/>
        </p:nvSpPr>
        <p:spPr>
          <a:xfrm>
            <a:off x="2159099" y="4274817"/>
            <a:ext cx="8420100" cy="369332"/>
          </a:xfrm>
          <a:prstGeom prst="rect">
            <a:avLst/>
          </a:prstGeom>
          <a:noFill/>
        </p:spPr>
        <p:txBody>
          <a:bodyPr wrap="square" rtlCol="0">
            <a:spAutoFit/>
          </a:bodyPr>
          <a:lstStyle>
            <a:defPPr>
              <a:defRPr lang="zh-CN"/>
            </a:defPPr>
            <a:lvl1pPr>
              <a:defRPr>
                <a:latin typeface="微软雅黑" pitchFamily="34" charset="-122"/>
                <a:ea typeface="微软雅黑" pitchFamily="34" charset="-122"/>
              </a:defRPr>
            </a:lvl1pPr>
          </a:lstStyle>
          <a:p>
            <a:r>
              <a:rPr lang="zh-CN" altLang="en-US" dirty="0"/>
              <a:t>通风：自然通风、机械通风（防爆风机），禁止向受限空间充氧气或富氧</a:t>
            </a:r>
            <a:endParaRPr lang="en-US" altLang="zh-CN" dirty="0"/>
          </a:p>
        </p:txBody>
      </p:sp>
      <p:sp>
        <p:nvSpPr>
          <p:cNvPr id="26" name="文本框 25"/>
          <p:cNvSpPr txBox="1"/>
          <p:nvPr/>
        </p:nvSpPr>
        <p:spPr>
          <a:xfrm>
            <a:off x="2159100" y="4898440"/>
            <a:ext cx="8870951" cy="1754326"/>
          </a:xfrm>
          <a:prstGeom prst="rect">
            <a:avLst/>
          </a:prstGeom>
          <a:noFill/>
        </p:spPr>
        <p:txBody>
          <a:bodyPr wrap="square" rtlCol="0">
            <a:spAutoFit/>
          </a:bodyPr>
          <a:lstStyle/>
          <a:p>
            <a:pPr>
              <a:lnSpc>
                <a:spcPct val="150000"/>
              </a:lnSpc>
            </a:pPr>
            <a:r>
              <a:rPr lang="zh-CN" altLang="en-US" dirty="0">
                <a:latin typeface="微软雅黑" pitchFamily="34" charset="-122"/>
                <a:ea typeface="微软雅黑" pitchFamily="34" charset="-122"/>
              </a:rPr>
              <a:t>监测分析</a:t>
            </a:r>
            <a:br>
              <a:rPr lang="zh-CN" altLang="en-US" dirty="0">
                <a:latin typeface="微软雅黑" pitchFamily="34" charset="-122"/>
                <a:ea typeface="微软雅黑" pitchFamily="34" charset="-122"/>
              </a:rPr>
            </a:br>
            <a:r>
              <a:rPr lang="zh-CN" altLang="en-US" dirty="0">
                <a:latin typeface="微软雅黑" pitchFamily="34" charset="-122"/>
                <a:ea typeface="微软雅黑" pitchFamily="34" charset="-122"/>
              </a:rPr>
              <a:t>作业前30 min内，应对受限空间进行气体采样分析，分析合格后方可进入；采样点应有代表性，容积较大的受限空间，应采取上、中、下各部位取样；作业中应定时监测，至少每2 h监测一次，作业中断超过30 min应重新监测分析。　</a:t>
            </a:r>
            <a:endParaRPr lang="en-US" altLang="zh-CN" dirty="0">
              <a:latin typeface="微软雅黑" pitchFamily="34" charset="-122"/>
              <a:ea typeface="微软雅黑" pitchFamily="34" charset="-122"/>
            </a:endParaRPr>
          </a:p>
        </p:txBody>
      </p:sp>
      <p:sp>
        <p:nvSpPr>
          <p:cNvPr id="27" name="椭圆 26"/>
          <p:cNvSpPr/>
          <p:nvPr/>
        </p:nvSpPr>
        <p:spPr>
          <a:xfrm>
            <a:off x="1625500" y="2777130"/>
            <a:ext cx="432000" cy="432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文本框 27"/>
          <p:cNvSpPr txBox="1"/>
          <p:nvPr/>
        </p:nvSpPr>
        <p:spPr>
          <a:xfrm>
            <a:off x="1511400" y="2817481"/>
            <a:ext cx="673099" cy="369332"/>
          </a:xfrm>
          <a:prstGeom prst="rect">
            <a:avLst/>
          </a:prstGeom>
          <a:noFill/>
        </p:spPr>
        <p:txBody>
          <a:bodyPr wrap="square" rtlCol="0">
            <a:spAutoFit/>
          </a:bodyPr>
          <a:lstStyle>
            <a:defPPr>
              <a:defRPr lang="zh-CN"/>
            </a:defPPr>
            <a:lvl1pPr algn="ctr">
              <a:defRPr b="1">
                <a:latin typeface="微软雅黑" pitchFamily="34" charset="-122"/>
                <a:ea typeface="微软雅黑" pitchFamily="34" charset="-122"/>
              </a:defRPr>
            </a:lvl1pPr>
          </a:lstStyle>
          <a:p>
            <a:r>
              <a:rPr lang="en-US" altLang="zh-CN" dirty="0"/>
              <a:t>02</a:t>
            </a:r>
            <a:endParaRPr lang="zh-CN" altLang="en-US" dirty="0"/>
          </a:p>
        </p:txBody>
      </p:sp>
      <p:sp>
        <p:nvSpPr>
          <p:cNvPr id="29" name="椭圆 28"/>
          <p:cNvSpPr/>
          <p:nvPr/>
        </p:nvSpPr>
        <p:spPr>
          <a:xfrm>
            <a:off x="1593850" y="3482285"/>
            <a:ext cx="432000" cy="432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文本框 29"/>
          <p:cNvSpPr txBox="1"/>
          <p:nvPr/>
        </p:nvSpPr>
        <p:spPr>
          <a:xfrm>
            <a:off x="1486000" y="3514175"/>
            <a:ext cx="673099" cy="369332"/>
          </a:xfrm>
          <a:prstGeom prst="rect">
            <a:avLst/>
          </a:prstGeom>
          <a:noFill/>
        </p:spPr>
        <p:txBody>
          <a:bodyPr wrap="square" rtlCol="0">
            <a:spAutoFit/>
          </a:bodyPr>
          <a:lstStyle/>
          <a:p>
            <a:pPr algn="ctr"/>
            <a:r>
              <a:rPr lang="en-US" altLang="zh-CN" b="1" dirty="0">
                <a:latin typeface="微软雅黑" pitchFamily="34" charset="-122"/>
                <a:ea typeface="微软雅黑" pitchFamily="34" charset="-122"/>
              </a:rPr>
              <a:t>03</a:t>
            </a:r>
            <a:endParaRPr lang="zh-CN" altLang="en-US" b="1" dirty="0">
              <a:latin typeface="微软雅黑" pitchFamily="34" charset="-122"/>
              <a:ea typeface="微软雅黑" pitchFamily="34" charset="-122"/>
            </a:endParaRPr>
          </a:p>
        </p:txBody>
      </p:sp>
      <p:sp>
        <p:nvSpPr>
          <p:cNvPr id="31" name="椭圆 30"/>
          <p:cNvSpPr/>
          <p:nvPr/>
        </p:nvSpPr>
        <p:spPr>
          <a:xfrm>
            <a:off x="1619250" y="4251220"/>
            <a:ext cx="432000" cy="432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文本框 31"/>
          <p:cNvSpPr txBox="1"/>
          <p:nvPr/>
        </p:nvSpPr>
        <p:spPr>
          <a:xfrm>
            <a:off x="1511401" y="4251220"/>
            <a:ext cx="673099" cy="369332"/>
          </a:xfrm>
          <a:prstGeom prst="rect">
            <a:avLst/>
          </a:prstGeom>
          <a:noFill/>
        </p:spPr>
        <p:txBody>
          <a:bodyPr wrap="square" rtlCol="0">
            <a:spAutoFit/>
          </a:bodyPr>
          <a:lstStyle>
            <a:defPPr>
              <a:defRPr lang="zh-CN"/>
            </a:defPPr>
            <a:lvl1pPr algn="ctr">
              <a:defRPr b="1">
                <a:latin typeface="微软雅黑" pitchFamily="34" charset="-122"/>
                <a:ea typeface="微软雅黑" pitchFamily="34" charset="-122"/>
              </a:defRPr>
            </a:lvl1pPr>
          </a:lstStyle>
          <a:p>
            <a:r>
              <a:rPr lang="en-US" altLang="zh-CN" dirty="0"/>
              <a:t>04</a:t>
            </a:r>
            <a:endParaRPr lang="zh-CN" altLang="en-US" dirty="0"/>
          </a:p>
        </p:txBody>
      </p:sp>
      <p:sp>
        <p:nvSpPr>
          <p:cNvPr id="33" name="椭圆 32"/>
          <p:cNvSpPr/>
          <p:nvPr/>
        </p:nvSpPr>
        <p:spPr>
          <a:xfrm>
            <a:off x="1598613" y="4924485"/>
            <a:ext cx="432000" cy="432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文本框 33"/>
          <p:cNvSpPr txBox="1"/>
          <p:nvPr/>
        </p:nvSpPr>
        <p:spPr>
          <a:xfrm>
            <a:off x="1486000" y="4954454"/>
            <a:ext cx="673099" cy="369332"/>
          </a:xfrm>
          <a:prstGeom prst="rect">
            <a:avLst/>
          </a:prstGeom>
          <a:noFill/>
        </p:spPr>
        <p:txBody>
          <a:bodyPr wrap="square" rtlCol="0">
            <a:spAutoFit/>
          </a:bodyPr>
          <a:lstStyle>
            <a:defPPr>
              <a:defRPr lang="zh-CN"/>
            </a:defPPr>
            <a:lvl1pPr algn="ctr">
              <a:defRPr b="1">
                <a:latin typeface="微软雅黑" pitchFamily="34" charset="-122"/>
                <a:ea typeface="微软雅黑" pitchFamily="34" charset="-122"/>
              </a:defRPr>
            </a:lvl1pPr>
          </a:lstStyle>
          <a:p>
            <a:r>
              <a:rPr lang="en-US" altLang="zh-CN" dirty="0"/>
              <a:t>05</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椭圆 19"/>
          <p:cNvSpPr/>
          <p:nvPr/>
        </p:nvSpPr>
        <p:spPr>
          <a:xfrm>
            <a:off x="1625500" y="2239820"/>
            <a:ext cx="432000" cy="432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308100" y="272534"/>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受限空间作业安全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02</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828798" y="1306610"/>
            <a:ext cx="4673602"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（四）进入受限空间作业主要安全要求</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FFC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1517651" y="2239820"/>
            <a:ext cx="673099" cy="400110"/>
          </a:xfrm>
          <a:prstGeom prst="rect">
            <a:avLst/>
          </a:prstGeom>
          <a:noFill/>
        </p:spPr>
        <p:txBody>
          <a:bodyPr wrap="square" rtlCol="0">
            <a:spAutoFit/>
          </a:bodyPr>
          <a:lstStyle/>
          <a:p>
            <a:pPr algn="ctr"/>
            <a:r>
              <a:rPr lang="en-US" altLang="zh-CN" sz="2000" b="1" dirty="0">
                <a:latin typeface="微软雅黑" pitchFamily="34" charset="-122"/>
                <a:ea typeface="微软雅黑" pitchFamily="34" charset="-122"/>
              </a:rPr>
              <a:t>06</a:t>
            </a:r>
            <a:endParaRPr lang="zh-CN" altLang="en-US" sz="2000" b="1" dirty="0">
              <a:latin typeface="微软雅黑" pitchFamily="34" charset="-122"/>
              <a:ea typeface="微软雅黑" pitchFamily="34" charset="-122"/>
            </a:endParaRPr>
          </a:p>
        </p:txBody>
      </p:sp>
      <p:sp>
        <p:nvSpPr>
          <p:cNvPr id="22" name="文本框 21"/>
          <p:cNvSpPr txBox="1"/>
          <p:nvPr/>
        </p:nvSpPr>
        <p:spPr>
          <a:xfrm>
            <a:off x="2298700" y="2204692"/>
            <a:ext cx="9029700" cy="3416320"/>
          </a:xfrm>
          <a:prstGeom prst="rect">
            <a:avLst/>
          </a:prstGeom>
          <a:noFill/>
        </p:spPr>
        <p:txBody>
          <a:bodyPr wrap="square" rtlCol="0">
            <a:spAutoFit/>
          </a:bodyPr>
          <a:lstStyle/>
          <a:p>
            <a:pPr>
              <a:lnSpc>
                <a:spcPct val="150000"/>
              </a:lnSpc>
              <a:spcBef>
                <a:spcPct val="0"/>
              </a:spcBef>
              <a:buClrTx/>
              <a:buSzTx/>
              <a:buFont typeface="Arial" charset="0"/>
              <a:buNone/>
            </a:pPr>
            <a:r>
              <a:rPr lang="zh-CN" altLang="en-US" dirty="0">
                <a:solidFill>
                  <a:schemeClr val="tx1">
                    <a:lumMod val="85000"/>
                    <a:lumOff val="15000"/>
                  </a:schemeClr>
                </a:solidFill>
                <a:latin typeface="微软雅黑" pitchFamily="34" charset="-122"/>
                <a:ea typeface="微软雅黑" pitchFamily="34" charset="-122"/>
              </a:rPr>
              <a:t>个体防护措施</a:t>
            </a:r>
          </a:p>
          <a:p>
            <a:pPr marL="342900" indent="-342900">
              <a:lnSpc>
                <a:spcPct val="150000"/>
              </a:lnSpc>
              <a:buFont typeface="Wingdings" charset="2"/>
              <a:buChar char="l"/>
            </a:pPr>
            <a:r>
              <a:rPr lang="zh-CN" altLang="en-US" dirty="0">
                <a:solidFill>
                  <a:schemeClr val="tx1">
                    <a:lumMod val="85000"/>
                    <a:lumOff val="15000"/>
                  </a:schemeClr>
                </a:solidFill>
                <a:latin typeface="微软雅黑" pitchFamily="34" charset="-122"/>
                <a:ea typeface="微软雅黑" pitchFamily="34" charset="-122"/>
              </a:rPr>
              <a:t>受限空间经清洗或置换不能达到要求时，应采取相应的防护措施方可作业。</a:t>
            </a:r>
          </a:p>
          <a:p>
            <a:pPr marL="342900" indent="-342900">
              <a:lnSpc>
                <a:spcPct val="150000"/>
              </a:lnSpc>
              <a:buFont typeface="Wingdings" charset="2"/>
              <a:buChar char="l"/>
            </a:pPr>
            <a:r>
              <a:rPr lang="zh-CN" altLang="en-US" dirty="0">
                <a:solidFill>
                  <a:schemeClr val="tx1">
                    <a:lumMod val="85000"/>
                    <a:lumOff val="15000"/>
                  </a:schemeClr>
                </a:solidFill>
                <a:latin typeface="微软雅黑" pitchFamily="34" charset="-122"/>
                <a:ea typeface="微软雅黑" pitchFamily="34" charset="-122"/>
              </a:rPr>
              <a:t>在缺氧或有毒的受限空间作业时，应佩戴隔离式防护面具（空呼器等），必要时作业人员应拴带救生绳。</a:t>
            </a:r>
          </a:p>
          <a:p>
            <a:pPr marL="342900" indent="-342900">
              <a:lnSpc>
                <a:spcPct val="150000"/>
              </a:lnSpc>
              <a:buFont typeface="Wingdings" charset="2"/>
              <a:buChar char="l"/>
            </a:pPr>
            <a:r>
              <a:rPr lang="zh-CN" altLang="en-US" dirty="0">
                <a:solidFill>
                  <a:schemeClr val="tx1">
                    <a:lumMod val="85000"/>
                    <a:lumOff val="15000"/>
                  </a:schemeClr>
                </a:solidFill>
                <a:latin typeface="微软雅黑" pitchFamily="34" charset="-122"/>
                <a:ea typeface="微软雅黑" pitchFamily="34" charset="-122"/>
              </a:rPr>
              <a:t>在易燃易爆的受限空间作业时，应穿防静电工作服、工作鞋，使用防爆型低压灯具及不发生火花的工具。</a:t>
            </a:r>
          </a:p>
          <a:p>
            <a:pPr marL="342900" indent="-342900">
              <a:lnSpc>
                <a:spcPct val="150000"/>
              </a:lnSpc>
              <a:buFont typeface="Wingdings" charset="2"/>
              <a:buChar char="l"/>
            </a:pPr>
            <a:r>
              <a:rPr lang="zh-CN" altLang="en-US" dirty="0">
                <a:solidFill>
                  <a:schemeClr val="tx1">
                    <a:lumMod val="85000"/>
                    <a:lumOff val="15000"/>
                  </a:schemeClr>
                </a:solidFill>
                <a:latin typeface="微软雅黑" pitchFamily="34" charset="-122"/>
                <a:ea typeface="微软雅黑" pitchFamily="34" charset="-122"/>
              </a:rPr>
              <a:t>在有酸碱等腐蚀性介质的受限空间作业时，应穿戴好防酸碱工作服、工作鞋、手套等护品。</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直接连接符 9"/>
          <p:cNvCxnSpPr/>
          <p:nvPr/>
        </p:nvCxnSpPr>
        <p:spPr>
          <a:xfrm flipH="1">
            <a:off x="1806580" y="2689344"/>
            <a:ext cx="5076" cy="17617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椭圆 19"/>
          <p:cNvSpPr/>
          <p:nvPr/>
        </p:nvSpPr>
        <p:spPr>
          <a:xfrm>
            <a:off x="1612800" y="2257344"/>
            <a:ext cx="432000" cy="432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308100" y="272534"/>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受限空间作业安全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02</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828798" y="1306610"/>
            <a:ext cx="4673602"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（四）进入受限空间作业主要安全要求</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FFC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1492250" y="2305034"/>
            <a:ext cx="673099" cy="369332"/>
          </a:xfrm>
          <a:prstGeom prst="rect">
            <a:avLst/>
          </a:prstGeom>
          <a:noFill/>
        </p:spPr>
        <p:txBody>
          <a:bodyPr wrap="square" rtlCol="0">
            <a:spAutoFit/>
          </a:bodyPr>
          <a:lstStyle/>
          <a:p>
            <a:pPr algn="ctr"/>
            <a:r>
              <a:rPr lang="en-US" altLang="zh-CN" b="1" dirty="0">
                <a:latin typeface="微软雅黑" pitchFamily="34" charset="-122"/>
                <a:ea typeface="微软雅黑" pitchFamily="34" charset="-122"/>
              </a:rPr>
              <a:t>07</a:t>
            </a:r>
            <a:endParaRPr lang="zh-CN" altLang="en-US" b="1" dirty="0">
              <a:latin typeface="微软雅黑" pitchFamily="34" charset="-122"/>
              <a:ea typeface="微软雅黑" pitchFamily="34" charset="-122"/>
            </a:endParaRPr>
          </a:p>
        </p:txBody>
      </p:sp>
      <p:sp>
        <p:nvSpPr>
          <p:cNvPr id="22" name="文本框 21"/>
          <p:cNvSpPr txBox="1"/>
          <p:nvPr/>
        </p:nvSpPr>
        <p:spPr>
          <a:xfrm>
            <a:off x="2286000" y="2187249"/>
            <a:ext cx="9029700" cy="1705403"/>
          </a:xfrm>
          <a:prstGeom prst="rect">
            <a:avLst/>
          </a:prstGeom>
          <a:noFill/>
        </p:spPr>
        <p:txBody>
          <a:bodyPr wrap="square" rtlCol="0">
            <a:spAutoFit/>
          </a:bodyPr>
          <a:lstStyle/>
          <a:p>
            <a:pPr>
              <a:lnSpc>
                <a:spcPct val="150000"/>
              </a:lnSpc>
              <a:spcBef>
                <a:spcPct val="0"/>
              </a:spcBef>
              <a:buClrTx/>
              <a:buSzTx/>
              <a:buFont typeface="Arial" charset="0"/>
              <a:buNone/>
            </a:pPr>
            <a:r>
              <a:rPr lang="zh-CN" altLang="en-US" dirty="0">
                <a:latin typeface="微软雅黑" pitchFamily="34" charset="-122"/>
                <a:ea typeface="微软雅黑" pitchFamily="34" charset="-122"/>
              </a:rPr>
              <a:t>照明要求</a:t>
            </a:r>
            <a:endParaRPr lang="en-US" altLang="zh-CN" dirty="0">
              <a:latin typeface="微软雅黑" pitchFamily="34" charset="-122"/>
              <a:ea typeface="微软雅黑" pitchFamily="34" charset="-122"/>
            </a:endParaRPr>
          </a:p>
          <a:p>
            <a:pPr>
              <a:lnSpc>
                <a:spcPct val="150000"/>
              </a:lnSpc>
              <a:spcBef>
                <a:spcPct val="0"/>
              </a:spcBef>
              <a:buClrTx/>
              <a:buSzTx/>
              <a:buFont typeface="Arial" charset="0"/>
              <a:buNone/>
            </a:pPr>
            <a:r>
              <a:rPr lang="zh-CN" altLang="en-US" dirty="0">
                <a:latin typeface="微软雅黑" pitchFamily="34" charset="-122"/>
                <a:ea typeface="微软雅黑" pitchFamily="34" charset="-122"/>
              </a:rPr>
              <a:t>进入有限空间作业应有足够的照明，设备内照明电压应不大于</a:t>
            </a:r>
            <a:r>
              <a:rPr lang="en-US" altLang="zh-CN" dirty="0">
                <a:latin typeface="微软雅黑" pitchFamily="34" charset="-122"/>
                <a:ea typeface="微软雅黑" pitchFamily="34" charset="-122"/>
              </a:rPr>
              <a:t>36V</a:t>
            </a:r>
            <a:r>
              <a:rPr lang="zh-CN" altLang="en-US" dirty="0">
                <a:latin typeface="微软雅黑" pitchFamily="34" charset="-122"/>
                <a:ea typeface="微软雅黑" pitchFamily="34" charset="-122"/>
              </a:rPr>
              <a:t>。在潮湿或狭小容器内作业应小于</a:t>
            </a:r>
            <a:r>
              <a:rPr lang="en-US" altLang="zh-CN" dirty="0">
                <a:latin typeface="微软雅黑" pitchFamily="34" charset="-122"/>
                <a:ea typeface="微软雅黑" pitchFamily="34" charset="-122"/>
              </a:rPr>
              <a:t>12V</a:t>
            </a:r>
            <a:r>
              <a:rPr lang="zh-CN" altLang="en-US" dirty="0">
                <a:latin typeface="微软雅黑" pitchFamily="34" charset="-122"/>
                <a:ea typeface="微软雅黑" pitchFamily="34" charset="-122"/>
              </a:rPr>
              <a:t>，所有灯具及电动工具必须符合防潮、防爆等安全要求；使用的电动工具必须装有漏电保护装置。</a:t>
            </a:r>
          </a:p>
        </p:txBody>
      </p:sp>
      <p:sp>
        <p:nvSpPr>
          <p:cNvPr id="11" name="椭圆 10"/>
          <p:cNvSpPr/>
          <p:nvPr/>
        </p:nvSpPr>
        <p:spPr>
          <a:xfrm>
            <a:off x="1612800" y="4364241"/>
            <a:ext cx="432000" cy="432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492250" y="4395575"/>
            <a:ext cx="673099" cy="369332"/>
          </a:xfrm>
          <a:prstGeom prst="rect">
            <a:avLst/>
          </a:prstGeom>
          <a:noFill/>
        </p:spPr>
        <p:txBody>
          <a:bodyPr wrap="square" rtlCol="0">
            <a:spAutoFit/>
          </a:bodyPr>
          <a:lstStyle>
            <a:defPPr>
              <a:defRPr lang="zh-CN"/>
            </a:defPPr>
            <a:lvl1pPr algn="ctr">
              <a:defRPr b="1">
                <a:latin typeface="微软雅黑" pitchFamily="34" charset="-122"/>
                <a:ea typeface="微软雅黑" pitchFamily="34" charset="-122"/>
              </a:defRPr>
            </a:lvl1pPr>
          </a:lstStyle>
          <a:p>
            <a:r>
              <a:rPr lang="en-US" altLang="zh-CN" dirty="0"/>
              <a:t>08</a:t>
            </a:r>
            <a:endParaRPr lang="zh-CN" altLang="en-US" dirty="0"/>
          </a:p>
        </p:txBody>
      </p:sp>
      <p:sp>
        <p:nvSpPr>
          <p:cNvPr id="13" name="文本框 12"/>
          <p:cNvSpPr txBox="1"/>
          <p:nvPr/>
        </p:nvSpPr>
        <p:spPr>
          <a:xfrm>
            <a:off x="2286000" y="4329113"/>
            <a:ext cx="9029700" cy="1338828"/>
          </a:xfrm>
          <a:prstGeom prst="rect">
            <a:avLst/>
          </a:prstGeom>
          <a:noFill/>
        </p:spPr>
        <p:txBody>
          <a:bodyPr wrap="square" rtlCol="0">
            <a:spAutoFit/>
          </a:bodyPr>
          <a:lstStyle>
            <a:defPPr>
              <a:defRPr lang="zh-CN"/>
            </a:defPPr>
            <a:lvl1pPr>
              <a:lnSpc>
                <a:spcPct val="150000"/>
              </a:lnSpc>
              <a:spcBef>
                <a:spcPct val="0"/>
              </a:spcBef>
              <a:buClrTx/>
              <a:buSzTx/>
              <a:buFont typeface="Arial" charset="0"/>
              <a:buNone/>
              <a:defRPr>
                <a:latin typeface="微软雅黑" pitchFamily="34" charset="-122"/>
                <a:ea typeface="微软雅黑" pitchFamily="34" charset="-122"/>
              </a:defRPr>
            </a:lvl1pPr>
          </a:lstStyle>
          <a:p>
            <a:r>
              <a:rPr lang="zh-CN" altLang="en-US" dirty="0"/>
              <a:t>作业结束要求</a:t>
            </a:r>
            <a:endParaRPr lang="en-US" altLang="zh-CN" dirty="0"/>
          </a:p>
          <a:p>
            <a:r>
              <a:rPr lang="zh-CN" altLang="en-US" dirty="0"/>
              <a:t>作业完成后，现场负责人和作业人员、监护人员必须共同对受限空间内外进行检查，确认无问题，均在作业许可证上签字后，方可恢复有限空间的正常状态。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p:cNvSpPr/>
          <p:nvPr/>
        </p:nvSpPr>
        <p:spPr>
          <a:xfrm>
            <a:off x="5054600" y="2506945"/>
            <a:ext cx="6451600" cy="2750240"/>
          </a:xfrm>
          <a:prstGeom prst="rect">
            <a:avLst/>
          </a:prstGeom>
          <a:solidFill>
            <a:srgbClr val="0584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3841850" y="2506945"/>
            <a:ext cx="1094976" cy="2750240"/>
          </a:xfrm>
          <a:prstGeom prst="rect">
            <a:avLst/>
          </a:prstGeom>
          <a:solidFill>
            <a:srgbClr val="0584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958950"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高处作业安全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03</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828798" y="1306609"/>
            <a:ext cx="1886052"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（一）定义</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FFC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pic>
        <p:nvPicPr>
          <p:cNvPr id="11" name="图片 10"/>
          <p:cNvPicPr>
            <a:picLocks noChangeAspect="1"/>
          </p:cNvPicPr>
          <p:nvPr/>
        </p:nvPicPr>
        <p:blipFill>
          <a:blip r:embed="rId3"/>
          <a:stretch>
            <a:fillRect/>
          </a:stretch>
        </p:blipFill>
        <p:spPr>
          <a:xfrm>
            <a:off x="1235074" y="2506945"/>
            <a:ext cx="2479775" cy="2750240"/>
          </a:xfrm>
          <a:prstGeom prst="rect">
            <a:avLst/>
          </a:prstGeom>
        </p:spPr>
      </p:pic>
      <p:sp>
        <p:nvSpPr>
          <p:cNvPr id="12" name="文本框 11"/>
          <p:cNvSpPr txBox="1"/>
          <p:nvPr/>
        </p:nvSpPr>
        <p:spPr>
          <a:xfrm>
            <a:off x="3960763" y="3682009"/>
            <a:ext cx="857150" cy="400110"/>
          </a:xfrm>
          <a:prstGeom prst="rect">
            <a:avLst/>
          </a:prstGeom>
          <a:noFill/>
        </p:spPr>
        <p:txBody>
          <a:bodyPr wrap="square" rtlCol="0">
            <a:spAutoFit/>
          </a:bodyPr>
          <a:lstStyle>
            <a:defPPr>
              <a:defRPr lang="zh-CN"/>
            </a:defPPr>
            <a:lvl1pPr>
              <a:lnSpc>
                <a:spcPct val="150000"/>
              </a:lnSpc>
              <a:defRPr>
                <a:solidFill>
                  <a:schemeClr val="bg1"/>
                </a:solidFill>
                <a:latin typeface="微软雅黑" pitchFamily="34" charset="-122"/>
                <a:ea typeface="微软雅黑" pitchFamily="34" charset="-122"/>
              </a:defRPr>
            </a:lvl1pPr>
          </a:lstStyle>
          <a:p>
            <a:pPr algn="ctr">
              <a:lnSpc>
                <a:spcPct val="100000"/>
              </a:lnSpc>
            </a:pPr>
            <a:r>
              <a:rPr lang="zh-CN" altLang="en-US" sz="2000" b="1" dirty="0"/>
              <a:t>定义</a:t>
            </a:r>
          </a:p>
        </p:txBody>
      </p:sp>
      <p:sp>
        <p:nvSpPr>
          <p:cNvPr id="35" name="文本框 34"/>
          <p:cNvSpPr txBox="1"/>
          <p:nvPr/>
        </p:nvSpPr>
        <p:spPr>
          <a:xfrm>
            <a:off x="5384800" y="2589403"/>
            <a:ext cx="5981700" cy="2585323"/>
          </a:xfrm>
          <a:prstGeom prst="rect">
            <a:avLst/>
          </a:prstGeom>
          <a:noFill/>
        </p:spPr>
        <p:txBody>
          <a:bodyPr wrap="square" rtlCol="0">
            <a:spAutoFit/>
          </a:bodyPr>
          <a:lstStyle/>
          <a:p>
            <a:pPr>
              <a:lnSpc>
                <a:spcPct val="150000"/>
              </a:lnSpc>
            </a:pPr>
            <a:r>
              <a:rPr lang="zh-CN" altLang="en-US" dirty="0">
                <a:solidFill>
                  <a:schemeClr val="bg1"/>
                </a:solidFill>
                <a:latin typeface="微软雅黑" pitchFamily="34" charset="-122"/>
                <a:ea typeface="微软雅黑" pitchFamily="34" charset="-122"/>
              </a:rPr>
              <a:t>高处作业凡距坠落高度基准面2m及其以上，有可能坠落的作业，称为高处作业。</a:t>
            </a:r>
            <a:endParaRPr lang="en-US" altLang="zh-CN" dirty="0">
              <a:solidFill>
                <a:schemeClr val="bg1"/>
              </a:solidFill>
              <a:latin typeface="微软雅黑" pitchFamily="34" charset="-122"/>
              <a:ea typeface="微软雅黑" pitchFamily="34" charset="-122"/>
            </a:endParaRPr>
          </a:p>
          <a:p>
            <a:pPr>
              <a:lnSpc>
                <a:spcPct val="150000"/>
              </a:lnSpc>
            </a:pPr>
            <a:r>
              <a:rPr lang="zh-CN" altLang="en-US" dirty="0">
                <a:solidFill>
                  <a:schemeClr val="bg1"/>
                </a:solidFill>
                <a:latin typeface="微软雅黑" pitchFamily="34" charset="-122"/>
                <a:ea typeface="微软雅黑" pitchFamily="34" charset="-122"/>
              </a:rPr>
              <a:t>虽在</a:t>
            </a:r>
            <a:r>
              <a:rPr lang="en-US" altLang="zh-CN" dirty="0">
                <a:solidFill>
                  <a:schemeClr val="bg1"/>
                </a:solidFill>
                <a:latin typeface="微软雅黑" pitchFamily="34" charset="-122"/>
                <a:ea typeface="微软雅黑" pitchFamily="34" charset="-122"/>
              </a:rPr>
              <a:t>2</a:t>
            </a:r>
            <a:r>
              <a:rPr lang="zh-CN" altLang="en-US" dirty="0">
                <a:solidFill>
                  <a:schemeClr val="bg1"/>
                </a:solidFill>
                <a:latin typeface="微软雅黑" pitchFamily="34" charset="-122"/>
                <a:ea typeface="微软雅黑" pitchFamily="34" charset="-122"/>
              </a:rPr>
              <a:t>米以下，但在作业地段坡度大于</a:t>
            </a:r>
            <a:r>
              <a:rPr lang="en-US" altLang="zh-CN" dirty="0">
                <a:solidFill>
                  <a:schemeClr val="bg1"/>
                </a:solidFill>
                <a:latin typeface="微软雅黑" pitchFamily="34" charset="-122"/>
                <a:ea typeface="微软雅黑" pitchFamily="34" charset="-122"/>
              </a:rPr>
              <a:t>45</a:t>
            </a:r>
            <a:r>
              <a:rPr lang="zh-CN" altLang="en-US" dirty="0">
                <a:solidFill>
                  <a:schemeClr val="bg1"/>
                </a:solidFill>
                <a:latin typeface="微软雅黑" pitchFamily="34" charset="-122"/>
                <a:ea typeface="微软雅黑" pitchFamily="34" charset="-122"/>
              </a:rPr>
              <a:t>度的斜坡或附近有洞、坑、井、沟等临边，或有风雪袭击、机械震动、设备和管道易泄漏，或有可能排放有害气体、液体、熔融物，或有转动机械及其他易伤人的物体等，应视为高处作业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958950"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高处作业安全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03</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828798" y="1306608"/>
            <a:ext cx="2667002" cy="409052"/>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（二）高处作业分级</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FFC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 name="矩形 7"/>
          <p:cNvSpPr/>
          <p:nvPr/>
        </p:nvSpPr>
        <p:spPr>
          <a:xfrm rot="16200000">
            <a:off x="1397822" y="5446485"/>
            <a:ext cx="1994893" cy="828136"/>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rot="16200000">
            <a:off x="7061906" y="4179498"/>
            <a:ext cx="4528868" cy="82813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燕尾形 10"/>
          <p:cNvSpPr/>
          <p:nvPr/>
        </p:nvSpPr>
        <p:spPr>
          <a:xfrm rot="16200000">
            <a:off x="2152951" y="4473114"/>
            <a:ext cx="484632" cy="828136"/>
          </a:xfrm>
          <a:prstGeom prst="chevron">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rot="16200000">
            <a:off x="3351487" y="5084159"/>
            <a:ext cx="2708276" cy="82813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rot="16200000">
            <a:off x="5302544" y="4724858"/>
            <a:ext cx="3426878" cy="828136"/>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燕尾形 13"/>
          <p:cNvSpPr/>
          <p:nvPr/>
        </p:nvSpPr>
        <p:spPr>
          <a:xfrm rot="16200000">
            <a:off x="4463309" y="3720592"/>
            <a:ext cx="484632" cy="828136"/>
          </a:xfrm>
          <a:prstGeom prst="chevron">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燕尾形 14"/>
          <p:cNvSpPr/>
          <p:nvPr/>
        </p:nvSpPr>
        <p:spPr>
          <a:xfrm rot="16200000">
            <a:off x="6767667" y="3001991"/>
            <a:ext cx="484632" cy="828136"/>
          </a:xfrm>
          <a:prstGeom prst="chevron">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燕尾形 15"/>
          <p:cNvSpPr/>
          <p:nvPr/>
        </p:nvSpPr>
        <p:spPr>
          <a:xfrm rot="16200000">
            <a:off x="9084024" y="1915064"/>
            <a:ext cx="484632" cy="828136"/>
          </a:xfrm>
          <a:prstGeom prst="chevron">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p:nvSpPr>
        <p:spPr>
          <a:xfrm>
            <a:off x="1509653" y="4134659"/>
            <a:ext cx="1609458" cy="400110"/>
          </a:xfrm>
          <a:prstGeom prst="rect">
            <a:avLst/>
          </a:prstGeom>
          <a:noFill/>
        </p:spPr>
        <p:txBody>
          <a:bodyPr wrap="square" rtlCol="0">
            <a:spAutoFit/>
          </a:bodyPr>
          <a:lstStyle/>
          <a:p>
            <a:pPr lvl="0" algn="ctr" fontAlgn="base">
              <a:spcBef>
                <a:spcPct val="20000"/>
              </a:spcBef>
              <a:spcAft>
                <a:spcPct val="0"/>
              </a:spcAft>
              <a:buClr>
                <a:schemeClr val="accent1"/>
              </a:buClr>
              <a:buSzPct val="100000"/>
            </a:pPr>
            <a:r>
              <a:rPr lang="zh-CN" altLang="zh-CN" sz="2000" b="1" dirty="0">
                <a:latin typeface="微软雅黑" pitchFamily="34" charset="-122"/>
                <a:ea typeface="微软雅黑" pitchFamily="34" charset="-122"/>
              </a:rPr>
              <a:t>2m≤h</a:t>
            </a:r>
            <a:r>
              <a:rPr lang="zh-CN" altLang="en-US" sz="2000" b="1" dirty="0">
                <a:latin typeface="微软雅黑" pitchFamily="34" charset="-122"/>
                <a:ea typeface="微软雅黑" pitchFamily="34" charset="-122"/>
              </a:rPr>
              <a:t>＜</a:t>
            </a:r>
            <a:r>
              <a:rPr lang="zh-CN" altLang="zh-CN" sz="2000" b="1" dirty="0">
                <a:latin typeface="微软雅黑" pitchFamily="34" charset="-122"/>
                <a:ea typeface="微软雅黑" pitchFamily="34" charset="-122"/>
              </a:rPr>
              <a:t>5m</a:t>
            </a:r>
          </a:p>
        </p:txBody>
      </p:sp>
      <p:sp>
        <p:nvSpPr>
          <p:cNvPr id="18" name="文本框 17"/>
          <p:cNvSpPr txBox="1"/>
          <p:nvPr/>
        </p:nvSpPr>
        <p:spPr>
          <a:xfrm>
            <a:off x="3663409" y="3416058"/>
            <a:ext cx="2084431" cy="400110"/>
          </a:xfrm>
          <a:prstGeom prst="rect">
            <a:avLst/>
          </a:prstGeom>
          <a:noFill/>
        </p:spPr>
        <p:txBody>
          <a:bodyPr wrap="square" rtlCol="0">
            <a:spAutoFit/>
          </a:bodyPr>
          <a:lstStyle/>
          <a:p>
            <a:pPr lvl="0" algn="ctr" fontAlgn="base">
              <a:spcBef>
                <a:spcPct val="20000"/>
              </a:spcBef>
              <a:spcAft>
                <a:spcPct val="0"/>
              </a:spcAft>
              <a:buClr>
                <a:schemeClr val="accent1"/>
              </a:buClr>
              <a:buSzPct val="100000"/>
            </a:pPr>
            <a:r>
              <a:rPr lang="en-US" altLang="zh-CN" sz="2000" b="1" dirty="0">
                <a:latin typeface="微软雅黑" pitchFamily="34" charset="-122"/>
                <a:ea typeface="微软雅黑" pitchFamily="34" charset="-122"/>
              </a:rPr>
              <a:t>5</a:t>
            </a:r>
            <a:r>
              <a:rPr lang="zh-CN" altLang="zh-CN" sz="2000" b="1" dirty="0">
                <a:latin typeface="微软雅黑" pitchFamily="34" charset="-122"/>
                <a:ea typeface="微软雅黑" pitchFamily="34" charset="-122"/>
              </a:rPr>
              <a:t>m≤h</a:t>
            </a:r>
            <a:r>
              <a:rPr lang="zh-CN" altLang="en-US" sz="2000" b="1" dirty="0">
                <a:latin typeface="微软雅黑" pitchFamily="34" charset="-122"/>
                <a:ea typeface="微软雅黑" pitchFamily="34" charset="-122"/>
              </a:rPr>
              <a:t>＜</a:t>
            </a:r>
            <a:r>
              <a:rPr lang="en-US" altLang="zh-CN" sz="2000" b="1" dirty="0">
                <a:latin typeface="微软雅黑" pitchFamily="34" charset="-122"/>
                <a:ea typeface="微软雅黑" pitchFamily="34" charset="-122"/>
              </a:rPr>
              <a:t>1</a:t>
            </a:r>
            <a:r>
              <a:rPr lang="zh-CN" altLang="zh-CN" sz="2000" b="1" dirty="0">
                <a:latin typeface="微软雅黑" pitchFamily="34" charset="-122"/>
                <a:ea typeface="微软雅黑" pitchFamily="34" charset="-122"/>
              </a:rPr>
              <a:t>5m</a:t>
            </a:r>
          </a:p>
        </p:txBody>
      </p:sp>
      <p:sp>
        <p:nvSpPr>
          <p:cNvPr id="19" name="文本框 18"/>
          <p:cNvSpPr txBox="1"/>
          <p:nvPr/>
        </p:nvSpPr>
        <p:spPr>
          <a:xfrm>
            <a:off x="5998182" y="2773632"/>
            <a:ext cx="2035600" cy="400110"/>
          </a:xfrm>
          <a:prstGeom prst="rect">
            <a:avLst/>
          </a:prstGeom>
          <a:noFill/>
        </p:spPr>
        <p:txBody>
          <a:bodyPr wrap="square" rtlCol="0">
            <a:spAutoFit/>
          </a:bodyPr>
          <a:lstStyle/>
          <a:p>
            <a:pPr lvl="0" algn="ctr" fontAlgn="base">
              <a:spcBef>
                <a:spcPct val="20000"/>
              </a:spcBef>
              <a:spcAft>
                <a:spcPct val="0"/>
              </a:spcAft>
              <a:buClr>
                <a:schemeClr val="accent1"/>
              </a:buClr>
              <a:buSzPct val="100000"/>
            </a:pPr>
            <a:r>
              <a:rPr lang="en-US" altLang="zh-CN" sz="2000" b="1" dirty="0">
                <a:latin typeface="微软雅黑" pitchFamily="34" charset="-122"/>
                <a:ea typeface="微软雅黑" pitchFamily="34" charset="-122"/>
              </a:rPr>
              <a:t>15</a:t>
            </a:r>
            <a:r>
              <a:rPr lang="zh-CN" altLang="zh-CN" sz="2000" b="1" dirty="0">
                <a:latin typeface="微软雅黑" pitchFamily="34" charset="-122"/>
                <a:ea typeface="微软雅黑" pitchFamily="34" charset="-122"/>
              </a:rPr>
              <a:t>m≤h</a:t>
            </a:r>
            <a:r>
              <a:rPr lang="zh-CN" altLang="en-US" sz="2000" b="1" dirty="0">
                <a:latin typeface="微软雅黑" pitchFamily="34" charset="-122"/>
                <a:ea typeface="微软雅黑" pitchFamily="34" charset="-122"/>
              </a:rPr>
              <a:t>＜</a:t>
            </a:r>
            <a:r>
              <a:rPr lang="en-US" altLang="zh-CN" sz="2000" b="1" dirty="0">
                <a:latin typeface="微软雅黑" pitchFamily="34" charset="-122"/>
                <a:ea typeface="微软雅黑" pitchFamily="34" charset="-122"/>
              </a:rPr>
              <a:t>30</a:t>
            </a:r>
            <a:r>
              <a:rPr lang="zh-CN" altLang="zh-CN" sz="2000" b="1" dirty="0">
                <a:latin typeface="微软雅黑" pitchFamily="34" charset="-122"/>
                <a:ea typeface="微软雅黑" pitchFamily="34" charset="-122"/>
              </a:rPr>
              <a:t>m</a:t>
            </a:r>
          </a:p>
        </p:txBody>
      </p:sp>
      <p:sp>
        <p:nvSpPr>
          <p:cNvPr id="20" name="文本框 19"/>
          <p:cNvSpPr txBox="1"/>
          <p:nvPr/>
        </p:nvSpPr>
        <p:spPr>
          <a:xfrm>
            <a:off x="8521611" y="1732071"/>
            <a:ext cx="1609458" cy="400110"/>
          </a:xfrm>
          <a:prstGeom prst="rect">
            <a:avLst/>
          </a:prstGeom>
          <a:noFill/>
        </p:spPr>
        <p:txBody>
          <a:bodyPr wrap="square" rtlCol="0">
            <a:spAutoFit/>
          </a:bodyPr>
          <a:lstStyle/>
          <a:p>
            <a:pPr lvl="0" algn="ctr" fontAlgn="base">
              <a:spcBef>
                <a:spcPct val="20000"/>
              </a:spcBef>
              <a:spcAft>
                <a:spcPct val="0"/>
              </a:spcAft>
              <a:buClr>
                <a:schemeClr val="accent1"/>
              </a:buClr>
              <a:buSzPct val="100000"/>
            </a:pPr>
            <a:r>
              <a:rPr lang="en-US" altLang="zh-CN" sz="2000" b="1" dirty="0">
                <a:latin typeface="微软雅黑" pitchFamily="34" charset="-122"/>
                <a:ea typeface="微软雅黑" pitchFamily="34" charset="-122"/>
              </a:rPr>
              <a:t>30</a:t>
            </a:r>
            <a:r>
              <a:rPr lang="zh-CN" altLang="zh-CN" sz="2000" b="1" dirty="0">
                <a:latin typeface="微软雅黑" pitchFamily="34" charset="-122"/>
                <a:ea typeface="微软雅黑" pitchFamily="34" charset="-122"/>
              </a:rPr>
              <a:t>m≤h</a:t>
            </a:r>
          </a:p>
        </p:txBody>
      </p:sp>
      <p:sp>
        <p:nvSpPr>
          <p:cNvPr id="21" name="文本框 20"/>
          <p:cNvSpPr txBox="1"/>
          <p:nvPr/>
        </p:nvSpPr>
        <p:spPr>
          <a:xfrm>
            <a:off x="2091019" y="4887182"/>
            <a:ext cx="608494" cy="1938992"/>
          </a:xfrm>
          <a:prstGeom prst="rect">
            <a:avLst/>
          </a:prstGeom>
          <a:noFill/>
        </p:spPr>
        <p:txBody>
          <a:bodyPr wrap="square" rtlCol="0">
            <a:spAutoFit/>
          </a:bodyPr>
          <a:lstStyle/>
          <a:p>
            <a:pPr algn="ctr"/>
            <a:r>
              <a:rPr lang="zh-CN" altLang="en-US" sz="2000" dirty="0">
                <a:latin typeface="微软雅黑" pitchFamily="34" charset="-122"/>
                <a:ea typeface="微软雅黑" pitchFamily="34" charset="-122"/>
              </a:rPr>
              <a:t>一级高处作业</a:t>
            </a:r>
          </a:p>
        </p:txBody>
      </p:sp>
      <p:sp>
        <p:nvSpPr>
          <p:cNvPr id="22" name="文本框 21"/>
          <p:cNvSpPr txBox="1"/>
          <p:nvPr/>
        </p:nvSpPr>
        <p:spPr>
          <a:xfrm>
            <a:off x="4401377" y="4519303"/>
            <a:ext cx="608494" cy="1938992"/>
          </a:xfrm>
          <a:prstGeom prst="rect">
            <a:avLst/>
          </a:prstGeom>
          <a:noFill/>
        </p:spPr>
        <p:txBody>
          <a:bodyPr wrap="square" rtlCol="0">
            <a:spAutoFit/>
          </a:bodyPr>
          <a:lstStyle/>
          <a:p>
            <a:pPr algn="ctr"/>
            <a:r>
              <a:rPr lang="zh-CN" altLang="en-US" sz="2000" dirty="0">
                <a:latin typeface="微软雅黑" pitchFamily="34" charset="-122"/>
                <a:ea typeface="微软雅黑" pitchFamily="34" charset="-122"/>
              </a:rPr>
              <a:t>二级高处作业</a:t>
            </a:r>
          </a:p>
        </p:txBody>
      </p:sp>
      <p:sp>
        <p:nvSpPr>
          <p:cNvPr id="23" name="文本框 22"/>
          <p:cNvSpPr txBox="1"/>
          <p:nvPr/>
        </p:nvSpPr>
        <p:spPr>
          <a:xfrm>
            <a:off x="6724590" y="4058485"/>
            <a:ext cx="608494" cy="1938992"/>
          </a:xfrm>
          <a:prstGeom prst="rect">
            <a:avLst/>
          </a:prstGeom>
          <a:noFill/>
        </p:spPr>
        <p:txBody>
          <a:bodyPr wrap="square" rtlCol="0">
            <a:spAutoFit/>
          </a:bodyPr>
          <a:lstStyle/>
          <a:p>
            <a:pPr algn="ctr"/>
            <a:r>
              <a:rPr lang="zh-CN" altLang="en-US" sz="2000" dirty="0">
                <a:latin typeface="微软雅黑" pitchFamily="34" charset="-122"/>
                <a:ea typeface="微软雅黑" pitchFamily="34" charset="-122"/>
              </a:rPr>
              <a:t>三级高处作业</a:t>
            </a:r>
          </a:p>
        </p:txBody>
      </p:sp>
      <p:sp>
        <p:nvSpPr>
          <p:cNvPr id="24" name="文本框 23"/>
          <p:cNvSpPr txBox="1"/>
          <p:nvPr/>
        </p:nvSpPr>
        <p:spPr>
          <a:xfrm>
            <a:off x="9022093" y="3242262"/>
            <a:ext cx="608494" cy="1938992"/>
          </a:xfrm>
          <a:prstGeom prst="rect">
            <a:avLst/>
          </a:prstGeom>
          <a:noFill/>
        </p:spPr>
        <p:txBody>
          <a:bodyPr wrap="square" rtlCol="0">
            <a:spAutoFit/>
          </a:bodyPr>
          <a:lstStyle/>
          <a:p>
            <a:pPr algn="ctr"/>
            <a:r>
              <a:rPr lang="zh-CN" altLang="en-US" sz="2000" dirty="0">
                <a:latin typeface="微软雅黑" pitchFamily="34" charset="-122"/>
                <a:ea typeface="微软雅黑" pitchFamily="34" charset="-122"/>
              </a:rPr>
              <a:t>特级高处作业</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958950"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高处作业安全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03</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863303" y="1306607"/>
            <a:ext cx="3290895"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（三）高处作业的优先原则</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FFC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5" name="Freeform 26"/>
          <p:cNvSpPr/>
          <p:nvPr/>
        </p:nvSpPr>
        <p:spPr bwMode="auto">
          <a:xfrm>
            <a:off x="4414884" y="2510215"/>
            <a:ext cx="1634490" cy="1639510"/>
          </a:xfrm>
          <a:custGeom>
            <a:avLst/>
            <a:gdLst>
              <a:gd name="T0" fmla="*/ 0 w 3147"/>
              <a:gd name="T1" fmla="*/ 1787 h 3147"/>
              <a:gd name="T2" fmla="*/ 1787 w 3147"/>
              <a:gd name="T3" fmla="*/ 0 h 3147"/>
              <a:gd name="T4" fmla="*/ 3147 w 3147"/>
              <a:gd name="T5" fmla="*/ 0 h 3147"/>
              <a:gd name="T6" fmla="*/ 0 w 3147"/>
              <a:gd name="T7" fmla="*/ 3147 h 3147"/>
              <a:gd name="T8" fmla="*/ 0 w 3147"/>
              <a:gd name="T9" fmla="*/ 1787 h 3147"/>
            </a:gdLst>
            <a:ahLst/>
            <a:cxnLst>
              <a:cxn ang="0">
                <a:pos x="T0" y="T1"/>
              </a:cxn>
              <a:cxn ang="0">
                <a:pos x="T2" y="T3"/>
              </a:cxn>
              <a:cxn ang="0">
                <a:pos x="T4" y="T5"/>
              </a:cxn>
              <a:cxn ang="0">
                <a:pos x="T6" y="T7"/>
              </a:cxn>
              <a:cxn ang="0">
                <a:pos x="T8" y="T9"/>
              </a:cxn>
            </a:cxnLst>
            <a:rect l="0" t="0" r="r" b="b"/>
            <a:pathLst>
              <a:path w="3147" h="3147">
                <a:moveTo>
                  <a:pt x="0" y="1787"/>
                </a:moveTo>
                <a:lnTo>
                  <a:pt x="1787" y="0"/>
                </a:lnTo>
                <a:lnTo>
                  <a:pt x="3147" y="0"/>
                </a:lnTo>
                <a:lnTo>
                  <a:pt x="0" y="3147"/>
                </a:lnTo>
                <a:lnTo>
                  <a:pt x="0" y="1787"/>
                </a:lnTo>
                <a:close/>
              </a:path>
            </a:pathLst>
          </a:custGeom>
          <a:solidFill>
            <a:srgbClr val="E28F5C"/>
          </a:solidFill>
          <a:ln w="9525">
            <a:noFill/>
            <a:round/>
          </a:ln>
        </p:spPr>
        <p:txBody>
          <a:bodyPr vert="horz" wrap="square" lIns="121917" tIns="60958" rIns="121917" bIns="60958" numCol="1" anchor="t" anchorCtr="0" compatLnSpc="1"/>
          <a:lstStyle/>
          <a:p>
            <a:endParaRPr lang="zh-CN" altLang="en-US">
              <a:solidFill>
                <a:srgbClr val="FFC000"/>
              </a:solidFill>
              <a:latin typeface="Calibri" pitchFamily="34" charset="0"/>
              <a:ea typeface="微软雅黑" pitchFamily="34" charset="-122"/>
              <a:sym typeface="Calibri" pitchFamily="34" charset="0"/>
            </a:endParaRPr>
          </a:p>
        </p:txBody>
      </p:sp>
      <p:sp>
        <p:nvSpPr>
          <p:cNvPr id="26" name="Freeform 27"/>
          <p:cNvSpPr/>
          <p:nvPr/>
        </p:nvSpPr>
        <p:spPr bwMode="auto">
          <a:xfrm>
            <a:off x="6102525" y="2510215"/>
            <a:ext cx="1634490" cy="1639510"/>
          </a:xfrm>
          <a:custGeom>
            <a:avLst/>
            <a:gdLst>
              <a:gd name="T0" fmla="*/ 3147 w 3147"/>
              <a:gd name="T1" fmla="*/ 1787 h 3147"/>
              <a:gd name="T2" fmla="*/ 1360 w 3147"/>
              <a:gd name="T3" fmla="*/ 0 h 3147"/>
              <a:gd name="T4" fmla="*/ 0 w 3147"/>
              <a:gd name="T5" fmla="*/ 0 h 3147"/>
              <a:gd name="T6" fmla="*/ 3147 w 3147"/>
              <a:gd name="T7" fmla="*/ 3147 h 3147"/>
              <a:gd name="T8" fmla="*/ 3147 w 3147"/>
              <a:gd name="T9" fmla="*/ 1787 h 3147"/>
            </a:gdLst>
            <a:ahLst/>
            <a:cxnLst>
              <a:cxn ang="0">
                <a:pos x="T0" y="T1"/>
              </a:cxn>
              <a:cxn ang="0">
                <a:pos x="T2" y="T3"/>
              </a:cxn>
              <a:cxn ang="0">
                <a:pos x="T4" y="T5"/>
              </a:cxn>
              <a:cxn ang="0">
                <a:pos x="T6" y="T7"/>
              </a:cxn>
              <a:cxn ang="0">
                <a:pos x="T8" y="T9"/>
              </a:cxn>
            </a:cxnLst>
            <a:rect l="0" t="0" r="r" b="b"/>
            <a:pathLst>
              <a:path w="3147" h="3147">
                <a:moveTo>
                  <a:pt x="3147" y="1787"/>
                </a:moveTo>
                <a:lnTo>
                  <a:pt x="1360" y="0"/>
                </a:lnTo>
                <a:lnTo>
                  <a:pt x="0" y="0"/>
                </a:lnTo>
                <a:lnTo>
                  <a:pt x="3147" y="3147"/>
                </a:lnTo>
                <a:lnTo>
                  <a:pt x="3147" y="1787"/>
                </a:lnTo>
                <a:close/>
              </a:path>
            </a:pathLst>
          </a:custGeom>
          <a:solidFill>
            <a:srgbClr val="E28F5C"/>
          </a:solidFill>
          <a:ln w="9525">
            <a:noFill/>
            <a:round/>
          </a:ln>
        </p:spPr>
        <p:txBody>
          <a:bodyPr vert="horz" wrap="square" lIns="121917" tIns="60958" rIns="121917" bIns="60958" numCol="1" anchor="t" anchorCtr="0" compatLnSpc="1"/>
          <a:lstStyle/>
          <a:p>
            <a:endParaRPr lang="zh-CN" altLang="en-US">
              <a:solidFill>
                <a:srgbClr val="FFC000"/>
              </a:solidFill>
              <a:latin typeface="Calibri" pitchFamily="34" charset="0"/>
              <a:ea typeface="微软雅黑" pitchFamily="34" charset="-122"/>
              <a:sym typeface="Calibri" pitchFamily="34" charset="0"/>
            </a:endParaRPr>
          </a:p>
        </p:txBody>
      </p:sp>
      <p:sp>
        <p:nvSpPr>
          <p:cNvPr id="27" name="Freeform 28"/>
          <p:cNvSpPr/>
          <p:nvPr/>
        </p:nvSpPr>
        <p:spPr bwMode="auto">
          <a:xfrm>
            <a:off x="4414884" y="4202899"/>
            <a:ext cx="1634490" cy="1635081"/>
          </a:xfrm>
          <a:custGeom>
            <a:avLst/>
            <a:gdLst>
              <a:gd name="T0" fmla="*/ 0 w 3147"/>
              <a:gd name="T1" fmla="*/ 1360 h 3147"/>
              <a:gd name="T2" fmla="*/ 1787 w 3147"/>
              <a:gd name="T3" fmla="*/ 3147 h 3147"/>
              <a:gd name="T4" fmla="*/ 3147 w 3147"/>
              <a:gd name="T5" fmla="*/ 3147 h 3147"/>
              <a:gd name="T6" fmla="*/ 0 w 3147"/>
              <a:gd name="T7" fmla="*/ 0 h 3147"/>
              <a:gd name="T8" fmla="*/ 0 w 3147"/>
              <a:gd name="T9" fmla="*/ 1360 h 3147"/>
            </a:gdLst>
            <a:ahLst/>
            <a:cxnLst>
              <a:cxn ang="0">
                <a:pos x="T0" y="T1"/>
              </a:cxn>
              <a:cxn ang="0">
                <a:pos x="T2" y="T3"/>
              </a:cxn>
              <a:cxn ang="0">
                <a:pos x="T4" y="T5"/>
              </a:cxn>
              <a:cxn ang="0">
                <a:pos x="T6" y="T7"/>
              </a:cxn>
              <a:cxn ang="0">
                <a:pos x="T8" y="T9"/>
              </a:cxn>
            </a:cxnLst>
            <a:rect l="0" t="0" r="r" b="b"/>
            <a:pathLst>
              <a:path w="3147" h="3147">
                <a:moveTo>
                  <a:pt x="0" y="1360"/>
                </a:moveTo>
                <a:lnTo>
                  <a:pt x="1787" y="3147"/>
                </a:lnTo>
                <a:lnTo>
                  <a:pt x="3147" y="3147"/>
                </a:lnTo>
                <a:lnTo>
                  <a:pt x="0" y="0"/>
                </a:lnTo>
                <a:lnTo>
                  <a:pt x="0" y="1360"/>
                </a:lnTo>
                <a:close/>
              </a:path>
            </a:pathLst>
          </a:custGeom>
          <a:solidFill>
            <a:srgbClr val="E28F5C"/>
          </a:solidFill>
          <a:ln w="9525">
            <a:noFill/>
            <a:round/>
          </a:ln>
        </p:spPr>
        <p:txBody>
          <a:bodyPr vert="horz" wrap="square" lIns="121917" tIns="60958" rIns="121917" bIns="60958" numCol="1" anchor="t" anchorCtr="0" compatLnSpc="1"/>
          <a:lstStyle/>
          <a:p>
            <a:endParaRPr lang="zh-CN" altLang="en-US">
              <a:solidFill>
                <a:srgbClr val="FFC000"/>
              </a:solidFill>
              <a:latin typeface="Calibri" pitchFamily="34" charset="0"/>
              <a:ea typeface="微软雅黑" pitchFamily="34" charset="-122"/>
              <a:sym typeface="Calibri" pitchFamily="34" charset="0"/>
            </a:endParaRPr>
          </a:p>
        </p:txBody>
      </p:sp>
      <p:sp>
        <p:nvSpPr>
          <p:cNvPr id="28" name="Freeform 29"/>
          <p:cNvSpPr/>
          <p:nvPr/>
        </p:nvSpPr>
        <p:spPr bwMode="auto">
          <a:xfrm>
            <a:off x="6102525" y="4202899"/>
            <a:ext cx="1634490" cy="1635081"/>
          </a:xfrm>
          <a:custGeom>
            <a:avLst/>
            <a:gdLst>
              <a:gd name="T0" fmla="*/ 3147 w 3147"/>
              <a:gd name="T1" fmla="*/ 1360 h 3147"/>
              <a:gd name="T2" fmla="*/ 1360 w 3147"/>
              <a:gd name="T3" fmla="*/ 3147 h 3147"/>
              <a:gd name="T4" fmla="*/ 0 w 3147"/>
              <a:gd name="T5" fmla="*/ 3147 h 3147"/>
              <a:gd name="T6" fmla="*/ 3147 w 3147"/>
              <a:gd name="T7" fmla="*/ 0 h 3147"/>
              <a:gd name="T8" fmla="*/ 3147 w 3147"/>
              <a:gd name="T9" fmla="*/ 1360 h 3147"/>
            </a:gdLst>
            <a:ahLst/>
            <a:cxnLst>
              <a:cxn ang="0">
                <a:pos x="T0" y="T1"/>
              </a:cxn>
              <a:cxn ang="0">
                <a:pos x="T2" y="T3"/>
              </a:cxn>
              <a:cxn ang="0">
                <a:pos x="T4" y="T5"/>
              </a:cxn>
              <a:cxn ang="0">
                <a:pos x="T6" y="T7"/>
              </a:cxn>
              <a:cxn ang="0">
                <a:pos x="T8" y="T9"/>
              </a:cxn>
            </a:cxnLst>
            <a:rect l="0" t="0" r="r" b="b"/>
            <a:pathLst>
              <a:path w="3147" h="3147">
                <a:moveTo>
                  <a:pt x="3147" y="1360"/>
                </a:moveTo>
                <a:lnTo>
                  <a:pt x="1360" y="3147"/>
                </a:lnTo>
                <a:lnTo>
                  <a:pt x="0" y="3147"/>
                </a:lnTo>
                <a:lnTo>
                  <a:pt x="3147" y="0"/>
                </a:lnTo>
                <a:lnTo>
                  <a:pt x="3147" y="1360"/>
                </a:lnTo>
                <a:close/>
              </a:path>
            </a:pathLst>
          </a:custGeom>
          <a:solidFill>
            <a:srgbClr val="E28F5C"/>
          </a:solidFill>
          <a:ln w="9525">
            <a:noFill/>
            <a:round/>
          </a:ln>
        </p:spPr>
        <p:txBody>
          <a:bodyPr vert="horz" wrap="square" lIns="121917" tIns="60958" rIns="121917" bIns="60958" numCol="1" anchor="t" anchorCtr="0" compatLnSpc="1"/>
          <a:lstStyle/>
          <a:p>
            <a:endParaRPr lang="zh-CN" altLang="en-US">
              <a:solidFill>
                <a:srgbClr val="FFC000"/>
              </a:solidFill>
              <a:latin typeface="Calibri" pitchFamily="34" charset="0"/>
              <a:ea typeface="微软雅黑" pitchFamily="34" charset="-122"/>
              <a:sym typeface="Calibri" pitchFamily="34" charset="0"/>
            </a:endParaRPr>
          </a:p>
        </p:txBody>
      </p:sp>
      <p:sp>
        <p:nvSpPr>
          <p:cNvPr id="31" name="矩形 261"/>
          <p:cNvSpPr>
            <a:spLocks noChangeArrowheads="1"/>
          </p:cNvSpPr>
          <p:nvPr/>
        </p:nvSpPr>
        <p:spPr bwMode="auto">
          <a:xfrm>
            <a:off x="5414924" y="3856009"/>
            <a:ext cx="1272815" cy="530398"/>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p>
            <a:pPr>
              <a:lnSpc>
                <a:spcPct val="150000"/>
              </a:lnSpc>
            </a:pPr>
            <a:r>
              <a:rPr lang="zh-CN" altLang="en-US" sz="2000" b="1" dirty="0">
                <a:latin typeface="微软雅黑" pitchFamily="34" charset="-122"/>
                <a:ea typeface="微软雅黑" pitchFamily="34" charset="-122"/>
                <a:sym typeface="Calibri" pitchFamily="34" charset="0"/>
              </a:rPr>
              <a:t>高处作业</a:t>
            </a:r>
          </a:p>
        </p:txBody>
      </p:sp>
      <p:sp>
        <p:nvSpPr>
          <p:cNvPr id="35" name="TextBox 60"/>
          <p:cNvSpPr txBox="1"/>
          <p:nvPr/>
        </p:nvSpPr>
        <p:spPr>
          <a:xfrm>
            <a:off x="2545013" y="2701512"/>
            <a:ext cx="1794716" cy="430883"/>
          </a:xfrm>
          <a:prstGeom prst="rect">
            <a:avLst/>
          </a:prstGeom>
          <a:noFill/>
        </p:spPr>
        <p:txBody>
          <a:bodyPr wrap="none" lIns="121917" tIns="60958" rIns="121917" bIns="60958" rtlCol="0">
            <a:spAutoFit/>
          </a:bodyPr>
          <a:lstStyle/>
          <a:p>
            <a:pPr algn="ctr"/>
            <a:r>
              <a:rPr lang="zh-CN" altLang="en-US" sz="2000" b="1" dirty="0">
                <a:solidFill>
                  <a:schemeClr val="tx1">
                    <a:lumMod val="85000"/>
                    <a:lumOff val="15000"/>
                  </a:schemeClr>
                </a:solidFill>
                <a:latin typeface="微软雅黑" pitchFamily="34" charset="-122"/>
                <a:ea typeface="微软雅黑" pitchFamily="34" charset="-122"/>
              </a:rPr>
              <a:t>避免高空作业</a:t>
            </a:r>
            <a:endParaRPr lang="zh-CN" altLang="en-US" sz="2000" dirty="0">
              <a:solidFill>
                <a:schemeClr val="tx1">
                  <a:lumMod val="85000"/>
                  <a:lumOff val="15000"/>
                </a:schemeClr>
              </a:solidFill>
              <a:latin typeface="微软雅黑" pitchFamily="34" charset="-122"/>
              <a:ea typeface="微软雅黑" pitchFamily="34" charset="-122"/>
              <a:sym typeface="Calibri" pitchFamily="34" charset="0"/>
            </a:endParaRPr>
          </a:p>
        </p:txBody>
      </p:sp>
      <p:sp>
        <p:nvSpPr>
          <p:cNvPr id="38" name="矩形 37"/>
          <p:cNvSpPr/>
          <p:nvPr/>
        </p:nvSpPr>
        <p:spPr>
          <a:xfrm>
            <a:off x="4744536" y="2813100"/>
            <a:ext cx="662996" cy="615549"/>
          </a:xfrm>
          <a:prstGeom prst="rect">
            <a:avLst/>
          </a:prstGeom>
        </p:spPr>
        <p:txBody>
          <a:bodyPr wrap="none" lIns="121917" tIns="60958" rIns="121917" bIns="60958">
            <a:spAutoFit/>
          </a:bodyPr>
          <a:lstStyle/>
          <a:p>
            <a:r>
              <a:rPr lang="en-US" altLang="zh-CN" sz="3200" dirty="0">
                <a:latin typeface="Calibri" pitchFamily="34" charset="0"/>
                <a:ea typeface="微软雅黑" pitchFamily="34" charset="-122"/>
                <a:sym typeface="Calibri" pitchFamily="34" charset="0"/>
              </a:rPr>
              <a:t>01</a:t>
            </a:r>
            <a:endParaRPr lang="zh-CN" altLang="en-US" sz="3200" dirty="0">
              <a:latin typeface="Calibri" pitchFamily="34" charset="0"/>
              <a:ea typeface="微软雅黑" pitchFamily="34" charset="-122"/>
              <a:sym typeface="Calibri" pitchFamily="34" charset="0"/>
            </a:endParaRPr>
          </a:p>
        </p:txBody>
      </p:sp>
      <p:sp>
        <p:nvSpPr>
          <p:cNvPr id="39" name="矩形 38"/>
          <p:cNvSpPr/>
          <p:nvPr/>
        </p:nvSpPr>
        <p:spPr>
          <a:xfrm>
            <a:off x="6814838" y="2841111"/>
            <a:ext cx="662996" cy="615549"/>
          </a:xfrm>
          <a:prstGeom prst="rect">
            <a:avLst/>
          </a:prstGeom>
        </p:spPr>
        <p:txBody>
          <a:bodyPr wrap="none" lIns="121917" tIns="60958" rIns="121917" bIns="60958">
            <a:spAutoFit/>
          </a:bodyPr>
          <a:lstStyle/>
          <a:p>
            <a:r>
              <a:rPr lang="en-US" altLang="zh-CN" sz="3200" dirty="0">
                <a:latin typeface="Calibri" pitchFamily="34" charset="0"/>
                <a:ea typeface="微软雅黑" pitchFamily="34" charset="-122"/>
                <a:sym typeface="Calibri" pitchFamily="34" charset="0"/>
              </a:rPr>
              <a:t>02</a:t>
            </a:r>
            <a:endParaRPr lang="zh-CN" altLang="en-US" sz="3200" dirty="0">
              <a:latin typeface="Calibri" pitchFamily="34" charset="0"/>
              <a:ea typeface="微软雅黑" pitchFamily="34" charset="-122"/>
              <a:sym typeface="Calibri" pitchFamily="34" charset="0"/>
            </a:endParaRPr>
          </a:p>
        </p:txBody>
      </p:sp>
      <p:sp>
        <p:nvSpPr>
          <p:cNvPr id="40" name="矩形 39"/>
          <p:cNvSpPr/>
          <p:nvPr/>
        </p:nvSpPr>
        <p:spPr>
          <a:xfrm>
            <a:off x="4799771" y="4925751"/>
            <a:ext cx="662996" cy="615549"/>
          </a:xfrm>
          <a:prstGeom prst="rect">
            <a:avLst/>
          </a:prstGeom>
        </p:spPr>
        <p:txBody>
          <a:bodyPr wrap="none" lIns="121917" tIns="60958" rIns="121917" bIns="60958">
            <a:spAutoFit/>
          </a:bodyPr>
          <a:lstStyle/>
          <a:p>
            <a:r>
              <a:rPr lang="en-US" altLang="zh-CN" sz="3200" dirty="0">
                <a:latin typeface="Calibri" pitchFamily="34" charset="0"/>
                <a:ea typeface="微软雅黑" pitchFamily="34" charset="-122"/>
                <a:sym typeface="Calibri" pitchFamily="34" charset="0"/>
              </a:rPr>
              <a:t>03</a:t>
            </a:r>
            <a:endParaRPr lang="zh-CN" altLang="en-US" sz="3200" dirty="0">
              <a:latin typeface="Calibri" pitchFamily="34" charset="0"/>
              <a:ea typeface="微软雅黑" pitchFamily="34" charset="-122"/>
              <a:sym typeface="Calibri" pitchFamily="34" charset="0"/>
            </a:endParaRPr>
          </a:p>
        </p:txBody>
      </p:sp>
      <p:sp>
        <p:nvSpPr>
          <p:cNvPr id="41" name="矩形 40"/>
          <p:cNvSpPr/>
          <p:nvPr/>
        </p:nvSpPr>
        <p:spPr>
          <a:xfrm>
            <a:off x="6713021" y="4896947"/>
            <a:ext cx="662996" cy="615549"/>
          </a:xfrm>
          <a:prstGeom prst="rect">
            <a:avLst/>
          </a:prstGeom>
        </p:spPr>
        <p:txBody>
          <a:bodyPr wrap="none" lIns="121917" tIns="60958" rIns="121917" bIns="60958">
            <a:spAutoFit/>
          </a:bodyPr>
          <a:lstStyle/>
          <a:p>
            <a:r>
              <a:rPr lang="en-US" altLang="zh-CN" sz="3200" dirty="0">
                <a:latin typeface="Calibri" pitchFamily="34" charset="0"/>
                <a:ea typeface="微软雅黑" pitchFamily="34" charset="-122"/>
                <a:sym typeface="Calibri" pitchFamily="34" charset="0"/>
              </a:rPr>
              <a:t>04</a:t>
            </a:r>
            <a:endParaRPr lang="zh-CN" altLang="en-US" sz="3200" dirty="0">
              <a:latin typeface="Calibri" pitchFamily="34" charset="0"/>
              <a:ea typeface="微软雅黑" pitchFamily="34" charset="-122"/>
              <a:sym typeface="Calibri" pitchFamily="34" charset="0"/>
            </a:endParaRPr>
          </a:p>
        </p:txBody>
      </p:sp>
      <p:sp>
        <p:nvSpPr>
          <p:cNvPr id="43" name="TextBox 60"/>
          <p:cNvSpPr txBox="1"/>
          <p:nvPr/>
        </p:nvSpPr>
        <p:spPr>
          <a:xfrm>
            <a:off x="1771410" y="3176821"/>
            <a:ext cx="2568967" cy="430883"/>
          </a:xfrm>
          <a:prstGeom prst="rect">
            <a:avLst/>
          </a:prstGeom>
          <a:noFill/>
        </p:spPr>
        <p:txBody>
          <a:bodyPr wrap="none" lIns="121917" tIns="60958" rIns="121917" bIns="60958" rtlCol="0">
            <a:spAutoFit/>
          </a:bodyPr>
          <a:lstStyle/>
          <a:p>
            <a:r>
              <a:rPr lang="zh-CN" altLang="en-US" sz="2000" dirty="0">
                <a:solidFill>
                  <a:schemeClr val="tx1">
                    <a:lumMod val="85000"/>
                    <a:lumOff val="15000"/>
                  </a:schemeClr>
                </a:solidFill>
                <a:latin typeface="微软雅黑" pitchFamily="34" charset="-122"/>
                <a:ea typeface="微软雅黑" pitchFamily="34" charset="-122"/>
              </a:rPr>
              <a:t>从地面直接接触设备</a:t>
            </a:r>
            <a:endParaRPr lang="zh-CN" altLang="en-US" sz="2000" dirty="0">
              <a:solidFill>
                <a:schemeClr val="tx1">
                  <a:lumMod val="85000"/>
                  <a:lumOff val="15000"/>
                </a:schemeClr>
              </a:solidFill>
              <a:latin typeface="微软雅黑" pitchFamily="34" charset="-122"/>
              <a:ea typeface="微软雅黑" pitchFamily="34" charset="-122"/>
              <a:sym typeface="Calibri" pitchFamily="34" charset="0"/>
            </a:endParaRPr>
          </a:p>
        </p:txBody>
      </p:sp>
      <p:sp>
        <p:nvSpPr>
          <p:cNvPr id="44" name="TextBox 60"/>
          <p:cNvSpPr txBox="1"/>
          <p:nvPr/>
        </p:nvSpPr>
        <p:spPr>
          <a:xfrm>
            <a:off x="7790166" y="2697682"/>
            <a:ext cx="1794716" cy="430883"/>
          </a:xfrm>
          <a:prstGeom prst="rect">
            <a:avLst/>
          </a:prstGeom>
          <a:noFill/>
        </p:spPr>
        <p:txBody>
          <a:bodyPr wrap="none" lIns="121917" tIns="60958" rIns="121917" bIns="60958" rtlCol="0">
            <a:spAutoFit/>
          </a:bodyPr>
          <a:lstStyle/>
          <a:p>
            <a:pPr algn="ctr"/>
            <a:r>
              <a:rPr lang="zh-CN" altLang="en-US" sz="2000" b="1" dirty="0">
                <a:solidFill>
                  <a:schemeClr val="tx1">
                    <a:lumMod val="85000"/>
                    <a:lumOff val="15000"/>
                  </a:schemeClr>
                </a:solidFill>
                <a:latin typeface="微软雅黑" pitchFamily="34" charset="-122"/>
                <a:ea typeface="微软雅黑" pitchFamily="34" charset="-122"/>
              </a:rPr>
              <a:t>避免高空作业</a:t>
            </a:r>
            <a:endParaRPr lang="zh-CN" altLang="en-US" sz="2000" b="1" dirty="0">
              <a:solidFill>
                <a:schemeClr val="tx1">
                  <a:lumMod val="85000"/>
                  <a:lumOff val="15000"/>
                </a:schemeClr>
              </a:solidFill>
              <a:latin typeface="微软雅黑" pitchFamily="34" charset="-122"/>
              <a:ea typeface="微软雅黑" pitchFamily="34" charset="-122"/>
              <a:sym typeface="Calibri" pitchFamily="34" charset="0"/>
            </a:endParaRPr>
          </a:p>
        </p:txBody>
      </p:sp>
      <p:sp>
        <p:nvSpPr>
          <p:cNvPr id="45" name="TextBox 60"/>
          <p:cNvSpPr txBox="1"/>
          <p:nvPr/>
        </p:nvSpPr>
        <p:spPr>
          <a:xfrm>
            <a:off x="7790166" y="3042583"/>
            <a:ext cx="3512223" cy="1161852"/>
          </a:xfrm>
          <a:prstGeom prst="rect">
            <a:avLst/>
          </a:prstGeom>
          <a:noFill/>
        </p:spPr>
        <p:txBody>
          <a:bodyPr wrap="square" lIns="121917" tIns="60958" rIns="121917" bIns="60958" rtlCol="0">
            <a:spAutoFit/>
          </a:bodyPr>
          <a:lstStyle/>
          <a:p>
            <a:pPr fontAlgn="base">
              <a:lnSpc>
                <a:spcPct val="125000"/>
              </a:lnSpc>
              <a:spcBef>
                <a:spcPct val="0"/>
              </a:spcBef>
              <a:spcAft>
                <a:spcPct val="0"/>
              </a:spcAft>
              <a:buClr>
                <a:schemeClr val="accent1"/>
              </a:buClr>
            </a:pPr>
            <a:r>
              <a:rPr lang="zh-CN" altLang="en-US" dirty="0">
                <a:solidFill>
                  <a:schemeClr val="tx1">
                    <a:lumMod val="85000"/>
                    <a:lumOff val="15000"/>
                  </a:schemeClr>
                </a:solidFill>
                <a:latin typeface="微软雅黑" pitchFamily="34" charset="-122"/>
                <a:ea typeface="微软雅黑" pitchFamily="34" charset="-122"/>
              </a:rPr>
              <a:t>通过电梯或阶梯（如无阶梯，用梯子）到达固定的工作平台或者在工作区周边架设栏杆避免跌落。</a:t>
            </a:r>
          </a:p>
        </p:txBody>
      </p:sp>
      <p:sp>
        <p:nvSpPr>
          <p:cNvPr id="46" name="TextBox 60"/>
          <p:cNvSpPr txBox="1"/>
          <p:nvPr/>
        </p:nvSpPr>
        <p:spPr>
          <a:xfrm>
            <a:off x="857521" y="5233524"/>
            <a:ext cx="3482856" cy="437745"/>
          </a:xfrm>
          <a:prstGeom prst="rect">
            <a:avLst/>
          </a:prstGeom>
          <a:noFill/>
        </p:spPr>
        <p:txBody>
          <a:bodyPr wrap="square" lIns="121917" tIns="60958" rIns="121917" bIns="60958" rtlCol="0">
            <a:spAutoFit/>
          </a:bodyPr>
          <a:lstStyle>
            <a:defPPr>
              <a:defRPr lang="zh-CN"/>
            </a:defPPr>
            <a:lvl1pPr fontAlgn="base">
              <a:lnSpc>
                <a:spcPct val="125000"/>
              </a:lnSpc>
              <a:spcBef>
                <a:spcPct val="0"/>
              </a:spcBef>
              <a:spcAft>
                <a:spcPct val="0"/>
              </a:spcAft>
              <a:buClr>
                <a:schemeClr val="accent1"/>
              </a:buClr>
              <a:defRPr>
                <a:latin typeface="微软雅黑" pitchFamily="34" charset="-122"/>
                <a:ea typeface="微软雅黑" pitchFamily="34" charset="-122"/>
              </a:defRPr>
            </a:lvl1pPr>
          </a:lstStyle>
          <a:p>
            <a:pPr algn="r"/>
            <a:r>
              <a:rPr lang="zh-CN" altLang="en-US" dirty="0">
                <a:solidFill>
                  <a:schemeClr val="tx1">
                    <a:lumMod val="85000"/>
                    <a:lumOff val="15000"/>
                  </a:schemeClr>
                </a:solidFill>
              </a:rPr>
              <a:t>使用可移动的工作平台或脚手架</a:t>
            </a:r>
          </a:p>
        </p:txBody>
      </p:sp>
      <p:sp>
        <p:nvSpPr>
          <p:cNvPr id="47" name="TextBox 60"/>
          <p:cNvSpPr txBox="1"/>
          <p:nvPr/>
        </p:nvSpPr>
        <p:spPr>
          <a:xfrm>
            <a:off x="7818242" y="5233525"/>
            <a:ext cx="3751457" cy="469355"/>
          </a:xfrm>
          <a:prstGeom prst="rect">
            <a:avLst/>
          </a:prstGeom>
          <a:noFill/>
        </p:spPr>
        <p:txBody>
          <a:bodyPr wrap="square" lIns="121917" tIns="60958" rIns="121917" bIns="60958" rtlCol="0">
            <a:spAutoFit/>
          </a:bodyPr>
          <a:lstStyle>
            <a:defPPr>
              <a:defRPr lang="zh-CN"/>
            </a:defPPr>
            <a:lvl1pPr fontAlgn="base">
              <a:lnSpc>
                <a:spcPct val="125000"/>
              </a:lnSpc>
              <a:spcBef>
                <a:spcPct val="0"/>
              </a:spcBef>
              <a:spcAft>
                <a:spcPct val="0"/>
              </a:spcAft>
              <a:buClr>
                <a:schemeClr val="accent1"/>
              </a:buClr>
              <a:defRPr>
                <a:latin typeface="微软雅黑" pitchFamily="34" charset="-122"/>
                <a:ea typeface="微软雅黑" pitchFamily="34" charset="-122"/>
              </a:defRPr>
            </a:lvl1pPr>
          </a:lstStyle>
          <a:p>
            <a:r>
              <a:rPr lang="zh-CN" altLang="en-US" dirty="0">
                <a:solidFill>
                  <a:schemeClr val="tx1">
                    <a:lumMod val="85000"/>
                    <a:lumOff val="15000"/>
                  </a:schemeClr>
                </a:solidFill>
              </a:rPr>
              <a:t>如必要需配合防坠装置和安全网</a:t>
            </a:r>
          </a:p>
        </p:txBody>
      </p:sp>
      <p:sp>
        <p:nvSpPr>
          <p:cNvPr id="48" name="TextBox 60"/>
          <p:cNvSpPr txBox="1"/>
          <p:nvPr/>
        </p:nvSpPr>
        <p:spPr>
          <a:xfrm>
            <a:off x="7801876" y="4802642"/>
            <a:ext cx="1278549" cy="430883"/>
          </a:xfrm>
          <a:prstGeom prst="rect">
            <a:avLst/>
          </a:prstGeom>
          <a:noFill/>
        </p:spPr>
        <p:txBody>
          <a:bodyPr wrap="none" lIns="121917" tIns="60958" rIns="121917" bIns="60958" rtlCol="0">
            <a:spAutoFit/>
          </a:bodyPr>
          <a:lstStyle/>
          <a:p>
            <a:pPr algn="ctr"/>
            <a:r>
              <a:rPr lang="zh-CN" altLang="en-US" sz="2000" b="1" dirty="0">
                <a:solidFill>
                  <a:schemeClr val="tx1">
                    <a:lumMod val="85000"/>
                    <a:lumOff val="15000"/>
                  </a:schemeClr>
                </a:solidFill>
                <a:latin typeface="微软雅黑" pitchFamily="34" charset="-122"/>
                <a:ea typeface="微软雅黑" pitchFamily="34" charset="-122"/>
              </a:rPr>
              <a:t>使用梯子</a:t>
            </a:r>
            <a:endParaRPr lang="zh-CN" altLang="en-US" sz="2000" b="1" dirty="0">
              <a:solidFill>
                <a:schemeClr val="tx1">
                  <a:lumMod val="85000"/>
                  <a:lumOff val="15000"/>
                </a:schemeClr>
              </a:solidFill>
              <a:latin typeface="微软雅黑" pitchFamily="34" charset="-122"/>
              <a:ea typeface="微软雅黑" pitchFamily="34" charset="-122"/>
              <a:sym typeface="Calibri" pitchFamily="34" charset="0"/>
            </a:endParaRPr>
          </a:p>
        </p:txBody>
      </p:sp>
      <p:sp>
        <p:nvSpPr>
          <p:cNvPr id="49" name="TextBox 60"/>
          <p:cNvSpPr txBox="1"/>
          <p:nvPr/>
        </p:nvSpPr>
        <p:spPr>
          <a:xfrm>
            <a:off x="3080488" y="4808997"/>
            <a:ext cx="1278549" cy="430883"/>
          </a:xfrm>
          <a:prstGeom prst="rect">
            <a:avLst/>
          </a:prstGeom>
          <a:noFill/>
        </p:spPr>
        <p:txBody>
          <a:bodyPr wrap="none" lIns="121917" tIns="60958" rIns="121917" bIns="60958" rtlCol="0">
            <a:spAutoFit/>
          </a:bodyPr>
          <a:lstStyle>
            <a:defPPr>
              <a:defRPr lang="zh-CN"/>
            </a:defPPr>
            <a:lvl1pPr algn="ctr">
              <a:defRPr sz="2000" b="1">
                <a:solidFill>
                  <a:schemeClr val="tx1">
                    <a:lumMod val="85000"/>
                    <a:lumOff val="15000"/>
                  </a:schemeClr>
                </a:solidFill>
                <a:latin typeface="微软雅黑" pitchFamily="34" charset="-122"/>
                <a:ea typeface="微软雅黑" pitchFamily="34" charset="-122"/>
              </a:defRPr>
            </a:lvl1pPr>
          </a:lstStyle>
          <a:p>
            <a:r>
              <a:rPr lang="zh-CN" altLang="en-US" dirty="0"/>
              <a:t>使用工具</a:t>
            </a:r>
            <a:endParaRPr lang="zh-CN" altLang="en-US" dirty="0">
              <a:sym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par>
                          <p:cTn id="13" fill="hold">
                            <p:stCondLst>
                              <p:cond delay="1000"/>
                            </p:stCondLst>
                            <p:childTnLst>
                              <p:par>
                                <p:cTn id="14" presetID="23" presetClass="entr" presetSubtype="528" fill="hold" grpId="0" nodeType="afterEffect">
                                  <p:stCondLst>
                                    <p:cond delay="0"/>
                                  </p:stCondLst>
                                  <p:childTnLst>
                                    <p:set>
                                      <p:cBhvr>
                                        <p:cTn id="15" dur="1" fill="hold">
                                          <p:stCondLst>
                                            <p:cond delay="0"/>
                                          </p:stCondLst>
                                        </p:cTn>
                                        <p:tgtEl>
                                          <p:spTgt spid="25"/>
                                        </p:tgtEl>
                                        <p:attrNameLst>
                                          <p:attrName>style.visibility</p:attrName>
                                        </p:attrNameLst>
                                      </p:cBhvr>
                                      <p:to>
                                        <p:strVal val="visible"/>
                                      </p:to>
                                    </p:set>
                                    <p:anim calcmode="lin" valueType="num">
                                      <p:cBhvr>
                                        <p:cTn id="16" dur="1000" fill="hold"/>
                                        <p:tgtEl>
                                          <p:spTgt spid="25"/>
                                        </p:tgtEl>
                                        <p:attrNameLst>
                                          <p:attrName>ppt_w</p:attrName>
                                        </p:attrNameLst>
                                      </p:cBhvr>
                                      <p:tavLst>
                                        <p:tav tm="0">
                                          <p:val>
                                            <p:fltVal val="0"/>
                                          </p:val>
                                        </p:tav>
                                        <p:tav tm="100000">
                                          <p:val>
                                            <p:strVal val="#ppt_w"/>
                                          </p:val>
                                        </p:tav>
                                      </p:tavLst>
                                    </p:anim>
                                    <p:anim calcmode="lin" valueType="num">
                                      <p:cBhvr>
                                        <p:cTn id="17" dur="1000" fill="hold"/>
                                        <p:tgtEl>
                                          <p:spTgt spid="25"/>
                                        </p:tgtEl>
                                        <p:attrNameLst>
                                          <p:attrName>ppt_h</p:attrName>
                                        </p:attrNameLst>
                                      </p:cBhvr>
                                      <p:tavLst>
                                        <p:tav tm="0">
                                          <p:val>
                                            <p:fltVal val="0"/>
                                          </p:val>
                                        </p:tav>
                                        <p:tav tm="100000">
                                          <p:val>
                                            <p:strVal val="#ppt_h"/>
                                          </p:val>
                                        </p:tav>
                                      </p:tavLst>
                                    </p:anim>
                                    <p:anim calcmode="lin" valueType="num">
                                      <p:cBhvr>
                                        <p:cTn id="18" dur="1000" fill="hold"/>
                                        <p:tgtEl>
                                          <p:spTgt spid="25"/>
                                        </p:tgtEl>
                                        <p:attrNameLst>
                                          <p:attrName>ppt_x</p:attrName>
                                        </p:attrNameLst>
                                      </p:cBhvr>
                                      <p:tavLst>
                                        <p:tav tm="0">
                                          <p:val>
                                            <p:fltVal val="0.5"/>
                                          </p:val>
                                        </p:tav>
                                        <p:tav tm="100000">
                                          <p:val>
                                            <p:strVal val="#ppt_x"/>
                                          </p:val>
                                        </p:tav>
                                      </p:tavLst>
                                    </p:anim>
                                    <p:anim calcmode="lin" valueType="num">
                                      <p:cBhvr>
                                        <p:cTn id="19" dur="1000" fill="hold"/>
                                        <p:tgtEl>
                                          <p:spTgt spid="25"/>
                                        </p:tgtEl>
                                        <p:attrNameLst>
                                          <p:attrName>ppt_y</p:attrName>
                                        </p:attrNameLst>
                                      </p:cBhvr>
                                      <p:tavLst>
                                        <p:tav tm="0">
                                          <p:val>
                                            <p:fltVal val="0.5"/>
                                          </p:val>
                                        </p:tav>
                                        <p:tav tm="100000">
                                          <p:val>
                                            <p:strVal val="#ppt_y"/>
                                          </p:val>
                                        </p:tav>
                                      </p:tavLst>
                                    </p:anim>
                                  </p:childTnLst>
                                </p:cTn>
                              </p:par>
                              <p:par>
                                <p:cTn id="20" presetID="23" presetClass="entr" presetSubtype="528" fill="hold" grpId="0" nodeType="withEffect">
                                  <p:stCondLst>
                                    <p:cond delay="0"/>
                                  </p:stCondLst>
                                  <p:childTnLst>
                                    <p:set>
                                      <p:cBhvr>
                                        <p:cTn id="21" dur="1" fill="hold">
                                          <p:stCondLst>
                                            <p:cond delay="0"/>
                                          </p:stCondLst>
                                        </p:cTn>
                                        <p:tgtEl>
                                          <p:spTgt spid="26"/>
                                        </p:tgtEl>
                                        <p:attrNameLst>
                                          <p:attrName>style.visibility</p:attrName>
                                        </p:attrNameLst>
                                      </p:cBhvr>
                                      <p:to>
                                        <p:strVal val="visible"/>
                                      </p:to>
                                    </p:set>
                                    <p:anim calcmode="lin" valueType="num">
                                      <p:cBhvr>
                                        <p:cTn id="22" dur="1000" fill="hold"/>
                                        <p:tgtEl>
                                          <p:spTgt spid="26"/>
                                        </p:tgtEl>
                                        <p:attrNameLst>
                                          <p:attrName>ppt_w</p:attrName>
                                        </p:attrNameLst>
                                      </p:cBhvr>
                                      <p:tavLst>
                                        <p:tav tm="0">
                                          <p:val>
                                            <p:fltVal val="0"/>
                                          </p:val>
                                        </p:tav>
                                        <p:tav tm="100000">
                                          <p:val>
                                            <p:strVal val="#ppt_w"/>
                                          </p:val>
                                        </p:tav>
                                      </p:tavLst>
                                    </p:anim>
                                    <p:anim calcmode="lin" valueType="num">
                                      <p:cBhvr>
                                        <p:cTn id="23" dur="1000" fill="hold"/>
                                        <p:tgtEl>
                                          <p:spTgt spid="26"/>
                                        </p:tgtEl>
                                        <p:attrNameLst>
                                          <p:attrName>ppt_h</p:attrName>
                                        </p:attrNameLst>
                                      </p:cBhvr>
                                      <p:tavLst>
                                        <p:tav tm="0">
                                          <p:val>
                                            <p:fltVal val="0"/>
                                          </p:val>
                                        </p:tav>
                                        <p:tav tm="100000">
                                          <p:val>
                                            <p:strVal val="#ppt_h"/>
                                          </p:val>
                                        </p:tav>
                                      </p:tavLst>
                                    </p:anim>
                                    <p:anim calcmode="lin" valueType="num">
                                      <p:cBhvr>
                                        <p:cTn id="24" dur="1000" fill="hold"/>
                                        <p:tgtEl>
                                          <p:spTgt spid="26"/>
                                        </p:tgtEl>
                                        <p:attrNameLst>
                                          <p:attrName>ppt_x</p:attrName>
                                        </p:attrNameLst>
                                      </p:cBhvr>
                                      <p:tavLst>
                                        <p:tav tm="0">
                                          <p:val>
                                            <p:fltVal val="0.5"/>
                                          </p:val>
                                        </p:tav>
                                        <p:tav tm="100000">
                                          <p:val>
                                            <p:strVal val="#ppt_x"/>
                                          </p:val>
                                        </p:tav>
                                      </p:tavLst>
                                    </p:anim>
                                    <p:anim calcmode="lin" valueType="num">
                                      <p:cBhvr>
                                        <p:cTn id="25" dur="1000" fill="hold"/>
                                        <p:tgtEl>
                                          <p:spTgt spid="26"/>
                                        </p:tgtEl>
                                        <p:attrNameLst>
                                          <p:attrName>ppt_y</p:attrName>
                                        </p:attrNameLst>
                                      </p:cBhvr>
                                      <p:tavLst>
                                        <p:tav tm="0">
                                          <p:val>
                                            <p:fltVal val="0.5"/>
                                          </p:val>
                                        </p:tav>
                                        <p:tav tm="100000">
                                          <p:val>
                                            <p:strVal val="#ppt_y"/>
                                          </p:val>
                                        </p:tav>
                                      </p:tavLst>
                                    </p:anim>
                                  </p:childTnLst>
                                </p:cTn>
                              </p:par>
                              <p:par>
                                <p:cTn id="26" presetID="23" presetClass="entr" presetSubtype="528" fill="hold" grpId="0" nodeType="withEffect">
                                  <p:stCondLst>
                                    <p:cond delay="0"/>
                                  </p:stCondLst>
                                  <p:childTnLst>
                                    <p:set>
                                      <p:cBhvr>
                                        <p:cTn id="27" dur="1" fill="hold">
                                          <p:stCondLst>
                                            <p:cond delay="0"/>
                                          </p:stCondLst>
                                        </p:cTn>
                                        <p:tgtEl>
                                          <p:spTgt spid="27"/>
                                        </p:tgtEl>
                                        <p:attrNameLst>
                                          <p:attrName>style.visibility</p:attrName>
                                        </p:attrNameLst>
                                      </p:cBhvr>
                                      <p:to>
                                        <p:strVal val="visible"/>
                                      </p:to>
                                    </p:set>
                                    <p:anim calcmode="lin" valueType="num">
                                      <p:cBhvr>
                                        <p:cTn id="28" dur="1000" fill="hold"/>
                                        <p:tgtEl>
                                          <p:spTgt spid="27"/>
                                        </p:tgtEl>
                                        <p:attrNameLst>
                                          <p:attrName>ppt_w</p:attrName>
                                        </p:attrNameLst>
                                      </p:cBhvr>
                                      <p:tavLst>
                                        <p:tav tm="0">
                                          <p:val>
                                            <p:fltVal val="0"/>
                                          </p:val>
                                        </p:tav>
                                        <p:tav tm="100000">
                                          <p:val>
                                            <p:strVal val="#ppt_w"/>
                                          </p:val>
                                        </p:tav>
                                      </p:tavLst>
                                    </p:anim>
                                    <p:anim calcmode="lin" valueType="num">
                                      <p:cBhvr>
                                        <p:cTn id="29" dur="1000" fill="hold"/>
                                        <p:tgtEl>
                                          <p:spTgt spid="27"/>
                                        </p:tgtEl>
                                        <p:attrNameLst>
                                          <p:attrName>ppt_h</p:attrName>
                                        </p:attrNameLst>
                                      </p:cBhvr>
                                      <p:tavLst>
                                        <p:tav tm="0">
                                          <p:val>
                                            <p:fltVal val="0"/>
                                          </p:val>
                                        </p:tav>
                                        <p:tav tm="100000">
                                          <p:val>
                                            <p:strVal val="#ppt_h"/>
                                          </p:val>
                                        </p:tav>
                                      </p:tavLst>
                                    </p:anim>
                                    <p:anim calcmode="lin" valueType="num">
                                      <p:cBhvr>
                                        <p:cTn id="30" dur="1000" fill="hold"/>
                                        <p:tgtEl>
                                          <p:spTgt spid="27"/>
                                        </p:tgtEl>
                                        <p:attrNameLst>
                                          <p:attrName>ppt_x</p:attrName>
                                        </p:attrNameLst>
                                      </p:cBhvr>
                                      <p:tavLst>
                                        <p:tav tm="0">
                                          <p:val>
                                            <p:fltVal val="0.5"/>
                                          </p:val>
                                        </p:tav>
                                        <p:tav tm="100000">
                                          <p:val>
                                            <p:strVal val="#ppt_x"/>
                                          </p:val>
                                        </p:tav>
                                      </p:tavLst>
                                    </p:anim>
                                    <p:anim calcmode="lin" valueType="num">
                                      <p:cBhvr>
                                        <p:cTn id="31" dur="1000" fill="hold"/>
                                        <p:tgtEl>
                                          <p:spTgt spid="27"/>
                                        </p:tgtEl>
                                        <p:attrNameLst>
                                          <p:attrName>ppt_y</p:attrName>
                                        </p:attrNameLst>
                                      </p:cBhvr>
                                      <p:tavLst>
                                        <p:tav tm="0">
                                          <p:val>
                                            <p:fltVal val="0.5"/>
                                          </p:val>
                                        </p:tav>
                                        <p:tav tm="100000">
                                          <p:val>
                                            <p:strVal val="#ppt_y"/>
                                          </p:val>
                                        </p:tav>
                                      </p:tavLst>
                                    </p:anim>
                                  </p:childTnLst>
                                </p:cTn>
                              </p:par>
                              <p:par>
                                <p:cTn id="32" presetID="23" presetClass="entr" presetSubtype="528" fill="hold" grpId="0" nodeType="withEffect">
                                  <p:stCondLst>
                                    <p:cond delay="0"/>
                                  </p:stCondLst>
                                  <p:childTnLst>
                                    <p:set>
                                      <p:cBhvr>
                                        <p:cTn id="33" dur="1" fill="hold">
                                          <p:stCondLst>
                                            <p:cond delay="0"/>
                                          </p:stCondLst>
                                        </p:cTn>
                                        <p:tgtEl>
                                          <p:spTgt spid="28"/>
                                        </p:tgtEl>
                                        <p:attrNameLst>
                                          <p:attrName>style.visibility</p:attrName>
                                        </p:attrNameLst>
                                      </p:cBhvr>
                                      <p:to>
                                        <p:strVal val="visible"/>
                                      </p:to>
                                    </p:set>
                                    <p:anim calcmode="lin" valueType="num">
                                      <p:cBhvr>
                                        <p:cTn id="34" dur="1000" fill="hold"/>
                                        <p:tgtEl>
                                          <p:spTgt spid="28"/>
                                        </p:tgtEl>
                                        <p:attrNameLst>
                                          <p:attrName>ppt_w</p:attrName>
                                        </p:attrNameLst>
                                      </p:cBhvr>
                                      <p:tavLst>
                                        <p:tav tm="0">
                                          <p:val>
                                            <p:fltVal val="0"/>
                                          </p:val>
                                        </p:tav>
                                        <p:tav tm="100000">
                                          <p:val>
                                            <p:strVal val="#ppt_w"/>
                                          </p:val>
                                        </p:tav>
                                      </p:tavLst>
                                    </p:anim>
                                    <p:anim calcmode="lin" valueType="num">
                                      <p:cBhvr>
                                        <p:cTn id="35" dur="1000" fill="hold"/>
                                        <p:tgtEl>
                                          <p:spTgt spid="28"/>
                                        </p:tgtEl>
                                        <p:attrNameLst>
                                          <p:attrName>ppt_h</p:attrName>
                                        </p:attrNameLst>
                                      </p:cBhvr>
                                      <p:tavLst>
                                        <p:tav tm="0">
                                          <p:val>
                                            <p:fltVal val="0"/>
                                          </p:val>
                                        </p:tav>
                                        <p:tav tm="100000">
                                          <p:val>
                                            <p:strVal val="#ppt_h"/>
                                          </p:val>
                                        </p:tav>
                                      </p:tavLst>
                                    </p:anim>
                                    <p:anim calcmode="lin" valueType="num">
                                      <p:cBhvr>
                                        <p:cTn id="36" dur="1000" fill="hold"/>
                                        <p:tgtEl>
                                          <p:spTgt spid="28"/>
                                        </p:tgtEl>
                                        <p:attrNameLst>
                                          <p:attrName>ppt_x</p:attrName>
                                        </p:attrNameLst>
                                      </p:cBhvr>
                                      <p:tavLst>
                                        <p:tav tm="0">
                                          <p:val>
                                            <p:fltVal val="0.5"/>
                                          </p:val>
                                        </p:tav>
                                        <p:tav tm="100000">
                                          <p:val>
                                            <p:strVal val="#ppt_x"/>
                                          </p:val>
                                        </p:tav>
                                      </p:tavLst>
                                    </p:anim>
                                    <p:anim calcmode="lin" valueType="num">
                                      <p:cBhvr>
                                        <p:cTn id="37" dur="1000" fill="hold"/>
                                        <p:tgtEl>
                                          <p:spTgt spid="28"/>
                                        </p:tgtEl>
                                        <p:attrNameLst>
                                          <p:attrName>ppt_y</p:attrName>
                                        </p:attrNameLst>
                                      </p:cBhvr>
                                      <p:tavLst>
                                        <p:tav tm="0">
                                          <p:val>
                                            <p:fltVal val="0.5"/>
                                          </p:val>
                                        </p:tav>
                                        <p:tav tm="100000">
                                          <p:val>
                                            <p:strVal val="#ppt_y"/>
                                          </p:val>
                                        </p:tav>
                                      </p:tavLst>
                                    </p:anim>
                                  </p:childTnLst>
                                </p:cTn>
                              </p:par>
                              <p:par>
                                <p:cTn id="38" presetID="23" presetClass="entr" presetSubtype="528" fill="hold" grpId="0" nodeType="withEffect">
                                  <p:stCondLst>
                                    <p:cond delay="0"/>
                                  </p:stCondLst>
                                  <p:childTnLst>
                                    <p:set>
                                      <p:cBhvr>
                                        <p:cTn id="39" dur="1" fill="hold">
                                          <p:stCondLst>
                                            <p:cond delay="0"/>
                                          </p:stCondLst>
                                        </p:cTn>
                                        <p:tgtEl>
                                          <p:spTgt spid="38"/>
                                        </p:tgtEl>
                                        <p:attrNameLst>
                                          <p:attrName>style.visibility</p:attrName>
                                        </p:attrNameLst>
                                      </p:cBhvr>
                                      <p:to>
                                        <p:strVal val="visible"/>
                                      </p:to>
                                    </p:set>
                                    <p:anim calcmode="lin" valueType="num">
                                      <p:cBhvr>
                                        <p:cTn id="40" dur="1000" fill="hold"/>
                                        <p:tgtEl>
                                          <p:spTgt spid="38"/>
                                        </p:tgtEl>
                                        <p:attrNameLst>
                                          <p:attrName>ppt_w</p:attrName>
                                        </p:attrNameLst>
                                      </p:cBhvr>
                                      <p:tavLst>
                                        <p:tav tm="0">
                                          <p:val>
                                            <p:fltVal val="0"/>
                                          </p:val>
                                        </p:tav>
                                        <p:tav tm="100000">
                                          <p:val>
                                            <p:strVal val="#ppt_w"/>
                                          </p:val>
                                        </p:tav>
                                      </p:tavLst>
                                    </p:anim>
                                    <p:anim calcmode="lin" valueType="num">
                                      <p:cBhvr>
                                        <p:cTn id="41" dur="1000" fill="hold"/>
                                        <p:tgtEl>
                                          <p:spTgt spid="38"/>
                                        </p:tgtEl>
                                        <p:attrNameLst>
                                          <p:attrName>ppt_h</p:attrName>
                                        </p:attrNameLst>
                                      </p:cBhvr>
                                      <p:tavLst>
                                        <p:tav tm="0">
                                          <p:val>
                                            <p:fltVal val="0"/>
                                          </p:val>
                                        </p:tav>
                                        <p:tav tm="100000">
                                          <p:val>
                                            <p:strVal val="#ppt_h"/>
                                          </p:val>
                                        </p:tav>
                                      </p:tavLst>
                                    </p:anim>
                                    <p:anim calcmode="lin" valueType="num">
                                      <p:cBhvr>
                                        <p:cTn id="42" dur="1000" fill="hold"/>
                                        <p:tgtEl>
                                          <p:spTgt spid="38"/>
                                        </p:tgtEl>
                                        <p:attrNameLst>
                                          <p:attrName>ppt_x</p:attrName>
                                        </p:attrNameLst>
                                      </p:cBhvr>
                                      <p:tavLst>
                                        <p:tav tm="0">
                                          <p:val>
                                            <p:fltVal val="0.5"/>
                                          </p:val>
                                        </p:tav>
                                        <p:tav tm="100000">
                                          <p:val>
                                            <p:strVal val="#ppt_x"/>
                                          </p:val>
                                        </p:tav>
                                      </p:tavLst>
                                    </p:anim>
                                    <p:anim calcmode="lin" valueType="num">
                                      <p:cBhvr>
                                        <p:cTn id="43" dur="1000" fill="hold"/>
                                        <p:tgtEl>
                                          <p:spTgt spid="38"/>
                                        </p:tgtEl>
                                        <p:attrNameLst>
                                          <p:attrName>ppt_y</p:attrName>
                                        </p:attrNameLst>
                                      </p:cBhvr>
                                      <p:tavLst>
                                        <p:tav tm="0">
                                          <p:val>
                                            <p:fltVal val="0.5"/>
                                          </p:val>
                                        </p:tav>
                                        <p:tav tm="100000">
                                          <p:val>
                                            <p:strVal val="#ppt_y"/>
                                          </p:val>
                                        </p:tav>
                                      </p:tavLst>
                                    </p:anim>
                                  </p:childTnLst>
                                </p:cTn>
                              </p:par>
                              <p:par>
                                <p:cTn id="44" presetID="23" presetClass="entr" presetSubtype="528" fill="hold" grpId="0" nodeType="withEffect">
                                  <p:stCondLst>
                                    <p:cond delay="0"/>
                                  </p:stCondLst>
                                  <p:childTnLst>
                                    <p:set>
                                      <p:cBhvr>
                                        <p:cTn id="45" dur="1" fill="hold">
                                          <p:stCondLst>
                                            <p:cond delay="0"/>
                                          </p:stCondLst>
                                        </p:cTn>
                                        <p:tgtEl>
                                          <p:spTgt spid="39"/>
                                        </p:tgtEl>
                                        <p:attrNameLst>
                                          <p:attrName>style.visibility</p:attrName>
                                        </p:attrNameLst>
                                      </p:cBhvr>
                                      <p:to>
                                        <p:strVal val="visible"/>
                                      </p:to>
                                    </p:set>
                                    <p:anim calcmode="lin" valueType="num">
                                      <p:cBhvr>
                                        <p:cTn id="46" dur="1000" fill="hold"/>
                                        <p:tgtEl>
                                          <p:spTgt spid="39"/>
                                        </p:tgtEl>
                                        <p:attrNameLst>
                                          <p:attrName>ppt_w</p:attrName>
                                        </p:attrNameLst>
                                      </p:cBhvr>
                                      <p:tavLst>
                                        <p:tav tm="0">
                                          <p:val>
                                            <p:fltVal val="0"/>
                                          </p:val>
                                        </p:tav>
                                        <p:tav tm="100000">
                                          <p:val>
                                            <p:strVal val="#ppt_w"/>
                                          </p:val>
                                        </p:tav>
                                      </p:tavLst>
                                    </p:anim>
                                    <p:anim calcmode="lin" valueType="num">
                                      <p:cBhvr>
                                        <p:cTn id="47" dur="1000" fill="hold"/>
                                        <p:tgtEl>
                                          <p:spTgt spid="39"/>
                                        </p:tgtEl>
                                        <p:attrNameLst>
                                          <p:attrName>ppt_h</p:attrName>
                                        </p:attrNameLst>
                                      </p:cBhvr>
                                      <p:tavLst>
                                        <p:tav tm="0">
                                          <p:val>
                                            <p:fltVal val="0"/>
                                          </p:val>
                                        </p:tav>
                                        <p:tav tm="100000">
                                          <p:val>
                                            <p:strVal val="#ppt_h"/>
                                          </p:val>
                                        </p:tav>
                                      </p:tavLst>
                                    </p:anim>
                                    <p:anim calcmode="lin" valueType="num">
                                      <p:cBhvr>
                                        <p:cTn id="48" dur="1000" fill="hold"/>
                                        <p:tgtEl>
                                          <p:spTgt spid="39"/>
                                        </p:tgtEl>
                                        <p:attrNameLst>
                                          <p:attrName>ppt_x</p:attrName>
                                        </p:attrNameLst>
                                      </p:cBhvr>
                                      <p:tavLst>
                                        <p:tav tm="0">
                                          <p:val>
                                            <p:fltVal val="0.5"/>
                                          </p:val>
                                        </p:tav>
                                        <p:tav tm="100000">
                                          <p:val>
                                            <p:strVal val="#ppt_x"/>
                                          </p:val>
                                        </p:tav>
                                      </p:tavLst>
                                    </p:anim>
                                    <p:anim calcmode="lin" valueType="num">
                                      <p:cBhvr>
                                        <p:cTn id="49" dur="1000" fill="hold"/>
                                        <p:tgtEl>
                                          <p:spTgt spid="39"/>
                                        </p:tgtEl>
                                        <p:attrNameLst>
                                          <p:attrName>ppt_y</p:attrName>
                                        </p:attrNameLst>
                                      </p:cBhvr>
                                      <p:tavLst>
                                        <p:tav tm="0">
                                          <p:val>
                                            <p:fltVal val="0.5"/>
                                          </p:val>
                                        </p:tav>
                                        <p:tav tm="100000">
                                          <p:val>
                                            <p:strVal val="#ppt_y"/>
                                          </p:val>
                                        </p:tav>
                                      </p:tavLst>
                                    </p:anim>
                                  </p:childTnLst>
                                </p:cTn>
                              </p:par>
                              <p:par>
                                <p:cTn id="50" presetID="23" presetClass="entr" presetSubtype="528" fill="hold" grpId="0" nodeType="withEffect">
                                  <p:stCondLst>
                                    <p:cond delay="0"/>
                                  </p:stCondLst>
                                  <p:childTnLst>
                                    <p:set>
                                      <p:cBhvr>
                                        <p:cTn id="51" dur="1" fill="hold">
                                          <p:stCondLst>
                                            <p:cond delay="0"/>
                                          </p:stCondLst>
                                        </p:cTn>
                                        <p:tgtEl>
                                          <p:spTgt spid="40"/>
                                        </p:tgtEl>
                                        <p:attrNameLst>
                                          <p:attrName>style.visibility</p:attrName>
                                        </p:attrNameLst>
                                      </p:cBhvr>
                                      <p:to>
                                        <p:strVal val="visible"/>
                                      </p:to>
                                    </p:set>
                                    <p:anim calcmode="lin" valueType="num">
                                      <p:cBhvr>
                                        <p:cTn id="52" dur="1000" fill="hold"/>
                                        <p:tgtEl>
                                          <p:spTgt spid="40"/>
                                        </p:tgtEl>
                                        <p:attrNameLst>
                                          <p:attrName>ppt_w</p:attrName>
                                        </p:attrNameLst>
                                      </p:cBhvr>
                                      <p:tavLst>
                                        <p:tav tm="0">
                                          <p:val>
                                            <p:fltVal val="0"/>
                                          </p:val>
                                        </p:tav>
                                        <p:tav tm="100000">
                                          <p:val>
                                            <p:strVal val="#ppt_w"/>
                                          </p:val>
                                        </p:tav>
                                      </p:tavLst>
                                    </p:anim>
                                    <p:anim calcmode="lin" valueType="num">
                                      <p:cBhvr>
                                        <p:cTn id="53" dur="1000" fill="hold"/>
                                        <p:tgtEl>
                                          <p:spTgt spid="40"/>
                                        </p:tgtEl>
                                        <p:attrNameLst>
                                          <p:attrName>ppt_h</p:attrName>
                                        </p:attrNameLst>
                                      </p:cBhvr>
                                      <p:tavLst>
                                        <p:tav tm="0">
                                          <p:val>
                                            <p:fltVal val="0"/>
                                          </p:val>
                                        </p:tav>
                                        <p:tav tm="100000">
                                          <p:val>
                                            <p:strVal val="#ppt_h"/>
                                          </p:val>
                                        </p:tav>
                                      </p:tavLst>
                                    </p:anim>
                                    <p:anim calcmode="lin" valueType="num">
                                      <p:cBhvr>
                                        <p:cTn id="54" dur="1000" fill="hold"/>
                                        <p:tgtEl>
                                          <p:spTgt spid="40"/>
                                        </p:tgtEl>
                                        <p:attrNameLst>
                                          <p:attrName>ppt_x</p:attrName>
                                        </p:attrNameLst>
                                      </p:cBhvr>
                                      <p:tavLst>
                                        <p:tav tm="0">
                                          <p:val>
                                            <p:fltVal val="0.5"/>
                                          </p:val>
                                        </p:tav>
                                        <p:tav tm="100000">
                                          <p:val>
                                            <p:strVal val="#ppt_x"/>
                                          </p:val>
                                        </p:tav>
                                      </p:tavLst>
                                    </p:anim>
                                    <p:anim calcmode="lin" valueType="num">
                                      <p:cBhvr>
                                        <p:cTn id="55" dur="1000" fill="hold"/>
                                        <p:tgtEl>
                                          <p:spTgt spid="40"/>
                                        </p:tgtEl>
                                        <p:attrNameLst>
                                          <p:attrName>ppt_y</p:attrName>
                                        </p:attrNameLst>
                                      </p:cBhvr>
                                      <p:tavLst>
                                        <p:tav tm="0">
                                          <p:val>
                                            <p:fltVal val="0.5"/>
                                          </p:val>
                                        </p:tav>
                                        <p:tav tm="100000">
                                          <p:val>
                                            <p:strVal val="#ppt_y"/>
                                          </p:val>
                                        </p:tav>
                                      </p:tavLst>
                                    </p:anim>
                                  </p:childTnLst>
                                </p:cTn>
                              </p:par>
                              <p:par>
                                <p:cTn id="56" presetID="23" presetClass="entr" presetSubtype="528" fill="hold" grpId="0" nodeType="withEffect">
                                  <p:stCondLst>
                                    <p:cond delay="0"/>
                                  </p:stCondLst>
                                  <p:childTnLst>
                                    <p:set>
                                      <p:cBhvr>
                                        <p:cTn id="57" dur="1" fill="hold">
                                          <p:stCondLst>
                                            <p:cond delay="0"/>
                                          </p:stCondLst>
                                        </p:cTn>
                                        <p:tgtEl>
                                          <p:spTgt spid="41"/>
                                        </p:tgtEl>
                                        <p:attrNameLst>
                                          <p:attrName>style.visibility</p:attrName>
                                        </p:attrNameLst>
                                      </p:cBhvr>
                                      <p:to>
                                        <p:strVal val="visible"/>
                                      </p:to>
                                    </p:set>
                                    <p:anim calcmode="lin" valueType="num">
                                      <p:cBhvr>
                                        <p:cTn id="58" dur="1000" fill="hold"/>
                                        <p:tgtEl>
                                          <p:spTgt spid="41"/>
                                        </p:tgtEl>
                                        <p:attrNameLst>
                                          <p:attrName>ppt_w</p:attrName>
                                        </p:attrNameLst>
                                      </p:cBhvr>
                                      <p:tavLst>
                                        <p:tav tm="0">
                                          <p:val>
                                            <p:fltVal val="0"/>
                                          </p:val>
                                        </p:tav>
                                        <p:tav tm="100000">
                                          <p:val>
                                            <p:strVal val="#ppt_w"/>
                                          </p:val>
                                        </p:tav>
                                      </p:tavLst>
                                    </p:anim>
                                    <p:anim calcmode="lin" valueType="num">
                                      <p:cBhvr>
                                        <p:cTn id="59" dur="1000" fill="hold"/>
                                        <p:tgtEl>
                                          <p:spTgt spid="41"/>
                                        </p:tgtEl>
                                        <p:attrNameLst>
                                          <p:attrName>ppt_h</p:attrName>
                                        </p:attrNameLst>
                                      </p:cBhvr>
                                      <p:tavLst>
                                        <p:tav tm="0">
                                          <p:val>
                                            <p:fltVal val="0"/>
                                          </p:val>
                                        </p:tav>
                                        <p:tav tm="100000">
                                          <p:val>
                                            <p:strVal val="#ppt_h"/>
                                          </p:val>
                                        </p:tav>
                                      </p:tavLst>
                                    </p:anim>
                                    <p:anim calcmode="lin" valueType="num">
                                      <p:cBhvr>
                                        <p:cTn id="60" dur="1000" fill="hold"/>
                                        <p:tgtEl>
                                          <p:spTgt spid="41"/>
                                        </p:tgtEl>
                                        <p:attrNameLst>
                                          <p:attrName>ppt_x</p:attrName>
                                        </p:attrNameLst>
                                      </p:cBhvr>
                                      <p:tavLst>
                                        <p:tav tm="0">
                                          <p:val>
                                            <p:fltVal val="0.5"/>
                                          </p:val>
                                        </p:tav>
                                        <p:tav tm="100000">
                                          <p:val>
                                            <p:strVal val="#ppt_x"/>
                                          </p:val>
                                        </p:tav>
                                      </p:tavLst>
                                    </p:anim>
                                    <p:anim calcmode="lin" valueType="num">
                                      <p:cBhvr>
                                        <p:cTn id="61" dur="1000" fill="hold"/>
                                        <p:tgtEl>
                                          <p:spTgt spid="41"/>
                                        </p:tgtEl>
                                        <p:attrNameLst>
                                          <p:attrName>ppt_y</p:attrName>
                                        </p:attrNameLst>
                                      </p:cBhvr>
                                      <p:tavLst>
                                        <p:tav tm="0">
                                          <p:val>
                                            <p:fltVal val="0.5"/>
                                          </p:val>
                                        </p:tav>
                                        <p:tav tm="100000">
                                          <p:val>
                                            <p:strVal val="#ppt_y"/>
                                          </p:val>
                                        </p:tav>
                                      </p:tavLst>
                                    </p:anim>
                                  </p:childTnLst>
                                </p:cTn>
                              </p:par>
                              <p:par>
                                <p:cTn id="62" presetID="35" presetClass="entr" presetSubtype="0" fill="hold" grpId="1" nodeType="withEffect">
                                  <p:stCondLst>
                                    <p:cond delay="0"/>
                                  </p:stCondLst>
                                  <p:childTnLst>
                                    <p:set>
                                      <p:cBhvr>
                                        <p:cTn id="63" dur="1" fill="hold">
                                          <p:stCondLst>
                                            <p:cond delay="0"/>
                                          </p:stCondLst>
                                        </p:cTn>
                                        <p:tgtEl>
                                          <p:spTgt spid="25"/>
                                        </p:tgtEl>
                                        <p:attrNameLst>
                                          <p:attrName>style.visibility</p:attrName>
                                        </p:attrNameLst>
                                      </p:cBhvr>
                                      <p:to>
                                        <p:strVal val="visible"/>
                                      </p:to>
                                    </p:set>
                                    <p:animEffect transition="in" filter="fade">
                                      <p:cBhvr>
                                        <p:cTn id="64" dur="1000"/>
                                        <p:tgtEl>
                                          <p:spTgt spid="25"/>
                                        </p:tgtEl>
                                      </p:cBhvr>
                                    </p:animEffect>
                                    <p:anim calcmode="lin" valueType="num">
                                      <p:cBhvr>
                                        <p:cTn id="65" dur="1000" fill="hold"/>
                                        <p:tgtEl>
                                          <p:spTgt spid="25"/>
                                        </p:tgtEl>
                                        <p:attrNameLst>
                                          <p:attrName>style.rotation</p:attrName>
                                        </p:attrNameLst>
                                      </p:cBhvr>
                                      <p:tavLst>
                                        <p:tav tm="0">
                                          <p:val>
                                            <p:fltVal val="720"/>
                                          </p:val>
                                        </p:tav>
                                        <p:tav tm="100000">
                                          <p:val>
                                            <p:fltVal val="0"/>
                                          </p:val>
                                        </p:tav>
                                      </p:tavLst>
                                    </p:anim>
                                    <p:anim calcmode="lin" valueType="num">
                                      <p:cBhvr>
                                        <p:cTn id="66" dur="1000" fill="hold"/>
                                        <p:tgtEl>
                                          <p:spTgt spid="25"/>
                                        </p:tgtEl>
                                        <p:attrNameLst>
                                          <p:attrName>ppt_h</p:attrName>
                                        </p:attrNameLst>
                                      </p:cBhvr>
                                      <p:tavLst>
                                        <p:tav tm="0">
                                          <p:val>
                                            <p:fltVal val="0"/>
                                          </p:val>
                                        </p:tav>
                                        <p:tav tm="100000">
                                          <p:val>
                                            <p:strVal val="#ppt_h"/>
                                          </p:val>
                                        </p:tav>
                                      </p:tavLst>
                                    </p:anim>
                                    <p:anim calcmode="lin" valueType="num">
                                      <p:cBhvr>
                                        <p:cTn id="67" dur="1000" fill="hold"/>
                                        <p:tgtEl>
                                          <p:spTgt spid="25"/>
                                        </p:tgtEl>
                                        <p:attrNameLst>
                                          <p:attrName>ppt_w</p:attrName>
                                        </p:attrNameLst>
                                      </p:cBhvr>
                                      <p:tavLst>
                                        <p:tav tm="0">
                                          <p:val>
                                            <p:fltVal val="0"/>
                                          </p:val>
                                        </p:tav>
                                        <p:tav tm="100000">
                                          <p:val>
                                            <p:strVal val="#ppt_w"/>
                                          </p:val>
                                        </p:tav>
                                      </p:tavLst>
                                    </p:anim>
                                  </p:childTnLst>
                                </p:cTn>
                              </p:par>
                              <p:par>
                                <p:cTn id="68" presetID="35" presetClass="entr" presetSubtype="0" fill="hold" grpId="1" nodeType="withEffect">
                                  <p:stCondLst>
                                    <p:cond delay="0"/>
                                  </p:stCondLst>
                                  <p:childTnLst>
                                    <p:set>
                                      <p:cBhvr>
                                        <p:cTn id="69" dur="1" fill="hold">
                                          <p:stCondLst>
                                            <p:cond delay="0"/>
                                          </p:stCondLst>
                                        </p:cTn>
                                        <p:tgtEl>
                                          <p:spTgt spid="26"/>
                                        </p:tgtEl>
                                        <p:attrNameLst>
                                          <p:attrName>style.visibility</p:attrName>
                                        </p:attrNameLst>
                                      </p:cBhvr>
                                      <p:to>
                                        <p:strVal val="visible"/>
                                      </p:to>
                                    </p:set>
                                    <p:animEffect transition="in" filter="fade">
                                      <p:cBhvr>
                                        <p:cTn id="70" dur="1000"/>
                                        <p:tgtEl>
                                          <p:spTgt spid="26"/>
                                        </p:tgtEl>
                                      </p:cBhvr>
                                    </p:animEffect>
                                    <p:anim calcmode="lin" valueType="num">
                                      <p:cBhvr>
                                        <p:cTn id="71" dur="1000" fill="hold"/>
                                        <p:tgtEl>
                                          <p:spTgt spid="26"/>
                                        </p:tgtEl>
                                        <p:attrNameLst>
                                          <p:attrName>style.rotation</p:attrName>
                                        </p:attrNameLst>
                                      </p:cBhvr>
                                      <p:tavLst>
                                        <p:tav tm="0">
                                          <p:val>
                                            <p:fltVal val="720"/>
                                          </p:val>
                                        </p:tav>
                                        <p:tav tm="100000">
                                          <p:val>
                                            <p:fltVal val="0"/>
                                          </p:val>
                                        </p:tav>
                                      </p:tavLst>
                                    </p:anim>
                                    <p:anim calcmode="lin" valueType="num">
                                      <p:cBhvr>
                                        <p:cTn id="72" dur="1000" fill="hold"/>
                                        <p:tgtEl>
                                          <p:spTgt spid="26"/>
                                        </p:tgtEl>
                                        <p:attrNameLst>
                                          <p:attrName>ppt_h</p:attrName>
                                        </p:attrNameLst>
                                      </p:cBhvr>
                                      <p:tavLst>
                                        <p:tav tm="0">
                                          <p:val>
                                            <p:fltVal val="0"/>
                                          </p:val>
                                        </p:tav>
                                        <p:tav tm="100000">
                                          <p:val>
                                            <p:strVal val="#ppt_h"/>
                                          </p:val>
                                        </p:tav>
                                      </p:tavLst>
                                    </p:anim>
                                    <p:anim calcmode="lin" valueType="num">
                                      <p:cBhvr>
                                        <p:cTn id="73" dur="1000" fill="hold"/>
                                        <p:tgtEl>
                                          <p:spTgt spid="26"/>
                                        </p:tgtEl>
                                        <p:attrNameLst>
                                          <p:attrName>ppt_w</p:attrName>
                                        </p:attrNameLst>
                                      </p:cBhvr>
                                      <p:tavLst>
                                        <p:tav tm="0">
                                          <p:val>
                                            <p:fltVal val="0"/>
                                          </p:val>
                                        </p:tav>
                                        <p:tav tm="100000">
                                          <p:val>
                                            <p:strVal val="#ppt_w"/>
                                          </p:val>
                                        </p:tav>
                                      </p:tavLst>
                                    </p:anim>
                                  </p:childTnLst>
                                </p:cTn>
                              </p:par>
                              <p:par>
                                <p:cTn id="74" presetID="35" presetClass="entr" presetSubtype="0" fill="hold" grpId="1" nodeType="withEffect">
                                  <p:stCondLst>
                                    <p:cond delay="0"/>
                                  </p:stCondLst>
                                  <p:childTnLst>
                                    <p:set>
                                      <p:cBhvr>
                                        <p:cTn id="75" dur="1" fill="hold">
                                          <p:stCondLst>
                                            <p:cond delay="0"/>
                                          </p:stCondLst>
                                        </p:cTn>
                                        <p:tgtEl>
                                          <p:spTgt spid="27"/>
                                        </p:tgtEl>
                                        <p:attrNameLst>
                                          <p:attrName>style.visibility</p:attrName>
                                        </p:attrNameLst>
                                      </p:cBhvr>
                                      <p:to>
                                        <p:strVal val="visible"/>
                                      </p:to>
                                    </p:set>
                                    <p:animEffect transition="in" filter="fade">
                                      <p:cBhvr>
                                        <p:cTn id="76" dur="1000"/>
                                        <p:tgtEl>
                                          <p:spTgt spid="27"/>
                                        </p:tgtEl>
                                      </p:cBhvr>
                                    </p:animEffect>
                                    <p:anim calcmode="lin" valueType="num">
                                      <p:cBhvr>
                                        <p:cTn id="77" dur="1000" fill="hold"/>
                                        <p:tgtEl>
                                          <p:spTgt spid="27"/>
                                        </p:tgtEl>
                                        <p:attrNameLst>
                                          <p:attrName>style.rotation</p:attrName>
                                        </p:attrNameLst>
                                      </p:cBhvr>
                                      <p:tavLst>
                                        <p:tav tm="0">
                                          <p:val>
                                            <p:fltVal val="720"/>
                                          </p:val>
                                        </p:tav>
                                        <p:tav tm="100000">
                                          <p:val>
                                            <p:fltVal val="0"/>
                                          </p:val>
                                        </p:tav>
                                      </p:tavLst>
                                    </p:anim>
                                    <p:anim calcmode="lin" valueType="num">
                                      <p:cBhvr>
                                        <p:cTn id="78" dur="1000" fill="hold"/>
                                        <p:tgtEl>
                                          <p:spTgt spid="27"/>
                                        </p:tgtEl>
                                        <p:attrNameLst>
                                          <p:attrName>ppt_h</p:attrName>
                                        </p:attrNameLst>
                                      </p:cBhvr>
                                      <p:tavLst>
                                        <p:tav tm="0">
                                          <p:val>
                                            <p:fltVal val="0"/>
                                          </p:val>
                                        </p:tav>
                                        <p:tav tm="100000">
                                          <p:val>
                                            <p:strVal val="#ppt_h"/>
                                          </p:val>
                                        </p:tav>
                                      </p:tavLst>
                                    </p:anim>
                                    <p:anim calcmode="lin" valueType="num">
                                      <p:cBhvr>
                                        <p:cTn id="79" dur="1000" fill="hold"/>
                                        <p:tgtEl>
                                          <p:spTgt spid="27"/>
                                        </p:tgtEl>
                                        <p:attrNameLst>
                                          <p:attrName>ppt_w</p:attrName>
                                        </p:attrNameLst>
                                      </p:cBhvr>
                                      <p:tavLst>
                                        <p:tav tm="0">
                                          <p:val>
                                            <p:fltVal val="0"/>
                                          </p:val>
                                        </p:tav>
                                        <p:tav tm="100000">
                                          <p:val>
                                            <p:strVal val="#ppt_w"/>
                                          </p:val>
                                        </p:tav>
                                      </p:tavLst>
                                    </p:anim>
                                  </p:childTnLst>
                                </p:cTn>
                              </p:par>
                              <p:par>
                                <p:cTn id="80" presetID="35" presetClass="entr" presetSubtype="0" fill="hold" grpId="1" nodeType="withEffect">
                                  <p:stCondLst>
                                    <p:cond delay="0"/>
                                  </p:stCondLst>
                                  <p:childTnLst>
                                    <p:set>
                                      <p:cBhvr>
                                        <p:cTn id="81" dur="1" fill="hold">
                                          <p:stCondLst>
                                            <p:cond delay="0"/>
                                          </p:stCondLst>
                                        </p:cTn>
                                        <p:tgtEl>
                                          <p:spTgt spid="28"/>
                                        </p:tgtEl>
                                        <p:attrNameLst>
                                          <p:attrName>style.visibility</p:attrName>
                                        </p:attrNameLst>
                                      </p:cBhvr>
                                      <p:to>
                                        <p:strVal val="visible"/>
                                      </p:to>
                                    </p:set>
                                    <p:animEffect transition="in" filter="fade">
                                      <p:cBhvr>
                                        <p:cTn id="82" dur="1000"/>
                                        <p:tgtEl>
                                          <p:spTgt spid="28"/>
                                        </p:tgtEl>
                                      </p:cBhvr>
                                    </p:animEffect>
                                    <p:anim calcmode="lin" valueType="num">
                                      <p:cBhvr>
                                        <p:cTn id="83" dur="1000" fill="hold"/>
                                        <p:tgtEl>
                                          <p:spTgt spid="28"/>
                                        </p:tgtEl>
                                        <p:attrNameLst>
                                          <p:attrName>style.rotation</p:attrName>
                                        </p:attrNameLst>
                                      </p:cBhvr>
                                      <p:tavLst>
                                        <p:tav tm="0">
                                          <p:val>
                                            <p:fltVal val="720"/>
                                          </p:val>
                                        </p:tav>
                                        <p:tav tm="100000">
                                          <p:val>
                                            <p:fltVal val="0"/>
                                          </p:val>
                                        </p:tav>
                                      </p:tavLst>
                                    </p:anim>
                                    <p:anim calcmode="lin" valueType="num">
                                      <p:cBhvr>
                                        <p:cTn id="84" dur="1000" fill="hold"/>
                                        <p:tgtEl>
                                          <p:spTgt spid="28"/>
                                        </p:tgtEl>
                                        <p:attrNameLst>
                                          <p:attrName>ppt_h</p:attrName>
                                        </p:attrNameLst>
                                      </p:cBhvr>
                                      <p:tavLst>
                                        <p:tav tm="0">
                                          <p:val>
                                            <p:fltVal val="0"/>
                                          </p:val>
                                        </p:tav>
                                        <p:tav tm="100000">
                                          <p:val>
                                            <p:strVal val="#ppt_h"/>
                                          </p:val>
                                        </p:tav>
                                      </p:tavLst>
                                    </p:anim>
                                    <p:anim calcmode="lin" valueType="num">
                                      <p:cBhvr>
                                        <p:cTn id="85" dur="1000" fill="hold"/>
                                        <p:tgtEl>
                                          <p:spTgt spid="28"/>
                                        </p:tgtEl>
                                        <p:attrNameLst>
                                          <p:attrName>ppt_w</p:attrName>
                                        </p:attrNameLst>
                                      </p:cBhvr>
                                      <p:tavLst>
                                        <p:tav tm="0">
                                          <p:val>
                                            <p:fltVal val="0"/>
                                          </p:val>
                                        </p:tav>
                                        <p:tav tm="100000">
                                          <p:val>
                                            <p:strVal val="#ppt_w"/>
                                          </p:val>
                                        </p:tav>
                                      </p:tavLst>
                                    </p:anim>
                                  </p:childTnLst>
                                </p:cTn>
                              </p:par>
                              <p:par>
                                <p:cTn id="86" presetID="35" presetClass="entr" presetSubtype="0" fill="hold" grpId="1" nodeType="withEffect">
                                  <p:stCondLst>
                                    <p:cond delay="0"/>
                                  </p:stCondLst>
                                  <p:childTnLst>
                                    <p:set>
                                      <p:cBhvr>
                                        <p:cTn id="87" dur="1" fill="hold">
                                          <p:stCondLst>
                                            <p:cond delay="0"/>
                                          </p:stCondLst>
                                        </p:cTn>
                                        <p:tgtEl>
                                          <p:spTgt spid="38"/>
                                        </p:tgtEl>
                                        <p:attrNameLst>
                                          <p:attrName>style.visibility</p:attrName>
                                        </p:attrNameLst>
                                      </p:cBhvr>
                                      <p:to>
                                        <p:strVal val="visible"/>
                                      </p:to>
                                    </p:set>
                                    <p:animEffect transition="in" filter="fade">
                                      <p:cBhvr>
                                        <p:cTn id="88" dur="1000"/>
                                        <p:tgtEl>
                                          <p:spTgt spid="38"/>
                                        </p:tgtEl>
                                      </p:cBhvr>
                                    </p:animEffect>
                                    <p:anim calcmode="lin" valueType="num">
                                      <p:cBhvr>
                                        <p:cTn id="89" dur="1000" fill="hold"/>
                                        <p:tgtEl>
                                          <p:spTgt spid="38"/>
                                        </p:tgtEl>
                                        <p:attrNameLst>
                                          <p:attrName>style.rotation</p:attrName>
                                        </p:attrNameLst>
                                      </p:cBhvr>
                                      <p:tavLst>
                                        <p:tav tm="0">
                                          <p:val>
                                            <p:fltVal val="720"/>
                                          </p:val>
                                        </p:tav>
                                        <p:tav tm="100000">
                                          <p:val>
                                            <p:fltVal val="0"/>
                                          </p:val>
                                        </p:tav>
                                      </p:tavLst>
                                    </p:anim>
                                    <p:anim calcmode="lin" valueType="num">
                                      <p:cBhvr>
                                        <p:cTn id="90" dur="1000" fill="hold"/>
                                        <p:tgtEl>
                                          <p:spTgt spid="38"/>
                                        </p:tgtEl>
                                        <p:attrNameLst>
                                          <p:attrName>ppt_h</p:attrName>
                                        </p:attrNameLst>
                                      </p:cBhvr>
                                      <p:tavLst>
                                        <p:tav tm="0">
                                          <p:val>
                                            <p:fltVal val="0"/>
                                          </p:val>
                                        </p:tav>
                                        <p:tav tm="100000">
                                          <p:val>
                                            <p:strVal val="#ppt_h"/>
                                          </p:val>
                                        </p:tav>
                                      </p:tavLst>
                                    </p:anim>
                                    <p:anim calcmode="lin" valueType="num">
                                      <p:cBhvr>
                                        <p:cTn id="91" dur="1000" fill="hold"/>
                                        <p:tgtEl>
                                          <p:spTgt spid="38"/>
                                        </p:tgtEl>
                                        <p:attrNameLst>
                                          <p:attrName>ppt_w</p:attrName>
                                        </p:attrNameLst>
                                      </p:cBhvr>
                                      <p:tavLst>
                                        <p:tav tm="0">
                                          <p:val>
                                            <p:fltVal val="0"/>
                                          </p:val>
                                        </p:tav>
                                        <p:tav tm="100000">
                                          <p:val>
                                            <p:strVal val="#ppt_w"/>
                                          </p:val>
                                        </p:tav>
                                      </p:tavLst>
                                    </p:anim>
                                  </p:childTnLst>
                                </p:cTn>
                              </p:par>
                              <p:par>
                                <p:cTn id="92" presetID="35" presetClass="entr" presetSubtype="0" fill="hold" grpId="1" nodeType="withEffect">
                                  <p:stCondLst>
                                    <p:cond delay="0"/>
                                  </p:stCondLst>
                                  <p:childTnLst>
                                    <p:set>
                                      <p:cBhvr>
                                        <p:cTn id="93" dur="1" fill="hold">
                                          <p:stCondLst>
                                            <p:cond delay="0"/>
                                          </p:stCondLst>
                                        </p:cTn>
                                        <p:tgtEl>
                                          <p:spTgt spid="39"/>
                                        </p:tgtEl>
                                        <p:attrNameLst>
                                          <p:attrName>style.visibility</p:attrName>
                                        </p:attrNameLst>
                                      </p:cBhvr>
                                      <p:to>
                                        <p:strVal val="visible"/>
                                      </p:to>
                                    </p:set>
                                    <p:animEffect transition="in" filter="fade">
                                      <p:cBhvr>
                                        <p:cTn id="94" dur="1000"/>
                                        <p:tgtEl>
                                          <p:spTgt spid="39"/>
                                        </p:tgtEl>
                                      </p:cBhvr>
                                    </p:animEffect>
                                    <p:anim calcmode="lin" valueType="num">
                                      <p:cBhvr>
                                        <p:cTn id="95" dur="1000" fill="hold"/>
                                        <p:tgtEl>
                                          <p:spTgt spid="39"/>
                                        </p:tgtEl>
                                        <p:attrNameLst>
                                          <p:attrName>style.rotation</p:attrName>
                                        </p:attrNameLst>
                                      </p:cBhvr>
                                      <p:tavLst>
                                        <p:tav tm="0">
                                          <p:val>
                                            <p:fltVal val="720"/>
                                          </p:val>
                                        </p:tav>
                                        <p:tav tm="100000">
                                          <p:val>
                                            <p:fltVal val="0"/>
                                          </p:val>
                                        </p:tav>
                                      </p:tavLst>
                                    </p:anim>
                                    <p:anim calcmode="lin" valueType="num">
                                      <p:cBhvr>
                                        <p:cTn id="96" dur="1000" fill="hold"/>
                                        <p:tgtEl>
                                          <p:spTgt spid="39"/>
                                        </p:tgtEl>
                                        <p:attrNameLst>
                                          <p:attrName>ppt_h</p:attrName>
                                        </p:attrNameLst>
                                      </p:cBhvr>
                                      <p:tavLst>
                                        <p:tav tm="0">
                                          <p:val>
                                            <p:fltVal val="0"/>
                                          </p:val>
                                        </p:tav>
                                        <p:tav tm="100000">
                                          <p:val>
                                            <p:strVal val="#ppt_h"/>
                                          </p:val>
                                        </p:tav>
                                      </p:tavLst>
                                    </p:anim>
                                    <p:anim calcmode="lin" valueType="num">
                                      <p:cBhvr>
                                        <p:cTn id="97" dur="1000" fill="hold"/>
                                        <p:tgtEl>
                                          <p:spTgt spid="39"/>
                                        </p:tgtEl>
                                        <p:attrNameLst>
                                          <p:attrName>ppt_w</p:attrName>
                                        </p:attrNameLst>
                                      </p:cBhvr>
                                      <p:tavLst>
                                        <p:tav tm="0">
                                          <p:val>
                                            <p:fltVal val="0"/>
                                          </p:val>
                                        </p:tav>
                                        <p:tav tm="100000">
                                          <p:val>
                                            <p:strVal val="#ppt_w"/>
                                          </p:val>
                                        </p:tav>
                                      </p:tavLst>
                                    </p:anim>
                                  </p:childTnLst>
                                </p:cTn>
                              </p:par>
                              <p:par>
                                <p:cTn id="98" presetID="35" presetClass="entr" presetSubtype="0" fill="hold" grpId="1" nodeType="withEffect">
                                  <p:stCondLst>
                                    <p:cond delay="0"/>
                                  </p:stCondLst>
                                  <p:childTnLst>
                                    <p:set>
                                      <p:cBhvr>
                                        <p:cTn id="99" dur="1" fill="hold">
                                          <p:stCondLst>
                                            <p:cond delay="0"/>
                                          </p:stCondLst>
                                        </p:cTn>
                                        <p:tgtEl>
                                          <p:spTgt spid="40"/>
                                        </p:tgtEl>
                                        <p:attrNameLst>
                                          <p:attrName>style.visibility</p:attrName>
                                        </p:attrNameLst>
                                      </p:cBhvr>
                                      <p:to>
                                        <p:strVal val="visible"/>
                                      </p:to>
                                    </p:set>
                                    <p:animEffect transition="in" filter="fade">
                                      <p:cBhvr>
                                        <p:cTn id="100" dur="1000"/>
                                        <p:tgtEl>
                                          <p:spTgt spid="40"/>
                                        </p:tgtEl>
                                      </p:cBhvr>
                                    </p:animEffect>
                                    <p:anim calcmode="lin" valueType="num">
                                      <p:cBhvr>
                                        <p:cTn id="101" dur="1000" fill="hold"/>
                                        <p:tgtEl>
                                          <p:spTgt spid="40"/>
                                        </p:tgtEl>
                                        <p:attrNameLst>
                                          <p:attrName>style.rotation</p:attrName>
                                        </p:attrNameLst>
                                      </p:cBhvr>
                                      <p:tavLst>
                                        <p:tav tm="0">
                                          <p:val>
                                            <p:fltVal val="720"/>
                                          </p:val>
                                        </p:tav>
                                        <p:tav tm="100000">
                                          <p:val>
                                            <p:fltVal val="0"/>
                                          </p:val>
                                        </p:tav>
                                      </p:tavLst>
                                    </p:anim>
                                    <p:anim calcmode="lin" valueType="num">
                                      <p:cBhvr>
                                        <p:cTn id="102" dur="1000" fill="hold"/>
                                        <p:tgtEl>
                                          <p:spTgt spid="40"/>
                                        </p:tgtEl>
                                        <p:attrNameLst>
                                          <p:attrName>ppt_h</p:attrName>
                                        </p:attrNameLst>
                                      </p:cBhvr>
                                      <p:tavLst>
                                        <p:tav tm="0">
                                          <p:val>
                                            <p:fltVal val="0"/>
                                          </p:val>
                                        </p:tav>
                                        <p:tav tm="100000">
                                          <p:val>
                                            <p:strVal val="#ppt_h"/>
                                          </p:val>
                                        </p:tav>
                                      </p:tavLst>
                                    </p:anim>
                                    <p:anim calcmode="lin" valueType="num">
                                      <p:cBhvr>
                                        <p:cTn id="103" dur="1000" fill="hold"/>
                                        <p:tgtEl>
                                          <p:spTgt spid="40"/>
                                        </p:tgtEl>
                                        <p:attrNameLst>
                                          <p:attrName>ppt_w</p:attrName>
                                        </p:attrNameLst>
                                      </p:cBhvr>
                                      <p:tavLst>
                                        <p:tav tm="0">
                                          <p:val>
                                            <p:fltVal val="0"/>
                                          </p:val>
                                        </p:tav>
                                        <p:tav tm="100000">
                                          <p:val>
                                            <p:strVal val="#ppt_w"/>
                                          </p:val>
                                        </p:tav>
                                      </p:tavLst>
                                    </p:anim>
                                  </p:childTnLst>
                                </p:cTn>
                              </p:par>
                              <p:par>
                                <p:cTn id="104" presetID="35" presetClass="entr" presetSubtype="0" fill="hold" grpId="1" nodeType="withEffect">
                                  <p:stCondLst>
                                    <p:cond delay="0"/>
                                  </p:stCondLst>
                                  <p:childTnLst>
                                    <p:set>
                                      <p:cBhvr>
                                        <p:cTn id="105" dur="1" fill="hold">
                                          <p:stCondLst>
                                            <p:cond delay="0"/>
                                          </p:stCondLst>
                                        </p:cTn>
                                        <p:tgtEl>
                                          <p:spTgt spid="41"/>
                                        </p:tgtEl>
                                        <p:attrNameLst>
                                          <p:attrName>style.visibility</p:attrName>
                                        </p:attrNameLst>
                                      </p:cBhvr>
                                      <p:to>
                                        <p:strVal val="visible"/>
                                      </p:to>
                                    </p:set>
                                    <p:animEffect transition="in" filter="fade">
                                      <p:cBhvr>
                                        <p:cTn id="106" dur="1000"/>
                                        <p:tgtEl>
                                          <p:spTgt spid="41"/>
                                        </p:tgtEl>
                                      </p:cBhvr>
                                    </p:animEffect>
                                    <p:anim calcmode="lin" valueType="num">
                                      <p:cBhvr>
                                        <p:cTn id="107" dur="1000" fill="hold"/>
                                        <p:tgtEl>
                                          <p:spTgt spid="41"/>
                                        </p:tgtEl>
                                        <p:attrNameLst>
                                          <p:attrName>style.rotation</p:attrName>
                                        </p:attrNameLst>
                                      </p:cBhvr>
                                      <p:tavLst>
                                        <p:tav tm="0">
                                          <p:val>
                                            <p:fltVal val="720"/>
                                          </p:val>
                                        </p:tav>
                                        <p:tav tm="100000">
                                          <p:val>
                                            <p:fltVal val="0"/>
                                          </p:val>
                                        </p:tav>
                                      </p:tavLst>
                                    </p:anim>
                                    <p:anim calcmode="lin" valueType="num">
                                      <p:cBhvr>
                                        <p:cTn id="108" dur="1000" fill="hold"/>
                                        <p:tgtEl>
                                          <p:spTgt spid="41"/>
                                        </p:tgtEl>
                                        <p:attrNameLst>
                                          <p:attrName>ppt_h</p:attrName>
                                        </p:attrNameLst>
                                      </p:cBhvr>
                                      <p:tavLst>
                                        <p:tav tm="0">
                                          <p:val>
                                            <p:fltVal val="0"/>
                                          </p:val>
                                        </p:tav>
                                        <p:tav tm="100000">
                                          <p:val>
                                            <p:strVal val="#ppt_h"/>
                                          </p:val>
                                        </p:tav>
                                      </p:tavLst>
                                    </p:anim>
                                    <p:anim calcmode="lin" valueType="num">
                                      <p:cBhvr>
                                        <p:cTn id="109" dur="1000" fill="hold"/>
                                        <p:tgtEl>
                                          <p:spTgt spid="41"/>
                                        </p:tgtEl>
                                        <p:attrNameLst>
                                          <p:attrName>ppt_w</p:attrName>
                                        </p:attrNameLst>
                                      </p:cBhvr>
                                      <p:tavLst>
                                        <p:tav tm="0">
                                          <p:val>
                                            <p:fltVal val="0"/>
                                          </p:val>
                                        </p:tav>
                                        <p:tav tm="100000">
                                          <p:val>
                                            <p:strVal val="#ppt_w"/>
                                          </p:val>
                                        </p:tav>
                                      </p:tavLst>
                                    </p:anim>
                                  </p:childTnLst>
                                </p:cTn>
                              </p:par>
                            </p:childTnLst>
                          </p:cTn>
                        </p:par>
                        <p:par>
                          <p:cTn id="110" fill="hold">
                            <p:stCondLst>
                              <p:cond delay="2000"/>
                            </p:stCondLst>
                            <p:childTnLst>
                              <p:par>
                                <p:cTn id="111" presetID="23" presetClass="entr" presetSubtype="528" fill="hold" grpId="0" nodeType="afterEffect">
                                  <p:stCondLst>
                                    <p:cond delay="0"/>
                                  </p:stCondLst>
                                  <p:childTnLst>
                                    <p:set>
                                      <p:cBhvr>
                                        <p:cTn id="112" dur="1" fill="hold">
                                          <p:stCondLst>
                                            <p:cond delay="0"/>
                                          </p:stCondLst>
                                        </p:cTn>
                                        <p:tgtEl>
                                          <p:spTgt spid="31"/>
                                        </p:tgtEl>
                                        <p:attrNameLst>
                                          <p:attrName>style.visibility</p:attrName>
                                        </p:attrNameLst>
                                      </p:cBhvr>
                                      <p:to>
                                        <p:strVal val="visible"/>
                                      </p:to>
                                    </p:set>
                                    <p:anim calcmode="lin" valueType="num">
                                      <p:cBhvr>
                                        <p:cTn id="113" dur="1500" fill="hold"/>
                                        <p:tgtEl>
                                          <p:spTgt spid="31"/>
                                        </p:tgtEl>
                                        <p:attrNameLst>
                                          <p:attrName>ppt_w</p:attrName>
                                        </p:attrNameLst>
                                      </p:cBhvr>
                                      <p:tavLst>
                                        <p:tav tm="0">
                                          <p:val>
                                            <p:fltVal val="0"/>
                                          </p:val>
                                        </p:tav>
                                        <p:tav tm="100000">
                                          <p:val>
                                            <p:strVal val="#ppt_w"/>
                                          </p:val>
                                        </p:tav>
                                      </p:tavLst>
                                    </p:anim>
                                    <p:anim calcmode="lin" valueType="num">
                                      <p:cBhvr>
                                        <p:cTn id="114" dur="1500" fill="hold"/>
                                        <p:tgtEl>
                                          <p:spTgt spid="31"/>
                                        </p:tgtEl>
                                        <p:attrNameLst>
                                          <p:attrName>ppt_h</p:attrName>
                                        </p:attrNameLst>
                                      </p:cBhvr>
                                      <p:tavLst>
                                        <p:tav tm="0">
                                          <p:val>
                                            <p:fltVal val="0"/>
                                          </p:val>
                                        </p:tav>
                                        <p:tav tm="100000">
                                          <p:val>
                                            <p:strVal val="#ppt_h"/>
                                          </p:val>
                                        </p:tav>
                                      </p:tavLst>
                                    </p:anim>
                                    <p:anim calcmode="lin" valueType="num">
                                      <p:cBhvr>
                                        <p:cTn id="115" dur="1500" fill="hold"/>
                                        <p:tgtEl>
                                          <p:spTgt spid="31"/>
                                        </p:tgtEl>
                                        <p:attrNameLst>
                                          <p:attrName>ppt_x</p:attrName>
                                        </p:attrNameLst>
                                      </p:cBhvr>
                                      <p:tavLst>
                                        <p:tav tm="0">
                                          <p:val>
                                            <p:fltVal val="0.5"/>
                                          </p:val>
                                        </p:tav>
                                        <p:tav tm="100000">
                                          <p:val>
                                            <p:strVal val="#ppt_x"/>
                                          </p:val>
                                        </p:tav>
                                      </p:tavLst>
                                    </p:anim>
                                    <p:anim calcmode="lin" valueType="num">
                                      <p:cBhvr>
                                        <p:cTn id="116" dur="1500" fill="hold"/>
                                        <p:tgtEl>
                                          <p:spTgt spid="31"/>
                                        </p:tgtEl>
                                        <p:attrNameLst>
                                          <p:attrName>ppt_y</p:attrName>
                                        </p:attrNameLst>
                                      </p:cBhvr>
                                      <p:tavLst>
                                        <p:tav tm="0">
                                          <p:val>
                                            <p:fltVal val="0.5"/>
                                          </p:val>
                                        </p:tav>
                                        <p:tav tm="100000">
                                          <p:val>
                                            <p:strVal val="#ppt_y"/>
                                          </p:val>
                                        </p:tav>
                                      </p:tavLst>
                                    </p:anim>
                                  </p:childTnLst>
                                </p:cTn>
                              </p:par>
                              <p:par>
                                <p:cTn id="117" presetID="22" presetClass="entr" presetSubtype="8" fill="hold" grpId="0" nodeType="withEffect">
                                  <p:stCondLst>
                                    <p:cond delay="0"/>
                                  </p:stCondLst>
                                  <p:childTnLst>
                                    <p:set>
                                      <p:cBhvr>
                                        <p:cTn id="118" dur="1" fill="hold">
                                          <p:stCondLst>
                                            <p:cond delay="0"/>
                                          </p:stCondLst>
                                        </p:cTn>
                                        <p:tgtEl>
                                          <p:spTgt spid="35"/>
                                        </p:tgtEl>
                                        <p:attrNameLst>
                                          <p:attrName>style.visibility</p:attrName>
                                        </p:attrNameLst>
                                      </p:cBhvr>
                                      <p:to>
                                        <p:strVal val="visible"/>
                                      </p:to>
                                    </p:set>
                                    <p:animEffect transition="in" filter="wipe(left)">
                                      <p:cBhvr>
                                        <p:cTn id="119" dur="500"/>
                                        <p:tgtEl>
                                          <p:spTgt spid="35"/>
                                        </p:tgtEl>
                                      </p:cBhvr>
                                    </p:animEffect>
                                  </p:childTnLst>
                                </p:cTn>
                              </p:par>
                              <p:par>
                                <p:cTn id="120" presetID="22" presetClass="entr" presetSubtype="8" fill="hold" grpId="0" nodeType="withEffect">
                                  <p:stCondLst>
                                    <p:cond delay="0"/>
                                  </p:stCondLst>
                                  <p:childTnLst>
                                    <p:set>
                                      <p:cBhvr>
                                        <p:cTn id="121" dur="1" fill="hold">
                                          <p:stCondLst>
                                            <p:cond delay="0"/>
                                          </p:stCondLst>
                                        </p:cTn>
                                        <p:tgtEl>
                                          <p:spTgt spid="43"/>
                                        </p:tgtEl>
                                        <p:attrNameLst>
                                          <p:attrName>style.visibility</p:attrName>
                                        </p:attrNameLst>
                                      </p:cBhvr>
                                      <p:to>
                                        <p:strVal val="visible"/>
                                      </p:to>
                                    </p:set>
                                    <p:animEffect transition="in" filter="wipe(left)">
                                      <p:cBhvr>
                                        <p:cTn id="122" dur="500"/>
                                        <p:tgtEl>
                                          <p:spTgt spid="43"/>
                                        </p:tgtEl>
                                      </p:cBhvr>
                                    </p:animEffect>
                                  </p:childTnLst>
                                </p:cTn>
                              </p:par>
                              <p:par>
                                <p:cTn id="123" presetID="22" presetClass="entr" presetSubtype="8" fill="hold" grpId="0" nodeType="withEffect">
                                  <p:stCondLst>
                                    <p:cond delay="0"/>
                                  </p:stCondLst>
                                  <p:childTnLst>
                                    <p:set>
                                      <p:cBhvr>
                                        <p:cTn id="124" dur="1" fill="hold">
                                          <p:stCondLst>
                                            <p:cond delay="0"/>
                                          </p:stCondLst>
                                        </p:cTn>
                                        <p:tgtEl>
                                          <p:spTgt spid="44"/>
                                        </p:tgtEl>
                                        <p:attrNameLst>
                                          <p:attrName>style.visibility</p:attrName>
                                        </p:attrNameLst>
                                      </p:cBhvr>
                                      <p:to>
                                        <p:strVal val="visible"/>
                                      </p:to>
                                    </p:set>
                                    <p:animEffect transition="in" filter="wipe(left)">
                                      <p:cBhvr>
                                        <p:cTn id="125" dur="500"/>
                                        <p:tgtEl>
                                          <p:spTgt spid="44"/>
                                        </p:tgtEl>
                                      </p:cBhvr>
                                    </p:animEffect>
                                  </p:childTnLst>
                                </p:cTn>
                              </p:par>
                              <p:par>
                                <p:cTn id="126" presetID="22" presetClass="entr" presetSubtype="8" fill="hold" grpId="0" nodeType="withEffect">
                                  <p:stCondLst>
                                    <p:cond delay="0"/>
                                  </p:stCondLst>
                                  <p:childTnLst>
                                    <p:set>
                                      <p:cBhvr>
                                        <p:cTn id="127" dur="1" fill="hold">
                                          <p:stCondLst>
                                            <p:cond delay="0"/>
                                          </p:stCondLst>
                                        </p:cTn>
                                        <p:tgtEl>
                                          <p:spTgt spid="45"/>
                                        </p:tgtEl>
                                        <p:attrNameLst>
                                          <p:attrName>style.visibility</p:attrName>
                                        </p:attrNameLst>
                                      </p:cBhvr>
                                      <p:to>
                                        <p:strVal val="visible"/>
                                      </p:to>
                                    </p:set>
                                    <p:animEffect transition="in" filter="wipe(left)">
                                      <p:cBhvr>
                                        <p:cTn id="128" dur="500"/>
                                        <p:tgtEl>
                                          <p:spTgt spid="45"/>
                                        </p:tgtEl>
                                      </p:cBhvr>
                                    </p:animEffect>
                                  </p:childTnLst>
                                </p:cTn>
                              </p:par>
                              <p:par>
                                <p:cTn id="129" presetID="22" presetClass="entr" presetSubtype="8" fill="hold" grpId="0" nodeType="withEffect">
                                  <p:stCondLst>
                                    <p:cond delay="0"/>
                                  </p:stCondLst>
                                  <p:childTnLst>
                                    <p:set>
                                      <p:cBhvr>
                                        <p:cTn id="130" dur="1" fill="hold">
                                          <p:stCondLst>
                                            <p:cond delay="0"/>
                                          </p:stCondLst>
                                        </p:cTn>
                                        <p:tgtEl>
                                          <p:spTgt spid="46"/>
                                        </p:tgtEl>
                                        <p:attrNameLst>
                                          <p:attrName>style.visibility</p:attrName>
                                        </p:attrNameLst>
                                      </p:cBhvr>
                                      <p:to>
                                        <p:strVal val="visible"/>
                                      </p:to>
                                    </p:set>
                                    <p:animEffect transition="in" filter="wipe(left)">
                                      <p:cBhvr>
                                        <p:cTn id="131" dur="500"/>
                                        <p:tgtEl>
                                          <p:spTgt spid="46"/>
                                        </p:tgtEl>
                                      </p:cBhvr>
                                    </p:animEffect>
                                  </p:childTnLst>
                                </p:cTn>
                              </p:par>
                              <p:par>
                                <p:cTn id="132" presetID="22" presetClass="entr" presetSubtype="8" fill="hold" grpId="0" nodeType="withEffect">
                                  <p:stCondLst>
                                    <p:cond delay="0"/>
                                  </p:stCondLst>
                                  <p:childTnLst>
                                    <p:set>
                                      <p:cBhvr>
                                        <p:cTn id="133" dur="1" fill="hold">
                                          <p:stCondLst>
                                            <p:cond delay="0"/>
                                          </p:stCondLst>
                                        </p:cTn>
                                        <p:tgtEl>
                                          <p:spTgt spid="47"/>
                                        </p:tgtEl>
                                        <p:attrNameLst>
                                          <p:attrName>style.visibility</p:attrName>
                                        </p:attrNameLst>
                                      </p:cBhvr>
                                      <p:to>
                                        <p:strVal val="visible"/>
                                      </p:to>
                                    </p:set>
                                    <p:animEffect transition="in" filter="wipe(left)">
                                      <p:cBhvr>
                                        <p:cTn id="134" dur="500"/>
                                        <p:tgtEl>
                                          <p:spTgt spid="47"/>
                                        </p:tgtEl>
                                      </p:cBhvr>
                                    </p:animEffect>
                                  </p:childTnLst>
                                </p:cTn>
                              </p:par>
                              <p:par>
                                <p:cTn id="135" presetID="22" presetClass="entr" presetSubtype="8" fill="hold" grpId="0" nodeType="withEffect">
                                  <p:stCondLst>
                                    <p:cond delay="0"/>
                                  </p:stCondLst>
                                  <p:childTnLst>
                                    <p:set>
                                      <p:cBhvr>
                                        <p:cTn id="136" dur="1" fill="hold">
                                          <p:stCondLst>
                                            <p:cond delay="0"/>
                                          </p:stCondLst>
                                        </p:cTn>
                                        <p:tgtEl>
                                          <p:spTgt spid="48"/>
                                        </p:tgtEl>
                                        <p:attrNameLst>
                                          <p:attrName>style.visibility</p:attrName>
                                        </p:attrNameLst>
                                      </p:cBhvr>
                                      <p:to>
                                        <p:strVal val="visible"/>
                                      </p:to>
                                    </p:set>
                                    <p:animEffect transition="in" filter="wipe(left)">
                                      <p:cBhvr>
                                        <p:cTn id="137" dur="500"/>
                                        <p:tgtEl>
                                          <p:spTgt spid="48"/>
                                        </p:tgtEl>
                                      </p:cBhvr>
                                    </p:animEffect>
                                  </p:childTnLst>
                                </p:cTn>
                              </p:par>
                              <p:par>
                                <p:cTn id="138" presetID="22" presetClass="entr" presetSubtype="8" fill="hold" grpId="0" nodeType="withEffect">
                                  <p:stCondLst>
                                    <p:cond delay="0"/>
                                  </p:stCondLst>
                                  <p:childTnLst>
                                    <p:set>
                                      <p:cBhvr>
                                        <p:cTn id="139" dur="1" fill="hold">
                                          <p:stCondLst>
                                            <p:cond delay="0"/>
                                          </p:stCondLst>
                                        </p:cTn>
                                        <p:tgtEl>
                                          <p:spTgt spid="49"/>
                                        </p:tgtEl>
                                        <p:attrNameLst>
                                          <p:attrName>style.visibility</p:attrName>
                                        </p:attrNameLst>
                                      </p:cBhvr>
                                      <p:to>
                                        <p:strVal val="visible"/>
                                      </p:to>
                                    </p:set>
                                    <p:animEffect transition="in" filter="wipe(left)">
                                      <p:cBhvr>
                                        <p:cTn id="140"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5" grpId="0" animBg="1"/>
      <p:bldP spid="25" grpId="1" animBg="1"/>
      <p:bldP spid="26" grpId="0" animBg="1"/>
      <p:bldP spid="26" grpId="1" animBg="1"/>
      <p:bldP spid="27" grpId="0" animBg="1"/>
      <p:bldP spid="27" grpId="1" animBg="1"/>
      <p:bldP spid="28" grpId="0" animBg="1"/>
      <p:bldP spid="28" grpId="1" animBg="1"/>
      <p:bldP spid="31" grpId="0"/>
      <p:bldP spid="35" grpId="0"/>
      <p:bldP spid="38" grpId="0"/>
      <p:bldP spid="38" grpId="1"/>
      <p:bldP spid="39" grpId="0"/>
      <p:bldP spid="39" grpId="1"/>
      <p:bldP spid="40" grpId="0"/>
      <p:bldP spid="40" grpId="1"/>
      <p:bldP spid="41" grpId="0"/>
      <p:bldP spid="41" grpId="1"/>
      <p:bldP spid="43" grpId="0"/>
      <p:bldP spid="44" grpId="0"/>
      <p:bldP spid="45" grpId="0"/>
      <p:bldP spid="46" grpId="0"/>
      <p:bldP spid="47" grpId="0"/>
      <p:bldP spid="48" grpId="0"/>
      <p:bldP spid="49"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958950"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高处作业安全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03</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863303" y="1306607"/>
            <a:ext cx="3290895"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（四）高处作业安全职责</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E28F5C"/>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 name="矩形 7"/>
          <p:cNvSpPr/>
          <p:nvPr/>
        </p:nvSpPr>
        <p:spPr>
          <a:xfrm>
            <a:off x="1863303" y="2070340"/>
            <a:ext cx="9232045" cy="4623758"/>
          </a:xfrm>
          <a:prstGeom prst="rect">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173857" y="2624414"/>
            <a:ext cx="2121918" cy="40011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8"/>
          <p:cNvSpPr txBox="1"/>
          <p:nvPr/>
        </p:nvSpPr>
        <p:spPr>
          <a:xfrm>
            <a:off x="2242778" y="2619362"/>
            <a:ext cx="1984075" cy="400110"/>
          </a:xfrm>
          <a:prstGeom prst="rect">
            <a:avLst/>
          </a:prstGeom>
          <a:noFill/>
        </p:spPr>
        <p:txBody>
          <a:bodyPr wrap="square" rtlCol="0">
            <a:spAutoFit/>
          </a:bodyPr>
          <a:lstStyle/>
          <a:p>
            <a:pPr algn="ctr"/>
            <a:r>
              <a:rPr lang="zh-CN" altLang="en-US" sz="2000" b="1" dirty="0">
                <a:solidFill>
                  <a:srgbClr val="FFC000"/>
                </a:solidFill>
                <a:latin typeface="微软雅黑" pitchFamily="34" charset="-122"/>
                <a:ea typeface="微软雅黑" pitchFamily="34" charset="-122"/>
              </a:rPr>
              <a:t>作业负责人职责</a:t>
            </a:r>
          </a:p>
        </p:txBody>
      </p:sp>
      <p:sp>
        <p:nvSpPr>
          <p:cNvPr id="29" name="文本框 28"/>
          <p:cNvSpPr txBox="1"/>
          <p:nvPr/>
        </p:nvSpPr>
        <p:spPr>
          <a:xfrm>
            <a:off x="2062600" y="3199002"/>
            <a:ext cx="8833449" cy="874407"/>
          </a:xfrm>
          <a:prstGeom prst="rect">
            <a:avLst/>
          </a:prstGeom>
          <a:noFill/>
        </p:spPr>
        <p:txBody>
          <a:bodyPr wrap="square" rtlCol="0">
            <a:spAutoFit/>
          </a:bodyPr>
          <a:lstStyle/>
          <a:p>
            <a:pPr>
              <a:lnSpc>
                <a:spcPct val="150000"/>
              </a:lnSpc>
            </a:pPr>
            <a:r>
              <a:rPr lang="zh-CN" altLang="en-US" dirty="0">
                <a:latin typeface="微软雅黑" pitchFamily="34" charset="-122"/>
                <a:ea typeface="微软雅黑" pitchFamily="34" charset="-122"/>
              </a:rPr>
              <a:t>负责按规定进行风险分析，办理</a:t>
            </a:r>
            <a:r>
              <a:rPr lang="en-US" altLang="zh-CN" dirty="0">
                <a:latin typeface="微软雅黑" pitchFamily="34" charset="-122"/>
                <a:ea typeface="微软雅黑" pitchFamily="34" charset="-122"/>
              </a:rPr>
              <a:t>《</a:t>
            </a:r>
            <a:r>
              <a:rPr lang="zh-CN" altLang="en-US" dirty="0">
                <a:latin typeface="微软雅黑" pitchFamily="34" charset="-122"/>
                <a:ea typeface="微软雅黑" pitchFamily="34" charset="-122"/>
              </a:rPr>
              <a:t>高处作业安全许可证</a:t>
            </a:r>
            <a:r>
              <a:rPr lang="en-US" altLang="zh-CN" dirty="0">
                <a:latin typeface="微软雅黑" pitchFamily="34" charset="-122"/>
                <a:ea typeface="微软雅黑" pitchFamily="34" charset="-122"/>
              </a:rPr>
              <a:t>》</a:t>
            </a:r>
            <a:r>
              <a:rPr lang="zh-CN" altLang="en-US" dirty="0">
                <a:latin typeface="微软雅黑" pitchFamily="34" charset="-122"/>
                <a:ea typeface="微软雅黑" pitchFamily="34" charset="-122"/>
              </a:rPr>
              <a:t>，制定安全措施并监督实施，组织安排作业人员，对作业人员进行安全教育，确保作业安全。</a:t>
            </a:r>
          </a:p>
        </p:txBody>
      </p:sp>
      <p:sp>
        <p:nvSpPr>
          <p:cNvPr id="32" name="文本框 31"/>
          <p:cNvSpPr txBox="1"/>
          <p:nvPr/>
        </p:nvSpPr>
        <p:spPr>
          <a:xfrm>
            <a:off x="2062600" y="5129710"/>
            <a:ext cx="8833449" cy="874407"/>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zh-CN" altLang="en-US" dirty="0"/>
              <a:t>清楚作业的风险，按规定穿戴劳动防护用品和安全保护用具，认真执行安全措施，在安全措施不完善或没有办理有效许可证时应拒绝高处作业。</a:t>
            </a:r>
          </a:p>
        </p:txBody>
      </p:sp>
      <p:sp>
        <p:nvSpPr>
          <p:cNvPr id="33" name="矩形 32"/>
          <p:cNvSpPr/>
          <p:nvPr/>
        </p:nvSpPr>
        <p:spPr>
          <a:xfrm>
            <a:off x="2174569" y="4585125"/>
            <a:ext cx="2121918" cy="40011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文本框 29"/>
          <p:cNvSpPr txBox="1"/>
          <p:nvPr/>
        </p:nvSpPr>
        <p:spPr>
          <a:xfrm>
            <a:off x="2275414" y="4584476"/>
            <a:ext cx="1984075" cy="400110"/>
          </a:xfrm>
          <a:prstGeom prst="rect">
            <a:avLst/>
          </a:prstGeom>
          <a:noFill/>
        </p:spPr>
        <p:txBody>
          <a:bodyPr wrap="square" rtlCol="0">
            <a:spAutoFit/>
          </a:bodyPr>
          <a:lstStyle/>
          <a:p>
            <a:pPr algn="ctr"/>
            <a:r>
              <a:rPr lang="zh-CN" altLang="en-US" sz="2000" b="1" dirty="0">
                <a:solidFill>
                  <a:srgbClr val="FFC000"/>
                </a:solidFill>
                <a:latin typeface="微软雅黑" pitchFamily="34" charset="-122"/>
                <a:ea typeface="微软雅黑" pitchFamily="34" charset="-122"/>
              </a:rPr>
              <a:t>作业人员职责</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958950"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高处作业安全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03</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863303" y="1306607"/>
            <a:ext cx="3290895"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（四）高处作业安全职责</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E28F5C"/>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 name="矩形 7"/>
          <p:cNvSpPr/>
          <p:nvPr/>
        </p:nvSpPr>
        <p:spPr>
          <a:xfrm>
            <a:off x="1863303" y="2070340"/>
            <a:ext cx="9232045" cy="4623758"/>
          </a:xfrm>
          <a:prstGeom prst="rect">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173857" y="2294214"/>
            <a:ext cx="2121918" cy="40011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8"/>
          <p:cNvSpPr txBox="1"/>
          <p:nvPr/>
        </p:nvSpPr>
        <p:spPr>
          <a:xfrm>
            <a:off x="2242778" y="2289162"/>
            <a:ext cx="1984075" cy="400110"/>
          </a:xfrm>
          <a:prstGeom prst="rect">
            <a:avLst/>
          </a:prstGeom>
          <a:noFill/>
        </p:spPr>
        <p:txBody>
          <a:bodyPr wrap="square" rtlCol="0">
            <a:spAutoFit/>
          </a:bodyPr>
          <a:lstStyle/>
          <a:p>
            <a:pPr algn="ctr"/>
            <a:r>
              <a:rPr lang="zh-CN" altLang="en-US" sz="2000" b="1" dirty="0">
                <a:solidFill>
                  <a:srgbClr val="FFC000"/>
                </a:solidFill>
                <a:latin typeface="微软雅黑" pitchFamily="34" charset="-122"/>
                <a:ea typeface="微软雅黑" pitchFamily="34" charset="-122"/>
              </a:rPr>
              <a:t>监护人职责</a:t>
            </a:r>
          </a:p>
        </p:txBody>
      </p:sp>
      <p:sp>
        <p:nvSpPr>
          <p:cNvPr id="29" name="文本框 28"/>
          <p:cNvSpPr txBox="1"/>
          <p:nvPr/>
        </p:nvSpPr>
        <p:spPr>
          <a:xfrm>
            <a:off x="2173857" y="2766476"/>
            <a:ext cx="8833449" cy="923330"/>
          </a:xfrm>
          <a:prstGeom prst="rect">
            <a:avLst/>
          </a:prstGeom>
          <a:noFill/>
        </p:spPr>
        <p:txBody>
          <a:bodyPr wrap="square" rtlCol="0">
            <a:spAutoFit/>
          </a:bodyPr>
          <a:lstStyle/>
          <a:p>
            <a:pPr>
              <a:lnSpc>
                <a:spcPct val="150000"/>
              </a:lnSpc>
            </a:pPr>
            <a:r>
              <a:rPr lang="zh-CN" altLang="en-US" dirty="0">
                <a:latin typeface="微软雅黑" pitchFamily="34" charset="-122"/>
                <a:ea typeface="微软雅黑" pitchFamily="34" charset="-122"/>
              </a:rPr>
              <a:t>负责确认作业安全措施和启动应急处置方案，遇有危险情况时命令停止作业；高处作业过程中不得离开作业现场；监督作业人员按规定完成作业，及时纠正违章行为。</a:t>
            </a:r>
          </a:p>
        </p:txBody>
      </p:sp>
      <p:sp>
        <p:nvSpPr>
          <p:cNvPr id="32" name="文本框 31"/>
          <p:cNvSpPr txBox="1"/>
          <p:nvPr/>
        </p:nvSpPr>
        <p:spPr>
          <a:xfrm>
            <a:off x="2173856" y="4604078"/>
            <a:ext cx="8833449" cy="874407"/>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zh-CN" altLang="en-US" dirty="0"/>
              <a:t>清楚作业的风险，按规定穿戴劳动防护用品和安全保护用具，认真执行安全措施，在安全措施不完善或没有办理有效许可证时应拒绝高处作业。</a:t>
            </a:r>
          </a:p>
        </p:txBody>
      </p:sp>
      <p:sp>
        <p:nvSpPr>
          <p:cNvPr id="33" name="矩形 32"/>
          <p:cNvSpPr/>
          <p:nvPr/>
        </p:nvSpPr>
        <p:spPr>
          <a:xfrm>
            <a:off x="2174569" y="4134154"/>
            <a:ext cx="2121918" cy="40011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文本框 29"/>
          <p:cNvSpPr txBox="1"/>
          <p:nvPr/>
        </p:nvSpPr>
        <p:spPr>
          <a:xfrm>
            <a:off x="2242777" y="4134154"/>
            <a:ext cx="1984075" cy="430887"/>
          </a:xfrm>
          <a:prstGeom prst="rect">
            <a:avLst/>
          </a:prstGeom>
          <a:noFill/>
        </p:spPr>
        <p:txBody>
          <a:bodyPr wrap="square" rtlCol="0">
            <a:spAutoFit/>
          </a:bodyPr>
          <a:lstStyle/>
          <a:p>
            <a:pPr algn="ctr">
              <a:lnSpc>
                <a:spcPct val="110000"/>
              </a:lnSpc>
            </a:pPr>
            <a:r>
              <a:rPr lang="zh-CN" altLang="en-US" sz="2000" b="1" dirty="0">
                <a:solidFill>
                  <a:srgbClr val="FFC000"/>
                </a:solidFill>
                <a:latin typeface="微软雅黑" pitchFamily="34" charset="-122"/>
                <a:ea typeface="微软雅黑" pitchFamily="34" charset="-122"/>
              </a:rPr>
              <a:t>区域负责人职责</a:t>
            </a:r>
          </a:p>
        </p:txBody>
      </p:sp>
      <p:sp>
        <p:nvSpPr>
          <p:cNvPr id="15" name="矩形 14"/>
          <p:cNvSpPr/>
          <p:nvPr/>
        </p:nvSpPr>
        <p:spPr>
          <a:xfrm>
            <a:off x="2173857" y="5546215"/>
            <a:ext cx="2121918" cy="40011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2173856" y="6016150"/>
            <a:ext cx="8833449" cy="458908"/>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zh-CN" altLang="en-US" dirty="0"/>
              <a:t>对高处作业的组织、安全措施等的落实进行核实，对签字行为和后果负责。 </a:t>
            </a:r>
          </a:p>
        </p:txBody>
      </p:sp>
      <p:sp>
        <p:nvSpPr>
          <p:cNvPr id="17" name="文本框 16"/>
          <p:cNvSpPr txBox="1"/>
          <p:nvPr/>
        </p:nvSpPr>
        <p:spPr>
          <a:xfrm>
            <a:off x="2230927" y="5530826"/>
            <a:ext cx="1984075" cy="430887"/>
          </a:xfrm>
          <a:prstGeom prst="rect">
            <a:avLst/>
          </a:prstGeom>
          <a:noFill/>
        </p:spPr>
        <p:txBody>
          <a:bodyPr wrap="square" rtlCol="0">
            <a:spAutoFit/>
          </a:bodyPr>
          <a:lstStyle/>
          <a:p>
            <a:pPr algn="ctr">
              <a:lnSpc>
                <a:spcPct val="110000"/>
              </a:lnSpc>
            </a:pPr>
            <a:r>
              <a:rPr lang="zh-CN" altLang="en-US" sz="2000" b="1" dirty="0">
                <a:solidFill>
                  <a:srgbClr val="FFC000"/>
                </a:solidFill>
                <a:latin typeface="微软雅黑" pitchFamily="34" charset="-122"/>
                <a:ea typeface="微软雅黑" pitchFamily="34" charset="-122"/>
              </a:rPr>
              <a:t>审批签字人职责</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958950"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高处作业安全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03</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858361" y="1301839"/>
            <a:ext cx="3884763"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（五）高处作业的主要安全要求</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2" name="椭圆 11"/>
          <p:cNvSpPr/>
          <p:nvPr/>
        </p:nvSpPr>
        <p:spPr>
          <a:xfrm>
            <a:off x="1642361" y="2325482"/>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19"/>
          <p:cNvSpPr/>
          <p:nvPr/>
        </p:nvSpPr>
        <p:spPr>
          <a:xfrm>
            <a:off x="1632530" y="3152420"/>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椭圆 20"/>
          <p:cNvSpPr/>
          <p:nvPr/>
        </p:nvSpPr>
        <p:spPr>
          <a:xfrm>
            <a:off x="1642361" y="4536332"/>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21"/>
          <p:cNvSpPr/>
          <p:nvPr/>
        </p:nvSpPr>
        <p:spPr>
          <a:xfrm>
            <a:off x="1631850" y="5354977"/>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文本框 12"/>
          <p:cNvSpPr txBox="1"/>
          <p:nvPr/>
        </p:nvSpPr>
        <p:spPr>
          <a:xfrm>
            <a:off x="2360761" y="2361733"/>
            <a:ext cx="7927726" cy="395749"/>
          </a:xfrm>
          <a:prstGeom prst="rect">
            <a:avLst/>
          </a:prstGeom>
          <a:noFill/>
        </p:spPr>
        <p:txBody>
          <a:bodyPr wrap="square" rtlCol="0">
            <a:spAutoFit/>
          </a:bodyPr>
          <a:lstStyle/>
          <a:p>
            <a:pPr>
              <a:lnSpc>
                <a:spcPct val="105000"/>
              </a:lnSpc>
            </a:pPr>
            <a:r>
              <a:rPr lang="zh-CN" altLang="en-US" dirty="0">
                <a:latin typeface="微软雅黑" pitchFamily="34" charset="-122"/>
                <a:ea typeface="微软雅黑" pitchFamily="34" charset="-122"/>
              </a:rPr>
              <a:t>进行高处作业前，进行风险险辨识，制定相应的作业程序及安全措施。</a:t>
            </a:r>
          </a:p>
        </p:txBody>
      </p:sp>
      <p:sp>
        <p:nvSpPr>
          <p:cNvPr id="24" name="文本框 23"/>
          <p:cNvSpPr txBox="1"/>
          <p:nvPr/>
        </p:nvSpPr>
        <p:spPr>
          <a:xfrm>
            <a:off x="2335949" y="3079185"/>
            <a:ext cx="8700351" cy="1338828"/>
          </a:xfrm>
          <a:prstGeom prst="rect">
            <a:avLst/>
          </a:prstGeom>
          <a:noFill/>
        </p:spPr>
        <p:txBody>
          <a:bodyPr wrap="square" rtlCol="0">
            <a:spAutoFit/>
          </a:bodyPr>
          <a:lstStyle>
            <a:defPPr>
              <a:defRPr lang="zh-CN"/>
            </a:defPPr>
            <a:lvl1pPr>
              <a:lnSpc>
                <a:spcPct val="105000"/>
              </a:lnSpc>
              <a:defRPr>
                <a:latin typeface="微软雅黑" pitchFamily="34" charset="-122"/>
                <a:ea typeface="微软雅黑" pitchFamily="34" charset="-122"/>
              </a:defRPr>
            </a:lvl1pPr>
          </a:lstStyle>
          <a:p>
            <a:pPr>
              <a:lnSpc>
                <a:spcPct val="150000"/>
              </a:lnSpc>
            </a:pPr>
            <a:r>
              <a:rPr lang="zh-CN" altLang="en-US" dirty="0"/>
              <a:t>高处作业人员持证上岗或授权上岗，对患有职业禁忌证（如高血压、心脏病、贫血病、癫痫病、精神疾病等）、年老体弱、疲劳过度、视力不佳及其他不适于高处作业的人员，不得进行高处作业。</a:t>
            </a:r>
          </a:p>
        </p:txBody>
      </p:sp>
      <p:sp>
        <p:nvSpPr>
          <p:cNvPr id="25" name="文本框 24"/>
          <p:cNvSpPr txBox="1"/>
          <p:nvPr/>
        </p:nvSpPr>
        <p:spPr>
          <a:xfrm>
            <a:off x="2335949" y="4482064"/>
            <a:ext cx="7928677" cy="458908"/>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zh-CN" altLang="en-US" dirty="0"/>
              <a:t>必须办理《高处作业安全许可证》，落实安全防护措施后方可作业。</a:t>
            </a:r>
          </a:p>
        </p:txBody>
      </p:sp>
      <p:sp>
        <p:nvSpPr>
          <p:cNvPr id="26" name="文本框 25"/>
          <p:cNvSpPr txBox="1"/>
          <p:nvPr/>
        </p:nvSpPr>
        <p:spPr>
          <a:xfrm>
            <a:off x="2360761" y="5313728"/>
            <a:ext cx="2708177" cy="458908"/>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zh-CN" altLang="en-US" dirty="0"/>
              <a:t>监护人应坚守岗位。</a:t>
            </a:r>
          </a:p>
        </p:txBody>
      </p:sp>
      <p:sp>
        <p:nvSpPr>
          <p:cNvPr id="11" name="文本框 10"/>
          <p:cNvSpPr txBox="1"/>
          <p:nvPr/>
        </p:nvSpPr>
        <p:spPr>
          <a:xfrm>
            <a:off x="1616821" y="2363082"/>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1</a:t>
            </a:r>
            <a:endParaRPr lang="zh-CN" altLang="en-US" sz="2000" b="1" dirty="0">
              <a:solidFill>
                <a:schemeClr val="bg1"/>
              </a:solidFill>
              <a:latin typeface="微软雅黑" pitchFamily="34" charset="-122"/>
              <a:ea typeface="微软雅黑" pitchFamily="34" charset="-122"/>
            </a:endParaRPr>
          </a:p>
        </p:txBody>
      </p:sp>
      <p:sp>
        <p:nvSpPr>
          <p:cNvPr id="27" name="文本框 26"/>
          <p:cNvSpPr txBox="1"/>
          <p:nvPr/>
        </p:nvSpPr>
        <p:spPr>
          <a:xfrm>
            <a:off x="1615277" y="3174172"/>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2</a:t>
            </a:r>
            <a:endParaRPr lang="zh-CN" altLang="en-US" sz="2000" b="1" dirty="0">
              <a:solidFill>
                <a:schemeClr val="bg1"/>
              </a:solidFill>
              <a:latin typeface="微软雅黑" pitchFamily="34" charset="-122"/>
              <a:ea typeface="微软雅黑" pitchFamily="34" charset="-122"/>
            </a:endParaRPr>
          </a:p>
        </p:txBody>
      </p:sp>
      <p:sp>
        <p:nvSpPr>
          <p:cNvPr id="28" name="文本框 27"/>
          <p:cNvSpPr txBox="1"/>
          <p:nvPr/>
        </p:nvSpPr>
        <p:spPr>
          <a:xfrm>
            <a:off x="1615277" y="4555632"/>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3</a:t>
            </a:r>
            <a:endParaRPr lang="zh-CN" altLang="en-US" sz="2000" b="1" dirty="0">
              <a:solidFill>
                <a:schemeClr val="bg1"/>
              </a:solidFill>
              <a:latin typeface="微软雅黑" pitchFamily="34" charset="-122"/>
              <a:ea typeface="微软雅黑" pitchFamily="34" charset="-122"/>
            </a:endParaRPr>
          </a:p>
        </p:txBody>
      </p:sp>
      <p:sp>
        <p:nvSpPr>
          <p:cNvPr id="31" name="文本框 30"/>
          <p:cNvSpPr txBox="1"/>
          <p:nvPr/>
        </p:nvSpPr>
        <p:spPr>
          <a:xfrm>
            <a:off x="1615277" y="5372526"/>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4</a:t>
            </a:r>
            <a:endParaRPr lang="zh-CN" altLang="en-US" sz="2000" b="1" dirty="0">
              <a:solidFill>
                <a:schemeClr val="bg1"/>
              </a:solidFill>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菱形 1"/>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1308100" y="272534"/>
            <a:ext cx="934768"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定义</a:t>
            </a:r>
          </a:p>
        </p:txBody>
      </p:sp>
      <p:sp>
        <p:nvSpPr>
          <p:cNvPr id="7" name="任意多边形 6"/>
          <p:cNvSpPr/>
          <p:nvPr/>
        </p:nvSpPr>
        <p:spPr>
          <a:xfrm>
            <a:off x="850900" y="1681046"/>
            <a:ext cx="1391968" cy="1794294"/>
          </a:xfrm>
          <a:custGeom>
            <a:avLst/>
            <a:gdLst>
              <a:gd name="connsiteX0" fmla="*/ 0 w 1391968"/>
              <a:gd name="connsiteY0" fmla="*/ 0 h 1794294"/>
              <a:gd name="connsiteX1" fmla="*/ 1391968 w 1391968"/>
              <a:gd name="connsiteY1" fmla="*/ 0 h 1794294"/>
              <a:gd name="connsiteX2" fmla="*/ 495568 w 1391968"/>
              <a:gd name="connsiteY2" fmla="*/ 896400 h 1794294"/>
              <a:gd name="connsiteX3" fmla="*/ 1391968 w 1391968"/>
              <a:gd name="connsiteY3" fmla="*/ 1792800 h 1794294"/>
              <a:gd name="connsiteX4" fmla="*/ 1391968 w 1391968"/>
              <a:gd name="connsiteY4" fmla="*/ 1794294 h 1794294"/>
              <a:gd name="connsiteX5" fmla="*/ 0 w 1391968"/>
              <a:gd name="connsiteY5" fmla="*/ 1794294 h 1794294"/>
              <a:gd name="connsiteX6" fmla="*/ 0 w 1391968"/>
              <a:gd name="connsiteY6" fmla="*/ 0 h 1794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91968" h="1794294">
                <a:moveTo>
                  <a:pt x="0" y="0"/>
                </a:moveTo>
                <a:lnTo>
                  <a:pt x="1391968" y="0"/>
                </a:lnTo>
                <a:cubicBezTo>
                  <a:pt x="896900" y="0"/>
                  <a:pt x="495568" y="401332"/>
                  <a:pt x="495568" y="896400"/>
                </a:cubicBezTo>
                <a:cubicBezTo>
                  <a:pt x="495568" y="1391468"/>
                  <a:pt x="896900" y="1792800"/>
                  <a:pt x="1391968" y="1792800"/>
                </a:cubicBezTo>
                <a:lnTo>
                  <a:pt x="1391968" y="1794294"/>
                </a:lnTo>
                <a:lnTo>
                  <a:pt x="0" y="1794294"/>
                </a:lnTo>
                <a:lnTo>
                  <a:pt x="0" y="0"/>
                </a:lnTo>
                <a:close/>
              </a:path>
            </a:pathLst>
          </a:cu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nvSpPr>
        <p:spPr>
          <a:xfrm>
            <a:off x="1546884" y="1681046"/>
            <a:ext cx="1792800" cy="1792800"/>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9"/>
          <p:cNvSpPr/>
          <p:nvPr/>
        </p:nvSpPr>
        <p:spPr>
          <a:xfrm>
            <a:off x="850900" y="4325711"/>
            <a:ext cx="1391968" cy="1794294"/>
          </a:xfrm>
          <a:custGeom>
            <a:avLst/>
            <a:gdLst>
              <a:gd name="connsiteX0" fmla="*/ 0 w 1391968"/>
              <a:gd name="connsiteY0" fmla="*/ 0 h 1794294"/>
              <a:gd name="connsiteX1" fmla="*/ 1391968 w 1391968"/>
              <a:gd name="connsiteY1" fmla="*/ 0 h 1794294"/>
              <a:gd name="connsiteX2" fmla="*/ 495568 w 1391968"/>
              <a:gd name="connsiteY2" fmla="*/ 896400 h 1794294"/>
              <a:gd name="connsiteX3" fmla="*/ 1391968 w 1391968"/>
              <a:gd name="connsiteY3" fmla="*/ 1792800 h 1794294"/>
              <a:gd name="connsiteX4" fmla="*/ 1391968 w 1391968"/>
              <a:gd name="connsiteY4" fmla="*/ 1794294 h 1794294"/>
              <a:gd name="connsiteX5" fmla="*/ 0 w 1391968"/>
              <a:gd name="connsiteY5" fmla="*/ 1794294 h 1794294"/>
              <a:gd name="connsiteX6" fmla="*/ 0 w 1391968"/>
              <a:gd name="connsiteY6" fmla="*/ 0 h 1794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91968" h="1794294">
                <a:moveTo>
                  <a:pt x="0" y="0"/>
                </a:moveTo>
                <a:lnTo>
                  <a:pt x="1391968" y="0"/>
                </a:lnTo>
                <a:cubicBezTo>
                  <a:pt x="896900" y="0"/>
                  <a:pt x="495568" y="401332"/>
                  <a:pt x="495568" y="896400"/>
                </a:cubicBezTo>
                <a:cubicBezTo>
                  <a:pt x="495568" y="1391468"/>
                  <a:pt x="896900" y="1792800"/>
                  <a:pt x="1391968" y="1792800"/>
                </a:cubicBezTo>
                <a:lnTo>
                  <a:pt x="1391968" y="1794294"/>
                </a:lnTo>
                <a:lnTo>
                  <a:pt x="0" y="1794294"/>
                </a:lnTo>
                <a:lnTo>
                  <a:pt x="0" y="0"/>
                </a:lnTo>
                <a:close/>
              </a:path>
            </a:pathLst>
          </a:cu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p:cNvSpPr/>
          <p:nvPr/>
        </p:nvSpPr>
        <p:spPr>
          <a:xfrm>
            <a:off x="1546884" y="4325711"/>
            <a:ext cx="1792800" cy="1792800"/>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4035668" y="1677660"/>
            <a:ext cx="7920000" cy="179280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任意多边形 15"/>
          <p:cNvSpPr/>
          <p:nvPr/>
        </p:nvSpPr>
        <p:spPr>
          <a:xfrm flipH="1">
            <a:off x="2643700" y="1677660"/>
            <a:ext cx="1391968" cy="1794294"/>
          </a:xfrm>
          <a:custGeom>
            <a:avLst/>
            <a:gdLst>
              <a:gd name="connsiteX0" fmla="*/ 0 w 1391968"/>
              <a:gd name="connsiteY0" fmla="*/ 0 h 1794294"/>
              <a:gd name="connsiteX1" fmla="*/ 1391968 w 1391968"/>
              <a:gd name="connsiteY1" fmla="*/ 0 h 1794294"/>
              <a:gd name="connsiteX2" fmla="*/ 495568 w 1391968"/>
              <a:gd name="connsiteY2" fmla="*/ 896400 h 1794294"/>
              <a:gd name="connsiteX3" fmla="*/ 1391968 w 1391968"/>
              <a:gd name="connsiteY3" fmla="*/ 1792800 h 1794294"/>
              <a:gd name="connsiteX4" fmla="*/ 1391968 w 1391968"/>
              <a:gd name="connsiteY4" fmla="*/ 1794294 h 1794294"/>
              <a:gd name="connsiteX5" fmla="*/ 0 w 1391968"/>
              <a:gd name="connsiteY5" fmla="*/ 1794294 h 1794294"/>
              <a:gd name="connsiteX6" fmla="*/ 0 w 1391968"/>
              <a:gd name="connsiteY6" fmla="*/ 0 h 1794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91968" h="1794294">
                <a:moveTo>
                  <a:pt x="0" y="0"/>
                </a:moveTo>
                <a:lnTo>
                  <a:pt x="1391968" y="0"/>
                </a:lnTo>
                <a:cubicBezTo>
                  <a:pt x="896900" y="0"/>
                  <a:pt x="495568" y="401332"/>
                  <a:pt x="495568" y="896400"/>
                </a:cubicBezTo>
                <a:cubicBezTo>
                  <a:pt x="495568" y="1391468"/>
                  <a:pt x="896900" y="1792800"/>
                  <a:pt x="1391968" y="1792800"/>
                </a:cubicBezTo>
                <a:lnTo>
                  <a:pt x="1391968" y="1794294"/>
                </a:lnTo>
                <a:lnTo>
                  <a:pt x="0" y="1794294"/>
                </a:lnTo>
                <a:lnTo>
                  <a:pt x="0" y="0"/>
                </a:lnTo>
                <a:close/>
              </a:path>
            </a:pathLst>
          </a:cu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p:nvSpPr>
        <p:spPr>
          <a:xfrm>
            <a:off x="4035668" y="4344754"/>
            <a:ext cx="7920000" cy="179280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任意多边形 18"/>
          <p:cNvSpPr/>
          <p:nvPr/>
        </p:nvSpPr>
        <p:spPr>
          <a:xfrm flipH="1">
            <a:off x="2643700" y="4344007"/>
            <a:ext cx="1391968" cy="1794294"/>
          </a:xfrm>
          <a:custGeom>
            <a:avLst/>
            <a:gdLst>
              <a:gd name="connsiteX0" fmla="*/ 0 w 1391968"/>
              <a:gd name="connsiteY0" fmla="*/ 0 h 1794294"/>
              <a:gd name="connsiteX1" fmla="*/ 1391968 w 1391968"/>
              <a:gd name="connsiteY1" fmla="*/ 0 h 1794294"/>
              <a:gd name="connsiteX2" fmla="*/ 495568 w 1391968"/>
              <a:gd name="connsiteY2" fmla="*/ 896400 h 1794294"/>
              <a:gd name="connsiteX3" fmla="*/ 1391968 w 1391968"/>
              <a:gd name="connsiteY3" fmla="*/ 1792800 h 1794294"/>
              <a:gd name="connsiteX4" fmla="*/ 1391968 w 1391968"/>
              <a:gd name="connsiteY4" fmla="*/ 1794294 h 1794294"/>
              <a:gd name="connsiteX5" fmla="*/ 0 w 1391968"/>
              <a:gd name="connsiteY5" fmla="*/ 1794294 h 1794294"/>
              <a:gd name="connsiteX6" fmla="*/ 0 w 1391968"/>
              <a:gd name="connsiteY6" fmla="*/ 0 h 1794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91968" h="1794294">
                <a:moveTo>
                  <a:pt x="0" y="0"/>
                </a:moveTo>
                <a:lnTo>
                  <a:pt x="1391968" y="0"/>
                </a:lnTo>
                <a:cubicBezTo>
                  <a:pt x="896900" y="0"/>
                  <a:pt x="495568" y="401332"/>
                  <a:pt x="495568" y="896400"/>
                </a:cubicBezTo>
                <a:cubicBezTo>
                  <a:pt x="495568" y="1391468"/>
                  <a:pt x="896900" y="1792800"/>
                  <a:pt x="1391968" y="1792800"/>
                </a:cubicBezTo>
                <a:lnTo>
                  <a:pt x="1391968" y="1794294"/>
                </a:lnTo>
                <a:lnTo>
                  <a:pt x="0" y="1794294"/>
                </a:lnTo>
                <a:lnTo>
                  <a:pt x="0" y="0"/>
                </a:lnTo>
                <a:close/>
              </a:path>
            </a:pathLst>
          </a:cu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3740516" y="4268260"/>
            <a:ext cx="8022350" cy="1938992"/>
          </a:xfrm>
          <a:prstGeom prst="rect">
            <a:avLst/>
          </a:prstGeom>
          <a:noFill/>
        </p:spPr>
        <p:txBody>
          <a:bodyPr wrap="square" rtlCol="0">
            <a:spAutoFit/>
          </a:bodyPr>
          <a:lstStyle>
            <a:defPPr>
              <a:defRPr lang="zh-CN"/>
            </a:defPPr>
            <a:lvl1pPr algn="just">
              <a:lnSpc>
                <a:spcPct val="150000"/>
              </a:lnSpc>
              <a:defRPr sz="2000">
                <a:solidFill>
                  <a:schemeClr val="bg1"/>
                </a:solidFill>
                <a:latin typeface="微软雅黑" pitchFamily="34" charset="-122"/>
                <a:ea typeface="微软雅黑" pitchFamily="34" charset="-122"/>
              </a:defRPr>
            </a:lvl1pPr>
          </a:lstStyle>
          <a:p>
            <a:r>
              <a:rPr lang="zh-CN" altLang="en-US" dirty="0"/>
              <a:t>这个词，出自</a:t>
            </a:r>
            <a:r>
              <a:rPr lang="en-US" altLang="zh-CN" dirty="0"/>
              <a:t>《</a:t>
            </a:r>
            <a:r>
              <a:rPr lang="zh-CN" altLang="en-US" dirty="0"/>
              <a:t>化学品生产单位特殊作业安全规范</a:t>
            </a:r>
            <a:r>
              <a:rPr lang="en-US" altLang="zh-CN" dirty="0"/>
              <a:t>》</a:t>
            </a:r>
            <a:r>
              <a:rPr lang="zh-CN" altLang="en-US" dirty="0"/>
              <a:t>，即：化学品生产单位设备检修过程中可能涉及的动火、进入受限空间、盲板抽堵、高处作业、吊装、临时用电、动土、断路等，对操作者本人、他人及周围建</a:t>
            </a:r>
            <a:r>
              <a:rPr lang="en-US" altLang="zh-CN" dirty="0"/>
              <a:t>(</a:t>
            </a:r>
            <a:r>
              <a:rPr lang="zh-CN" altLang="en-US" dirty="0"/>
              <a:t>构</a:t>
            </a:r>
            <a:r>
              <a:rPr lang="en-US" altLang="zh-CN" dirty="0"/>
              <a:t>)</a:t>
            </a:r>
            <a:r>
              <a:rPr lang="zh-CN" altLang="en-US" dirty="0"/>
              <a:t>筑物、设备、设施的安全可能造成危害的作业称为特殊作业。</a:t>
            </a:r>
          </a:p>
        </p:txBody>
      </p:sp>
      <p:sp>
        <p:nvSpPr>
          <p:cNvPr id="13" name="文本框 12"/>
          <p:cNvSpPr txBox="1"/>
          <p:nvPr/>
        </p:nvSpPr>
        <p:spPr>
          <a:xfrm>
            <a:off x="3740516" y="1835396"/>
            <a:ext cx="8022349" cy="1477328"/>
          </a:xfrm>
          <a:prstGeom prst="rect">
            <a:avLst/>
          </a:prstGeom>
          <a:noFill/>
        </p:spPr>
        <p:txBody>
          <a:bodyPr wrap="square" rtlCol="0">
            <a:spAutoFit/>
          </a:bodyPr>
          <a:lstStyle/>
          <a:p>
            <a:pPr algn="just">
              <a:lnSpc>
                <a:spcPct val="150000"/>
              </a:lnSpc>
            </a:pPr>
            <a:r>
              <a:rPr lang="zh-CN" altLang="en-US" sz="2000" dirty="0">
                <a:solidFill>
                  <a:schemeClr val="bg1"/>
                </a:solidFill>
                <a:latin typeface="微软雅黑" pitchFamily="34" charset="-122"/>
                <a:ea typeface="微软雅黑" pitchFamily="34" charset="-122"/>
              </a:rPr>
              <a:t>是指当生产任务紧急或特殊，且不适合执行一般性的安全操作规程，作业过程中容易发生人身伤害或财产损失且事故后果严重，需要采取特别控制措施后才能进行作业的活动。</a:t>
            </a:r>
          </a:p>
        </p:txBody>
      </p:sp>
      <p:sp>
        <p:nvSpPr>
          <p:cNvPr id="20" name="文本框 19"/>
          <p:cNvSpPr txBox="1"/>
          <p:nvPr/>
        </p:nvSpPr>
        <p:spPr>
          <a:xfrm>
            <a:off x="2048949" y="2177593"/>
            <a:ext cx="788670" cy="830997"/>
          </a:xfrm>
          <a:prstGeom prst="rect">
            <a:avLst/>
          </a:prstGeom>
          <a:noFill/>
        </p:spPr>
        <p:txBody>
          <a:bodyPr wrap="square" rtlCol="0">
            <a:spAutoFit/>
          </a:bodyPr>
          <a:lstStyle/>
          <a:p>
            <a:pPr algn="ctr">
              <a:lnSpc>
                <a:spcPct val="120000"/>
              </a:lnSpc>
            </a:pPr>
            <a:r>
              <a:rPr lang="zh-CN" altLang="en-US" sz="2000" b="1" dirty="0">
                <a:solidFill>
                  <a:srgbClr val="C00000"/>
                </a:solidFill>
                <a:latin typeface="微软雅黑" pitchFamily="34" charset="-122"/>
                <a:ea typeface="微软雅黑" pitchFamily="34" charset="-122"/>
              </a:rPr>
              <a:t>危险作业</a:t>
            </a:r>
          </a:p>
        </p:txBody>
      </p:sp>
      <p:sp>
        <p:nvSpPr>
          <p:cNvPr id="21" name="文本框 20"/>
          <p:cNvSpPr txBox="1"/>
          <p:nvPr/>
        </p:nvSpPr>
        <p:spPr>
          <a:xfrm>
            <a:off x="2029778" y="4822258"/>
            <a:ext cx="788670" cy="830997"/>
          </a:xfrm>
          <a:prstGeom prst="rect">
            <a:avLst/>
          </a:prstGeom>
          <a:noFill/>
        </p:spPr>
        <p:txBody>
          <a:bodyPr wrap="square" rtlCol="0">
            <a:spAutoFit/>
          </a:bodyPr>
          <a:lstStyle/>
          <a:p>
            <a:pPr algn="ctr">
              <a:lnSpc>
                <a:spcPct val="120000"/>
              </a:lnSpc>
            </a:pPr>
            <a:r>
              <a:rPr lang="zh-CN" altLang="en-US" sz="2000" b="1" dirty="0">
                <a:solidFill>
                  <a:srgbClr val="C00000"/>
                </a:solidFill>
                <a:latin typeface="微软雅黑" pitchFamily="34" charset="-122"/>
                <a:ea typeface="微软雅黑" pitchFamily="34" charset="-122"/>
              </a:rPr>
              <a:t>特殊作业</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1416050" y="4950516"/>
            <a:ext cx="9713962" cy="862641"/>
          </a:xfrm>
          <a:prstGeom prst="rect">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矩形 29"/>
          <p:cNvSpPr/>
          <p:nvPr/>
        </p:nvSpPr>
        <p:spPr>
          <a:xfrm>
            <a:off x="5495535" y="2685704"/>
            <a:ext cx="5634477" cy="2157413"/>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1416050" y="2685704"/>
            <a:ext cx="1248652" cy="2157413"/>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286752"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临时用电作业安全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04</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858362" y="1266293"/>
            <a:ext cx="1574952"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（一）定义</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1416050" y="3564354"/>
            <a:ext cx="1250320" cy="400110"/>
          </a:xfrm>
          <a:prstGeom prst="rect">
            <a:avLst/>
          </a:prstGeom>
          <a:noFill/>
        </p:spPr>
        <p:txBody>
          <a:bodyPr wrap="square" rtlCol="0">
            <a:spAutoFit/>
          </a:bodyPr>
          <a:lstStyle/>
          <a:p>
            <a:pPr algn="ctr"/>
            <a:r>
              <a:rPr lang="zh-CN" altLang="en-US" sz="2000" b="1" dirty="0">
                <a:solidFill>
                  <a:schemeClr val="bg1"/>
                </a:solidFill>
                <a:latin typeface="微软雅黑" pitchFamily="34" charset="-122"/>
                <a:ea typeface="微软雅黑" pitchFamily="34" charset="-122"/>
                <a:cs typeface="Times New Roman" pitchFamily="18" charset="0"/>
              </a:rPr>
              <a:t>临时用电</a:t>
            </a:r>
            <a:endParaRPr lang="zh-CN" altLang="en-US" sz="2000" dirty="0">
              <a:solidFill>
                <a:schemeClr val="bg1"/>
              </a:solidFill>
              <a:latin typeface="微软雅黑" pitchFamily="34" charset="-122"/>
              <a:ea typeface="微软雅黑" pitchFamily="34" charset="-122"/>
            </a:endParaRPr>
          </a:p>
        </p:txBody>
      </p:sp>
      <p:sp>
        <p:nvSpPr>
          <p:cNvPr id="23" name="文本框 22"/>
          <p:cNvSpPr txBox="1"/>
          <p:nvPr/>
        </p:nvSpPr>
        <p:spPr>
          <a:xfrm>
            <a:off x="5495536" y="2679496"/>
            <a:ext cx="5537639" cy="2169825"/>
          </a:xfrm>
          <a:prstGeom prst="rect">
            <a:avLst/>
          </a:prstGeom>
          <a:noFill/>
        </p:spPr>
        <p:txBody>
          <a:bodyPr wrap="square" rtlCol="0">
            <a:spAutoFit/>
          </a:bodyPr>
          <a:lstStyle/>
          <a:p>
            <a:pPr>
              <a:lnSpc>
                <a:spcPct val="150000"/>
              </a:lnSpc>
            </a:pPr>
            <a:r>
              <a:rPr lang="zh-CN" altLang="en-US" dirty="0">
                <a:solidFill>
                  <a:schemeClr val="bg1"/>
                </a:solidFill>
                <a:latin typeface="微软雅黑" pitchFamily="34" charset="-122"/>
                <a:ea typeface="微软雅黑" pitchFamily="34" charset="-122"/>
                <a:cs typeface="Times New Roman" pitchFamily="18" charset="0"/>
              </a:rPr>
              <a:t>是指</a:t>
            </a:r>
            <a:r>
              <a:rPr lang="zh-CN" altLang="en-US" dirty="0">
                <a:solidFill>
                  <a:schemeClr val="bg1"/>
                </a:solidFill>
                <a:latin typeface="微软雅黑" pitchFamily="34" charset="-122"/>
                <a:ea typeface="微软雅黑" pitchFamily="34" charset="-122"/>
              </a:rPr>
              <a:t>非标准设计配置的，在正式运行的电源上所接的非永久性用电，即</a:t>
            </a:r>
            <a:r>
              <a:rPr lang="zh-CN" altLang="en-US" dirty="0">
                <a:solidFill>
                  <a:schemeClr val="bg1"/>
                </a:solidFill>
                <a:latin typeface="微软雅黑" pitchFamily="34" charset="-122"/>
                <a:ea typeface="微软雅黑" pitchFamily="34" charset="-122"/>
                <a:cs typeface="Times New Roman" pitchFamily="18" charset="0"/>
              </a:rPr>
              <a:t>除按标准成套配置的，有插头、连线、插座的专用接线排和接线盘以外的，所有其他用于临时性用电的电缆、电线、电气开关、设备等（以下简称临时用电线路）。</a:t>
            </a:r>
            <a:endParaRPr lang="zh-CN" altLang="en-US" dirty="0">
              <a:solidFill>
                <a:schemeClr val="bg1"/>
              </a:solidFill>
              <a:latin typeface="微软雅黑" pitchFamily="34" charset="-122"/>
              <a:ea typeface="微软雅黑" pitchFamily="34" charset="-122"/>
            </a:endParaRPr>
          </a:p>
        </p:txBody>
      </p:sp>
      <p:pic>
        <p:nvPicPr>
          <p:cNvPr id="29" name="内容占位符 3" descr="39222_401091121_IMG_9782.JPG"/>
          <p:cNvPicPr>
            <a:picLocks noChangeAspect="1"/>
          </p:cNvPicPr>
          <p:nvPr/>
        </p:nvPicPr>
        <p:blipFill>
          <a:blip r:embed="rId3" cstate="email"/>
          <a:srcRect/>
          <a:stretch>
            <a:fillRect/>
          </a:stretch>
        </p:blipFill>
        <p:spPr bwMode="auto">
          <a:xfrm>
            <a:off x="2763208" y="2685704"/>
            <a:ext cx="2635490" cy="215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文本框 9"/>
          <p:cNvSpPr txBox="1"/>
          <p:nvPr/>
        </p:nvSpPr>
        <p:spPr>
          <a:xfrm>
            <a:off x="1416050" y="5132916"/>
            <a:ext cx="9617125" cy="453457"/>
          </a:xfrm>
          <a:prstGeom prst="rect">
            <a:avLst/>
          </a:prstGeom>
          <a:noFill/>
        </p:spPr>
        <p:txBody>
          <a:bodyPr wrap="square" rtlCol="0">
            <a:spAutoFit/>
          </a:bodyPr>
          <a:lstStyle/>
          <a:p>
            <a:pPr>
              <a:lnSpc>
                <a:spcPct val="130000"/>
              </a:lnSpc>
            </a:pPr>
            <a:r>
              <a:rPr lang="zh-CN" altLang="en-US" sz="2000" b="1" dirty="0">
                <a:latin typeface="微软雅黑" pitchFamily="34" charset="-122"/>
                <a:ea typeface="微软雅黑" pitchFamily="34" charset="-122"/>
              </a:rPr>
              <a:t>注意</a:t>
            </a:r>
            <a:r>
              <a:rPr lang="zh-CN" altLang="en-US" sz="2000" b="1" dirty="0">
                <a:effectLst>
                  <a:outerShdw blurRad="38100" dist="38100" dir="2700000" algn="tl">
                    <a:srgbClr val="C0C0C0"/>
                  </a:outerShdw>
                </a:effectLst>
                <a:latin typeface="微软雅黑" pitchFamily="34" charset="-122"/>
                <a:ea typeface="微软雅黑" pitchFamily="34" charset="-122"/>
              </a:rPr>
              <a:t>：</a:t>
            </a:r>
            <a:r>
              <a:rPr lang="zh-CN" altLang="en-US" sz="2000" b="1" dirty="0">
                <a:latin typeface="微软雅黑" pitchFamily="34" charset="-122"/>
                <a:ea typeface="微软雅黑" pitchFamily="34" charset="-122"/>
                <a:cs typeface="Times New Roman" pitchFamily="18" charset="0"/>
              </a:rPr>
              <a:t>超过</a:t>
            </a:r>
            <a:r>
              <a:rPr lang="en-US" altLang="zh-CN" sz="2000" b="1" dirty="0">
                <a:latin typeface="微软雅黑" pitchFamily="34" charset="-122"/>
                <a:ea typeface="微软雅黑" pitchFamily="34" charset="-122"/>
                <a:cs typeface="Times New Roman" pitchFamily="18" charset="0"/>
              </a:rPr>
              <a:t>6</a:t>
            </a:r>
            <a:r>
              <a:rPr lang="zh-CN" altLang="en-US" sz="2000" b="1" dirty="0">
                <a:latin typeface="微软雅黑" pitchFamily="34" charset="-122"/>
                <a:ea typeface="微软雅黑" pitchFamily="34" charset="-122"/>
                <a:cs typeface="Times New Roman" pitchFamily="18" charset="0"/>
              </a:rPr>
              <a:t>个月的用电，不能视为临时用电，必须按照相关工程设计规范配置线路。</a:t>
            </a:r>
            <a:endParaRPr lang="zh-CN" altLang="en-US" sz="2000" b="1" dirty="0">
              <a:effectLst>
                <a:outerShdw blurRad="38100" dist="38100" dir="2700000" algn="tl">
                  <a:srgbClr val="C0C0C0"/>
                </a:outerShdw>
              </a:effectLst>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矩形 29"/>
          <p:cNvSpPr/>
          <p:nvPr/>
        </p:nvSpPr>
        <p:spPr>
          <a:xfrm>
            <a:off x="1761104" y="4707849"/>
            <a:ext cx="7573420" cy="1520422"/>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1761105" y="2461415"/>
            <a:ext cx="1248652" cy="2157413"/>
          </a:xfrm>
          <a:prstGeom prst="rect">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286752"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临时用电作业安全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04</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858361" y="1293363"/>
            <a:ext cx="2868914"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（二）临时用电的危险</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1863937" y="3108802"/>
            <a:ext cx="1042988" cy="826637"/>
          </a:xfrm>
          <a:prstGeom prst="rect">
            <a:avLst/>
          </a:prstGeom>
          <a:noFill/>
        </p:spPr>
        <p:txBody>
          <a:bodyPr wrap="square" rtlCol="0">
            <a:spAutoFit/>
          </a:bodyPr>
          <a:lstStyle/>
          <a:p>
            <a:pPr algn="ctr">
              <a:lnSpc>
                <a:spcPct val="125000"/>
              </a:lnSpc>
            </a:pPr>
            <a:r>
              <a:rPr lang="zh-CN" altLang="en-US" sz="2000" dirty="0">
                <a:latin typeface="微软雅黑" pitchFamily="34" charset="-122"/>
                <a:ea typeface="微软雅黑" pitchFamily="34" charset="-122"/>
              </a:rPr>
              <a:t>烧焦的手套</a:t>
            </a:r>
          </a:p>
        </p:txBody>
      </p:sp>
      <p:sp>
        <p:nvSpPr>
          <p:cNvPr id="23" name="文本框 22"/>
          <p:cNvSpPr txBox="1"/>
          <p:nvPr/>
        </p:nvSpPr>
        <p:spPr>
          <a:xfrm>
            <a:off x="2180818" y="4798646"/>
            <a:ext cx="6928378" cy="1338828"/>
          </a:xfrm>
          <a:prstGeom prst="rect">
            <a:avLst/>
          </a:prstGeom>
          <a:noFill/>
        </p:spPr>
        <p:txBody>
          <a:bodyPr wrap="square" rtlCol="0">
            <a:spAutoFit/>
          </a:bodyPr>
          <a:lstStyle/>
          <a:p>
            <a:pPr>
              <a:lnSpc>
                <a:spcPct val="150000"/>
              </a:lnSpc>
            </a:pPr>
            <a:r>
              <a:rPr lang="zh-CN" altLang="en-US" dirty="0">
                <a:solidFill>
                  <a:schemeClr val="bg1"/>
                </a:solidFill>
                <a:latin typeface="微软雅黑" pitchFamily="34" charset="-122"/>
                <a:ea typeface="微软雅黑" pitchFamily="34" charset="-122"/>
              </a:rPr>
              <a:t>临时用电作业时，如果没有有效的个人防护装备和防护措施、设备，容易发生触电、电弧烧伤等，造成人员伤亡，同时还有可能造成火灾、爆炸。</a:t>
            </a:r>
          </a:p>
        </p:txBody>
      </p:sp>
      <p:pic>
        <p:nvPicPr>
          <p:cNvPr id="13" name="Picture 7" descr="烧焦的手套"/>
          <p:cNvPicPr>
            <a:picLocks noChangeAspect="1" noChangeArrowheads="1"/>
          </p:cNvPicPr>
          <p:nvPr/>
        </p:nvPicPr>
        <p:blipFill>
          <a:blip r:embed="rId3" cstate="email"/>
          <a:srcRect/>
          <a:stretch>
            <a:fillRect/>
          </a:stretch>
        </p:blipFill>
        <p:spPr bwMode="auto">
          <a:xfrm>
            <a:off x="3130407" y="2478668"/>
            <a:ext cx="2514600" cy="21220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图片 9"/>
          <p:cNvPicPr>
            <a:picLocks noChangeAspect="1"/>
          </p:cNvPicPr>
          <p:nvPr/>
        </p:nvPicPr>
        <p:blipFill>
          <a:blip r:embed="rId4"/>
          <a:stretch>
            <a:fillRect/>
          </a:stretch>
        </p:blipFill>
        <p:spPr>
          <a:xfrm>
            <a:off x="5763989" y="2480269"/>
            <a:ext cx="2202901" cy="2122043"/>
          </a:xfrm>
          <a:prstGeom prst="rect">
            <a:avLst/>
          </a:prstGeom>
        </p:spPr>
      </p:pic>
      <p:sp>
        <p:nvSpPr>
          <p:cNvPr id="14" name="矩形 13"/>
          <p:cNvSpPr/>
          <p:nvPr/>
        </p:nvSpPr>
        <p:spPr>
          <a:xfrm>
            <a:off x="8085872" y="2463054"/>
            <a:ext cx="1248652" cy="2157413"/>
          </a:xfrm>
          <a:prstGeom prst="rect">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188704" y="3108802"/>
            <a:ext cx="1042988" cy="826637"/>
          </a:xfrm>
          <a:prstGeom prst="rect">
            <a:avLst/>
          </a:prstGeom>
          <a:noFill/>
        </p:spPr>
        <p:txBody>
          <a:bodyPr wrap="square" rtlCol="0">
            <a:spAutoFit/>
          </a:bodyPr>
          <a:lstStyle/>
          <a:p>
            <a:pPr algn="ctr">
              <a:lnSpc>
                <a:spcPct val="125000"/>
              </a:lnSpc>
            </a:pPr>
            <a:r>
              <a:rPr lang="zh-CN" altLang="en-US" sz="2000" dirty="0">
                <a:latin typeface="微软雅黑" pitchFamily="34" charset="-122"/>
                <a:ea typeface="微软雅黑" pitchFamily="34" charset="-122"/>
              </a:rPr>
              <a:t>烧焦的配电盘</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1709397" y="1892300"/>
            <a:ext cx="10290516" cy="4698281"/>
          </a:xfrm>
          <a:prstGeom prst="rect">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286752"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临时用电作业安全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04</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858362" y="1293963"/>
            <a:ext cx="3144960"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（三）临时用电作业职责</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FFC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2" name="文本框 31"/>
          <p:cNvSpPr txBox="1"/>
          <p:nvPr/>
        </p:nvSpPr>
        <p:spPr>
          <a:xfrm>
            <a:off x="1811333" y="2451292"/>
            <a:ext cx="9765915" cy="784830"/>
          </a:xfrm>
          <a:prstGeom prst="rect">
            <a:avLst/>
          </a:prstGeom>
          <a:noFill/>
        </p:spPr>
        <p:txBody>
          <a:bodyPr wrap="square" rtlCol="0">
            <a:spAutoFit/>
          </a:bodyPr>
          <a:lstStyle/>
          <a:p>
            <a:pPr algn="just">
              <a:lnSpc>
                <a:spcPct val="125000"/>
              </a:lnSpc>
            </a:pPr>
            <a:r>
              <a:rPr lang="zh-CN" altLang="en-US" dirty="0">
                <a:solidFill>
                  <a:schemeClr val="bg1"/>
                </a:solidFill>
                <a:latin typeface="微软雅黑" pitchFamily="34" charset="-122"/>
                <a:ea typeface="微软雅黑" pitchFamily="34" charset="-122"/>
              </a:rPr>
              <a:t>负责按规定办理</a:t>
            </a:r>
            <a:r>
              <a:rPr lang="en-US" altLang="zh-CN" dirty="0">
                <a:solidFill>
                  <a:schemeClr val="bg1"/>
                </a:solidFill>
                <a:latin typeface="微软雅黑" pitchFamily="34" charset="-122"/>
                <a:ea typeface="微软雅黑" pitchFamily="34" charset="-122"/>
              </a:rPr>
              <a:t>《</a:t>
            </a:r>
            <a:r>
              <a:rPr lang="zh-CN" altLang="en-US" dirty="0">
                <a:solidFill>
                  <a:schemeClr val="bg1"/>
                </a:solidFill>
                <a:latin typeface="微软雅黑" pitchFamily="34" charset="-122"/>
                <a:ea typeface="微软雅黑" pitchFamily="34" charset="-122"/>
              </a:rPr>
              <a:t>临时用电作业安全许可证</a:t>
            </a:r>
            <a:r>
              <a:rPr lang="en-US" altLang="zh-CN" dirty="0">
                <a:solidFill>
                  <a:schemeClr val="bg1"/>
                </a:solidFill>
                <a:latin typeface="微软雅黑" pitchFamily="34" charset="-122"/>
                <a:ea typeface="微软雅黑" pitchFamily="34" charset="-122"/>
              </a:rPr>
              <a:t>》</a:t>
            </a:r>
            <a:r>
              <a:rPr lang="zh-CN" altLang="en-US" dirty="0">
                <a:solidFill>
                  <a:schemeClr val="bg1"/>
                </a:solidFill>
                <a:latin typeface="微软雅黑" pitchFamily="34" charset="-122"/>
                <a:ea typeface="微软雅黑" pitchFamily="34" charset="-122"/>
              </a:rPr>
              <a:t>，制定安全措施并监督实施，组织安排作业人员，对作业人员进行安全教育，确保作业安全。</a:t>
            </a:r>
          </a:p>
        </p:txBody>
      </p:sp>
      <p:sp>
        <p:nvSpPr>
          <p:cNvPr id="34" name="文本框 33"/>
          <p:cNvSpPr txBox="1"/>
          <p:nvPr/>
        </p:nvSpPr>
        <p:spPr>
          <a:xfrm>
            <a:off x="1811333" y="3735573"/>
            <a:ext cx="9873861" cy="753220"/>
          </a:xfrm>
          <a:prstGeom prst="rect">
            <a:avLst/>
          </a:prstGeom>
          <a:noFill/>
        </p:spPr>
        <p:txBody>
          <a:bodyPr wrap="square" rtlCol="0">
            <a:spAutoFit/>
          </a:bodyPr>
          <a:lstStyle>
            <a:defPPr>
              <a:defRPr lang="zh-CN"/>
            </a:defPPr>
            <a:lvl1pPr algn="just">
              <a:lnSpc>
                <a:spcPct val="125000"/>
              </a:lnSpc>
              <a:defRPr>
                <a:solidFill>
                  <a:schemeClr val="bg1"/>
                </a:solidFill>
                <a:latin typeface="微软雅黑" pitchFamily="34" charset="-122"/>
                <a:ea typeface="微软雅黑" pitchFamily="34" charset="-122"/>
              </a:defRPr>
            </a:lvl1pPr>
          </a:lstStyle>
          <a:p>
            <a:r>
              <a:rPr lang="zh-CN" altLang="en-US" dirty="0"/>
              <a:t>应遵守用电和临时用电作业安全管理规定，按规定穿戴劳动防护用品和安全保护用具，认真执行安全措施，在安全措施不完善或没有办理有效许可证时应拒绝临时用电作业 。</a:t>
            </a:r>
          </a:p>
        </p:txBody>
      </p:sp>
      <p:sp>
        <p:nvSpPr>
          <p:cNvPr id="42" name="矩形 41"/>
          <p:cNvSpPr/>
          <p:nvPr/>
        </p:nvSpPr>
        <p:spPr>
          <a:xfrm>
            <a:off x="1811335" y="3295348"/>
            <a:ext cx="2865301" cy="44022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文本框 35"/>
          <p:cNvSpPr txBox="1"/>
          <p:nvPr/>
        </p:nvSpPr>
        <p:spPr>
          <a:xfrm>
            <a:off x="1858361" y="5073520"/>
            <a:ext cx="9873863" cy="406971"/>
          </a:xfrm>
          <a:prstGeom prst="rect">
            <a:avLst/>
          </a:prstGeom>
          <a:noFill/>
        </p:spPr>
        <p:txBody>
          <a:bodyPr wrap="square" rtlCol="0">
            <a:spAutoFit/>
          </a:bodyPr>
          <a:lstStyle>
            <a:defPPr>
              <a:defRPr lang="zh-CN"/>
            </a:defPPr>
            <a:lvl1pPr algn="just">
              <a:lnSpc>
                <a:spcPct val="125000"/>
              </a:lnSpc>
              <a:defRPr>
                <a:solidFill>
                  <a:schemeClr val="bg1"/>
                </a:solidFill>
                <a:latin typeface="微软雅黑" pitchFamily="34" charset="-122"/>
                <a:ea typeface="微软雅黑" pitchFamily="34" charset="-122"/>
              </a:defRPr>
            </a:lvl1pPr>
          </a:lstStyle>
          <a:p>
            <a:r>
              <a:rPr lang="zh-CN" altLang="en-US" dirty="0"/>
              <a:t>同作业负责人检查落实现场作业安全措施，确保作业场所符合临时用电作业安全规定 。</a:t>
            </a:r>
          </a:p>
        </p:txBody>
      </p:sp>
      <p:sp>
        <p:nvSpPr>
          <p:cNvPr id="38" name="文本框 37"/>
          <p:cNvSpPr txBox="1"/>
          <p:nvPr/>
        </p:nvSpPr>
        <p:spPr>
          <a:xfrm>
            <a:off x="1811333" y="6072536"/>
            <a:ext cx="9649577" cy="406971"/>
          </a:xfrm>
          <a:prstGeom prst="rect">
            <a:avLst/>
          </a:prstGeom>
          <a:noFill/>
        </p:spPr>
        <p:txBody>
          <a:bodyPr wrap="square" rtlCol="0">
            <a:spAutoFit/>
          </a:bodyPr>
          <a:lstStyle>
            <a:defPPr>
              <a:defRPr lang="zh-CN"/>
            </a:defPPr>
            <a:lvl1pPr algn="just">
              <a:lnSpc>
                <a:spcPct val="125000"/>
              </a:lnSpc>
              <a:defRPr>
                <a:solidFill>
                  <a:schemeClr val="bg1"/>
                </a:solidFill>
                <a:latin typeface="微软雅黑" pitchFamily="34" charset="-122"/>
                <a:ea typeface="微软雅黑" pitchFamily="34" charset="-122"/>
              </a:defRPr>
            </a:lvl1pPr>
          </a:lstStyle>
          <a:p>
            <a:r>
              <a:rPr lang="zh-CN" altLang="en-US" dirty="0"/>
              <a:t>到现场对临时用电作业的组织、安全措施等的落实进行核实，对签字行为和后果负责。 </a:t>
            </a:r>
          </a:p>
        </p:txBody>
      </p:sp>
      <p:sp>
        <p:nvSpPr>
          <p:cNvPr id="41" name="矩形 40"/>
          <p:cNvSpPr/>
          <p:nvPr/>
        </p:nvSpPr>
        <p:spPr>
          <a:xfrm>
            <a:off x="1811337" y="2058339"/>
            <a:ext cx="2865301" cy="44022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文本框 9"/>
          <p:cNvSpPr txBox="1"/>
          <p:nvPr/>
        </p:nvSpPr>
        <p:spPr>
          <a:xfrm>
            <a:off x="2152783" y="2078992"/>
            <a:ext cx="2040474" cy="400114"/>
          </a:xfrm>
          <a:prstGeom prst="rect">
            <a:avLst/>
          </a:prstGeom>
          <a:noFill/>
        </p:spPr>
        <p:txBody>
          <a:bodyPr wrap="square" rtlCol="0">
            <a:spAutoFit/>
          </a:bodyPr>
          <a:lstStyle/>
          <a:p>
            <a:pPr algn="ctr"/>
            <a:r>
              <a:rPr lang="zh-CN" altLang="en-US" sz="2000" b="1" dirty="0">
                <a:solidFill>
                  <a:srgbClr val="FFC000"/>
                </a:solidFill>
                <a:latin typeface="微软雅黑" pitchFamily="34" charset="-122"/>
                <a:ea typeface="微软雅黑" pitchFamily="34" charset="-122"/>
              </a:rPr>
              <a:t>作业负责人职责</a:t>
            </a:r>
            <a:endParaRPr lang="zh-CN" altLang="en-US" sz="2000" dirty="0">
              <a:solidFill>
                <a:srgbClr val="FFC000"/>
              </a:solidFill>
              <a:latin typeface="微软雅黑" pitchFamily="34" charset="-122"/>
              <a:ea typeface="微软雅黑" pitchFamily="34" charset="-122"/>
            </a:endParaRPr>
          </a:p>
        </p:txBody>
      </p:sp>
      <p:sp>
        <p:nvSpPr>
          <p:cNvPr id="40" name="矩形 39"/>
          <p:cNvSpPr/>
          <p:nvPr/>
        </p:nvSpPr>
        <p:spPr>
          <a:xfrm>
            <a:off x="1811334" y="4613825"/>
            <a:ext cx="2865301" cy="44022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矩形 42"/>
          <p:cNvSpPr/>
          <p:nvPr/>
        </p:nvSpPr>
        <p:spPr>
          <a:xfrm>
            <a:off x="1811334" y="5566749"/>
            <a:ext cx="2865301" cy="44022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32"/>
          <p:cNvSpPr txBox="1"/>
          <p:nvPr/>
        </p:nvSpPr>
        <p:spPr>
          <a:xfrm>
            <a:off x="2255999" y="3344283"/>
            <a:ext cx="1834041" cy="397618"/>
          </a:xfrm>
          <a:prstGeom prst="rect">
            <a:avLst/>
          </a:prstGeom>
          <a:noFill/>
        </p:spPr>
        <p:txBody>
          <a:bodyPr wrap="square" rtlCol="0">
            <a:spAutoFit/>
          </a:bodyPr>
          <a:lstStyle/>
          <a:p>
            <a:r>
              <a:rPr lang="zh-CN" altLang="en-US" sz="2000" b="1" dirty="0">
                <a:solidFill>
                  <a:srgbClr val="FFC000"/>
                </a:solidFill>
                <a:latin typeface="微软雅黑" pitchFamily="34" charset="-122"/>
                <a:ea typeface="微软雅黑" pitchFamily="34" charset="-122"/>
              </a:rPr>
              <a:t>作业人员职责</a:t>
            </a:r>
          </a:p>
        </p:txBody>
      </p:sp>
      <p:sp>
        <p:nvSpPr>
          <p:cNvPr id="35" name="文本框 34"/>
          <p:cNvSpPr txBox="1"/>
          <p:nvPr/>
        </p:nvSpPr>
        <p:spPr>
          <a:xfrm>
            <a:off x="1740365" y="4633882"/>
            <a:ext cx="3007237" cy="400110"/>
          </a:xfrm>
          <a:prstGeom prst="rect">
            <a:avLst/>
          </a:prstGeom>
          <a:noFill/>
        </p:spPr>
        <p:txBody>
          <a:bodyPr wrap="square" rtlCol="0">
            <a:spAutoFit/>
          </a:bodyPr>
          <a:lstStyle/>
          <a:p>
            <a:pPr algn="ctr"/>
            <a:r>
              <a:rPr lang="zh-CN" altLang="en-US" sz="2000" b="1" dirty="0">
                <a:solidFill>
                  <a:srgbClr val="FFC000"/>
                </a:solidFill>
                <a:latin typeface="微软雅黑" pitchFamily="34" charset="-122"/>
                <a:ea typeface="微软雅黑" pitchFamily="34" charset="-122"/>
              </a:rPr>
              <a:t>作业所在区域负责人职责</a:t>
            </a:r>
          </a:p>
        </p:txBody>
      </p:sp>
      <p:sp>
        <p:nvSpPr>
          <p:cNvPr id="37" name="文本框 36"/>
          <p:cNvSpPr txBox="1"/>
          <p:nvPr/>
        </p:nvSpPr>
        <p:spPr>
          <a:xfrm>
            <a:off x="2003087" y="5586268"/>
            <a:ext cx="2339866" cy="400110"/>
          </a:xfrm>
          <a:prstGeom prst="rect">
            <a:avLst/>
          </a:prstGeom>
          <a:noFill/>
        </p:spPr>
        <p:txBody>
          <a:bodyPr wrap="square" rtlCol="0">
            <a:spAutoFit/>
          </a:bodyPr>
          <a:lstStyle/>
          <a:p>
            <a:r>
              <a:rPr lang="zh-CN" altLang="en-US" sz="2000" b="1" dirty="0">
                <a:solidFill>
                  <a:srgbClr val="FFC000"/>
                </a:solidFill>
                <a:latin typeface="微软雅黑" pitchFamily="34" charset="-122"/>
                <a:ea typeface="微软雅黑" pitchFamily="34" charset="-122"/>
              </a:rPr>
              <a:t>审批签字人的职责</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286752"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临时用电作业安全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04</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858361" y="1293963"/>
            <a:ext cx="4266393"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（四）临时用电作业的主要安全要求</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E28F5C"/>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9" name="直接连接符 8"/>
          <p:cNvCxnSpPr>
            <a:endCxn id="47" idx="4"/>
          </p:cNvCxnSpPr>
          <p:nvPr/>
        </p:nvCxnSpPr>
        <p:spPr>
          <a:xfrm flipH="1">
            <a:off x="1801199" y="2078013"/>
            <a:ext cx="10139" cy="35046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椭圆 13"/>
          <p:cNvSpPr/>
          <p:nvPr/>
        </p:nvSpPr>
        <p:spPr>
          <a:xfrm>
            <a:off x="1631338" y="1981866"/>
            <a:ext cx="360000" cy="360000"/>
          </a:xfrm>
          <a:prstGeom prst="ellipse">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1707821" y="1969111"/>
            <a:ext cx="207034" cy="369332"/>
          </a:xfrm>
          <a:prstGeom prst="rect">
            <a:avLst/>
          </a:prstGeom>
          <a:noFill/>
        </p:spPr>
        <p:txBody>
          <a:bodyPr wrap="square" rtlCol="0">
            <a:spAutoFit/>
          </a:bodyPr>
          <a:lstStyle/>
          <a:p>
            <a:pPr algn="ctr"/>
            <a:r>
              <a:rPr lang="en-US" altLang="zh-CN" b="1" dirty="0">
                <a:latin typeface="微软雅黑" pitchFamily="34" charset="-122"/>
                <a:ea typeface="微软雅黑" pitchFamily="34" charset="-122"/>
              </a:rPr>
              <a:t>1</a:t>
            </a:r>
            <a:endParaRPr lang="zh-CN" altLang="en-US" b="1" dirty="0">
              <a:latin typeface="微软雅黑" pitchFamily="34" charset="-122"/>
              <a:ea typeface="微软雅黑" pitchFamily="34" charset="-122"/>
            </a:endParaRPr>
          </a:p>
        </p:txBody>
      </p:sp>
      <p:sp>
        <p:nvSpPr>
          <p:cNvPr id="28" name="椭圆 27"/>
          <p:cNvSpPr/>
          <p:nvPr/>
        </p:nvSpPr>
        <p:spPr>
          <a:xfrm>
            <a:off x="1621199" y="2685600"/>
            <a:ext cx="360000" cy="360000"/>
          </a:xfrm>
          <a:prstGeom prst="ellipse">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椭圆 28"/>
          <p:cNvSpPr/>
          <p:nvPr/>
        </p:nvSpPr>
        <p:spPr>
          <a:xfrm>
            <a:off x="1621199" y="3507405"/>
            <a:ext cx="360000" cy="360000"/>
          </a:xfrm>
          <a:prstGeom prst="ellipse">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椭圆 29"/>
          <p:cNvSpPr/>
          <p:nvPr/>
        </p:nvSpPr>
        <p:spPr>
          <a:xfrm>
            <a:off x="1621199" y="4433501"/>
            <a:ext cx="360000" cy="360000"/>
          </a:xfrm>
          <a:prstGeom prst="ellipse">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p:nvSpPr>
        <p:spPr>
          <a:xfrm>
            <a:off x="2008233" y="2018505"/>
            <a:ext cx="6876064" cy="365421"/>
          </a:xfrm>
          <a:prstGeom prst="rect">
            <a:avLst/>
          </a:prstGeom>
          <a:noFill/>
        </p:spPr>
        <p:txBody>
          <a:bodyPr wrap="square" rtlCol="0">
            <a:spAutoFit/>
          </a:bodyPr>
          <a:lstStyle/>
          <a:p>
            <a:pPr>
              <a:lnSpc>
                <a:spcPct val="105000"/>
              </a:lnSpc>
            </a:pPr>
            <a:r>
              <a:rPr lang="zh-CN" altLang="en-US" dirty="0">
                <a:solidFill>
                  <a:schemeClr val="tx1">
                    <a:lumMod val="85000"/>
                    <a:lumOff val="15000"/>
                  </a:schemeClr>
                </a:solidFill>
                <a:latin typeface="微软雅黑" pitchFamily="34" charset="-122"/>
                <a:ea typeface="微软雅黑" pitchFamily="34" charset="-122"/>
              </a:rPr>
              <a:t>安装、拆除或维修临时用电线路应由电气专业人员进行</a:t>
            </a:r>
          </a:p>
        </p:txBody>
      </p:sp>
      <p:sp>
        <p:nvSpPr>
          <p:cNvPr id="39" name="文本框 38"/>
          <p:cNvSpPr txBox="1"/>
          <p:nvPr/>
        </p:nvSpPr>
        <p:spPr>
          <a:xfrm>
            <a:off x="2013936" y="2643017"/>
            <a:ext cx="9314464" cy="406971"/>
          </a:xfrm>
          <a:prstGeom prst="rect">
            <a:avLst/>
          </a:prstGeom>
          <a:noFill/>
        </p:spPr>
        <p:txBody>
          <a:bodyPr wrap="square" rtlCol="0">
            <a:spAutoFit/>
          </a:bodyPr>
          <a:lstStyle/>
          <a:p>
            <a:pPr>
              <a:lnSpc>
                <a:spcPct val="125000"/>
              </a:lnSpc>
            </a:pPr>
            <a:r>
              <a:rPr lang="zh-CN" altLang="en-US" dirty="0">
                <a:solidFill>
                  <a:schemeClr val="tx1">
                    <a:lumMod val="85000"/>
                    <a:lumOff val="15000"/>
                  </a:schemeClr>
                </a:solidFill>
                <a:latin typeface="微软雅黑" pitchFamily="34" charset="-122"/>
                <a:ea typeface="微软雅黑" pitchFamily="34" charset="-122"/>
              </a:rPr>
              <a:t>在开关上安装、拆除临时用电线路时， 其上一级开关应断电上锁，</a:t>
            </a:r>
            <a:r>
              <a:rPr lang="zh-CN" altLang="zh-CN" dirty="0">
                <a:solidFill>
                  <a:schemeClr val="tx1">
                    <a:lumMod val="85000"/>
                    <a:lumOff val="15000"/>
                  </a:schemeClr>
                </a:solidFill>
                <a:latin typeface="微软雅黑" pitchFamily="34" charset="-122"/>
                <a:ea typeface="微软雅黑" pitchFamily="34" charset="-122"/>
              </a:rPr>
              <a:t>并加挂安全警示标牌。</a:t>
            </a:r>
            <a:endParaRPr lang="zh-CN" altLang="en-US" dirty="0">
              <a:solidFill>
                <a:schemeClr val="tx1">
                  <a:lumMod val="85000"/>
                  <a:lumOff val="15000"/>
                </a:schemeClr>
              </a:solidFill>
              <a:latin typeface="微软雅黑" pitchFamily="34" charset="-122"/>
              <a:ea typeface="微软雅黑" pitchFamily="34" charset="-122"/>
            </a:endParaRPr>
          </a:p>
        </p:txBody>
      </p:sp>
      <p:sp>
        <p:nvSpPr>
          <p:cNvPr id="44" name="文本框 43"/>
          <p:cNvSpPr txBox="1"/>
          <p:nvPr/>
        </p:nvSpPr>
        <p:spPr>
          <a:xfrm>
            <a:off x="2017112" y="3438698"/>
            <a:ext cx="9314464" cy="923330"/>
          </a:xfrm>
          <a:prstGeom prst="rect">
            <a:avLst/>
          </a:prstGeom>
          <a:noFill/>
        </p:spPr>
        <p:txBody>
          <a:bodyPr wrap="square" rtlCol="0">
            <a:spAutoFit/>
          </a:bodyPr>
          <a:lstStyle/>
          <a:p>
            <a:pPr>
              <a:lnSpc>
                <a:spcPct val="150000"/>
              </a:lnSpc>
            </a:pPr>
            <a:r>
              <a:rPr lang="zh-CN" altLang="zh-CN" dirty="0">
                <a:solidFill>
                  <a:schemeClr val="tx1">
                    <a:lumMod val="85000"/>
                    <a:lumOff val="15000"/>
                  </a:schemeClr>
                </a:solidFill>
                <a:latin typeface="微软雅黑" pitchFamily="34" charset="-122"/>
                <a:ea typeface="微软雅黑" pitchFamily="34" charset="-122"/>
              </a:rPr>
              <a:t>在运行的生产装置、罐区和具有火灾爆炸危险场所内不应接临时电源，确需时应对周围环境进行可燃气体检测分析</a:t>
            </a:r>
            <a:r>
              <a:rPr lang="zh-CN" altLang="en-US" dirty="0">
                <a:solidFill>
                  <a:schemeClr val="tx1">
                    <a:lumMod val="85000"/>
                    <a:lumOff val="15000"/>
                  </a:schemeClr>
                </a:solidFill>
                <a:latin typeface="微软雅黑" pitchFamily="34" charset="-122"/>
                <a:ea typeface="微软雅黑" pitchFamily="34" charset="-122"/>
              </a:rPr>
              <a:t>并符合规范要求</a:t>
            </a:r>
            <a:r>
              <a:rPr lang="zh-CN" altLang="zh-CN" dirty="0">
                <a:solidFill>
                  <a:schemeClr val="tx1">
                    <a:lumMod val="85000"/>
                    <a:lumOff val="15000"/>
                  </a:schemeClr>
                </a:solidFill>
                <a:latin typeface="微软雅黑" pitchFamily="34" charset="-122"/>
                <a:ea typeface="微软雅黑" pitchFamily="34" charset="-122"/>
              </a:rPr>
              <a:t>。</a:t>
            </a:r>
            <a:endParaRPr lang="zh-CN" altLang="en-US" dirty="0">
              <a:solidFill>
                <a:schemeClr val="tx1">
                  <a:lumMod val="85000"/>
                  <a:lumOff val="15000"/>
                </a:schemeClr>
              </a:solidFill>
              <a:latin typeface="微软雅黑" pitchFamily="34" charset="-122"/>
              <a:ea typeface="微软雅黑" pitchFamily="34" charset="-122"/>
            </a:endParaRPr>
          </a:p>
        </p:txBody>
      </p:sp>
      <p:sp>
        <p:nvSpPr>
          <p:cNvPr id="45" name="文本框 44"/>
          <p:cNvSpPr txBox="1"/>
          <p:nvPr/>
        </p:nvSpPr>
        <p:spPr>
          <a:xfrm>
            <a:off x="2017112" y="4397141"/>
            <a:ext cx="9314464" cy="406971"/>
          </a:xfrm>
          <a:prstGeom prst="rect">
            <a:avLst/>
          </a:prstGeom>
          <a:noFill/>
        </p:spPr>
        <p:txBody>
          <a:bodyPr wrap="square" rtlCol="0">
            <a:spAutoFit/>
          </a:bodyPr>
          <a:lstStyle>
            <a:defPPr>
              <a:defRPr lang="zh-CN"/>
            </a:defPPr>
            <a:lvl1pPr>
              <a:lnSpc>
                <a:spcPct val="125000"/>
              </a:lnSpc>
              <a:defRPr>
                <a:solidFill>
                  <a:schemeClr val="tx1">
                    <a:lumMod val="85000"/>
                    <a:lumOff val="15000"/>
                  </a:schemeClr>
                </a:solidFill>
                <a:latin typeface="微软雅黑" pitchFamily="34" charset="-122"/>
                <a:ea typeface="微软雅黑" pitchFamily="34" charset="-122"/>
              </a:defRPr>
            </a:lvl1pPr>
          </a:lstStyle>
          <a:p>
            <a:r>
              <a:rPr lang="zh-CN" altLang="en-US" dirty="0"/>
              <a:t>临时用电线路应有防雨、防潮、接地、漏电保护；</a:t>
            </a:r>
          </a:p>
        </p:txBody>
      </p:sp>
      <p:sp>
        <p:nvSpPr>
          <p:cNvPr id="47" name="椭圆 46"/>
          <p:cNvSpPr/>
          <p:nvPr/>
        </p:nvSpPr>
        <p:spPr>
          <a:xfrm>
            <a:off x="1621199" y="5222700"/>
            <a:ext cx="360000" cy="360000"/>
          </a:xfrm>
          <a:prstGeom prst="ellipse">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文本框 47"/>
          <p:cNvSpPr txBox="1"/>
          <p:nvPr/>
        </p:nvSpPr>
        <p:spPr>
          <a:xfrm>
            <a:off x="1702751" y="3515870"/>
            <a:ext cx="207034" cy="369332"/>
          </a:xfrm>
          <a:prstGeom prst="rect">
            <a:avLst/>
          </a:prstGeom>
          <a:noFill/>
        </p:spPr>
        <p:txBody>
          <a:bodyPr wrap="square" rtlCol="0">
            <a:spAutoFit/>
          </a:bodyPr>
          <a:lstStyle>
            <a:defPPr>
              <a:defRPr lang="zh-CN"/>
            </a:defPPr>
            <a:lvl1pPr algn="ctr">
              <a:defRPr b="1">
                <a:latin typeface="微软雅黑" pitchFamily="34" charset="-122"/>
                <a:ea typeface="微软雅黑" pitchFamily="34" charset="-122"/>
              </a:defRPr>
            </a:lvl1pPr>
          </a:lstStyle>
          <a:p>
            <a:r>
              <a:rPr lang="en-US" altLang="zh-CN" dirty="0"/>
              <a:t>3</a:t>
            </a:r>
            <a:endParaRPr lang="zh-CN" altLang="en-US" dirty="0"/>
          </a:p>
        </p:txBody>
      </p:sp>
      <p:sp>
        <p:nvSpPr>
          <p:cNvPr id="49" name="文本框 48"/>
          <p:cNvSpPr txBox="1"/>
          <p:nvPr/>
        </p:nvSpPr>
        <p:spPr>
          <a:xfrm>
            <a:off x="1702751" y="4436878"/>
            <a:ext cx="207034" cy="369332"/>
          </a:xfrm>
          <a:prstGeom prst="rect">
            <a:avLst/>
          </a:prstGeom>
          <a:noFill/>
        </p:spPr>
        <p:txBody>
          <a:bodyPr wrap="square" rtlCol="0">
            <a:spAutoFit/>
          </a:bodyPr>
          <a:lstStyle>
            <a:defPPr>
              <a:defRPr lang="zh-CN"/>
            </a:defPPr>
            <a:lvl1pPr algn="ctr">
              <a:defRPr b="1">
                <a:latin typeface="微软雅黑" pitchFamily="34" charset="-122"/>
                <a:ea typeface="微软雅黑" pitchFamily="34" charset="-122"/>
              </a:defRPr>
            </a:lvl1pPr>
          </a:lstStyle>
          <a:p>
            <a:r>
              <a:rPr lang="en-US" altLang="zh-CN" dirty="0"/>
              <a:t>4</a:t>
            </a:r>
            <a:endParaRPr lang="zh-CN" altLang="en-US" dirty="0"/>
          </a:p>
        </p:txBody>
      </p:sp>
      <p:sp>
        <p:nvSpPr>
          <p:cNvPr id="50" name="文本框 49"/>
          <p:cNvSpPr txBox="1"/>
          <p:nvPr/>
        </p:nvSpPr>
        <p:spPr>
          <a:xfrm>
            <a:off x="1702751" y="5225171"/>
            <a:ext cx="207034" cy="369332"/>
          </a:xfrm>
          <a:prstGeom prst="rect">
            <a:avLst/>
          </a:prstGeom>
          <a:noFill/>
        </p:spPr>
        <p:txBody>
          <a:bodyPr wrap="square" rtlCol="0">
            <a:spAutoFit/>
          </a:bodyPr>
          <a:lstStyle>
            <a:defPPr>
              <a:defRPr lang="zh-CN"/>
            </a:defPPr>
            <a:lvl1pPr algn="ctr">
              <a:defRPr b="1">
                <a:latin typeface="微软雅黑" pitchFamily="34" charset="-122"/>
                <a:ea typeface="微软雅黑" pitchFamily="34" charset="-122"/>
              </a:defRPr>
            </a:lvl1pPr>
          </a:lstStyle>
          <a:p>
            <a:r>
              <a:rPr lang="en-US" altLang="zh-CN" dirty="0"/>
              <a:t>5</a:t>
            </a:r>
            <a:endParaRPr lang="zh-CN" altLang="en-US" dirty="0"/>
          </a:p>
        </p:txBody>
      </p:sp>
      <p:sp>
        <p:nvSpPr>
          <p:cNvPr id="51" name="文本框 50"/>
          <p:cNvSpPr txBox="1"/>
          <p:nvPr/>
        </p:nvSpPr>
        <p:spPr>
          <a:xfrm>
            <a:off x="1702751" y="2678739"/>
            <a:ext cx="207034" cy="369332"/>
          </a:xfrm>
          <a:prstGeom prst="rect">
            <a:avLst/>
          </a:prstGeom>
          <a:noFill/>
        </p:spPr>
        <p:txBody>
          <a:bodyPr wrap="square" rtlCol="0">
            <a:spAutoFit/>
          </a:bodyPr>
          <a:lstStyle>
            <a:defPPr>
              <a:defRPr lang="zh-CN"/>
            </a:defPPr>
            <a:lvl1pPr algn="ctr">
              <a:defRPr b="1">
                <a:latin typeface="微软雅黑" pitchFamily="34" charset="-122"/>
                <a:ea typeface="微软雅黑" pitchFamily="34" charset="-122"/>
              </a:defRPr>
            </a:lvl1pPr>
          </a:lstStyle>
          <a:p>
            <a:r>
              <a:rPr lang="en-US" altLang="zh-CN" dirty="0"/>
              <a:t>2</a:t>
            </a:r>
            <a:endParaRPr lang="zh-CN" altLang="en-US" dirty="0"/>
          </a:p>
        </p:txBody>
      </p:sp>
      <p:grpSp>
        <p:nvGrpSpPr>
          <p:cNvPr id="8" name="组合 7"/>
          <p:cNvGrpSpPr/>
          <p:nvPr/>
        </p:nvGrpSpPr>
        <p:grpSpPr>
          <a:xfrm>
            <a:off x="2001478" y="5168831"/>
            <a:ext cx="9314464" cy="923330"/>
            <a:chOff x="2001478" y="5168831"/>
            <a:chExt cx="9314464" cy="923330"/>
          </a:xfrm>
        </p:grpSpPr>
        <p:sp>
          <p:nvSpPr>
            <p:cNvPr id="46" name="文本框 45"/>
            <p:cNvSpPr txBox="1"/>
            <p:nvPr/>
          </p:nvSpPr>
          <p:spPr>
            <a:xfrm>
              <a:off x="2001478" y="5168831"/>
              <a:ext cx="9314464" cy="923330"/>
            </a:xfrm>
            <a:prstGeom prst="rect">
              <a:avLst/>
            </a:prstGeom>
            <a:noFill/>
          </p:spPr>
          <p:txBody>
            <a:bodyPr wrap="square" rtlCol="0">
              <a:spAutoFit/>
            </a:bodyPr>
            <a:lstStyle>
              <a:defPPr>
                <a:defRPr lang="zh-CN"/>
              </a:defPPr>
              <a:lvl1pPr>
                <a:lnSpc>
                  <a:spcPct val="150000"/>
                </a:lnSpc>
                <a:defRPr>
                  <a:solidFill>
                    <a:schemeClr val="tx1">
                      <a:lumMod val="85000"/>
                      <a:lumOff val="15000"/>
                    </a:schemeClr>
                  </a:solidFill>
                  <a:latin typeface="微软雅黑" pitchFamily="34" charset="-122"/>
                  <a:ea typeface="微软雅黑" pitchFamily="34" charset="-122"/>
                </a:defRPr>
              </a:lvl1pPr>
            </a:lstStyle>
            <a:p>
              <a:r>
                <a:rPr lang="zh-CN" altLang="en-US" dirty="0"/>
                <a:t>经过有高温</a:t>
              </a:r>
              <a:r>
                <a:rPr lang="zh-CN" altLang="en-US"/>
                <a:t>、振                                                        动</a:t>
              </a:r>
              <a:r>
                <a:rPr lang="zh-CN" altLang="en-US" dirty="0"/>
                <a:t>、腐蚀、积水及机械损伤等危害的部位，不得有接头，并应采取相应的保护措施 。</a:t>
              </a:r>
            </a:p>
          </p:txBody>
        </p:sp>
        <p:sp>
          <p:nvSpPr>
            <p:cNvPr id="24" name="矩形 23"/>
            <p:cNvSpPr/>
            <p:nvPr/>
          </p:nvSpPr>
          <p:spPr>
            <a:xfrm>
              <a:off x="3621611" y="5236702"/>
              <a:ext cx="4007828" cy="369332"/>
            </a:xfrm>
            <a:prstGeom prst="rect">
              <a:avLst/>
            </a:prstGeom>
          </p:spPr>
          <p:txBody>
            <a:bodyPr wrap="none">
              <a:spAutoFit/>
            </a:bodyPr>
            <a:lstStyle/>
            <a:p>
              <a:r>
                <a:rPr lang="en-US" altLang="zh-CN">
                  <a:solidFill>
                    <a:prstClr val="black"/>
                  </a:solidFill>
                  <a:latin typeface="微软雅黑" pitchFamily="34" charset="-122"/>
                  <a:ea typeface="微软雅黑" pitchFamily="34" charset="-122"/>
                </a:rPr>
                <a:t>[</a:t>
              </a:r>
              <a:r>
                <a:rPr lang="zh-CN" altLang="en-US">
                  <a:solidFill>
                    <a:prstClr val="black"/>
                  </a:solidFill>
                  <a:latin typeface="微软雅黑" pitchFamily="34" charset="-122"/>
                  <a:ea typeface="微软雅黑" pitchFamily="34" charset="-122"/>
                </a:rPr>
                <a:t>免费</a:t>
              </a:r>
              <a:r>
                <a:rPr lang="en-US" altLang="zh-CN">
                  <a:solidFill>
                    <a:prstClr val="black"/>
                  </a:solidFill>
                  <a:latin typeface="微软雅黑" pitchFamily="34" charset="-122"/>
                  <a:ea typeface="微软雅黑" pitchFamily="34" charset="-122"/>
                </a:rPr>
                <a:t>EHS</a:t>
              </a:r>
              <a:r>
                <a:rPr lang="zh-CN" altLang="en-US">
                  <a:solidFill>
                    <a:prstClr val="black"/>
                  </a:solidFill>
                  <a:latin typeface="微软雅黑" pitchFamily="34" charset="-122"/>
                  <a:ea typeface="微软雅黑" pitchFamily="34" charset="-122"/>
                </a:rPr>
                <a:t>资料咨询微信：</a:t>
              </a:r>
              <a:r>
                <a:rPr lang="en-US" altLang="zh-CN">
                  <a:solidFill>
                    <a:prstClr val="black"/>
                  </a:solidFill>
                  <a:latin typeface="微软雅黑" pitchFamily="34" charset="-122"/>
                  <a:ea typeface="微软雅黑" pitchFamily="34" charset="-122"/>
                </a:rPr>
                <a:t>ansyingsj1]</a:t>
              </a:r>
              <a:endParaRPr lang="zh-CN" altLang="en-US">
                <a:latin typeface="微软雅黑" pitchFamily="34" charset="-122"/>
                <a:ea typeface="微软雅黑" pitchFamily="34" charset="-122"/>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286752"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临时用电作业安全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04</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858361" y="1293963"/>
            <a:ext cx="4266393"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（四）临时用电作业的主要安全要求</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E28F5C"/>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flipH="1">
            <a:off x="1798664" y="2078013"/>
            <a:ext cx="12675" cy="39525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椭圆 13"/>
          <p:cNvSpPr/>
          <p:nvPr/>
        </p:nvSpPr>
        <p:spPr>
          <a:xfrm>
            <a:off x="1631338" y="1981866"/>
            <a:ext cx="360000" cy="360000"/>
          </a:xfrm>
          <a:prstGeom prst="ellipse">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1711630" y="1987438"/>
            <a:ext cx="207034" cy="369332"/>
          </a:xfrm>
          <a:prstGeom prst="rect">
            <a:avLst/>
          </a:prstGeom>
          <a:noFill/>
        </p:spPr>
        <p:txBody>
          <a:bodyPr wrap="square" rtlCol="0">
            <a:spAutoFit/>
          </a:bodyPr>
          <a:lstStyle/>
          <a:p>
            <a:pPr algn="ctr"/>
            <a:r>
              <a:rPr lang="en-US" altLang="zh-CN" b="1" dirty="0">
                <a:latin typeface="微软雅黑" pitchFamily="34" charset="-122"/>
                <a:ea typeface="微软雅黑" pitchFamily="34" charset="-122"/>
              </a:rPr>
              <a:t>6</a:t>
            </a:r>
            <a:endParaRPr lang="zh-CN" altLang="en-US" b="1" dirty="0">
              <a:latin typeface="微软雅黑" pitchFamily="34" charset="-122"/>
              <a:ea typeface="微软雅黑" pitchFamily="34" charset="-122"/>
            </a:endParaRPr>
          </a:p>
        </p:txBody>
      </p:sp>
      <p:sp>
        <p:nvSpPr>
          <p:cNvPr id="28" name="椭圆 27"/>
          <p:cNvSpPr/>
          <p:nvPr/>
        </p:nvSpPr>
        <p:spPr>
          <a:xfrm>
            <a:off x="1621199" y="2609400"/>
            <a:ext cx="360000" cy="360000"/>
          </a:xfrm>
          <a:prstGeom prst="ellipse">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椭圆 28"/>
          <p:cNvSpPr/>
          <p:nvPr/>
        </p:nvSpPr>
        <p:spPr>
          <a:xfrm>
            <a:off x="1621199" y="3431205"/>
            <a:ext cx="360000" cy="360000"/>
          </a:xfrm>
          <a:prstGeom prst="ellipse">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椭圆 29"/>
          <p:cNvSpPr/>
          <p:nvPr/>
        </p:nvSpPr>
        <p:spPr>
          <a:xfrm>
            <a:off x="1621199" y="4204901"/>
            <a:ext cx="360000" cy="360000"/>
          </a:xfrm>
          <a:prstGeom prst="ellipse">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p:nvSpPr>
        <p:spPr>
          <a:xfrm>
            <a:off x="2013936" y="2012942"/>
            <a:ext cx="6876064" cy="369332"/>
          </a:xfrm>
          <a:prstGeom prst="rect">
            <a:avLst/>
          </a:prstGeom>
          <a:noFill/>
        </p:spPr>
        <p:txBody>
          <a:bodyPr wrap="square" rtlCol="0">
            <a:spAutoFit/>
          </a:bodyPr>
          <a:lstStyle>
            <a:defPPr>
              <a:defRPr lang="zh-CN"/>
            </a:defPPr>
            <a:lvl1pPr>
              <a:lnSpc>
                <a:spcPct val="150000"/>
              </a:lnSpc>
              <a:defRPr>
                <a:solidFill>
                  <a:schemeClr val="tx1">
                    <a:lumMod val="85000"/>
                    <a:lumOff val="15000"/>
                  </a:schemeClr>
                </a:solidFill>
                <a:latin typeface="微软雅黑" pitchFamily="34" charset="-122"/>
                <a:ea typeface="微软雅黑" pitchFamily="34" charset="-122"/>
              </a:defRPr>
            </a:lvl1pPr>
          </a:lstStyle>
          <a:p>
            <a:pPr>
              <a:lnSpc>
                <a:spcPct val="100000"/>
              </a:lnSpc>
            </a:pPr>
            <a:r>
              <a:rPr lang="zh-CN" altLang="en-US" dirty="0"/>
              <a:t>动力和照明线路应分路设置；</a:t>
            </a:r>
          </a:p>
        </p:txBody>
      </p:sp>
      <p:sp>
        <p:nvSpPr>
          <p:cNvPr id="39" name="文本框 38"/>
          <p:cNvSpPr txBox="1"/>
          <p:nvPr/>
        </p:nvSpPr>
        <p:spPr>
          <a:xfrm>
            <a:off x="2013936" y="2604589"/>
            <a:ext cx="9314464" cy="369332"/>
          </a:xfrm>
          <a:prstGeom prst="rect">
            <a:avLst/>
          </a:prstGeom>
          <a:noFill/>
        </p:spPr>
        <p:txBody>
          <a:bodyPr wrap="square" rtlCol="0">
            <a:spAutoFit/>
          </a:bodyPr>
          <a:lstStyle>
            <a:defPPr>
              <a:defRPr lang="zh-CN"/>
            </a:defPPr>
            <a:lvl1pPr>
              <a:lnSpc>
                <a:spcPct val="100000"/>
              </a:lnSpc>
              <a:defRPr>
                <a:solidFill>
                  <a:schemeClr val="tx1">
                    <a:lumMod val="85000"/>
                    <a:lumOff val="15000"/>
                  </a:schemeClr>
                </a:solidFill>
                <a:latin typeface="微软雅黑" pitchFamily="34" charset="-122"/>
                <a:ea typeface="微软雅黑" pitchFamily="34" charset="-122"/>
              </a:defRPr>
            </a:lvl1pPr>
          </a:lstStyle>
          <a:p>
            <a:r>
              <a:rPr lang="zh-CN" altLang="zh-CN" dirty="0"/>
              <a:t>临时用电</a:t>
            </a:r>
            <a:r>
              <a:rPr lang="zh-CN" altLang="en-US" dirty="0"/>
              <a:t>的</a:t>
            </a:r>
            <a:r>
              <a:rPr lang="zh-CN" altLang="zh-CN" dirty="0"/>
              <a:t>配电盘</a:t>
            </a:r>
            <a:r>
              <a:rPr lang="zh-CN" altLang="en-US" dirty="0"/>
              <a:t>/</a:t>
            </a:r>
            <a:r>
              <a:rPr lang="zh-CN" altLang="zh-CN" dirty="0"/>
              <a:t>箱应有</a:t>
            </a:r>
            <a:r>
              <a:rPr lang="zh-CN" altLang="en-US" dirty="0"/>
              <a:t>安全警示</a:t>
            </a:r>
            <a:r>
              <a:rPr lang="zh-CN" altLang="zh-CN" dirty="0"/>
              <a:t>标识，盘、箱、门应能牢靠关闭并能上锁。</a:t>
            </a:r>
            <a:endParaRPr lang="zh-CN" altLang="en-US" dirty="0"/>
          </a:p>
        </p:txBody>
      </p:sp>
      <p:sp>
        <p:nvSpPr>
          <p:cNvPr id="44" name="文本框 43"/>
          <p:cNvSpPr txBox="1"/>
          <p:nvPr/>
        </p:nvSpPr>
        <p:spPr>
          <a:xfrm>
            <a:off x="2013936" y="3473109"/>
            <a:ext cx="9314464" cy="369332"/>
          </a:xfrm>
          <a:prstGeom prst="rect">
            <a:avLst/>
          </a:prstGeom>
          <a:noFill/>
        </p:spPr>
        <p:txBody>
          <a:bodyPr wrap="square" rtlCol="0">
            <a:spAutoFit/>
          </a:bodyPr>
          <a:lstStyle>
            <a:defPPr>
              <a:defRPr lang="zh-CN"/>
            </a:defPPr>
            <a:lvl1pPr>
              <a:lnSpc>
                <a:spcPct val="100000"/>
              </a:lnSpc>
              <a:defRPr>
                <a:solidFill>
                  <a:schemeClr val="tx1">
                    <a:lumMod val="85000"/>
                    <a:lumOff val="15000"/>
                  </a:schemeClr>
                </a:solidFill>
                <a:latin typeface="微软雅黑" pitchFamily="34" charset="-122"/>
                <a:ea typeface="微软雅黑" pitchFamily="34" charset="-122"/>
              </a:defRPr>
            </a:lvl1pPr>
          </a:lstStyle>
          <a:p>
            <a:r>
              <a:rPr lang="zh-CN" altLang="zh-CN" dirty="0"/>
              <a:t>移动</a:t>
            </a:r>
            <a:r>
              <a:rPr lang="zh-CN" altLang="en-US" dirty="0"/>
              <a:t>设备</a:t>
            </a:r>
            <a:r>
              <a:rPr lang="zh-CN" altLang="zh-CN" dirty="0"/>
              <a:t>、手持式电动工具应逐个配置漏电保护器和电源开关</a:t>
            </a:r>
            <a:r>
              <a:rPr lang="zh-CN" altLang="en-US" dirty="0"/>
              <a:t>。</a:t>
            </a:r>
          </a:p>
        </p:txBody>
      </p:sp>
      <p:sp>
        <p:nvSpPr>
          <p:cNvPr id="45" name="文本框 44"/>
          <p:cNvSpPr txBox="1"/>
          <p:nvPr/>
        </p:nvSpPr>
        <p:spPr>
          <a:xfrm>
            <a:off x="1988804" y="4116646"/>
            <a:ext cx="9314464" cy="874407"/>
          </a:xfrm>
          <a:prstGeom prst="rect">
            <a:avLst/>
          </a:prstGeom>
          <a:noFill/>
        </p:spPr>
        <p:txBody>
          <a:bodyPr wrap="square" rtlCol="0">
            <a:spAutoFit/>
          </a:bodyPr>
          <a:lstStyle>
            <a:defPPr>
              <a:defRPr lang="zh-CN"/>
            </a:defPPr>
            <a:lvl1pPr>
              <a:lnSpc>
                <a:spcPct val="150000"/>
              </a:lnSpc>
              <a:defRPr>
                <a:solidFill>
                  <a:schemeClr val="tx1">
                    <a:lumMod val="85000"/>
                    <a:lumOff val="15000"/>
                  </a:schemeClr>
                </a:solidFill>
                <a:latin typeface="微软雅黑" pitchFamily="34" charset="-122"/>
                <a:ea typeface="微软雅黑" pitchFamily="34" charset="-122"/>
              </a:defRPr>
            </a:lvl1pPr>
          </a:lstStyle>
          <a:p>
            <a:r>
              <a:rPr lang="zh-CN" altLang="zh-CN" dirty="0"/>
              <a:t>行灯电压不应超过</a:t>
            </a:r>
            <a:r>
              <a:rPr lang="en-US" altLang="zh-CN" dirty="0"/>
              <a:t>36 V</a:t>
            </a:r>
            <a:r>
              <a:rPr lang="zh-CN" altLang="zh-CN" dirty="0"/>
              <a:t>；在特别潮湿的场所或塔、釜、槽、罐等金属设备内作业，临时照明行灯电压不应超过</a:t>
            </a:r>
            <a:r>
              <a:rPr lang="en-US" altLang="zh-CN" dirty="0"/>
              <a:t>12V</a:t>
            </a:r>
            <a:r>
              <a:rPr lang="zh-CN" altLang="zh-CN" dirty="0"/>
              <a:t>；</a:t>
            </a:r>
            <a:endParaRPr lang="zh-CN" altLang="en-US" dirty="0"/>
          </a:p>
        </p:txBody>
      </p:sp>
      <p:sp>
        <p:nvSpPr>
          <p:cNvPr id="46" name="文本框 45"/>
          <p:cNvSpPr txBox="1"/>
          <p:nvPr/>
        </p:nvSpPr>
        <p:spPr>
          <a:xfrm>
            <a:off x="1988804" y="5213368"/>
            <a:ext cx="9314464" cy="369332"/>
          </a:xfrm>
          <a:prstGeom prst="rect">
            <a:avLst/>
          </a:prstGeom>
          <a:noFill/>
        </p:spPr>
        <p:txBody>
          <a:bodyPr wrap="square" rtlCol="0">
            <a:spAutoFit/>
          </a:bodyPr>
          <a:lstStyle>
            <a:defPPr>
              <a:defRPr lang="zh-CN"/>
            </a:defPPr>
            <a:lvl1pPr>
              <a:lnSpc>
                <a:spcPct val="100000"/>
              </a:lnSpc>
              <a:defRPr>
                <a:solidFill>
                  <a:schemeClr val="tx1">
                    <a:lumMod val="85000"/>
                    <a:lumOff val="15000"/>
                  </a:schemeClr>
                </a:solidFill>
                <a:latin typeface="微软雅黑" pitchFamily="34" charset="-122"/>
                <a:ea typeface="微软雅黑" pitchFamily="34" charset="-122"/>
              </a:defRPr>
            </a:lvl1pPr>
          </a:lstStyle>
          <a:p>
            <a:r>
              <a:rPr lang="zh-CN" altLang="en-US" dirty="0"/>
              <a:t>火灾爆炸危险场所应使用相应防爆等级的电源及电气元件，并采取相应的防爆安全措施</a:t>
            </a:r>
            <a:r>
              <a:rPr lang="en-US" altLang="zh-CN" dirty="0"/>
              <a:t>;</a:t>
            </a:r>
            <a:endParaRPr lang="zh-CN" altLang="en-US" dirty="0"/>
          </a:p>
        </p:txBody>
      </p:sp>
      <p:sp>
        <p:nvSpPr>
          <p:cNvPr id="47" name="椭圆 46"/>
          <p:cNvSpPr/>
          <p:nvPr/>
        </p:nvSpPr>
        <p:spPr>
          <a:xfrm>
            <a:off x="1621199" y="5222700"/>
            <a:ext cx="360000" cy="360000"/>
          </a:xfrm>
          <a:prstGeom prst="ellipse">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文本框 47"/>
          <p:cNvSpPr txBox="1"/>
          <p:nvPr/>
        </p:nvSpPr>
        <p:spPr>
          <a:xfrm>
            <a:off x="1702787" y="3434263"/>
            <a:ext cx="207034" cy="369332"/>
          </a:xfrm>
          <a:prstGeom prst="rect">
            <a:avLst/>
          </a:prstGeom>
          <a:noFill/>
        </p:spPr>
        <p:txBody>
          <a:bodyPr wrap="square" rtlCol="0">
            <a:spAutoFit/>
          </a:bodyPr>
          <a:lstStyle>
            <a:defPPr>
              <a:defRPr lang="zh-CN"/>
            </a:defPPr>
            <a:lvl1pPr algn="ctr">
              <a:defRPr b="1">
                <a:latin typeface="微软雅黑" pitchFamily="34" charset="-122"/>
                <a:ea typeface="微软雅黑" pitchFamily="34" charset="-122"/>
              </a:defRPr>
            </a:lvl1pPr>
          </a:lstStyle>
          <a:p>
            <a:r>
              <a:rPr lang="en-US" altLang="zh-CN" dirty="0"/>
              <a:t>8</a:t>
            </a:r>
            <a:endParaRPr lang="zh-CN" altLang="en-US" dirty="0"/>
          </a:p>
        </p:txBody>
      </p:sp>
      <p:sp>
        <p:nvSpPr>
          <p:cNvPr id="49" name="文本框 48"/>
          <p:cNvSpPr txBox="1"/>
          <p:nvPr/>
        </p:nvSpPr>
        <p:spPr>
          <a:xfrm>
            <a:off x="1711630" y="4194548"/>
            <a:ext cx="202730" cy="369332"/>
          </a:xfrm>
          <a:prstGeom prst="rect">
            <a:avLst/>
          </a:prstGeom>
          <a:noFill/>
        </p:spPr>
        <p:txBody>
          <a:bodyPr wrap="square" rtlCol="0">
            <a:spAutoFit/>
          </a:bodyPr>
          <a:lstStyle>
            <a:defPPr>
              <a:defRPr lang="zh-CN"/>
            </a:defPPr>
            <a:lvl1pPr algn="ctr">
              <a:defRPr b="1">
                <a:latin typeface="微软雅黑" pitchFamily="34" charset="-122"/>
                <a:ea typeface="微软雅黑" pitchFamily="34" charset="-122"/>
              </a:defRPr>
            </a:lvl1pPr>
          </a:lstStyle>
          <a:p>
            <a:r>
              <a:rPr lang="en-US" altLang="zh-CN" dirty="0"/>
              <a:t>9</a:t>
            </a:r>
            <a:endParaRPr lang="zh-CN" altLang="en-US" dirty="0"/>
          </a:p>
        </p:txBody>
      </p:sp>
      <p:sp>
        <p:nvSpPr>
          <p:cNvPr id="50" name="文本框 49"/>
          <p:cNvSpPr txBox="1"/>
          <p:nvPr/>
        </p:nvSpPr>
        <p:spPr>
          <a:xfrm>
            <a:off x="1559825" y="5233423"/>
            <a:ext cx="492958" cy="338554"/>
          </a:xfrm>
          <a:prstGeom prst="rect">
            <a:avLst/>
          </a:prstGeom>
          <a:noFill/>
        </p:spPr>
        <p:txBody>
          <a:bodyPr wrap="square" rtlCol="0">
            <a:spAutoFit/>
          </a:bodyPr>
          <a:lstStyle>
            <a:defPPr>
              <a:defRPr lang="zh-CN"/>
            </a:defPPr>
            <a:lvl1pPr algn="ctr">
              <a:defRPr b="1">
                <a:latin typeface="微软雅黑" pitchFamily="34" charset="-122"/>
                <a:ea typeface="微软雅黑" pitchFamily="34" charset="-122"/>
              </a:defRPr>
            </a:lvl1pPr>
          </a:lstStyle>
          <a:p>
            <a:r>
              <a:rPr lang="en-US" altLang="zh-CN" sz="1600" dirty="0"/>
              <a:t>10</a:t>
            </a:r>
            <a:endParaRPr lang="zh-CN" altLang="en-US" sz="1600" dirty="0"/>
          </a:p>
        </p:txBody>
      </p:sp>
      <p:sp>
        <p:nvSpPr>
          <p:cNvPr id="51" name="文本框 50"/>
          <p:cNvSpPr txBox="1"/>
          <p:nvPr/>
        </p:nvSpPr>
        <p:spPr>
          <a:xfrm>
            <a:off x="1707053" y="2611853"/>
            <a:ext cx="207034" cy="369332"/>
          </a:xfrm>
          <a:prstGeom prst="rect">
            <a:avLst/>
          </a:prstGeom>
          <a:noFill/>
        </p:spPr>
        <p:txBody>
          <a:bodyPr wrap="square" rtlCol="0">
            <a:spAutoFit/>
          </a:bodyPr>
          <a:lstStyle>
            <a:defPPr>
              <a:defRPr lang="zh-CN"/>
            </a:defPPr>
            <a:lvl1pPr algn="ctr">
              <a:defRPr b="1">
                <a:latin typeface="微软雅黑" pitchFamily="34" charset="-122"/>
                <a:ea typeface="微软雅黑" pitchFamily="34" charset="-122"/>
              </a:defRPr>
            </a:lvl1pPr>
          </a:lstStyle>
          <a:p>
            <a:r>
              <a:rPr lang="en-US" altLang="zh-CN" dirty="0"/>
              <a:t>7</a:t>
            </a:r>
            <a:endParaRPr lang="zh-CN" altLang="en-US" dirty="0"/>
          </a:p>
        </p:txBody>
      </p:sp>
      <p:sp>
        <p:nvSpPr>
          <p:cNvPr id="24" name="椭圆 23"/>
          <p:cNvSpPr/>
          <p:nvPr/>
        </p:nvSpPr>
        <p:spPr>
          <a:xfrm>
            <a:off x="1621199" y="6030605"/>
            <a:ext cx="360000" cy="360000"/>
          </a:xfrm>
          <a:prstGeom prst="ellipse">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文本框 25"/>
          <p:cNvSpPr txBox="1"/>
          <p:nvPr/>
        </p:nvSpPr>
        <p:spPr>
          <a:xfrm>
            <a:off x="2013936" y="6025939"/>
            <a:ext cx="9314464" cy="369332"/>
          </a:xfrm>
          <a:prstGeom prst="rect">
            <a:avLst/>
          </a:prstGeom>
          <a:noFill/>
        </p:spPr>
        <p:txBody>
          <a:bodyPr wrap="square" rtlCol="0">
            <a:spAutoFit/>
          </a:bodyPr>
          <a:lstStyle>
            <a:defPPr>
              <a:defRPr lang="zh-CN"/>
            </a:defPPr>
            <a:lvl1pPr>
              <a:lnSpc>
                <a:spcPct val="100000"/>
              </a:lnSpc>
              <a:defRPr>
                <a:solidFill>
                  <a:schemeClr val="tx1">
                    <a:lumMod val="85000"/>
                    <a:lumOff val="15000"/>
                  </a:schemeClr>
                </a:solidFill>
                <a:latin typeface="微软雅黑" pitchFamily="34" charset="-122"/>
                <a:ea typeface="微软雅黑" pitchFamily="34" charset="-122"/>
              </a:defRPr>
            </a:lvl1pPr>
          </a:lstStyle>
          <a:p>
            <a:r>
              <a:rPr lang="zh-CN" altLang="en-US" dirty="0"/>
              <a:t>临时用电线路应由电气专业人员检查合格后方可使用，搬迁或移动后的应再次检查确认。</a:t>
            </a:r>
          </a:p>
        </p:txBody>
      </p:sp>
      <p:sp>
        <p:nvSpPr>
          <p:cNvPr id="27" name="文本框 26"/>
          <p:cNvSpPr txBox="1"/>
          <p:nvPr/>
        </p:nvSpPr>
        <p:spPr>
          <a:xfrm>
            <a:off x="1568957" y="6041328"/>
            <a:ext cx="472166" cy="338554"/>
          </a:xfrm>
          <a:prstGeom prst="rect">
            <a:avLst/>
          </a:prstGeom>
          <a:noFill/>
        </p:spPr>
        <p:txBody>
          <a:bodyPr wrap="square" rtlCol="0">
            <a:spAutoFit/>
          </a:bodyPr>
          <a:lstStyle>
            <a:defPPr>
              <a:defRPr lang="zh-CN"/>
            </a:defPPr>
            <a:lvl1pPr algn="ctr">
              <a:defRPr sz="1600" b="1">
                <a:latin typeface="微软雅黑" pitchFamily="34" charset="-122"/>
                <a:ea typeface="微软雅黑" pitchFamily="34" charset="-122"/>
              </a:defRPr>
            </a:lvl1pPr>
          </a:lstStyle>
          <a:p>
            <a:r>
              <a:rPr lang="en-US" altLang="zh-CN" dirty="0"/>
              <a:t>11</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6082693" y="2418646"/>
            <a:ext cx="5258813" cy="2590801"/>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286752"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盲板抽堵作业安全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05</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858361" y="1306609"/>
            <a:ext cx="1646839"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（一）定义</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rgbClr val="FBBF07"/>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6301199" y="2706079"/>
            <a:ext cx="4517002" cy="2015936"/>
          </a:xfrm>
          <a:prstGeom prst="rect">
            <a:avLst/>
          </a:prstGeom>
          <a:noFill/>
        </p:spPr>
        <p:txBody>
          <a:bodyPr wrap="square" rtlCol="0">
            <a:spAutoFit/>
          </a:bodyPr>
          <a:lstStyle/>
          <a:p>
            <a:pPr marL="0" lvl="1" defTabSz="911225">
              <a:lnSpc>
                <a:spcPct val="125000"/>
              </a:lnSpc>
              <a:spcBef>
                <a:spcPct val="0"/>
              </a:spcBef>
            </a:pPr>
            <a:r>
              <a:rPr lang="zh-CN" altLang="en-US" sz="2000" dirty="0">
                <a:solidFill>
                  <a:schemeClr val="bg1"/>
                </a:solidFill>
                <a:latin typeface="微软雅黑" pitchFamily="34" charset="-122"/>
                <a:ea typeface="微软雅黑" pitchFamily="34" charset="-122"/>
              </a:rPr>
              <a:t>盲板抽堵作业是指设备抢修或检修过程中，设备、管道内存有物料</a:t>
            </a:r>
            <a:r>
              <a:rPr lang="en-US" altLang="en-US" sz="2000" dirty="0">
                <a:solidFill>
                  <a:schemeClr val="bg1"/>
                </a:solidFill>
                <a:latin typeface="微软雅黑" pitchFamily="34" charset="-122"/>
                <a:ea typeface="微软雅黑" pitchFamily="34" charset="-122"/>
              </a:rPr>
              <a:t>(</a:t>
            </a:r>
            <a:r>
              <a:rPr lang="zh-CN" altLang="en-US" sz="2000" dirty="0">
                <a:solidFill>
                  <a:schemeClr val="bg1"/>
                </a:solidFill>
                <a:latin typeface="微软雅黑" pitchFamily="34" charset="-122"/>
                <a:ea typeface="微软雅黑" pitchFamily="34" charset="-122"/>
              </a:rPr>
              <a:t>气、液、固态</a:t>
            </a:r>
            <a:r>
              <a:rPr lang="en-US" altLang="en-US" sz="2000" dirty="0">
                <a:solidFill>
                  <a:schemeClr val="bg1"/>
                </a:solidFill>
                <a:latin typeface="微软雅黑" pitchFamily="34" charset="-122"/>
                <a:ea typeface="微软雅黑" pitchFamily="34" charset="-122"/>
              </a:rPr>
              <a:t>)</a:t>
            </a:r>
            <a:r>
              <a:rPr lang="zh-CN" altLang="en-US" sz="2000" dirty="0">
                <a:solidFill>
                  <a:schemeClr val="bg1"/>
                </a:solidFill>
                <a:latin typeface="微软雅黑" pitchFamily="34" charset="-122"/>
                <a:ea typeface="微软雅黑" pitchFamily="34" charset="-122"/>
              </a:rPr>
              <a:t>及一定温度、压力情况时的盲板抽堵，或设备、管道内物料经吹扫、置换、清洗后的盲板抽堵</a:t>
            </a:r>
            <a:r>
              <a:rPr lang="zh-CN" altLang="en-US" sz="2000" dirty="0">
                <a:solidFill>
                  <a:srgbClr val="110310"/>
                </a:solidFill>
                <a:latin typeface="微软雅黑" pitchFamily="34" charset="-122"/>
                <a:ea typeface="微软雅黑" pitchFamily="34" charset="-122"/>
              </a:rPr>
              <a:t>。</a:t>
            </a:r>
          </a:p>
        </p:txBody>
      </p:sp>
      <p:pic>
        <p:nvPicPr>
          <p:cNvPr id="12" name="内容占位符 3" descr="IMG_4436.jpg"/>
          <p:cNvPicPr>
            <a:picLocks noChangeAspect="1"/>
          </p:cNvPicPr>
          <p:nvPr/>
        </p:nvPicPr>
        <p:blipFill>
          <a:blip r:embed="rId3" cstate="email"/>
          <a:srcRect/>
          <a:stretch>
            <a:fillRect/>
          </a:stretch>
        </p:blipFill>
        <p:spPr bwMode="auto">
          <a:xfrm>
            <a:off x="1483991" y="2418647"/>
            <a:ext cx="441325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1709397" y="2009872"/>
            <a:ext cx="10290516" cy="4580709"/>
          </a:xfrm>
          <a:prstGeom prst="rect">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286752"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盲板抽堵作业安全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05</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858362" y="1293963"/>
            <a:ext cx="3144960"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（二）盲板抽堵作业职责</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FFC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2" name="文本框 31"/>
          <p:cNvSpPr txBox="1"/>
          <p:nvPr/>
        </p:nvSpPr>
        <p:spPr>
          <a:xfrm>
            <a:off x="1817784" y="2745236"/>
            <a:ext cx="9842895" cy="861774"/>
          </a:xfrm>
          <a:prstGeom prst="rect">
            <a:avLst/>
          </a:prstGeom>
          <a:noFill/>
        </p:spPr>
        <p:txBody>
          <a:bodyPr wrap="square" rtlCol="0">
            <a:spAutoFit/>
          </a:bodyPr>
          <a:lstStyle/>
          <a:p>
            <a:pPr algn="just">
              <a:lnSpc>
                <a:spcPct val="125000"/>
              </a:lnSpc>
            </a:pPr>
            <a:r>
              <a:rPr lang="zh-CN" altLang="en-US" sz="2000" dirty="0">
                <a:solidFill>
                  <a:schemeClr val="bg1"/>
                </a:solidFill>
                <a:latin typeface="微软雅黑" pitchFamily="34" charset="-122"/>
                <a:ea typeface="微软雅黑" pitchFamily="34" charset="-122"/>
              </a:rPr>
              <a:t>负责按规定办理</a:t>
            </a:r>
            <a:r>
              <a:rPr lang="en-US" altLang="zh-CN" sz="2000" dirty="0">
                <a:solidFill>
                  <a:schemeClr val="bg1"/>
                </a:solidFill>
                <a:latin typeface="微软雅黑" pitchFamily="34" charset="-122"/>
                <a:ea typeface="微软雅黑" pitchFamily="34" charset="-122"/>
              </a:rPr>
              <a:t>《</a:t>
            </a:r>
            <a:r>
              <a:rPr lang="zh-CN" altLang="en-US" sz="2000" dirty="0">
                <a:solidFill>
                  <a:schemeClr val="bg1"/>
                </a:solidFill>
                <a:latin typeface="微软雅黑" pitchFamily="34" charset="-122"/>
                <a:ea typeface="微软雅黑" pitchFamily="34" charset="-122"/>
              </a:rPr>
              <a:t>盲板抽堵作业安全许可证</a:t>
            </a:r>
            <a:r>
              <a:rPr lang="en-US" altLang="zh-CN" sz="2000" dirty="0">
                <a:solidFill>
                  <a:schemeClr val="bg1"/>
                </a:solidFill>
                <a:latin typeface="微软雅黑" pitchFamily="34" charset="-122"/>
                <a:ea typeface="微软雅黑" pitchFamily="34" charset="-122"/>
              </a:rPr>
              <a:t>》</a:t>
            </a:r>
            <a:r>
              <a:rPr lang="zh-CN" altLang="en-US" sz="2000" dirty="0">
                <a:solidFill>
                  <a:schemeClr val="bg1"/>
                </a:solidFill>
                <a:latin typeface="微软雅黑" pitchFamily="34" charset="-122"/>
                <a:ea typeface="微软雅黑" pitchFamily="34" charset="-122"/>
              </a:rPr>
              <a:t>，制定安全措施并监督实施，组织安排作业人员，对作业人员进行安全教育，确保作业安全；</a:t>
            </a:r>
          </a:p>
        </p:txBody>
      </p:sp>
      <p:sp>
        <p:nvSpPr>
          <p:cNvPr id="34" name="文本框 33"/>
          <p:cNvSpPr txBox="1"/>
          <p:nvPr/>
        </p:nvSpPr>
        <p:spPr>
          <a:xfrm>
            <a:off x="1858362" y="4184326"/>
            <a:ext cx="9802318" cy="861774"/>
          </a:xfrm>
          <a:prstGeom prst="rect">
            <a:avLst/>
          </a:prstGeom>
          <a:noFill/>
        </p:spPr>
        <p:txBody>
          <a:bodyPr wrap="square" rtlCol="0">
            <a:spAutoFit/>
          </a:bodyPr>
          <a:lstStyle>
            <a:defPPr>
              <a:defRPr lang="zh-CN"/>
            </a:defPPr>
            <a:lvl1pPr algn="just">
              <a:lnSpc>
                <a:spcPct val="125000"/>
              </a:lnSpc>
              <a:defRPr sz="2000">
                <a:solidFill>
                  <a:schemeClr val="bg1"/>
                </a:solidFill>
                <a:latin typeface="微软雅黑" pitchFamily="34" charset="-122"/>
                <a:ea typeface="微软雅黑" pitchFamily="34" charset="-122"/>
              </a:defRPr>
            </a:lvl1pPr>
          </a:lstStyle>
          <a:p>
            <a:r>
              <a:rPr lang="zh-CN" altLang="en-US" dirty="0"/>
              <a:t>应遵守盲板抽堵作业安全管理制度，按规定穿戴劳动防护用品和安全保护用具，认真执行安全措施，在安全措施不完善或没有办理有效许可证时应拒绝盲板抽堵作业 。</a:t>
            </a:r>
          </a:p>
        </p:txBody>
      </p:sp>
      <p:sp>
        <p:nvSpPr>
          <p:cNvPr id="42" name="矩形 41"/>
          <p:cNvSpPr/>
          <p:nvPr/>
        </p:nvSpPr>
        <p:spPr>
          <a:xfrm>
            <a:off x="1841566" y="3729210"/>
            <a:ext cx="2865301" cy="44022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文本框 35"/>
          <p:cNvSpPr txBox="1"/>
          <p:nvPr/>
        </p:nvSpPr>
        <p:spPr>
          <a:xfrm>
            <a:off x="1858361" y="5591555"/>
            <a:ext cx="9873863" cy="826637"/>
          </a:xfrm>
          <a:prstGeom prst="rect">
            <a:avLst/>
          </a:prstGeom>
          <a:noFill/>
        </p:spPr>
        <p:txBody>
          <a:bodyPr wrap="square" rtlCol="0">
            <a:spAutoFit/>
          </a:bodyPr>
          <a:lstStyle>
            <a:defPPr>
              <a:defRPr lang="zh-CN"/>
            </a:defPPr>
            <a:lvl1pPr algn="just">
              <a:lnSpc>
                <a:spcPct val="125000"/>
              </a:lnSpc>
              <a:defRPr sz="2000">
                <a:solidFill>
                  <a:schemeClr val="bg1"/>
                </a:solidFill>
                <a:latin typeface="微软雅黑" pitchFamily="34" charset="-122"/>
                <a:ea typeface="微软雅黑" pitchFamily="34" charset="-122"/>
              </a:defRPr>
            </a:lvl1pPr>
          </a:lstStyle>
          <a:p>
            <a:r>
              <a:rPr lang="zh-CN" altLang="en-US" dirty="0"/>
              <a:t>会同作业负责人检查落实现场作业安全措施，确保作业场所符合抽堵盲板作业作业安全规定；</a:t>
            </a:r>
          </a:p>
        </p:txBody>
      </p:sp>
      <p:sp>
        <p:nvSpPr>
          <p:cNvPr id="41" name="矩形 40"/>
          <p:cNvSpPr/>
          <p:nvPr/>
        </p:nvSpPr>
        <p:spPr>
          <a:xfrm>
            <a:off x="1817784" y="2284954"/>
            <a:ext cx="2865301" cy="44022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文本框 9"/>
          <p:cNvSpPr txBox="1"/>
          <p:nvPr/>
        </p:nvSpPr>
        <p:spPr>
          <a:xfrm>
            <a:off x="2159230" y="2305607"/>
            <a:ext cx="2040474" cy="400114"/>
          </a:xfrm>
          <a:prstGeom prst="rect">
            <a:avLst/>
          </a:prstGeom>
          <a:noFill/>
        </p:spPr>
        <p:txBody>
          <a:bodyPr wrap="square" rtlCol="0">
            <a:spAutoFit/>
          </a:bodyPr>
          <a:lstStyle/>
          <a:p>
            <a:pPr algn="ctr"/>
            <a:r>
              <a:rPr lang="zh-CN" altLang="en-US" sz="2000" b="1" dirty="0">
                <a:solidFill>
                  <a:srgbClr val="FFC000"/>
                </a:solidFill>
                <a:latin typeface="微软雅黑" pitchFamily="34" charset="-122"/>
                <a:ea typeface="微软雅黑" pitchFamily="34" charset="-122"/>
              </a:rPr>
              <a:t>作业负责人职责</a:t>
            </a:r>
            <a:endParaRPr lang="zh-CN" altLang="en-US" sz="2000" dirty="0">
              <a:solidFill>
                <a:srgbClr val="FFC000"/>
              </a:solidFill>
              <a:latin typeface="微软雅黑" pitchFamily="34" charset="-122"/>
              <a:ea typeface="微软雅黑" pitchFamily="34" charset="-122"/>
            </a:endParaRPr>
          </a:p>
        </p:txBody>
      </p:sp>
      <p:sp>
        <p:nvSpPr>
          <p:cNvPr id="40" name="矩形 39"/>
          <p:cNvSpPr/>
          <p:nvPr/>
        </p:nvSpPr>
        <p:spPr>
          <a:xfrm>
            <a:off x="1835556" y="5151331"/>
            <a:ext cx="2865301" cy="44022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32"/>
          <p:cNvSpPr txBox="1"/>
          <p:nvPr/>
        </p:nvSpPr>
        <p:spPr>
          <a:xfrm>
            <a:off x="2286230" y="3778145"/>
            <a:ext cx="1834041" cy="397618"/>
          </a:xfrm>
          <a:prstGeom prst="rect">
            <a:avLst/>
          </a:prstGeom>
          <a:noFill/>
        </p:spPr>
        <p:txBody>
          <a:bodyPr wrap="square" rtlCol="0">
            <a:spAutoFit/>
          </a:bodyPr>
          <a:lstStyle/>
          <a:p>
            <a:r>
              <a:rPr lang="zh-CN" altLang="en-US" sz="2000" b="1" dirty="0">
                <a:solidFill>
                  <a:srgbClr val="FFC000"/>
                </a:solidFill>
                <a:latin typeface="微软雅黑" pitchFamily="34" charset="-122"/>
                <a:ea typeface="微软雅黑" pitchFamily="34" charset="-122"/>
              </a:rPr>
              <a:t>作业人员职责</a:t>
            </a:r>
          </a:p>
        </p:txBody>
      </p:sp>
      <p:sp>
        <p:nvSpPr>
          <p:cNvPr id="35" name="文本框 34"/>
          <p:cNvSpPr txBox="1"/>
          <p:nvPr/>
        </p:nvSpPr>
        <p:spPr>
          <a:xfrm>
            <a:off x="1764587" y="5171388"/>
            <a:ext cx="3007237" cy="400110"/>
          </a:xfrm>
          <a:prstGeom prst="rect">
            <a:avLst/>
          </a:prstGeom>
          <a:noFill/>
        </p:spPr>
        <p:txBody>
          <a:bodyPr wrap="square" rtlCol="0">
            <a:spAutoFit/>
          </a:bodyPr>
          <a:lstStyle/>
          <a:p>
            <a:pPr algn="ctr"/>
            <a:r>
              <a:rPr lang="zh-CN" altLang="en-US" sz="2000" b="1" dirty="0">
                <a:solidFill>
                  <a:srgbClr val="FFC000"/>
                </a:solidFill>
                <a:latin typeface="微软雅黑" pitchFamily="34" charset="-122"/>
                <a:ea typeface="微软雅黑" pitchFamily="34" charset="-122"/>
              </a:rPr>
              <a:t>作业所在区域负责人职责</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308100" y="222227"/>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盲板抽堵作业安全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05</a:t>
            </a:r>
            <a:endParaRPr lang="zh-CN" altLang="en-US" sz="2400" b="1" dirty="0">
              <a:solidFill>
                <a:schemeClr val="bg1"/>
              </a:solidFill>
              <a:latin typeface="微软雅黑" pitchFamily="34" charset="-122"/>
              <a:ea typeface="微软雅黑" pitchFamily="34" charset="-122"/>
            </a:endParaRP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FFC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chemeClr val="bg1"/>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 name="矩形 7"/>
          <p:cNvSpPr/>
          <p:nvPr/>
        </p:nvSpPr>
        <p:spPr>
          <a:xfrm>
            <a:off x="1863303" y="2070340"/>
            <a:ext cx="10150897" cy="4623758"/>
          </a:xfrm>
          <a:prstGeom prst="rect">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173857" y="2687914"/>
            <a:ext cx="2121918" cy="40011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8"/>
          <p:cNvSpPr txBox="1"/>
          <p:nvPr/>
        </p:nvSpPr>
        <p:spPr>
          <a:xfrm>
            <a:off x="2242778" y="2682862"/>
            <a:ext cx="1984075" cy="400110"/>
          </a:xfrm>
          <a:prstGeom prst="rect">
            <a:avLst/>
          </a:prstGeom>
          <a:noFill/>
        </p:spPr>
        <p:txBody>
          <a:bodyPr wrap="square" rtlCol="0">
            <a:spAutoFit/>
          </a:bodyPr>
          <a:lstStyle/>
          <a:p>
            <a:pPr algn="ctr"/>
            <a:r>
              <a:rPr lang="zh-CN" altLang="en-US" sz="2000" b="1" dirty="0">
                <a:solidFill>
                  <a:srgbClr val="FFC000"/>
                </a:solidFill>
                <a:latin typeface="微软雅黑" pitchFamily="34" charset="-122"/>
                <a:ea typeface="微软雅黑" pitchFamily="34" charset="-122"/>
              </a:rPr>
              <a:t>监护人职责</a:t>
            </a:r>
          </a:p>
        </p:txBody>
      </p:sp>
      <p:sp>
        <p:nvSpPr>
          <p:cNvPr id="29" name="文本框 28"/>
          <p:cNvSpPr txBox="1"/>
          <p:nvPr/>
        </p:nvSpPr>
        <p:spPr>
          <a:xfrm>
            <a:off x="2173857" y="3190826"/>
            <a:ext cx="9497443" cy="1015663"/>
          </a:xfrm>
          <a:prstGeom prst="rect">
            <a:avLst/>
          </a:prstGeom>
          <a:noFill/>
        </p:spPr>
        <p:txBody>
          <a:bodyPr wrap="square" rtlCol="0">
            <a:spAutoFit/>
          </a:bodyPr>
          <a:lstStyle/>
          <a:p>
            <a:pPr algn="just">
              <a:lnSpc>
                <a:spcPct val="150000"/>
              </a:lnSpc>
            </a:pPr>
            <a:r>
              <a:rPr lang="zh-CN" altLang="en-US" sz="2000" dirty="0">
                <a:solidFill>
                  <a:schemeClr val="bg1"/>
                </a:solidFill>
                <a:latin typeface="微软雅黑" pitchFamily="34" charset="-122"/>
                <a:ea typeface="微软雅黑" pitchFamily="34" charset="-122"/>
              </a:rPr>
              <a:t>负责确认作业安全措施和执行应急预案，遇有危险情况时命令停止作业；抽堵盲板作业过程中不得离开作业现场；监督作业人员按规定完成作业，及时纠正违章行为； </a:t>
            </a:r>
          </a:p>
        </p:txBody>
      </p:sp>
      <p:sp>
        <p:nvSpPr>
          <p:cNvPr id="32" name="文本框 31"/>
          <p:cNvSpPr txBox="1"/>
          <p:nvPr/>
        </p:nvSpPr>
        <p:spPr>
          <a:xfrm>
            <a:off x="2173857" y="5311196"/>
            <a:ext cx="9687943" cy="553998"/>
          </a:xfrm>
          <a:prstGeom prst="rect">
            <a:avLst/>
          </a:prstGeom>
          <a:noFill/>
        </p:spPr>
        <p:txBody>
          <a:bodyPr wrap="square" rtlCol="0">
            <a:spAutoFit/>
          </a:bodyPr>
          <a:lstStyle>
            <a:defPPr>
              <a:defRPr lang="zh-CN"/>
            </a:defPPr>
            <a:lvl1pPr algn="just">
              <a:lnSpc>
                <a:spcPct val="150000"/>
              </a:lnSpc>
              <a:defRPr sz="2000">
                <a:solidFill>
                  <a:schemeClr val="bg1"/>
                </a:solidFill>
                <a:latin typeface="微软雅黑" pitchFamily="34" charset="-122"/>
                <a:ea typeface="微软雅黑" pitchFamily="34" charset="-122"/>
              </a:defRPr>
            </a:lvl1pPr>
          </a:lstStyle>
          <a:p>
            <a:r>
              <a:rPr lang="zh-CN" altLang="en-US" dirty="0"/>
              <a:t>到现场对抽堵盲板作业的组织、安全措施等的落实进行核实，对签字行为和后果负责。</a:t>
            </a:r>
          </a:p>
        </p:txBody>
      </p:sp>
      <p:sp>
        <p:nvSpPr>
          <p:cNvPr id="33" name="矩形 32"/>
          <p:cNvSpPr/>
          <p:nvPr/>
        </p:nvSpPr>
        <p:spPr>
          <a:xfrm>
            <a:off x="2174569" y="4674025"/>
            <a:ext cx="2121918" cy="40011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文本框 29"/>
          <p:cNvSpPr txBox="1"/>
          <p:nvPr/>
        </p:nvSpPr>
        <p:spPr>
          <a:xfrm>
            <a:off x="2072214" y="4673376"/>
            <a:ext cx="2332339" cy="400110"/>
          </a:xfrm>
          <a:prstGeom prst="rect">
            <a:avLst/>
          </a:prstGeom>
          <a:noFill/>
        </p:spPr>
        <p:txBody>
          <a:bodyPr wrap="square" rtlCol="0">
            <a:spAutoFit/>
          </a:bodyPr>
          <a:lstStyle/>
          <a:p>
            <a:pPr algn="ctr"/>
            <a:r>
              <a:rPr lang="zh-CN" altLang="en-US" sz="2000" b="1" dirty="0">
                <a:solidFill>
                  <a:srgbClr val="FFC000"/>
                </a:solidFill>
                <a:latin typeface="微软雅黑" pitchFamily="34" charset="-122"/>
                <a:ea typeface="微软雅黑" pitchFamily="34" charset="-122"/>
              </a:rPr>
              <a:t>审批签字人的职责</a:t>
            </a:r>
          </a:p>
        </p:txBody>
      </p:sp>
      <p:sp>
        <p:nvSpPr>
          <p:cNvPr id="15" name="文本框 14"/>
          <p:cNvSpPr txBox="1"/>
          <p:nvPr/>
        </p:nvSpPr>
        <p:spPr>
          <a:xfrm>
            <a:off x="1858362" y="1293963"/>
            <a:ext cx="3144960"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（二）盲板抽堵作业职责</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直接连接符 24"/>
          <p:cNvCxnSpPr>
            <a:stCxn id="20" idx="0"/>
            <a:endCxn id="23" idx="2"/>
          </p:cNvCxnSpPr>
          <p:nvPr/>
        </p:nvCxnSpPr>
        <p:spPr>
          <a:xfrm flipH="1">
            <a:off x="1856817" y="2274182"/>
            <a:ext cx="1544" cy="366355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286752"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盲板抽堵作业安全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05</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858361" y="1306609"/>
            <a:ext cx="4442838"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（三）盲板抽堵作业的主要安全要求</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rgbClr val="FBBF07"/>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1" name="椭圆 10"/>
          <p:cNvSpPr/>
          <p:nvPr/>
        </p:nvSpPr>
        <p:spPr>
          <a:xfrm>
            <a:off x="1642361" y="2236582"/>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1642361" y="3305775"/>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1642361" y="4447432"/>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1631850" y="5520077"/>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2424113" y="2274182"/>
            <a:ext cx="7927726" cy="406971"/>
          </a:xfrm>
          <a:prstGeom prst="rect">
            <a:avLst/>
          </a:prstGeom>
          <a:noFill/>
        </p:spPr>
        <p:txBody>
          <a:bodyPr wrap="square" rtlCol="0">
            <a:spAutoFit/>
          </a:bodyPr>
          <a:lstStyle/>
          <a:p>
            <a:pPr>
              <a:lnSpc>
                <a:spcPct val="125000"/>
              </a:lnSpc>
            </a:pPr>
            <a:r>
              <a:rPr lang="zh-CN" altLang="en-US" dirty="0">
                <a:latin typeface="微软雅黑" pitchFamily="34" charset="-122"/>
                <a:ea typeface="微软雅黑" pitchFamily="34" charset="-122"/>
              </a:rPr>
              <a:t>作业前应办理</a:t>
            </a:r>
            <a:r>
              <a:rPr lang="en-US" altLang="zh-CN" dirty="0">
                <a:latin typeface="微软雅黑" pitchFamily="34" charset="-122"/>
                <a:ea typeface="微软雅黑" pitchFamily="34" charset="-122"/>
              </a:rPr>
              <a:t>《</a:t>
            </a:r>
            <a:r>
              <a:rPr lang="zh-CN" altLang="en-US" dirty="0">
                <a:latin typeface="微软雅黑" pitchFamily="34" charset="-122"/>
                <a:ea typeface="微软雅黑" pitchFamily="34" charset="-122"/>
              </a:rPr>
              <a:t>盲板抽堵作业安全许可证</a:t>
            </a:r>
            <a:r>
              <a:rPr lang="en-US" altLang="zh-CN" dirty="0">
                <a:latin typeface="微软雅黑" pitchFamily="34" charset="-122"/>
                <a:ea typeface="微软雅黑" pitchFamily="34" charset="-122"/>
              </a:rPr>
              <a:t>》(</a:t>
            </a:r>
            <a:r>
              <a:rPr lang="zh-CN" altLang="en-US" dirty="0">
                <a:latin typeface="微软雅黑" pitchFamily="34" charset="-122"/>
                <a:ea typeface="微软雅黑" pitchFamily="34" charset="-122"/>
              </a:rPr>
              <a:t>以下简称</a:t>
            </a:r>
            <a:r>
              <a:rPr lang="en-US" altLang="zh-CN" dirty="0">
                <a:latin typeface="微软雅黑" pitchFamily="34" charset="-122"/>
                <a:ea typeface="微软雅黑" pitchFamily="34" charset="-122"/>
              </a:rPr>
              <a:t>《</a:t>
            </a:r>
            <a:r>
              <a:rPr lang="zh-CN" altLang="en-US" dirty="0">
                <a:latin typeface="微软雅黑" pitchFamily="34" charset="-122"/>
                <a:ea typeface="微软雅黑" pitchFamily="34" charset="-122"/>
              </a:rPr>
              <a:t>许可证</a:t>
            </a:r>
            <a:r>
              <a:rPr lang="en-US" altLang="zh-CN" dirty="0">
                <a:latin typeface="微软雅黑" pitchFamily="34" charset="-122"/>
                <a:ea typeface="微软雅黑" pitchFamily="34" charset="-122"/>
              </a:rPr>
              <a:t>》) </a:t>
            </a:r>
            <a:r>
              <a:rPr lang="zh-CN" altLang="en-US" dirty="0">
                <a:latin typeface="微软雅黑" pitchFamily="34" charset="-122"/>
                <a:ea typeface="微软雅黑" pitchFamily="34" charset="-122"/>
              </a:rPr>
              <a:t>。</a:t>
            </a:r>
          </a:p>
        </p:txBody>
      </p:sp>
      <p:sp>
        <p:nvSpPr>
          <p:cNvPr id="17" name="文本框 16"/>
          <p:cNvSpPr txBox="1"/>
          <p:nvPr/>
        </p:nvSpPr>
        <p:spPr>
          <a:xfrm>
            <a:off x="2424113" y="3311941"/>
            <a:ext cx="8273591" cy="406971"/>
          </a:xfrm>
          <a:prstGeom prst="rect">
            <a:avLst/>
          </a:prstGeom>
          <a:noFill/>
        </p:spPr>
        <p:txBody>
          <a:bodyPr wrap="square" rtlCol="0">
            <a:spAutoFit/>
          </a:bodyPr>
          <a:lstStyle>
            <a:defPPr>
              <a:defRPr lang="zh-CN"/>
            </a:defPPr>
            <a:lvl1pPr>
              <a:lnSpc>
                <a:spcPct val="125000"/>
              </a:lnSpc>
              <a:defRPr>
                <a:latin typeface="微软雅黑" pitchFamily="34" charset="-122"/>
                <a:ea typeface="微软雅黑" pitchFamily="34" charset="-122"/>
              </a:defRPr>
            </a:lvl1pPr>
          </a:lstStyle>
          <a:p>
            <a:r>
              <a:rPr lang="zh-CN" altLang="en-US" dirty="0"/>
              <a:t>盲板抽堵作业应设专人监护，监护人不得离开作业现场。</a:t>
            </a:r>
          </a:p>
        </p:txBody>
      </p:sp>
      <p:sp>
        <p:nvSpPr>
          <p:cNvPr id="18" name="文本框 17"/>
          <p:cNvSpPr txBox="1"/>
          <p:nvPr/>
        </p:nvSpPr>
        <p:spPr>
          <a:xfrm>
            <a:off x="2424113" y="4380400"/>
            <a:ext cx="8853487" cy="507831"/>
          </a:xfrm>
          <a:prstGeom prst="rect">
            <a:avLst/>
          </a:prstGeom>
          <a:noFill/>
        </p:spPr>
        <p:txBody>
          <a:bodyPr wrap="square" rtlCol="0">
            <a:spAutoFit/>
          </a:bodyPr>
          <a:lstStyle/>
          <a:p>
            <a:pPr>
              <a:lnSpc>
                <a:spcPct val="150000"/>
              </a:lnSpc>
            </a:pPr>
            <a:r>
              <a:rPr lang="zh-CN" altLang="en-US" dirty="0">
                <a:latin typeface="微软雅黑" pitchFamily="34" charset="-122"/>
                <a:ea typeface="微软雅黑" pitchFamily="34" charset="-122"/>
              </a:rPr>
              <a:t>生产车间</a:t>
            </a:r>
            <a:r>
              <a:rPr lang="en-US" altLang="zh-CN" dirty="0">
                <a:latin typeface="微软雅黑" pitchFamily="34" charset="-122"/>
                <a:ea typeface="微软雅黑" pitchFamily="34" charset="-122"/>
              </a:rPr>
              <a:t>(</a:t>
            </a:r>
            <a:r>
              <a:rPr lang="zh-CN" altLang="en-US" dirty="0">
                <a:latin typeface="微软雅黑" pitchFamily="34" charset="-122"/>
                <a:ea typeface="微软雅黑" pitchFamily="34" charset="-122"/>
              </a:rPr>
              <a:t>分厂</a:t>
            </a:r>
            <a:r>
              <a:rPr lang="en-US" altLang="zh-CN" dirty="0">
                <a:latin typeface="微软雅黑" pitchFamily="34" charset="-122"/>
                <a:ea typeface="微软雅黑" pitchFamily="34" charset="-122"/>
              </a:rPr>
              <a:t>)</a:t>
            </a:r>
            <a:r>
              <a:rPr lang="zh-CN" altLang="en-US" dirty="0">
                <a:latin typeface="微软雅黑" pitchFamily="34" charset="-122"/>
                <a:ea typeface="微软雅黑" pitchFamily="34" charset="-122"/>
              </a:rPr>
              <a:t>应预先绘制盲板位置图，对盲板进行统一编号，并设专人统一指挥作业。</a:t>
            </a:r>
          </a:p>
        </p:txBody>
      </p:sp>
      <p:sp>
        <p:nvSpPr>
          <p:cNvPr id="19" name="文本框 18"/>
          <p:cNvSpPr txBox="1"/>
          <p:nvPr/>
        </p:nvSpPr>
        <p:spPr>
          <a:xfrm>
            <a:off x="2424113" y="5476071"/>
            <a:ext cx="8472487" cy="923330"/>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zh-CN" altLang="en-US" dirty="0"/>
              <a:t>应根据管道内介质的性质、温度、压力和管道法兰密封面的口径等选择相应材料、强度、口径和符合设计、制造要求的盲板及垫片。高压盲板使用前应经超声波探伤。</a:t>
            </a:r>
          </a:p>
        </p:txBody>
      </p:sp>
      <p:sp>
        <p:nvSpPr>
          <p:cNvPr id="20" name="文本框 19"/>
          <p:cNvSpPr txBox="1"/>
          <p:nvPr/>
        </p:nvSpPr>
        <p:spPr>
          <a:xfrm>
            <a:off x="1616821" y="2274182"/>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1</a:t>
            </a:r>
            <a:endParaRPr lang="zh-CN" altLang="en-US" sz="2000" b="1" dirty="0">
              <a:solidFill>
                <a:schemeClr val="bg1"/>
              </a:solidFill>
              <a:latin typeface="微软雅黑" pitchFamily="34" charset="-122"/>
              <a:ea typeface="微软雅黑" pitchFamily="34" charset="-122"/>
            </a:endParaRPr>
          </a:p>
        </p:txBody>
      </p:sp>
      <p:sp>
        <p:nvSpPr>
          <p:cNvPr id="21" name="文本框 20"/>
          <p:cNvSpPr txBox="1"/>
          <p:nvPr/>
        </p:nvSpPr>
        <p:spPr>
          <a:xfrm>
            <a:off x="1625108" y="3327527"/>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2</a:t>
            </a:r>
            <a:endParaRPr lang="zh-CN" altLang="en-US" sz="2000" b="1" dirty="0">
              <a:solidFill>
                <a:schemeClr val="bg1"/>
              </a:solidFill>
              <a:latin typeface="微软雅黑" pitchFamily="34" charset="-122"/>
              <a:ea typeface="微软雅黑" pitchFamily="34" charset="-122"/>
            </a:endParaRPr>
          </a:p>
        </p:txBody>
      </p:sp>
      <p:sp>
        <p:nvSpPr>
          <p:cNvPr id="22" name="文本框 21"/>
          <p:cNvSpPr txBox="1"/>
          <p:nvPr/>
        </p:nvSpPr>
        <p:spPr>
          <a:xfrm>
            <a:off x="1615277" y="4466732"/>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3</a:t>
            </a:r>
            <a:endParaRPr lang="zh-CN" altLang="en-US" sz="2000" b="1" dirty="0">
              <a:solidFill>
                <a:schemeClr val="bg1"/>
              </a:solidFill>
              <a:latin typeface="微软雅黑" pitchFamily="34" charset="-122"/>
              <a:ea typeface="微软雅黑" pitchFamily="34" charset="-122"/>
            </a:endParaRPr>
          </a:p>
        </p:txBody>
      </p:sp>
      <p:sp>
        <p:nvSpPr>
          <p:cNvPr id="23" name="文本框 22"/>
          <p:cNvSpPr txBox="1"/>
          <p:nvPr/>
        </p:nvSpPr>
        <p:spPr>
          <a:xfrm>
            <a:off x="1615277" y="5537626"/>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4</a:t>
            </a:r>
            <a:endParaRPr lang="zh-CN" altLang="en-US" sz="2000" b="1" dirty="0">
              <a:solidFill>
                <a:schemeClr val="bg1"/>
              </a:solidFill>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直接连接符 24"/>
          <p:cNvCxnSpPr>
            <a:stCxn id="20" idx="0"/>
            <a:endCxn id="23" idx="2"/>
          </p:cNvCxnSpPr>
          <p:nvPr/>
        </p:nvCxnSpPr>
        <p:spPr>
          <a:xfrm flipH="1">
            <a:off x="1856817" y="2274182"/>
            <a:ext cx="1544" cy="366355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286752"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盲板抽堵作业安全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05</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858361" y="1306609"/>
            <a:ext cx="4442838"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（三）盲板抽堵作业的主要安全要求</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rgbClr val="FBBF07"/>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1" name="椭圆 10"/>
          <p:cNvSpPr/>
          <p:nvPr/>
        </p:nvSpPr>
        <p:spPr>
          <a:xfrm>
            <a:off x="1642361" y="2236582"/>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1642361" y="3305775"/>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1642361" y="4447432"/>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1631850" y="5520077"/>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2362300" y="2227684"/>
            <a:ext cx="8915300" cy="874407"/>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zh-CN" altLang="en-US" dirty="0"/>
              <a:t>作业单位应按图进行盲板抽堵作业，并对每个盲板设标牌进行标识，标牌编号应与盲板位置图上的盲板编号一致。生产车间</a:t>
            </a:r>
            <a:r>
              <a:rPr lang="en-US" altLang="zh-CN" dirty="0"/>
              <a:t>(</a:t>
            </a:r>
            <a:r>
              <a:rPr lang="zh-CN" altLang="en-US" dirty="0"/>
              <a:t>分厂</a:t>
            </a:r>
            <a:r>
              <a:rPr lang="en-US" altLang="zh-CN" dirty="0"/>
              <a:t>)</a:t>
            </a:r>
            <a:r>
              <a:rPr lang="zh-CN" altLang="en-US" dirty="0"/>
              <a:t>应逐一确认并做好记录。</a:t>
            </a:r>
            <a:endParaRPr lang="en-US" altLang="zh-CN" dirty="0"/>
          </a:p>
        </p:txBody>
      </p:sp>
      <p:sp>
        <p:nvSpPr>
          <p:cNvPr id="17" name="文本框 16"/>
          <p:cNvSpPr txBox="1"/>
          <p:nvPr/>
        </p:nvSpPr>
        <p:spPr>
          <a:xfrm>
            <a:off x="2362300" y="3337109"/>
            <a:ext cx="8273591" cy="369332"/>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pPr>
              <a:lnSpc>
                <a:spcPct val="100000"/>
              </a:lnSpc>
            </a:pPr>
            <a:r>
              <a:rPr lang="zh-CN" altLang="en-US" dirty="0"/>
              <a:t>作业时，作业点压力应降为常压。</a:t>
            </a:r>
          </a:p>
        </p:txBody>
      </p:sp>
      <p:sp>
        <p:nvSpPr>
          <p:cNvPr id="18" name="文本框 17"/>
          <p:cNvSpPr txBox="1"/>
          <p:nvPr/>
        </p:nvSpPr>
        <p:spPr>
          <a:xfrm>
            <a:off x="2362300" y="4396818"/>
            <a:ext cx="7954077" cy="874407"/>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zh-CN" altLang="en-US" dirty="0"/>
              <a:t>在有毒介质的管道、设备上进行盲板抽堵作业时，作业人员应选用适合的防护用具</a:t>
            </a:r>
          </a:p>
        </p:txBody>
      </p:sp>
      <p:sp>
        <p:nvSpPr>
          <p:cNvPr id="19" name="文本框 18"/>
          <p:cNvSpPr txBox="1"/>
          <p:nvPr/>
        </p:nvSpPr>
        <p:spPr>
          <a:xfrm>
            <a:off x="2338352" y="5442693"/>
            <a:ext cx="8249730" cy="874407"/>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zh-CN" altLang="en-US" dirty="0"/>
              <a:t>在易燃易爆场所进行盲板抽堵作业时，作业人员应穿防静电工作服、工作鞋，并应使用防爆灯具和防爆工具</a:t>
            </a:r>
          </a:p>
        </p:txBody>
      </p:sp>
      <p:sp>
        <p:nvSpPr>
          <p:cNvPr id="20" name="文本框 19"/>
          <p:cNvSpPr txBox="1"/>
          <p:nvPr/>
        </p:nvSpPr>
        <p:spPr>
          <a:xfrm>
            <a:off x="1616821" y="2274182"/>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5</a:t>
            </a:r>
            <a:endParaRPr lang="zh-CN" altLang="en-US" sz="2000" b="1" dirty="0">
              <a:solidFill>
                <a:schemeClr val="bg1"/>
              </a:solidFill>
              <a:latin typeface="微软雅黑" pitchFamily="34" charset="-122"/>
              <a:ea typeface="微软雅黑" pitchFamily="34" charset="-122"/>
            </a:endParaRPr>
          </a:p>
        </p:txBody>
      </p:sp>
      <p:sp>
        <p:nvSpPr>
          <p:cNvPr id="21" name="文本框 20"/>
          <p:cNvSpPr txBox="1"/>
          <p:nvPr/>
        </p:nvSpPr>
        <p:spPr>
          <a:xfrm>
            <a:off x="1625108" y="3327527"/>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6</a:t>
            </a:r>
            <a:endParaRPr lang="zh-CN" altLang="en-US" sz="2000" b="1" dirty="0">
              <a:solidFill>
                <a:schemeClr val="bg1"/>
              </a:solidFill>
              <a:latin typeface="微软雅黑" pitchFamily="34" charset="-122"/>
              <a:ea typeface="微软雅黑" pitchFamily="34" charset="-122"/>
            </a:endParaRPr>
          </a:p>
        </p:txBody>
      </p:sp>
      <p:sp>
        <p:nvSpPr>
          <p:cNvPr id="22" name="文本框 21"/>
          <p:cNvSpPr txBox="1"/>
          <p:nvPr/>
        </p:nvSpPr>
        <p:spPr>
          <a:xfrm>
            <a:off x="1615277" y="4466732"/>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7</a:t>
            </a:r>
            <a:endParaRPr lang="zh-CN" altLang="en-US" sz="2000" b="1" dirty="0">
              <a:solidFill>
                <a:schemeClr val="bg1"/>
              </a:solidFill>
              <a:latin typeface="微软雅黑" pitchFamily="34" charset="-122"/>
              <a:ea typeface="微软雅黑" pitchFamily="34" charset="-122"/>
            </a:endParaRPr>
          </a:p>
        </p:txBody>
      </p:sp>
      <p:sp>
        <p:nvSpPr>
          <p:cNvPr id="23" name="文本框 22"/>
          <p:cNvSpPr txBox="1"/>
          <p:nvPr/>
        </p:nvSpPr>
        <p:spPr>
          <a:xfrm>
            <a:off x="1615277" y="5537626"/>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8</a:t>
            </a:r>
            <a:endParaRPr lang="zh-CN" altLang="en-US" sz="2000" b="1" dirty="0">
              <a:solidFill>
                <a:schemeClr val="bg1"/>
              </a:solidFill>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圆角矩形 41"/>
          <p:cNvSpPr/>
          <p:nvPr/>
        </p:nvSpPr>
        <p:spPr>
          <a:xfrm>
            <a:off x="7038975" y="2362199"/>
            <a:ext cx="3422650" cy="3327400"/>
          </a:xfrm>
          <a:prstGeom prst="roundRect">
            <a:avLst>
              <a:gd name="adj" fmla="val 4453"/>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圆角矩形 40"/>
          <p:cNvSpPr/>
          <p:nvPr/>
        </p:nvSpPr>
        <p:spPr>
          <a:xfrm>
            <a:off x="1433739" y="2362199"/>
            <a:ext cx="3422650" cy="3327400"/>
          </a:xfrm>
          <a:prstGeom prst="roundRect">
            <a:avLst>
              <a:gd name="adj" fmla="val 4453"/>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圆角矩形 39"/>
          <p:cNvSpPr/>
          <p:nvPr/>
        </p:nvSpPr>
        <p:spPr>
          <a:xfrm>
            <a:off x="1433739" y="1673254"/>
            <a:ext cx="3422650" cy="638859"/>
          </a:xfrm>
          <a:prstGeom prst="round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菱形 1"/>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1308100" y="272534"/>
            <a:ext cx="441984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常规作业与特殊作业管理区别</a:t>
            </a:r>
          </a:p>
        </p:txBody>
      </p:sp>
      <p:sp>
        <p:nvSpPr>
          <p:cNvPr id="33" name="文本框 32"/>
          <p:cNvSpPr txBox="1"/>
          <p:nvPr/>
        </p:nvSpPr>
        <p:spPr>
          <a:xfrm>
            <a:off x="2200501" y="1803097"/>
            <a:ext cx="1889125" cy="400110"/>
          </a:xfrm>
          <a:prstGeom prst="rect">
            <a:avLst/>
          </a:prstGeom>
          <a:noFill/>
        </p:spPr>
        <p:txBody>
          <a:bodyPr wrap="square" rtlCol="0">
            <a:spAutoFit/>
          </a:bodyPr>
          <a:lstStyle/>
          <a:p>
            <a:pPr algn="ctr"/>
            <a:r>
              <a:rPr lang="zh-CN" altLang="en-US" sz="2000" b="1" dirty="0">
                <a:solidFill>
                  <a:schemeClr val="bg1"/>
                </a:solidFill>
                <a:latin typeface="微软雅黑" pitchFamily="34" charset="-122"/>
                <a:ea typeface="微软雅黑" pitchFamily="34" charset="-122"/>
              </a:rPr>
              <a:t>常规作业</a:t>
            </a:r>
          </a:p>
        </p:txBody>
      </p:sp>
      <p:sp>
        <p:nvSpPr>
          <p:cNvPr id="35" name="文本框 34"/>
          <p:cNvSpPr txBox="1"/>
          <p:nvPr/>
        </p:nvSpPr>
        <p:spPr>
          <a:xfrm>
            <a:off x="1522639" y="3736914"/>
            <a:ext cx="3086100" cy="400110"/>
          </a:xfrm>
          <a:prstGeom prst="rect">
            <a:avLst/>
          </a:prstGeom>
          <a:noFill/>
        </p:spPr>
        <p:txBody>
          <a:bodyPr wrap="square" rtlCol="0">
            <a:spAutoFit/>
          </a:bodyPr>
          <a:lstStyle/>
          <a:p>
            <a:pPr algn="ctr"/>
            <a:r>
              <a:rPr lang="zh-CN" altLang="en-US" sz="2000" dirty="0">
                <a:latin typeface="微软雅黑" pitchFamily="34" charset="-122"/>
                <a:ea typeface="微软雅黑" pitchFamily="34" charset="-122"/>
              </a:rPr>
              <a:t>操作规程、日常管理等</a:t>
            </a:r>
          </a:p>
        </p:txBody>
      </p:sp>
      <p:sp>
        <p:nvSpPr>
          <p:cNvPr id="36" name="文本框 35"/>
          <p:cNvSpPr txBox="1"/>
          <p:nvPr/>
        </p:nvSpPr>
        <p:spPr>
          <a:xfrm>
            <a:off x="7755618" y="2492007"/>
            <a:ext cx="2154464" cy="923330"/>
          </a:xfrm>
          <a:prstGeom prst="rect">
            <a:avLst/>
          </a:prstGeom>
          <a:noFill/>
        </p:spPr>
        <p:txBody>
          <a:bodyPr wrap="square" rtlCol="0">
            <a:spAutoFit/>
          </a:bodyPr>
          <a:lstStyle/>
          <a:p>
            <a:pPr algn="ctr">
              <a:lnSpc>
                <a:spcPct val="150000"/>
              </a:lnSpc>
            </a:pPr>
            <a:r>
              <a:rPr lang="zh-CN" altLang="en-US" dirty="0">
                <a:latin typeface="微软雅黑" pitchFamily="34" charset="-122"/>
                <a:ea typeface="微软雅黑" pitchFamily="34" charset="-122"/>
              </a:rPr>
              <a:t>作业安全许可证</a:t>
            </a:r>
            <a:endParaRPr lang="en-US" altLang="zh-CN" dirty="0">
              <a:latin typeface="微软雅黑" pitchFamily="34" charset="-122"/>
              <a:ea typeface="微软雅黑" pitchFamily="34" charset="-122"/>
            </a:endParaRPr>
          </a:p>
          <a:p>
            <a:pPr algn="ctr">
              <a:lnSpc>
                <a:spcPct val="150000"/>
              </a:lnSpc>
            </a:pPr>
            <a:r>
              <a:rPr lang="zh-CN" altLang="en-US" dirty="0">
                <a:latin typeface="微软雅黑" pitchFamily="34" charset="-122"/>
                <a:ea typeface="微软雅黑" pitchFamily="34" charset="-122"/>
              </a:rPr>
              <a:t>工作前风险分析</a:t>
            </a:r>
          </a:p>
        </p:txBody>
      </p:sp>
      <p:sp>
        <p:nvSpPr>
          <p:cNvPr id="37" name="文本框 36"/>
          <p:cNvSpPr txBox="1"/>
          <p:nvPr/>
        </p:nvSpPr>
        <p:spPr>
          <a:xfrm>
            <a:off x="7439932" y="3854816"/>
            <a:ext cx="2785836" cy="1754326"/>
          </a:xfrm>
          <a:prstGeom prst="rect">
            <a:avLst/>
          </a:prstGeom>
          <a:noFill/>
        </p:spPr>
        <p:txBody>
          <a:bodyPr wrap="square" rtlCol="0">
            <a:spAutoFit/>
          </a:bodyPr>
          <a:lstStyle/>
          <a:p>
            <a:pPr>
              <a:lnSpc>
                <a:spcPct val="150000"/>
              </a:lnSpc>
            </a:pPr>
            <a:r>
              <a:rPr lang="zh-CN" altLang="en-US" dirty="0">
                <a:latin typeface="微软雅黑" pitchFamily="34" charset="-122"/>
                <a:ea typeface="微软雅黑" pitchFamily="34" charset="-122"/>
              </a:rPr>
              <a:t>动火作业、吊装作业、高处作业、动土作业、临时用电、断路作业、盲板抽堵、受限空间</a:t>
            </a:r>
          </a:p>
        </p:txBody>
      </p:sp>
      <p:sp>
        <p:nvSpPr>
          <p:cNvPr id="43" name="直角三角形 42"/>
          <p:cNvSpPr/>
          <p:nvPr/>
        </p:nvSpPr>
        <p:spPr>
          <a:xfrm rot="18870516">
            <a:off x="8497943" y="3233276"/>
            <a:ext cx="472963" cy="479066"/>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圆角矩形 13"/>
          <p:cNvSpPr/>
          <p:nvPr/>
        </p:nvSpPr>
        <p:spPr>
          <a:xfrm>
            <a:off x="7023099" y="1673254"/>
            <a:ext cx="3422650" cy="638859"/>
          </a:xfrm>
          <a:prstGeom prst="round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文本框 33"/>
          <p:cNvSpPr txBox="1"/>
          <p:nvPr/>
        </p:nvSpPr>
        <p:spPr>
          <a:xfrm>
            <a:off x="7439932" y="1792628"/>
            <a:ext cx="2679700" cy="400110"/>
          </a:xfrm>
          <a:prstGeom prst="rect">
            <a:avLst/>
          </a:prstGeom>
          <a:noFill/>
        </p:spPr>
        <p:txBody>
          <a:bodyPr wrap="square" rtlCol="0">
            <a:spAutoFit/>
          </a:bodyPr>
          <a:lstStyle/>
          <a:p>
            <a:pPr algn="ctr"/>
            <a:r>
              <a:rPr lang="zh-CN" altLang="en-US" sz="2000" b="1" dirty="0">
                <a:solidFill>
                  <a:schemeClr val="bg1"/>
                </a:solidFill>
                <a:latin typeface="微软雅黑" pitchFamily="34" charset="-122"/>
                <a:ea typeface="微软雅黑" pitchFamily="34" charset="-122"/>
              </a:rPr>
              <a:t>特殊作业</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直接连接符 24"/>
          <p:cNvCxnSpPr/>
          <p:nvPr/>
        </p:nvCxnSpPr>
        <p:spPr>
          <a:xfrm flipH="1">
            <a:off x="1847850" y="2248782"/>
            <a:ext cx="10510" cy="36778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286752"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盲板抽堵作业安全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05</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858361" y="1306609"/>
            <a:ext cx="4442838"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（三）盲板抽堵作业的主要安全要求</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rgbClr val="FBBF07"/>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1" name="椭圆 10"/>
          <p:cNvSpPr/>
          <p:nvPr/>
        </p:nvSpPr>
        <p:spPr>
          <a:xfrm>
            <a:off x="1642361" y="2236582"/>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1642361" y="3305775"/>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1642361" y="4447432"/>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1631850" y="5520077"/>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2362300" y="2314607"/>
            <a:ext cx="8915300" cy="369332"/>
          </a:xfrm>
          <a:prstGeom prst="rect">
            <a:avLst/>
          </a:prstGeom>
          <a:noFill/>
        </p:spPr>
        <p:txBody>
          <a:bodyPr wrap="square" rtlCol="0">
            <a:spAutoFit/>
          </a:bodyPr>
          <a:lstStyle>
            <a:defPPr>
              <a:defRPr lang="zh-CN"/>
            </a:defPPr>
            <a:lvl1pPr>
              <a:lnSpc>
                <a:spcPct val="100000"/>
              </a:lnSpc>
              <a:defRPr>
                <a:latin typeface="微软雅黑" pitchFamily="34" charset="-122"/>
                <a:ea typeface="微软雅黑" pitchFamily="34" charset="-122"/>
              </a:defRPr>
            </a:lvl1pPr>
          </a:lstStyle>
          <a:p>
            <a:r>
              <a:rPr lang="zh-CN" altLang="en-US" dirty="0"/>
              <a:t>距盲板抽堵作业地点</a:t>
            </a:r>
            <a:r>
              <a:rPr lang="en-US" altLang="zh-CN" dirty="0"/>
              <a:t>30 m</a:t>
            </a:r>
            <a:r>
              <a:rPr lang="zh-CN" altLang="en-US" dirty="0"/>
              <a:t>内不应有动火作业。</a:t>
            </a:r>
            <a:endParaRPr lang="en-US" altLang="zh-CN" dirty="0"/>
          </a:p>
        </p:txBody>
      </p:sp>
      <p:sp>
        <p:nvSpPr>
          <p:cNvPr id="17" name="文本框 16"/>
          <p:cNvSpPr txBox="1"/>
          <p:nvPr/>
        </p:nvSpPr>
        <p:spPr>
          <a:xfrm>
            <a:off x="2379553" y="3347913"/>
            <a:ext cx="8273591" cy="369332"/>
          </a:xfrm>
          <a:prstGeom prst="rect">
            <a:avLst/>
          </a:prstGeom>
          <a:noFill/>
        </p:spPr>
        <p:txBody>
          <a:bodyPr wrap="square" rtlCol="0">
            <a:spAutoFit/>
          </a:bodyPr>
          <a:lstStyle>
            <a:defPPr>
              <a:defRPr lang="zh-CN"/>
            </a:defPPr>
            <a:lvl1pPr>
              <a:lnSpc>
                <a:spcPct val="100000"/>
              </a:lnSpc>
              <a:defRPr>
                <a:latin typeface="微软雅黑" pitchFamily="34" charset="-122"/>
                <a:ea typeface="微软雅黑" pitchFamily="34" charset="-122"/>
              </a:defRPr>
            </a:lvl1pPr>
          </a:lstStyle>
          <a:p>
            <a:r>
              <a:rPr lang="zh-CN" altLang="zh-CN" dirty="0"/>
              <a:t>介质温度较高、可能造成烫伤的情况下，作业人员应采取防烫措施。</a:t>
            </a:r>
          </a:p>
        </p:txBody>
      </p:sp>
      <p:sp>
        <p:nvSpPr>
          <p:cNvPr id="18" name="文本框 17"/>
          <p:cNvSpPr txBox="1"/>
          <p:nvPr/>
        </p:nvSpPr>
        <p:spPr>
          <a:xfrm>
            <a:off x="2324160" y="4497510"/>
            <a:ext cx="7954077" cy="369332"/>
          </a:xfrm>
          <a:prstGeom prst="rect">
            <a:avLst/>
          </a:prstGeom>
          <a:noFill/>
        </p:spPr>
        <p:txBody>
          <a:bodyPr wrap="square" rtlCol="0">
            <a:spAutoFit/>
          </a:bodyPr>
          <a:lstStyle>
            <a:defPPr>
              <a:defRPr lang="zh-CN"/>
            </a:defPPr>
            <a:lvl1pPr>
              <a:lnSpc>
                <a:spcPct val="100000"/>
              </a:lnSpc>
              <a:defRPr>
                <a:latin typeface="微软雅黑" pitchFamily="34" charset="-122"/>
                <a:ea typeface="微软雅黑" pitchFamily="34" charset="-122"/>
              </a:defRPr>
            </a:lvl1pPr>
          </a:lstStyle>
          <a:p>
            <a:r>
              <a:rPr lang="zh-CN" altLang="zh-CN" dirty="0"/>
              <a:t>不应在同一管道上同时进行两处及两处以上的盲板抽堵作业。</a:t>
            </a:r>
            <a:endParaRPr lang="zh-CN" altLang="en-US" dirty="0"/>
          </a:p>
        </p:txBody>
      </p:sp>
      <p:sp>
        <p:nvSpPr>
          <p:cNvPr id="19" name="文本框 18"/>
          <p:cNvSpPr txBox="1"/>
          <p:nvPr/>
        </p:nvSpPr>
        <p:spPr>
          <a:xfrm>
            <a:off x="2356245" y="5541254"/>
            <a:ext cx="8249730" cy="369332"/>
          </a:xfrm>
          <a:prstGeom prst="rect">
            <a:avLst/>
          </a:prstGeom>
          <a:noFill/>
        </p:spPr>
        <p:txBody>
          <a:bodyPr wrap="square" rtlCol="0">
            <a:spAutoFit/>
          </a:bodyPr>
          <a:lstStyle>
            <a:defPPr>
              <a:defRPr lang="zh-CN"/>
            </a:defPPr>
            <a:lvl1pPr>
              <a:lnSpc>
                <a:spcPct val="100000"/>
              </a:lnSpc>
              <a:defRPr>
                <a:latin typeface="微软雅黑" pitchFamily="34" charset="-122"/>
                <a:ea typeface="微软雅黑" pitchFamily="34" charset="-122"/>
              </a:defRPr>
            </a:lvl1pPr>
          </a:lstStyle>
          <a:p>
            <a:r>
              <a:rPr lang="zh-CN" altLang="zh-CN" dirty="0"/>
              <a:t>盲板抽堵作业结束，由作业单位和生产车间(分厂)专人共同确认。</a:t>
            </a:r>
          </a:p>
        </p:txBody>
      </p:sp>
      <p:sp>
        <p:nvSpPr>
          <p:cNvPr id="20" name="文本框 19"/>
          <p:cNvSpPr txBox="1"/>
          <p:nvPr/>
        </p:nvSpPr>
        <p:spPr>
          <a:xfrm>
            <a:off x="1616821" y="2274182"/>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9</a:t>
            </a:r>
            <a:endParaRPr lang="zh-CN" altLang="en-US" sz="2000" b="1" dirty="0">
              <a:solidFill>
                <a:schemeClr val="bg1"/>
              </a:solidFill>
              <a:latin typeface="微软雅黑" pitchFamily="34" charset="-122"/>
              <a:ea typeface="微软雅黑" pitchFamily="34" charset="-122"/>
            </a:endParaRPr>
          </a:p>
        </p:txBody>
      </p:sp>
      <p:sp>
        <p:nvSpPr>
          <p:cNvPr id="21" name="文本框 20"/>
          <p:cNvSpPr txBox="1"/>
          <p:nvPr/>
        </p:nvSpPr>
        <p:spPr>
          <a:xfrm>
            <a:off x="1504654" y="3324472"/>
            <a:ext cx="737192"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10</a:t>
            </a:r>
            <a:endParaRPr lang="zh-CN" altLang="en-US" sz="2000" b="1" dirty="0">
              <a:solidFill>
                <a:schemeClr val="bg1"/>
              </a:solidFill>
              <a:latin typeface="微软雅黑" pitchFamily="34" charset="-122"/>
              <a:ea typeface="微软雅黑" pitchFamily="34" charset="-122"/>
            </a:endParaRPr>
          </a:p>
        </p:txBody>
      </p:sp>
      <p:sp>
        <p:nvSpPr>
          <p:cNvPr id="22" name="文本框 21"/>
          <p:cNvSpPr txBox="1"/>
          <p:nvPr/>
        </p:nvSpPr>
        <p:spPr>
          <a:xfrm>
            <a:off x="1564477" y="4466732"/>
            <a:ext cx="60116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11</a:t>
            </a:r>
            <a:endParaRPr lang="zh-CN" altLang="en-US" sz="2000" b="1" dirty="0">
              <a:solidFill>
                <a:schemeClr val="bg1"/>
              </a:solidFill>
              <a:latin typeface="微软雅黑" pitchFamily="34" charset="-122"/>
              <a:ea typeface="微软雅黑" pitchFamily="34" charset="-122"/>
            </a:endParaRPr>
          </a:p>
        </p:txBody>
      </p:sp>
      <p:sp>
        <p:nvSpPr>
          <p:cNvPr id="23" name="文本框 22"/>
          <p:cNvSpPr txBox="1"/>
          <p:nvPr/>
        </p:nvSpPr>
        <p:spPr>
          <a:xfrm>
            <a:off x="1539076" y="5536022"/>
            <a:ext cx="60116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12</a:t>
            </a:r>
            <a:endParaRPr lang="zh-CN" altLang="en-US" sz="2000" b="1" dirty="0">
              <a:solidFill>
                <a:schemeClr val="bg1"/>
              </a:solidFill>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6728286" y="2293761"/>
            <a:ext cx="4895888" cy="280035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矩形 26"/>
          <p:cNvSpPr/>
          <p:nvPr/>
        </p:nvSpPr>
        <p:spPr>
          <a:xfrm>
            <a:off x="1350520" y="2311329"/>
            <a:ext cx="1328942" cy="280035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269499"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动土作业安全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06</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587375" y="1288934"/>
            <a:ext cx="4442838"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（一）定义</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rgbClr val="FBBF07"/>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pic>
        <p:nvPicPr>
          <p:cNvPr id="24" name="Picture 4" descr="动土作业"/>
          <p:cNvPicPr>
            <a:picLocks noChangeAspect="1" noChangeArrowheads="1"/>
          </p:cNvPicPr>
          <p:nvPr/>
        </p:nvPicPr>
        <p:blipFill>
          <a:blip r:embed="rId3" cstate="email"/>
          <a:srcRect/>
          <a:stretch>
            <a:fillRect/>
          </a:stretch>
        </p:blipFill>
        <p:spPr bwMode="auto">
          <a:xfrm>
            <a:off x="2836974" y="2293761"/>
            <a:ext cx="3733800"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文本框 7"/>
          <p:cNvSpPr txBox="1"/>
          <p:nvPr/>
        </p:nvSpPr>
        <p:spPr>
          <a:xfrm>
            <a:off x="1274280" y="3465513"/>
            <a:ext cx="1479312" cy="400110"/>
          </a:xfrm>
          <a:prstGeom prst="rect">
            <a:avLst/>
          </a:prstGeom>
          <a:noFill/>
        </p:spPr>
        <p:txBody>
          <a:bodyPr wrap="square" rtlCol="0">
            <a:spAutoFit/>
          </a:bodyPr>
          <a:lstStyle/>
          <a:p>
            <a:pPr algn="ctr"/>
            <a:r>
              <a:rPr lang="zh-CN" altLang="en-US" sz="2000" b="1" dirty="0">
                <a:solidFill>
                  <a:schemeClr val="bg1"/>
                </a:solidFill>
                <a:latin typeface="微软雅黑" pitchFamily="34" charset="-122"/>
                <a:ea typeface="微软雅黑" pitchFamily="34" charset="-122"/>
              </a:rPr>
              <a:t>动土作业</a:t>
            </a:r>
          </a:p>
        </p:txBody>
      </p:sp>
      <p:sp>
        <p:nvSpPr>
          <p:cNvPr id="26" name="文本框 25"/>
          <p:cNvSpPr txBox="1"/>
          <p:nvPr/>
        </p:nvSpPr>
        <p:spPr>
          <a:xfrm>
            <a:off x="7093430" y="2609023"/>
            <a:ext cx="4165599" cy="2169825"/>
          </a:xfrm>
          <a:prstGeom prst="rect">
            <a:avLst/>
          </a:prstGeom>
          <a:noFill/>
        </p:spPr>
        <p:txBody>
          <a:bodyPr wrap="square" rtlCol="0">
            <a:spAutoFit/>
          </a:bodyPr>
          <a:lstStyle/>
          <a:p>
            <a:pPr algn="just">
              <a:lnSpc>
                <a:spcPct val="150000"/>
              </a:lnSpc>
            </a:pPr>
            <a:r>
              <a:rPr lang="zh-CN" altLang="en-US" dirty="0">
                <a:solidFill>
                  <a:schemeClr val="bg1"/>
                </a:solidFill>
                <a:latin typeface="微软雅黑" pitchFamily="34" charset="-122"/>
                <a:ea typeface="微软雅黑" pitchFamily="34" charset="-122"/>
              </a:rPr>
              <a:t>动土作业是指在厂区、装置范围内进行挖土、打桩、钻探、坑探、地锚入土深度在</a:t>
            </a:r>
            <a:r>
              <a:rPr lang="en-US" altLang="zh-CN" dirty="0">
                <a:solidFill>
                  <a:schemeClr val="bg1"/>
                </a:solidFill>
                <a:latin typeface="微软雅黑" pitchFamily="34" charset="-122"/>
                <a:ea typeface="微软雅黑" pitchFamily="34" charset="-122"/>
              </a:rPr>
              <a:t>0.5 m</a:t>
            </a:r>
            <a:r>
              <a:rPr lang="zh-CN" altLang="en-US" dirty="0">
                <a:solidFill>
                  <a:schemeClr val="bg1"/>
                </a:solidFill>
                <a:latin typeface="微软雅黑" pitchFamily="34" charset="-122"/>
                <a:ea typeface="微软雅黑" pitchFamily="34" charset="-122"/>
              </a:rPr>
              <a:t>以上；使用推土机、压路机等施工机械进行填土或平整场地等可能对地下隐蔽设施产生影响的作业。</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椭圆 35"/>
          <p:cNvSpPr/>
          <p:nvPr/>
        </p:nvSpPr>
        <p:spPr>
          <a:xfrm>
            <a:off x="4704559" y="3028657"/>
            <a:ext cx="914400" cy="9144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椭圆 41"/>
          <p:cNvSpPr/>
          <p:nvPr/>
        </p:nvSpPr>
        <p:spPr>
          <a:xfrm>
            <a:off x="3661198" y="4291446"/>
            <a:ext cx="914400" cy="9144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椭圆 40"/>
          <p:cNvSpPr/>
          <p:nvPr/>
        </p:nvSpPr>
        <p:spPr>
          <a:xfrm>
            <a:off x="3670239" y="3333158"/>
            <a:ext cx="914400" cy="9144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椭圆 34"/>
          <p:cNvSpPr/>
          <p:nvPr/>
        </p:nvSpPr>
        <p:spPr>
          <a:xfrm>
            <a:off x="2474464" y="3888264"/>
            <a:ext cx="914400" cy="9144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椭圆 33"/>
          <p:cNvSpPr/>
          <p:nvPr/>
        </p:nvSpPr>
        <p:spPr>
          <a:xfrm>
            <a:off x="8458163" y="3604757"/>
            <a:ext cx="1620000" cy="1620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947788" y="3858694"/>
            <a:ext cx="1464616" cy="1127983"/>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269499"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动土作业安全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06</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536280" y="1315550"/>
            <a:ext cx="4442838"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（二）动土方案应考虑的内容</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rgbClr val="FBBF07"/>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888448" y="4000697"/>
            <a:ext cx="1557400" cy="799706"/>
          </a:xfrm>
          <a:prstGeom prst="rect">
            <a:avLst/>
          </a:prstGeom>
          <a:noFill/>
        </p:spPr>
        <p:txBody>
          <a:bodyPr wrap="square" rtlCol="0">
            <a:spAutoFit/>
          </a:bodyPr>
          <a:lstStyle/>
          <a:p>
            <a:pPr algn="ctr">
              <a:lnSpc>
                <a:spcPct val="120000"/>
              </a:lnSpc>
            </a:pPr>
            <a:r>
              <a:rPr lang="zh-CN" altLang="en-US" sz="2000" b="1" dirty="0">
                <a:solidFill>
                  <a:schemeClr val="bg1"/>
                </a:solidFill>
                <a:latin typeface="微软雅黑" pitchFamily="34" charset="-122"/>
                <a:ea typeface="微软雅黑" pitchFamily="34" charset="-122"/>
              </a:rPr>
              <a:t>动土方案</a:t>
            </a:r>
            <a:endParaRPr lang="en-US" altLang="zh-CN" sz="2000" b="1" dirty="0">
              <a:solidFill>
                <a:schemeClr val="bg1"/>
              </a:solidFill>
              <a:latin typeface="微软雅黑" pitchFamily="34" charset="-122"/>
              <a:ea typeface="微软雅黑" pitchFamily="34" charset="-122"/>
            </a:endParaRPr>
          </a:p>
          <a:p>
            <a:pPr algn="ctr">
              <a:lnSpc>
                <a:spcPct val="120000"/>
              </a:lnSpc>
            </a:pPr>
            <a:r>
              <a:rPr lang="zh-CN" altLang="en-US" sz="2000" b="1" dirty="0">
                <a:solidFill>
                  <a:schemeClr val="bg1"/>
                </a:solidFill>
                <a:latin typeface="微软雅黑" pitchFamily="34" charset="-122"/>
                <a:ea typeface="微软雅黑" pitchFamily="34" charset="-122"/>
              </a:rPr>
              <a:t>考虑的内容</a:t>
            </a:r>
          </a:p>
        </p:txBody>
      </p:sp>
      <p:sp>
        <p:nvSpPr>
          <p:cNvPr id="14" name="文本框 13"/>
          <p:cNvSpPr txBox="1"/>
          <p:nvPr/>
        </p:nvSpPr>
        <p:spPr>
          <a:xfrm>
            <a:off x="4629103" y="3070359"/>
            <a:ext cx="1093419" cy="830997"/>
          </a:xfrm>
          <a:prstGeom prst="rect">
            <a:avLst/>
          </a:prstGeom>
          <a:noFill/>
        </p:spPr>
        <p:txBody>
          <a:bodyPr wrap="square" rtlCol="0">
            <a:spAutoFit/>
          </a:bodyPr>
          <a:lstStyle/>
          <a:p>
            <a:pPr algn="ctr">
              <a:lnSpc>
                <a:spcPct val="120000"/>
              </a:lnSpc>
            </a:pPr>
            <a:r>
              <a:rPr lang="zh-CN" altLang="en-US" sz="2000" dirty="0">
                <a:latin typeface="微软雅黑" pitchFamily="34" charset="-122"/>
                <a:ea typeface="微软雅黑" pitchFamily="34" charset="-122"/>
              </a:rPr>
              <a:t>附近的振动源 </a:t>
            </a:r>
          </a:p>
        </p:txBody>
      </p:sp>
      <p:sp>
        <p:nvSpPr>
          <p:cNvPr id="19" name="文本框 18"/>
          <p:cNvSpPr txBox="1"/>
          <p:nvPr/>
        </p:nvSpPr>
        <p:spPr>
          <a:xfrm>
            <a:off x="3535810" y="4345463"/>
            <a:ext cx="1168050" cy="830997"/>
          </a:xfrm>
          <a:prstGeom prst="rect">
            <a:avLst/>
          </a:prstGeom>
          <a:noFill/>
        </p:spPr>
        <p:txBody>
          <a:bodyPr wrap="square" rtlCol="0">
            <a:spAutoFit/>
          </a:bodyPr>
          <a:lstStyle/>
          <a:p>
            <a:pPr algn="ctr">
              <a:lnSpc>
                <a:spcPct val="120000"/>
              </a:lnSpc>
            </a:pPr>
            <a:r>
              <a:rPr lang="zh-CN" altLang="en-US" sz="2000" dirty="0">
                <a:latin typeface="微软雅黑" pitchFamily="34" charset="-122"/>
                <a:ea typeface="微软雅黑" pitchFamily="34" charset="-122"/>
              </a:rPr>
              <a:t>使用的工器具 </a:t>
            </a:r>
          </a:p>
        </p:txBody>
      </p:sp>
      <p:sp>
        <p:nvSpPr>
          <p:cNvPr id="21" name="文本框 20"/>
          <p:cNvSpPr txBox="1"/>
          <p:nvPr/>
        </p:nvSpPr>
        <p:spPr>
          <a:xfrm>
            <a:off x="8544939" y="3623456"/>
            <a:ext cx="1463955" cy="1569660"/>
          </a:xfrm>
          <a:prstGeom prst="rect">
            <a:avLst/>
          </a:prstGeom>
          <a:noFill/>
        </p:spPr>
        <p:txBody>
          <a:bodyPr wrap="square" rtlCol="0">
            <a:spAutoFit/>
          </a:bodyPr>
          <a:lstStyle/>
          <a:p>
            <a:pPr algn="ctr">
              <a:lnSpc>
                <a:spcPct val="120000"/>
              </a:lnSpc>
            </a:pPr>
            <a:r>
              <a:rPr lang="zh-CN" altLang="en-US" sz="2000" dirty="0">
                <a:latin typeface="微软雅黑" pitchFamily="34" charset="-122"/>
                <a:ea typeface="微软雅黑" pitchFamily="34" charset="-122"/>
              </a:rPr>
              <a:t>有毒</a:t>
            </a:r>
            <a:endParaRPr lang="en-US" altLang="zh-CN" sz="2000" dirty="0">
              <a:latin typeface="微软雅黑" pitchFamily="34" charset="-122"/>
              <a:ea typeface="微软雅黑" pitchFamily="34" charset="-122"/>
            </a:endParaRPr>
          </a:p>
          <a:p>
            <a:pPr algn="ctr">
              <a:lnSpc>
                <a:spcPct val="120000"/>
              </a:lnSpc>
            </a:pPr>
            <a:r>
              <a:rPr lang="zh-CN" altLang="en-US" sz="2000" dirty="0">
                <a:latin typeface="微软雅黑" pitchFamily="34" charset="-122"/>
                <a:ea typeface="微软雅黑" pitchFamily="34" charset="-122"/>
              </a:rPr>
              <a:t>有害气体、</a:t>
            </a:r>
            <a:endParaRPr lang="en-US" altLang="zh-CN" sz="2000" dirty="0">
              <a:latin typeface="微软雅黑" pitchFamily="34" charset="-122"/>
              <a:ea typeface="微软雅黑" pitchFamily="34" charset="-122"/>
            </a:endParaRPr>
          </a:p>
          <a:p>
            <a:pPr algn="ctr">
              <a:lnSpc>
                <a:spcPct val="120000"/>
              </a:lnSpc>
            </a:pPr>
            <a:r>
              <a:rPr lang="zh-CN" altLang="en-US" sz="2000" dirty="0">
                <a:latin typeface="微软雅黑" pitchFamily="34" charset="-122"/>
                <a:ea typeface="微软雅黑" pitchFamily="34" charset="-122"/>
              </a:rPr>
              <a:t>液体的排放</a:t>
            </a:r>
            <a:endParaRPr lang="en-US" altLang="zh-CN" sz="2000" dirty="0">
              <a:latin typeface="微软雅黑" pitchFamily="34" charset="-122"/>
              <a:ea typeface="微软雅黑" pitchFamily="34" charset="-122"/>
            </a:endParaRPr>
          </a:p>
          <a:p>
            <a:pPr algn="ctr">
              <a:lnSpc>
                <a:spcPct val="120000"/>
              </a:lnSpc>
            </a:pPr>
            <a:r>
              <a:rPr lang="zh-CN" altLang="en-US" sz="2000" dirty="0">
                <a:latin typeface="微软雅黑" pitchFamily="34" charset="-122"/>
                <a:ea typeface="微软雅黑" pitchFamily="34" charset="-122"/>
              </a:rPr>
              <a:t>（泄漏） </a:t>
            </a:r>
          </a:p>
        </p:txBody>
      </p:sp>
      <p:sp>
        <p:nvSpPr>
          <p:cNvPr id="25" name="文本框 24"/>
          <p:cNvSpPr txBox="1"/>
          <p:nvPr/>
        </p:nvSpPr>
        <p:spPr>
          <a:xfrm>
            <a:off x="3678702" y="3463475"/>
            <a:ext cx="877048" cy="707886"/>
          </a:xfrm>
          <a:prstGeom prst="rect">
            <a:avLst/>
          </a:prstGeom>
          <a:noFill/>
        </p:spPr>
        <p:txBody>
          <a:bodyPr wrap="square" rtlCol="0">
            <a:spAutoFit/>
          </a:bodyPr>
          <a:lstStyle/>
          <a:p>
            <a:pPr algn="ctr"/>
            <a:r>
              <a:rPr lang="zh-CN" altLang="en-US" sz="2000" dirty="0">
                <a:latin typeface="微软雅黑" pitchFamily="34" charset="-122"/>
                <a:ea typeface="微软雅黑" pitchFamily="34" charset="-122"/>
              </a:rPr>
              <a:t>土质类型 </a:t>
            </a:r>
          </a:p>
        </p:txBody>
      </p:sp>
      <p:sp>
        <p:nvSpPr>
          <p:cNvPr id="28" name="文本框 27"/>
          <p:cNvSpPr txBox="1"/>
          <p:nvPr/>
        </p:nvSpPr>
        <p:spPr>
          <a:xfrm>
            <a:off x="2433008" y="3929965"/>
            <a:ext cx="937227" cy="830997"/>
          </a:xfrm>
          <a:prstGeom prst="rect">
            <a:avLst/>
          </a:prstGeom>
          <a:noFill/>
        </p:spPr>
        <p:txBody>
          <a:bodyPr wrap="square" rtlCol="0">
            <a:spAutoFit/>
          </a:bodyPr>
          <a:lstStyle/>
          <a:p>
            <a:pPr algn="ctr">
              <a:lnSpc>
                <a:spcPct val="120000"/>
              </a:lnSpc>
            </a:pPr>
            <a:r>
              <a:rPr lang="zh-CN" altLang="en-US" sz="2000" dirty="0">
                <a:latin typeface="微软雅黑" pitchFamily="34" charset="-122"/>
                <a:ea typeface="微软雅黑" pitchFamily="34" charset="-122"/>
              </a:rPr>
              <a:t>交通状况 </a:t>
            </a:r>
          </a:p>
        </p:txBody>
      </p:sp>
      <p:cxnSp>
        <p:nvCxnSpPr>
          <p:cNvPr id="13" name="直接连接符 12"/>
          <p:cNvCxnSpPr/>
          <p:nvPr/>
        </p:nvCxnSpPr>
        <p:spPr>
          <a:xfrm flipV="1">
            <a:off x="2388703" y="1597770"/>
            <a:ext cx="6274530" cy="22787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2407218" y="4966012"/>
            <a:ext cx="6577417" cy="17781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椭圆 36"/>
          <p:cNvSpPr/>
          <p:nvPr/>
        </p:nvSpPr>
        <p:spPr>
          <a:xfrm>
            <a:off x="4665879" y="4611012"/>
            <a:ext cx="914400" cy="9144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椭圆 37"/>
          <p:cNvSpPr/>
          <p:nvPr/>
        </p:nvSpPr>
        <p:spPr>
          <a:xfrm>
            <a:off x="5361566" y="3691927"/>
            <a:ext cx="1113762" cy="11124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椭圆 38"/>
          <p:cNvSpPr/>
          <p:nvPr/>
        </p:nvSpPr>
        <p:spPr>
          <a:xfrm>
            <a:off x="7722949" y="5434592"/>
            <a:ext cx="914400" cy="9144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椭圆 39"/>
          <p:cNvSpPr/>
          <p:nvPr/>
        </p:nvSpPr>
        <p:spPr>
          <a:xfrm>
            <a:off x="5862943" y="2620841"/>
            <a:ext cx="1116000" cy="1116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p:nvSpPr>
        <p:spPr>
          <a:xfrm>
            <a:off x="4597904" y="4874255"/>
            <a:ext cx="1046400" cy="400110"/>
          </a:xfrm>
          <a:prstGeom prst="rect">
            <a:avLst/>
          </a:prstGeom>
          <a:noFill/>
        </p:spPr>
        <p:txBody>
          <a:bodyPr wrap="square" rtlCol="0">
            <a:spAutoFit/>
          </a:bodyPr>
          <a:lstStyle/>
          <a:p>
            <a:pPr algn="ctr"/>
            <a:r>
              <a:rPr lang="zh-CN" altLang="en-US" sz="2000" dirty="0">
                <a:latin typeface="微软雅黑" pitchFamily="34" charset="-122"/>
                <a:ea typeface="微软雅黑" pitchFamily="34" charset="-122"/>
              </a:rPr>
              <a:t>气候 </a:t>
            </a:r>
          </a:p>
        </p:txBody>
      </p:sp>
      <p:sp>
        <p:nvSpPr>
          <p:cNvPr id="18" name="文本框 17"/>
          <p:cNvSpPr txBox="1"/>
          <p:nvPr/>
        </p:nvSpPr>
        <p:spPr>
          <a:xfrm>
            <a:off x="5153484" y="3626143"/>
            <a:ext cx="1557400" cy="1200329"/>
          </a:xfrm>
          <a:prstGeom prst="rect">
            <a:avLst/>
          </a:prstGeom>
          <a:noFill/>
        </p:spPr>
        <p:txBody>
          <a:bodyPr wrap="square" rtlCol="0">
            <a:spAutoFit/>
          </a:bodyPr>
          <a:lstStyle/>
          <a:p>
            <a:pPr algn="ctr">
              <a:lnSpc>
                <a:spcPct val="120000"/>
              </a:lnSpc>
            </a:pPr>
            <a:r>
              <a:rPr lang="zh-CN" altLang="en-US" sz="2000" dirty="0">
                <a:latin typeface="微软雅黑" pitchFamily="34" charset="-122"/>
                <a:ea typeface="微软雅黑" pitchFamily="34" charset="-122"/>
              </a:rPr>
              <a:t>架空</a:t>
            </a:r>
            <a:endParaRPr lang="en-US" altLang="zh-CN" sz="2000" dirty="0">
              <a:latin typeface="微软雅黑" pitchFamily="34" charset="-122"/>
              <a:ea typeface="微软雅黑" pitchFamily="34" charset="-122"/>
            </a:endParaRPr>
          </a:p>
          <a:p>
            <a:pPr algn="ctr">
              <a:lnSpc>
                <a:spcPct val="120000"/>
              </a:lnSpc>
            </a:pPr>
            <a:r>
              <a:rPr lang="zh-CN" altLang="en-US" sz="2000" dirty="0">
                <a:latin typeface="微软雅黑" pitchFamily="34" charset="-122"/>
                <a:ea typeface="微软雅黑" pitchFamily="34" charset="-122"/>
              </a:rPr>
              <a:t>的公用</a:t>
            </a:r>
            <a:endParaRPr lang="en-US" altLang="zh-CN" sz="2000" dirty="0">
              <a:latin typeface="微软雅黑" pitchFamily="34" charset="-122"/>
              <a:ea typeface="微软雅黑" pitchFamily="34" charset="-122"/>
            </a:endParaRPr>
          </a:p>
          <a:p>
            <a:pPr algn="ctr">
              <a:lnSpc>
                <a:spcPct val="120000"/>
              </a:lnSpc>
            </a:pPr>
            <a:r>
              <a:rPr lang="zh-CN" altLang="en-US" sz="2000" dirty="0">
                <a:latin typeface="微软雅黑" pitchFamily="34" charset="-122"/>
                <a:ea typeface="微软雅黑" pitchFamily="34" charset="-122"/>
              </a:rPr>
              <a:t>设施 </a:t>
            </a:r>
          </a:p>
        </p:txBody>
      </p:sp>
      <p:sp>
        <p:nvSpPr>
          <p:cNvPr id="43" name="椭圆 42"/>
          <p:cNvSpPr/>
          <p:nvPr/>
        </p:nvSpPr>
        <p:spPr>
          <a:xfrm>
            <a:off x="5775260" y="4760961"/>
            <a:ext cx="1113762" cy="11124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文本框 19"/>
          <p:cNvSpPr txBox="1"/>
          <p:nvPr/>
        </p:nvSpPr>
        <p:spPr>
          <a:xfrm>
            <a:off x="5561518" y="4801003"/>
            <a:ext cx="1557400" cy="1084399"/>
          </a:xfrm>
          <a:prstGeom prst="rect">
            <a:avLst/>
          </a:prstGeom>
          <a:noFill/>
        </p:spPr>
        <p:txBody>
          <a:bodyPr wrap="square" rtlCol="0">
            <a:spAutoFit/>
          </a:bodyPr>
          <a:lstStyle/>
          <a:p>
            <a:pPr algn="ctr">
              <a:lnSpc>
                <a:spcPct val="110000"/>
              </a:lnSpc>
            </a:pPr>
            <a:r>
              <a:rPr lang="zh-CN" altLang="en-US" sz="2000" dirty="0">
                <a:latin typeface="微软雅黑" pitchFamily="34" charset="-122"/>
                <a:ea typeface="微软雅黑" pitchFamily="34" charset="-122"/>
              </a:rPr>
              <a:t>对土壤</a:t>
            </a:r>
            <a:endParaRPr lang="en-US" altLang="zh-CN" sz="2000" dirty="0">
              <a:latin typeface="微软雅黑" pitchFamily="34" charset="-122"/>
              <a:ea typeface="微软雅黑" pitchFamily="34" charset="-122"/>
            </a:endParaRPr>
          </a:p>
          <a:p>
            <a:pPr algn="ctr">
              <a:lnSpc>
                <a:spcPct val="110000"/>
              </a:lnSpc>
            </a:pPr>
            <a:r>
              <a:rPr lang="zh-CN" altLang="en-US" sz="2000" dirty="0">
                <a:latin typeface="微软雅黑" pitchFamily="34" charset="-122"/>
                <a:ea typeface="微软雅黑" pitchFamily="34" charset="-122"/>
              </a:rPr>
              <a:t>和水的</a:t>
            </a:r>
            <a:endParaRPr lang="en-US" altLang="zh-CN" sz="2000" dirty="0">
              <a:latin typeface="微软雅黑" pitchFamily="34" charset="-122"/>
              <a:ea typeface="微软雅黑" pitchFamily="34" charset="-122"/>
            </a:endParaRPr>
          </a:p>
          <a:p>
            <a:pPr algn="ctr">
              <a:lnSpc>
                <a:spcPct val="110000"/>
              </a:lnSpc>
            </a:pPr>
            <a:r>
              <a:rPr lang="zh-CN" altLang="en-US" sz="2000" dirty="0">
                <a:latin typeface="微软雅黑" pitchFamily="34" charset="-122"/>
                <a:ea typeface="微软雅黑" pitchFamily="34" charset="-122"/>
              </a:rPr>
              <a:t>污染</a:t>
            </a:r>
          </a:p>
        </p:txBody>
      </p:sp>
      <p:sp>
        <p:nvSpPr>
          <p:cNvPr id="22" name="文本框 21"/>
          <p:cNvSpPr txBox="1"/>
          <p:nvPr/>
        </p:nvSpPr>
        <p:spPr>
          <a:xfrm>
            <a:off x="5661048" y="2776328"/>
            <a:ext cx="1557400" cy="799706"/>
          </a:xfrm>
          <a:prstGeom prst="rect">
            <a:avLst/>
          </a:prstGeom>
          <a:noFill/>
        </p:spPr>
        <p:txBody>
          <a:bodyPr wrap="square" rtlCol="0">
            <a:spAutoFit/>
          </a:bodyPr>
          <a:lstStyle/>
          <a:p>
            <a:pPr algn="ctr">
              <a:lnSpc>
                <a:spcPct val="120000"/>
              </a:lnSpc>
            </a:pPr>
            <a:r>
              <a:rPr lang="zh-CN" altLang="en-US" sz="2000" dirty="0">
                <a:latin typeface="微软雅黑" pitchFamily="34" charset="-122"/>
                <a:ea typeface="微软雅黑" pitchFamily="34" charset="-122"/>
              </a:rPr>
              <a:t>地表水</a:t>
            </a:r>
          </a:p>
          <a:p>
            <a:pPr algn="ctr">
              <a:lnSpc>
                <a:spcPct val="120000"/>
              </a:lnSpc>
            </a:pPr>
            <a:r>
              <a:rPr lang="zh-CN" altLang="en-US" sz="2000" dirty="0">
                <a:latin typeface="微软雅黑" pitchFamily="34" charset="-122"/>
                <a:ea typeface="微软雅黑" pitchFamily="34" charset="-122"/>
              </a:rPr>
              <a:t>和地下水 </a:t>
            </a:r>
          </a:p>
        </p:txBody>
      </p:sp>
      <p:sp>
        <p:nvSpPr>
          <p:cNvPr id="44" name="椭圆 43"/>
          <p:cNvSpPr/>
          <p:nvPr/>
        </p:nvSpPr>
        <p:spPr>
          <a:xfrm>
            <a:off x="7009051" y="2029062"/>
            <a:ext cx="1620000" cy="1620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p:cNvSpPr txBox="1"/>
          <p:nvPr/>
        </p:nvSpPr>
        <p:spPr>
          <a:xfrm>
            <a:off x="6651001" y="2289942"/>
            <a:ext cx="2336100" cy="1200329"/>
          </a:xfrm>
          <a:prstGeom prst="rect">
            <a:avLst/>
          </a:prstGeom>
          <a:noFill/>
        </p:spPr>
        <p:txBody>
          <a:bodyPr wrap="square" rtlCol="0">
            <a:spAutoFit/>
          </a:bodyPr>
          <a:lstStyle/>
          <a:p>
            <a:pPr algn="ctr">
              <a:lnSpc>
                <a:spcPct val="120000"/>
              </a:lnSpc>
            </a:pPr>
            <a:r>
              <a:rPr lang="zh-CN" altLang="en-US" sz="2000" dirty="0">
                <a:latin typeface="微软雅黑" pitchFamily="34" charset="-122"/>
                <a:ea typeface="微软雅黑" pitchFamily="34" charset="-122"/>
              </a:rPr>
              <a:t>挖出物及</a:t>
            </a:r>
            <a:endParaRPr lang="en-US" altLang="zh-CN" sz="2000" dirty="0">
              <a:latin typeface="微软雅黑" pitchFamily="34" charset="-122"/>
              <a:ea typeface="微软雅黑" pitchFamily="34" charset="-122"/>
            </a:endParaRPr>
          </a:p>
          <a:p>
            <a:pPr algn="ctr">
              <a:lnSpc>
                <a:spcPct val="120000"/>
              </a:lnSpc>
            </a:pPr>
            <a:r>
              <a:rPr lang="zh-CN" altLang="en-US" sz="2000" dirty="0">
                <a:latin typeface="微软雅黑" pitchFamily="34" charset="-122"/>
                <a:ea typeface="微软雅黑" pitchFamily="34" charset="-122"/>
              </a:rPr>
              <a:t>施工材料的</a:t>
            </a:r>
            <a:endParaRPr lang="en-US" altLang="zh-CN" sz="2000" dirty="0">
              <a:latin typeface="微软雅黑" pitchFamily="34" charset="-122"/>
              <a:ea typeface="微软雅黑" pitchFamily="34" charset="-122"/>
            </a:endParaRPr>
          </a:p>
          <a:p>
            <a:pPr algn="ctr">
              <a:lnSpc>
                <a:spcPct val="120000"/>
              </a:lnSpc>
            </a:pPr>
            <a:r>
              <a:rPr lang="zh-CN" altLang="en-US" sz="2000" dirty="0">
                <a:latin typeface="微软雅黑" pitchFamily="34" charset="-122"/>
                <a:ea typeface="微软雅黑" pitchFamily="34" charset="-122"/>
              </a:rPr>
              <a:t>存放 </a:t>
            </a:r>
          </a:p>
        </p:txBody>
      </p:sp>
      <p:sp>
        <p:nvSpPr>
          <p:cNvPr id="45" name="椭圆 44"/>
          <p:cNvSpPr/>
          <p:nvPr/>
        </p:nvSpPr>
        <p:spPr>
          <a:xfrm>
            <a:off x="6768117" y="3856089"/>
            <a:ext cx="1620000" cy="1620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537693" y="4065924"/>
            <a:ext cx="2048442" cy="1200329"/>
          </a:xfrm>
          <a:prstGeom prst="rect">
            <a:avLst/>
          </a:prstGeom>
          <a:noFill/>
        </p:spPr>
        <p:txBody>
          <a:bodyPr wrap="square" rtlCol="0">
            <a:spAutoFit/>
          </a:bodyPr>
          <a:lstStyle/>
          <a:p>
            <a:pPr algn="ctr">
              <a:lnSpc>
                <a:spcPct val="120000"/>
              </a:lnSpc>
            </a:pPr>
            <a:r>
              <a:rPr lang="zh-CN" altLang="en-US" sz="2000" dirty="0">
                <a:latin typeface="微软雅黑" pitchFamily="34" charset="-122"/>
                <a:ea typeface="微软雅黑" pitchFamily="34" charset="-122"/>
              </a:rPr>
              <a:t>邻近的</a:t>
            </a:r>
            <a:endParaRPr lang="en-US" altLang="zh-CN" sz="2000" dirty="0">
              <a:latin typeface="微软雅黑" pitchFamily="34" charset="-122"/>
              <a:ea typeface="微软雅黑" pitchFamily="34" charset="-122"/>
            </a:endParaRPr>
          </a:p>
          <a:p>
            <a:pPr algn="ctr">
              <a:lnSpc>
                <a:spcPct val="120000"/>
              </a:lnSpc>
            </a:pPr>
            <a:r>
              <a:rPr lang="zh-CN" altLang="en-US" sz="2000" dirty="0">
                <a:latin typeface="微软雅黑" pitchFamily="34" charset="-122"/>
                <a:ea typeface="微软雅黑" pitchFamily="34" charset="-122"/>
              </a:rPr>
              <a:t>建筑结构</a:t>
            </a:r>
            <a:endParaRPr lang="en-US" altLang="zh-CN" sz="2000" dirty="0">
              <a:latin typeface="微软雅黑" pitchFamily="34" charset="-122"/>
              <a:ea typeface="微软雅黑" pitchFamily="34" charset="-122"/>
            </a:endParaRPr>
          </a:p>
          <a:p>
            <a:pPr algn="ctr">
              <a:lnSpc>
                <a:spcPct val="120000"/>
              </a:lnSpc>
            </a:pPr>
            <a:r>
              <a:rPr lang="zh-CN" altLang="en-US" sz="2000" dirty="0">
                <a:latin typeface="微软雅黑" pitchFamily="34" charset="-122"/>
                <a:ea typeface="微软雅黑" pitchFamily="34" charset="-122"/>
              </a:rPr>
              <a:t>及其状况 </a:t>
            </a:r>
          </a:p>
        </p:txBody>
      </p:sp>
      <p:sp>
        <p:nvSpPr>
          <p:cNvPr id="46" name="椭圆 45"/>
          <p:cNvSpPr/>
          <p:nvPr/>
        </p:nvSpPr>
        <p:spPr>
          <a:xfrm>
            <a:off x="8702479" y="1708756"/>
            <a:ext cx="1620000" cy="1620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07908" y="2014321"/>
            <a:ext cx="2009141" cy="1200329"/>
          </a:xfrm>
          <a:prstGeom prst="rect">
            <a:avLst/>
          </a:prstGeom>
          <a:noFill/>
        </p:spPr>
        <p:txBody>
          <a:bodyPr wrap="square" rtlCol="0">
            <a:spAutoFit/>
          </a:bodyPr>
          <a:lstStyle/>
          <a:p>
            <a:pPr algn="ctr">
              <a:lnSpc>
                <a:spcPct val="120000"/>
              </a:lnSpc>
            </a:pPr>
            <a:r>
              <a:rPr lang="zh-CN" altLang="en-US" sz="2000" dirty="0">
                <a:latin typeface="微软雅黑" pitchFamily="34" charset="-122"/>
                <a:ea typeface="微软雅黑" pitchFamily="34" charset="-122"/>
              </a:rPr>
              <a:t>隐蔽电气、</a:t>
            </a:r>
            <a:endParaRPr lang="en-US" altLang="zh-CN" sz="2000" dirty="0">
              <a:latin typeface="微软雅黑" pitchFamily="34" charset="-122"/>
              <a:ea typeface="微软雅黑" pitchFamily="34" charset="-122"/>
            </a:endParaRPr>
          </a:p>
          <a:p>
            <a:pPr algn="ctr">
              <a:lnSpc>
                <a:spcPct val="120000"/>
              </a:lnSpc>
            </a:pPr>
            <a:r>
              <a:rPr lang="zh-CN" altLang="en-US" sz="2000" dirty="0">
                <a:latin typeface="微软雅黑" pitchFamily="34" charset="-122"/>
                <a:ea typeface="微软雅黑" pitchFamily="34" charset="-122"/>
              </a:rPr>
              <a:t>管网等设施的</a:t>
            </a:r>
            <a:endParaRPr lang="en-US" altLang="zh-CN" sz="2000" dirty="0">
              <a:latin typeface="微软雅黑" pitchFamily="34" charset="-122"/>
              <a:ea typeface="微软雅黑" pitchFamily="34" charset="-122"/>
            </a:endParaRPr>
          </a:p>
          <a:p>
            <a:pPr algn="ctr">
              <a:lnSpc>
                <a:spcPct val="120000"/>
              </a:lnSpc>
            </a:pPr>
            <a:r>
              <a:rPr lang="zh-CN" altLang="en-US" sz="2000" dirty="0">
                <a:latin typeface="微软雅黑" pitchFamily="34" charset="-122"/>
                <a:ea typeface="微软雅黑" pitchFamily="34" charset="-122"/>
              </a:rPr>
              <a:t>分布 </a:t>
            </a:r>
          </a:p>
        </p:txBody>
      </p:sp>
      <p:sp>
        <p:nvSpPr>
          <p:cNvPr id="47" name="文本框 46"/>
          <p:cNvSpPr txBox="1"/>
          <p:nvPr/>
        </p:nvSpPr>
        <p:spPr>
          <a:xfrm>
            <a:off x="7673515" y="5685347"/>
            <a:ext cx="1046400" cy="400110"/>
          </a:xfrm>
          <a:prstGeom prst="rect">
            <a:avLst/>
          </a:prstGeom>
          <a:noFill/>
        </p:spPr>
        <p:txBody>
          <a:bodyPr wrap="square" rtlCol="0">
            <a:spAutoFit/>
          </a:bodyPr>
          <a:lstStyle/>
          <a:p>
            <a:pPr algn="ctr"/>
            <a:r>
              <a:rPr lang="zh-CN" altLang="en-US" sz="2000" dirty="0">
                <a:latin typeface="微软雅黑" pitchFamily="34" charset="-122"/>
                <a:ea typeface="微软雅黑" pitchFamily="34" charset="-122"/>
              </a:rPr>
              <a:t>其他</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1858361" y="2067444"/>
            <a:ext cx="8993669" cy="4195334"/>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269499"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动土作业安全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06</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325353" y="1292445"/>
            <a:ext cx="4442838"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（三）动土作业的安全要求</a:t>
            </a:r>
          </a:p>
        </p:txBody>
      </p:sp>
      <p:sp>
        <p:nvSpPr>
          <p:cNvPr id="33" name="矩形 32"/>
          <p:cNvSpPr/>
          <p:nvPr/>
        </p:nvSpPr>
        <p:spPr>
          <a:xfrm>
            <a:off x="2776186" y="3103224"/>
            <a:ext cx="2984739" cy="51758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2776186" y="3808253"/>
            <a:ext cx="2984739" cy="51758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rgbClr val="FBBF07"/>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0" name="矩形 29"/>
          <p:cNvSpPr/>
          <p:nvPr/>
        </p:nvSpPr>
        <p:spPr>
          <a:xfrm>
            <a:off x="2755142" y="5302247"/>
            <a:ext cx="2984739" cy="51758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文本框 12"/>
          <p:cNvSpPr txBox="1"/>
          <p:nvPr/>
        </p:nvSpPr>
        <p:spPr>
          <a:xfrm>
            <a:off x="3518649" y="3169300"/>
            <a:ext cx="1479312" cy="369332"/>
          </a:xfrm>
          <a:prstGeom prst="rect">
            <a:avLst/>
          </a:prstGeom>
          <a:noFill/>
        </p:spPr>
        <p:txBody>
          <a:bodyPr wrap="square" rtlCol="0">
            <a:spAutoFit/>
          </a:bodyPr>
          <a:lstStyle/>
          <a:p>
            <a:pPr algn="ctr"/>
            <a:r>
              <a:rPr lang="zh-CN" altLang="en-US" dirty="0">
                <a:latin typeface="微软雅黑" pitchFamily="34" charset="-122"/>
                <a:ea typeface="微软雅黑" pitchFamily="34" charset="-122"/>
              </a:rPr>
              <a:t>办理许可证</a:t>
            </a:r>
          </a:p>
        </p:txBody>
      </p:sp>
      <p:sp>
        <p:nvSpPr>
          <p:cNvPr id="25" name="矩形 24"/>
          <p:cNvSpPr/>
          <p:nvPr/>
        </p:nvSpPr>
        <p:spPr>
          <a:xfrm>
            <a:off x="6521570" y="3124795"/>
            <a:ext cx="2984739" cy="51758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3528899" y="3888716"/>
            <a:ext cx="1479312" cy="369332"/>
          </a:xfrm>
          <a:prstGeom prst="rect">
            <a:avLst/>
          </a:prstGeom>
          <a:noFill/>
        </p:spPr>
        <p:txBody>
          <a:bodyPr wrap="square" rtlCol="0">
            <a:spAutoFit/>
          </a:bodyPr>
          <a:lstStyle>
            <a:defPPr>
              <a:defRPr lang="zh-CN"/>
            </a:defPPr>
            <a:lvl1pPr algn="ctr">
              <a:defRPr>
                <a:latin typeface="微软雅黑" pitchFamily="34" charset="-122"/>
                <a:ea typeface="微软雅黑" pitchFamily="34" charset="-122"/>
              </a:defRPr>
            </a:lvl1pPr>
          </a:lstStyle>
          <a:p>
            <a:r>
              <a:rPr lang="zh-CN" altLang="en-US" dirty="0"/>
              <a:t>安全教育</a:t>
            </a:r>
          </a:p>
        </p:txBody>
      </p:sp>
      <p:sp>
        <p:nvSpPr>
          <p:cNvPr id="31" name="矩形 30"/>
          <p:cNvSpPr/>
          <p:nvPr/>
        </p:nvSpPr>
        <p:spPr>
          <a:xfrm>
            <a:off x="2776186" y="4595459"/>
            <a:ext cx="2984739" cy="51758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矩形 27"/>
          <p:cNvSpPr/>
          <p:nvPr/>
        </p:nvSpPr>
        <p:spPr>
          <a:xfrm>
            <a:off x="6521570" y="3813459"/>
            <a:ext cx="2984739" cy="51758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2854474" y="5382665"/>
            <a:ext cx="2786073" cy="369332"/>
          </a:xfrm>
          <a:prstGeom prst="rect">
            <a:avLst/>
          </a:prstGeom>
          <a:noFill/>
        </p:spPr>
        <p:txBody>
          <a:bodyPr wrap="square" rtlCol="0">
            <a:spAutoFit/>
          </a:bodyPr>
          <a:lstStyle>
            <a:defPPr>
              <a:defRPr lang="zh-CN"/>
            </a:defPPr>
            <a:lvl1pPr algn="ctr">
              <a:defRPr>
                <a:latin typeface="微软雅黑" pitchFamily="34" charset="-122"/>
                <a:ea typeface="微软雅黑" pitchFamily="34" charset="-122"/>
              </a:defRPr>
            </a:lvl1pPr>
          </a:lstStyle>
          <a:p>
            <a:r>
              <a:rPr lang="zh-CN" altLang="en-US" dirty="0"/>
              <a:t>检查工器具及现场环境</a:t>
            </a:r>
          </a:p>
        </p:txBody>
      </p:sp>
      <p:sp>
        <p:nvSpPr>
          <p:cNvPr id="16" name="文本框 15"/>
          <p:cNvSpPr txBox="1"/>
          <p:nvPr/>
        </p:nvSpPr>
        <p:spPr>
          <a:xfrm>
            <a:off x="7081676" y="3224898"/>
            <a:ext cx="1844998" cy="369332"/>
          </a:xfrm>
          <a:prstGeom prst="rect">
            <a:avLst/>
          </a:prstGeom>
          <a:noFill/>
        </p:spPr>
        <p:txBody>
          <a:bodyPr wrap="square" rtlCol="0">
            <a:spAutoFit/>
          </a:bodyPr>
          <a:lstStyle>
            <a:defPPr>
              <a:defRPr lang="zh-CN"/>
            </a:defPPr>
            <a:lvl1pPr algn="ctr">
              <a:defRPr>
                <a:latin typeface="微软雅黑" pitchFamily="34" charset="-122"/>
                <a:ea typeface="微软雅黑" pitchFamily="34" charset="-122"/>
              </a:defRPr>
            </a:lvl1pPr>
          </a:lstStyle>
          <a:p>
            <a:r>
              <a:rPr lang="zh-CN" altLang="en-US" dirty="0"/>
              <a:t>设立警示标志</a:t>
            </a:r>
          </a:p>
        </p:txBody>
      </p:sp>
      <p:sp>
        <p:nvSpPr>
          <p:cNvPr id="29" name="矩形 28"/>
          <p:cNvSpPr/>
          <p:nvPr/>
        </p:nvSpPr>
        <p:spPr>
          <a:xfrm>
            <a:off x="6521569" y="4608969"/>
            <a:ext cx="2984739" cy="51758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p:nvSpPr>
        <p:spPr>
          <a:xfrm>
            <a:off x="3518649" y="4677670"/>
            <a:ext cx="1479312" cy="369332"/>
          </a:xfrm>
          <a:prstGeom prst="rect">
            <a:avLst/>
          </a:prstGeom>
          <a:noFill/>
        </p:spPr>
        <p:txBody>
          <a:bodyPr wrap="square" rtlCol="0">
            <a:spAutoFit/>
          </a:bodyPr>
          <a:lstStyle>
            <a:defPPr>
              <a:defRPr lang="zh-CN"/>
            </a:defPPr>
            <a:lvl1pPr algn="ctr">
              <a:defRPr>
                <a:latin typeface="微软雅黑" pitchFamily="34" charset="-122"/>
                <a:ea typeface="微软雅黑" pitchFamily="34" charset="-122"/>
              </a:defRPr>
            </a:lvl1pPr>
          </a:lstStyle>
          <a:p>
            <a:r>
              <a:rPr lang="zh-CN" altLang="en-US" dirty="0"/>
              <a:t>作业过程</a:t>
            </a:r>
          </a:p>
        </p:txBody>
      </p:sp>
      <p:sp>
        <p:nvSpPr>
          <p:cNvPr id="18" name="文本框 17"/>
          <p:cNvSpPr txBox="1"/>
          <p:nvPr/>
        </p:nvSpPr>
        <p:spPr>
          <a:xfrm>
            <a:off x="6378632" y="3882586"/>
            <a:ext cx="3270612" cy="369332"/>
          </a:xfrm>
          <a:prstGeom prst="rect">
            <a:avLst/>
          </a:prstGeom>
          <a:noFill/>
        </p:spPr>
        <p:txBody>
          <a:bodyPr wrap="square" rtlCol="0">
            <a:spAutoFit/>
          </a:bodyPr>
          <a:lstStyle>
            <a:defPPr>
              <a:defRPr lang="zh-CN"/>
            </a:defPPr>
            <a:lvl1pPr algn="ctr">
              <a:defRPr>
                <a:latin typeface="微软雅黑" pitchFamily="34" charset="-122"/>
                <a:ea typeface="微软雅黑" pitchFamily="34" charset="-122"/>
              </a:defRPr>
            </a:lvl1pPr>
          </a:lstStyle>
          <a:p>
            <a:r>
              <a:rPr lang="zh-CN" altLang="en-US" dirty="0"/>
              <a:t>挖掘坑、槽、沟等的规定</a:t>
            </a:r>
          </a:p>
        </p:txBody>
      </p:sp>
      <p:sp>
        <p:nvSpPr>
          <p:cNvPr id="19" name="文本框 18"/>
          <p:cNvSpPr txBox="1"/>
          <p:nvPr/>
        </p:nvSpPr>
        <p:spPr>
          <a:xfrm>
            <a:off x="7264519" y="4677670"/>
            <a:ext cx="1479312" cy="369332"/>
          </a:xfrm>
          <a:prstGeom prst="rect">
            <a:avLst/>
          </a:prstGeom>
          <a:noFill/>
        </p:spPr>
        <p:txBody>
          <a:bodyPr wrap="square" rtlCol="0">
            <a:spAutoFit/>
          </a:bodyPr>
          <a:lstStyle>
            <a:defPPr>
              <a:defRPr lang="zh-CN"/>
            </a:defPPr>
            <a:lvl1pPr algn="ctr">
              <a:defRPr>
                <a:latin typeface="微软雅黑" pitchFamily="34" charset="-122"/>
                <a:ea typeface="微软雅黑" pitchFamily="34" charset="-122"/>
              </a:defRPr>
            </a:lvl1pPr>
          </a:lstStyle>
          <a:p>
            <a:r>
              <a:rPr lang="zh-CN" altLang="en-US" dirty="0"/>
              <a:t>完工验收</a:t>
            </a:r>
          </a:p>
        </p:txBody>
      </p:sp>
      <p:sp>
        <p:nvSpPr>
          <p:cNvPr id="12" name="矩形 11"/>
          <p:cNvSpPr/>
          <p:nvPr/>
        </p:nvSpPr>
        <p:spPr>
          <a:xfrm>
            <a:off x="4520242" y="2225615"/>
            <a:ext cx="2984739" cy="51758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文本框 19"/>
          <p:cNvSpPr txBox="1"/>
          <p:nvPr/>
        </p:nvSpPr>
        <p:spPr>
          <a:xfrm>
            <a:off x="4139238" y="2269479"/>
            <a:ext cx="3874700" cy="430374"/>
          </a:xfrm>
          <a:prstGeom prst="rect">
            <a:avLst/>
          </a:prstGeom>
          <a:noFill/>
        </p:spPr>
        <p:txBody>
          <a:bodyPr wrap="square" rtlCol="0">
            <a:spAutoFit/>
          </a:bodyPr>
          <a:lstStyle/>
          <a:p>
            <a:pPr algn="ctr">
              <a:lnSpc>
                <a:spcPct val="120000"/>
              </a:lnSpc>
            </a:pPr>
            <a:r>
              <a:rPr lang="zh-CN" altLang="en-US" sz="2000" b="1" dirty="0">
                <a:latin typeface="微软雅黑" pitchFamily="34" charset="-122"/>
                <a:ea typeface="微软雅黑" pitchFamily="34" charset="-122"/>
              </a:rPr>
              <a:t>动土作业安全要求</a:t>
            </a:r>
            <a:endParaRPr kumimoji="1" lang="zh-CN" altLang="en-US" sz="2000" b="1" dirty="0">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6728286" y="2369961"/>
            <a:ext cx="4895888" cy="280035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矩形 26"/>
          <p:cNvSpPr/>
          <p:nvPr/>
        </p:nvSpPr>
        <p:spPr>
          <a:xfrm>
            <a:off x="1350520" y="2387529"/>
            <a:ext cx="1328942" cy="280035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269499"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断路作业安全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07</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587375" y="1288934"/>
            <a:ext cx="4442838"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（一）定义</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rgbClr val="FBBF07"/>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1274280" y="3587648"/>
            <a:ext cx="1479312" cy="400110"/>
          </a:xfrm>
          <a:prstGeom prst="rect">
            <a:avLst/>
          </a:prstGeom>
          <a:noFill/>
        </p:spPr>
        <p:txBody>
          <a:bodyPr wrap="square" rtlCol="0">
            <a:spAutoFit/>
          </a:bodyPr>
          <a:lstStyle/>
          <a:p>
            <a:pPr algn="ctr"/>
            <a:r>
              <a:rPr lang="zh-CN" altLang="en-US" sz="2000" b="1" dirty="0">
                <a:solidFill>
                  <a:schemeClr val="bg1"/>
                </a:solidFill>
                <a:latin typeface="微软雅黑" pitchFamily="34" charset="-122"/>
                <a:ea typeface="微软雅黑" pitchFamily="34" charset="-122"/>
              </a:rPr>
              <a:t>断路作业</a:t>
            </a:r>
          </a:p>
        </p:txBody>
      </p:sp>
      <p:sp>
        <p:nvSpPr>
          <p:cNvPr id="26" name="文本框 25"/>
          <p:cNvSpPr txBox="1"/>
          <p:nvPr/>
        </p:nvSpPr>
        <p:spPr>
          <a:xfrm>
            <a:off x="7168881" y="2917434"/>
            <a:ext cx="4014697" cy="1705403"/>
          </a:xfrm>
          <a:prstGeom prst="rect">
            <a:avLst/>
          </a:prstGeom>
          <a:noFill/>
        </p:spPr>
        <p:txBody>
          <a:bodyPr wrap="square" rtlCol="0">
            <a:spAutoFit/>
          </a:bodyPr>
          <a:lstStyle>
            <a:defPPr>
              <a:defRPr lang="zh-CN"/>
            </a:defPPr>
            <a:lvl1pPr algn="just">
              <a:lnSpc>
                <a:spcPct val="150000"/>
              </a:lnSpc>
              <a:defRPr>
                <a:solidFill>
                  <a:schemeClr val="bg1"/>
                </a:solidFill>
                <a:latin typeface="微软雅黑" pitchFamily="34" charset="-122"/>
                <a:ea typeface="微软雅黑" pitchFamily="34" charset="-122"/>
              </a:defRPr>
            </a:lvl1pPr>
          </a:lstStyle>
          <a:p>
            <a:r>
              <a:rPr lang="zh-CN" altLang="en-US" dirty="0"/>
              <a:t>断路作业是指在厂区范围内交通主干道、交通次干道、交通分支道与车间引道上进行工程施工、吊装、吊运等各种影响正常交通的作业。</a:t>
            </a:r>
          </a:p>
        </p:txBody>
      </p:sp>
      <p:pic>
        <p:nvPicPr>
          <p:cNvPr id="10" name="图片 9"/>
          <p:cNvPicPr>
            <a:picLocks noChangeAspect="1"/>
          </p:cNvPicPr>
          <p:nvPr/>
        </p:nvPicPr>
        <p:blipFill>
          <a:blip r:embed="rId3" cstate="email"/>
          <a:stretch>
            <a:fillRect/>
          </a:stretch>
        </p:blipFill>
        <p:spPr>
          <a:xfrm>
            <a:off x="2753593" y="2370825"/>
            <a:ext cx="3900563" cy="279948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269499"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断路作业安全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07</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605292" y="1285934"/>
            <a:ext cx="4442838"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（二）短路作业的主要安全要求</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rgbClr val="FBBF07"/>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3" name="直接连接符 12"/>
          <p:cNvCxnSpPr>
            <a:endCxn id="30" idx="2"/>
          </p:cNvCxnSpPr>
          <p:nvPr/>
        </p:nvCxnSpPr>
        <p:spPr>
          <a:xfrm flipH="1">
            <a:off x="1822311" y="2153411"/>
            <a:ext cx="36051" cy="390370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椭圆 13"/>
          <p:cNvSpPr/>
          <p:nvPr/>
        </p:nvSpPr>
        <p:spPr>
          <a:xfrm>
            <a:off x="1642361" y="2081305"/>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1642361" y="2977968"/>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1642361" y="3843579"/>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1631850" y="4726441"/>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文本框 17"/>
          <p:cNvSpPr txBox="1"/>
          <p:nvPr/>
        </p:nvSpPr>
        <p:spPr>
          <a:xfrm>
            <a:off x="2337336" y="1866408"/>
            <a:ext cx="7927726" cy="923330"/>
          </a:xfrm>
          <a:prstGeom prst="rect">
            <a:avLst/>
          </a:prstGeom>
          <a:noFill/>
        </p:spPr>
        <p:txBody>
          <a:bodyPr wrap="square" rtlCol="0">
            <a:spAutoFit/>
          </a:bodyPr>
          <a:lstStyle/>
          <a:p>
            <a:pPr>
              <a:lnSpc>
                <a:spcPct val="150000"/>
              </a:lnSpc>
            </a:pPr>
            <a:r>
              <a:rPr lang="zh-CN" altLang="en-US" dirty="0">
                <a:latin typeface="微软雅黑" pitchFamily="34" charset="-122"/>
                <a:ea typeface="微软雅黑" pitchFamily="34" charset="-122"/>
              </a:rPr>
              <a:t>进行断路作业应制定周密的安全措施，并办理</a:t>
            </a:r>
            <a:r>
              <a:rPr lang="en-US" altLang="zh-CN" dirty="0">
                <a:latin typeface="微软雅黑" pitchFamily="34" charset="-122"/>
                <a:ea typeface="微软雅黑" pitchFamily="34" charset="-122"/>
              </a:rPr>
              <a:t>《</a:t>
            </a:r>
            <a:r>
              <a:rPr lang="zh-CN" altLang="en-US" dirty="0">
                <a:latin typeface="微软雅黑" pitchFamily="34" charset="-122"/>
                <a:ea typeface="微软雅黑" pitchFamily="34" charset="-122"/>
              </a:rPr>
              <a:t>断路作业安全许可证</a:t>
            </a:r>
            <a:r>
              <a:rPr lang="en-US" altLang="zh-CN" dirty="0">
                <a:latin typeface="微软雅黑" pitchFamily="34" charset="-122"/>
                <a:ea typeface="微软雅黑" pitchFamily="34" charset="-122"/>
              </a:rPr>
              <a:t>》</a:t>
            </a:r>
            <a:r>
              <a:rPr lang="zh-CN" altLang="en-US" dirty="0">
                <a:latin typeface="微软雅黑" pitchFamily="34" charset="-122"/>
                <a:ea typeface="微软雅黑" pitchFamily="34" charset="-122"/>
              </a:rPr>
              <a:t>以下简称</a:t>
            </a:r>
            <a:r>
              <a:rPr lang="en-US" altLang="zh-CN" dirty="0">
                <a:latin typeface="微软雅黑" pitchFamily="34" charset="-122"/>
                <a:ea typeface="微软雅黑" pitchFamily="34" charset="-122"/>
              </a:rPr>
              <a:t>《</a:t>
            </a:r>
            <a:r>
              <a:rPr lang="zh-CN" altLang="en-US" dirty="0">
                <a:latin typeface="微软雅黑" pitchFamily="34" charset="-122"/>
                <a:ea typeface="微软雅黑" pitchFamily="34" charset="-122"/>
              </a:rPr>
              <a:t>许可证</a:t>
            </a:r>
            <a:r>
              <a:rPr lang="en-US" altLang="zh-CN" dirty="0">
                <a:latin typeface="微软雅黑" pitchFamily="34" charset="-122"/>
                <a:ea typeface="微软雅黑" pitchFamily="34" charset="-122"/>
              </a:rPr>
              <a:t>》</a:t>
            </a:r>
            <a:r>
              <a:rPr lang="zh-CN" altLang="en-US" dirty="0">
                <a:latin typeface="微软雅黑" pitchFamily="34" charset="-122"/>
                <a:ea typeface="微软雅黑" pitchFamily="34" charset="-122"/>
              </a:rPr>
              <a:t>，方可作业。</a:t>
            </a:r>
          </a:p>
        </p:txBody>
      </p:sp>
      <p:sp>
        <p:nvSpPr>
          <p:cNvPr id="19" name="文本框 18"/>
          <p:cNvSpPr txBox="1"/>
          <p:nvPr/>
        </p:nvSpPr>
        <p:spPr>
          <a:xfrm>
            <a:off x="2189366" y="2971386"/>
            <a:ext cx="8273591" cy="438582"/>
          </a:xfrm>
          <a:prstGeom prst="rect">
            <a:avLst/>
          </a:prstGeom>
          <a:noFill/>
        </p:spPr>
        <p:txBody>
          <a:bodyPr wrap="square" rtlCol="0">
            <a:spAutoFit/>
          </a:bodyPr>
          <a:lstStyle/>
          <a:p>
            <a:pPr>
              <a:lnSpc>
                <a:spcPct val="125000"/>
              </a:lnSpc>
            </a:pP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许可证</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由断路申请单位负责办理，至少提前一天办理。</a:t>
            </a:r>
          </a:p>
        </p:txBody>
      </p:sp>
      <p:sp>
        <p:nvSpPr>
          <p:cNvPr id="20" name="文本框 19"/>
          <p:cNvSpPr txBox="1"/>
          <p:nvPr/>
        </p:nvSpPr>
        <p:spPr>
          <a:xfrm>
            <a:off x="2337336" y="3906247"/>
            <a:ext cx="7954077" cy="369332"/>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pPr>
              <a:lnSpc>
                <a:spcPct val="100000"/>
              </a:lnSpc>
            </a:pPr>
            <a:r>
              <a:rPr lang="zh-CN" altLang="en-US" dirty="0"/>
              <a:t>断路申请单位负责管理作业现场。</a:t>
            </a:r>
          </a:p>
        </p:txBody>
      </p:sp>
      <p:sp>
        <p:nvSpPr>
          <p:cNvPr id="21" name="文本框 20"/>
          <p:cNvSpPr txBox="1"/>
          <p:nvPr/>
        </p:nvSpPr>
        <p:spPr>
          <a:xfrm>
            <a:off x="2337336" y="4505237"/>
            <a:ext cx="8249730" cy="874407"/>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en-US" altLang="zh-CN" dirty="0"/>
              <a:t>《</a:t>
            </a:r>
            <a:r>
              <a:rPr lang="zh-CN" altLang="en-US" dirty="0"/>
              <a:t>许可证</a:t>
            </a:r>
            <a:r>
              <a:rPr lang="en-US" altLang="zh-CN" dirty="0"/>
              <a:t>》</a:t>
            </a:r>
            <a:r>
              <a:rPr lang="zh-CN" altLang="en-US" dirty="0"/>
              <a:t>申请单位应由相关部门会签。审批部门在审批</a:t>
            </a:r>
            <a:r>
              <a:rPr lang="en-US" altLang="zh-CN" dirty="0"/>
              <a:t>《</a:t>
            </a:r>
            <a:r>
              <a:rPr lang="zh-CN" altLang="en-US" dirty="0"/>
              <a:t>许可证</a:t>
            </a:r>
            <a:r>
              <a:rPr lang="en-US" altLang="zh-CN" dirty="0"/>
              <a:t>》</a:t>
            </a:r>
            <a:r>
              <a:rPr lang="zh-CN" altLang="en-US" dirty="0"/>
              <a:t>后，应立即填写</a:t>
            </a:r>
            <a:r>
              <a:rPr lang="en-US" altLang="zh-CN" dirty="0"/>
              <a:t>《</a:t>
            </a:r>
            <a:r>
              <a:rPr lang="zh-CN" altLang="en-US" dirty="0"/>
              <a:t>断路作业通知单</a:t>
            </a:r>
            <a:r>
              <a:rPr lang="en-US" altLang="zh-CN" dirty="0"/>
              <a:t>》</a:t>
            </a:r>
            <a:r>
              <a:rPr lang="zh-CN" altLang="en-US" dirty="0"/>
              <a:t>书面通知相关部门。</a:t>
            </a:r>
          </a:p>
        </p:txBody>
      </p:sp>
      <p:sp>
        <p:nvSpPr>
          <p:cNvPr id="22" name="文本框 21"/>
          <p:cNvSpPr txBox="1"/>
          <p:nvPr/>
        </p:nvSpPr>
        <p:spPr>
          <a:xfrm>
            <a:off x="1616821" y="2118905"/>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1</a:t>
            </a:r>
            <a:endParaRPr lang="zh-CN" altLang="en-US" sz="2000" b="1" dirty="0">
              <a:solidFill>
                <a:schemeClr val="bg1"/>
              </a:solidFill>
              <a:latin typeface="微软雅黑" pitchFamily="34" charset="-122"/>
              <a:ea typeface="微软雅黑" pitchFamily="34" charset="-122"/>
            </a:endParaRPr>
          </a:p>
        </p:txBody>
      </p:sp>
      <p:sp>
        <p:nvSpPr>
          <p:cNvPr id="23" name="文本框 22"/>
          <p:cNvSpPr txBox="1"/>
          <p:nvPr/>
        </p:nvSpPr>
        <p:spPr>
          <a:xfrm>
            <a:off x="1625108" y="2999720"/>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2</a:t>
            </a:r>
            <a:endParaRPr lang="zh-CN" altLang="en-US" sz="2000" b="1" dirty="0">
              <a:solidFill>
                <a:schemeClr val="bg1"/>
              </a:solidFill>
              <a:latin typeface="微软雅黑" pitchFamily="34" charset="-122"/>
              <a:ea typeface="微软雅黑" pitchFamily="34" charset="-122"/>
            </a:endParaRPr>
          </a:p>
        </p:txBody>
      </p:sp>
      <p:sp>
        <p:nvSpPr>
          <p:cNvPr id="24" name="文本框 23"/>
          <p:cNvSpPr txBox="1"/>
          <p:nvPr/>
        </p:nvSpPr>
        <p:spPr>
          <a:xfrm>
            <a:off x="1615277" y="3862879"/>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3</a:t>
            </a:r>
            <a:endParaRPr lang="zh-CN" altLang="en-US" sz="2000" b="1" dirty="0">
              <a:solidFill>
                <a:schemeClr val="bg1"/>
              </a:solidFill>
              <a:latin typeface="微软雅黑" pitchFamily="34" charset="-122"/>
              <a:ea typeface="微软雅黑" pitchFamily="34" charset="-122"/>
            </a:endParaRPr>
          </a:p>
        </p:txBody>
      </p:sp>
      <p:sp>
        <p:nvSpPr>
          <p:cNvPr id="25" name="文本框 24"/>
          <p:cNvSpPr txBox="1"/>
          <p:nvPr/>
        </p:nvSpPr>
        <p:spPr>
          <a:xfrm>
            <a:off x="1615277" y="4743990"/>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4</a:t>
            </a:r>
            <a:endParaRPr lang="zh-CN" altLang="en-US" sz="2000" b="1" dirty="0">
              <a:solidFill>
                <a:schemeClr val="bg1"/>
              </a:solidFill>
              <a:latin typeface="微软雅黑" pitchFamily="34" charset="-122"/>
              <a:ea typeface="微软雅黑" pitchFamily="34" charset="-122"/>
            </a:endParaRPr>
          </a:p>
        </p:txBody>
      </p:sp>
      <p:sp>
        <p:nvSpPr>
          <p:cNvPr id="29" name="椭圆 28"/>
          <p:cNvSpPr/>
          <p:nvPr/>
        </p:nvSpPr>
        <p:spPr>
          <a:xfrm>
            <a:off x="1597344" y="5639461"/>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文本框 29"/>
          <p:cNvSpPr txBox="1"/>
          <p:nvPr/>
        </p:nvSpPr>
        <p:spPr>
          <a:xfrm>
            <a:off x="1580771" y="5657010"/>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5</a:t>
            </a:r>
            <a:endParaRPr lang="zh-CN" altLang="en-US" sz="2000" b="1" dirty="0">
              <a:solidFill>
                <a:schemeClr val="bg1"/>
              </a:solidFill>
              <a:latin typeface="微软雅黑" pitchFamily="34" charset="-122"/>
              <a:ea typeface="微软雅黑" pitchFamily="34" charset="-122"/>
            </a:endParaRPr>
          </a:p>
        </p:txBody>
      </p:sp>
      <p:sp>
        <p:nvSpPr>
          <p:cNvPr id="31" name="文本框 30"/>
          <p:cNvSpPr txBox="1"/>
          <p:nvPr/>
        </p:nvSpPr>
        <p:spPr>
          <a:xfrm>
            <a:off x="2337336" y="5601545"/>
            <a:ext cx="8712101" cy="507831"/>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zh-CN" altLang="en-US" dirty="0"/>
              <a:t>在</a:t>
            </a:r>
            <a:r>
              <a:rPr lang="en-US" altLang="zh-CN" dirty="0"/>
              <a:t>《</a:t>
            </a:r>
            <a:r>
              <a:rPr lang="zh-CN" altLang="en-US" dirty="0"/>
              <a:t>许可证</a:t>
            </a:r>
            <a:r>
              <a:rPr lang="en-US" altLang="zh-CN" dirty="0"/>
              <a:t>》</a:t>
            </a:r>
            <a:r>
              <a:rPr lang="zh-CN" altLang="en-US" dirty="0"/>
              <a:t>规定的时问内未完成断路作业时，由断路申请单位重新办理</a:t>
            </a:r>
            <a:r>
              <a:rPr lang="en-US" altLang="zh-CN" dirty="0"/>
              <a:t>《</a:t>
            </a:r>
            <a:r>
              <a:rPr lang="zh-CN" altLang="en-US" dirty="0"/>
              <a:t>许可证</a:t>
            </a:r>
            <a:r>
              <a:rPr lang="en-US" altLang="zh-CN" dirty="0"/>
              <a:t>》</a:t>
            </a:r>
            <a:r>
              <a:rPr lang="zh-CN" alt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269499"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断路作业安全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07</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605292" y="1285934"/>
            <a:ext cx="4442838"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（二）短路作业的主要安全要求</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rgbClr val="FBBF07"/>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flipH="1">
            <a:off x="1847850" y="2572800"/>
            <a:ext cx="36051" cy="28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椭圆 13"/>
          <p:cNvSpPr/>
          <p:nvPr/>
        </p:nvSpPr>
        <p:spPr>
          <a:xfrm>
            <a:off x="1642361" y="2504215"/>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1642361" y="3400878"/>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1642361" y="4266489"/>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1631850" y="5149351"/>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文本框 17"/>
          <p:cNvSpPr txBox="1"/>
          <p:nvPr/>
        </p:nvSpPr>
        <p:spPr>
          <a:xfrm>
            <a:off x="2330929" y="2504215"/>
            <a:ext cx="1529871" cy="477054"/>
          </a:xfrm>
          <a:prstGeom prst="rect">
            <a:avLst/>
          </a:prstGeom>
          <a:noFill/>
        </p:spPr>
        <p:txBody>
          <a:bodyPr wrap="square" rtlCol="0">
            <a:spAutoFit/>
          </a:bodyPr>
          <a:lstStyle/>
          <a:p>
            <a:pPr>
              <a:lnSpc>
                <a:spcPct val="125000"/>
              </a:lnSpc>
            </a:pPr>
            <a:r>
              <a:rPr lang="zh-CN" altLang="en-US" sz="2000" dirty="0">
                <a:latin typeface="微软雅黑" pitchFamily="34" charset="-122"/>
                <a:ea typeface="微软雅黑" pitchFamily="34" charset="-122"/>
              </a:rPr>
              <a:t>组织作业</a:t>
            </a:r>
          </a:p>
        </p:txBody>
      </p:sp>
      <p:sp>
        <p:nvSpPr>
          <p:cNvPr id="19" name="文本框 18"/>
          <p:cNvSpPr txBox="1"/>
          <p:nvPr/>
        </p:nvSpPr>
        <p:spPr>
          <a:xfrm>
            <a:off x="2324160" y="3167882"/>
            <a:ext cx="8273591" cy="923330"/>
          </a:xfrm>
          <a:prstGeom prst="rect">
            <a:avLst/>
          </a:prstGeom>
          <a:noFill/>
        </p:spPr>
        <p:txBody>
          <a:bodyPr wrap="square" rtlCol="0">
            <a:spAutoFit/>
          </a:bodyPr>
          <a:lstStyle/>
          <a:p>
            <a:pPr>
              <a:lnSpc>
                <a:spcPct val="150000"/>
              </a:lnSpc>
            </a:pPr>
            <a:r>
              <a:rPr lang="zh-CN" altLang="en-US" dirty="0">
                <a:latin typeface="微软雅黑" pitchFamily="34" charset="-122"/>
                <a:ea typeface="微软雅黑" pitchFamily="34" charset="-122"/>
              </a:rPr>
              <a:t>断路作业单位接到</a:t>
            </a:r>
            <a:r>
              <a:rPr lang="en-US" altLang="zh-CN" dirty="0">
                <a:latin typeface="微软雅黑" pitchFamily="34" charset="-122"/>
                <a:ea typeface="微软雅黑" pitchFamily="34" charset="-122"/>
              </a:rPr>
              <a:t>《</a:t>
            </a:r>
            <a:r>
              <a:rPr lang="zh-CN" altLang="en-US" dirty="0">
                <a:latin typeface="微软雅黑" pitchFamily="34" charset="-122"/>
                <a:ea typeface="微软雅黑" pitchFamily="34" charset="-122"/>
              </a:rPr>
              <a:t>许可证</a:t>
            </a:r>
            <a:r>
              <a:rPr lang="en-US" altLang="zh-CN" dirty="0">
                <a:latin typeface="微软雅黑" pitchFamily="34" charset="-122"/>
                <a:ea typeface="微软雅黑" pitchFamily="34" charset="-122"/>
              </a:rPr>
              <a:t>》</a:t>
            </a:r>
            <a:r>
              <a:rPr lang="zh-CN" altLang="en-US" dirty="0">
                <a:latin typeface="微软雅黑" pitchFamily="34" charset="-122"/>
                <a:ea typeface="微软雅黑" pitchFamily="34" charset="-122"/>
              </a:rPr>
              <a:t>并向断路申请单位确认无误后，即可在规定的时间内，按</a:t>
            </a:r>
            <a:r>
              <a:rPr lang="en-US" altLang="zh-CN" dirty="0">
                <a:latin typeface="微软雅黑" pitchFamily="34" charset="-122"/>
                <a:ea typeface="微软雅黑" pitchFamily="34" charset="-122"/>
              </a:rPr>
              <a:t>《</a:t>
            </a:r>
            <a:r>
              <a:rPr lang="zh-CN" altLang="en-US" dirty="0">
                <a:latin typeface="微软雅黑" pitchFamily="34" charset="-122"/>
                <a:ea typeface="微软雅黑" pitchFamily="34" charset="-122"/>
              </a:rPr>
              <a:t>作业证</a:t>
            </a:r>
            <a:r>
              <a:rPr lang="en-US" altLang="zh-CN" dirty="0">
                <a:latin typeface="微软雅黑" pitchFamily="34" charset="-122"/>
                <a:ea typeface="微软雅黑" pitchFamily="34" charset="-122"/>
              </a:rPr>
              <a:t>》</a:t>
            </a:r>
            <a:r>
              <a:rPr lang="zh-CN" altLang="en-US" dirty="0">
                <a:latin typeface="微软雅黑" pitchFamily="34" charset="-122"/>
                <a:ea typeface="微软雅黑" pitchFamily="34" charset="-122"/>
              </a:rPr>
              <a:t>的内容组织进行断路作业。</a:t>
            </a:r>
          </a:p>
        </p:txBody>
      </p:sp>
      <p:sp>
        <p:nvSpPr>
          <p:cNvPr id="21" name="文本框 20"/>
          <p:cNvSpPr txBox="1"/>
          <p:nvPr/>
        </p:nvSpPr>
        <p:spPr>
          <a:xfrm>
            <a:off x="2336090" y="5180685"/>
            <a:ext cx="6338010" cy="369332"/>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pPr>
              <a:lnSpc>
                <a:spcPct val="100000"/>
              </a:lnSpc>
            </a:pPr>
            <a:r>
              <a:rPr lang="zh-CN" altLang="en-US" dirty="0"/>
              <a:t>变更作业内容，扩大作业范围，应重新办理</a:t>
            </a:r>
            <a:r>
              <a:rPr lang="en-US" altLang="zh-CN" dirty="0"/>
              <a:t>《</a:t>
            </a:r>
            <a:r>
              <a:rPr lang="zh-CN" altLang="en-US" dirty="0"/>
              <a:t>许可证</a:t>
            </a:r>
            <a:r>
              <a:rPr lang="en-US" altLang="zh-CN" dirty="0"/>
              <a:t>》</a:t>
            </a:r>
            <a:r>
              <a:rPr lang="zh-CN" altLang="en-US" dirty="0"/>
              <a:t>。</a:t>
            </a:r>
            <a:endParaRPr lang="en-US" altLang="zh-CN" dirty="0"/>
          </a:p>
        </p:txBody>
      </p:sp>
      <p:sp>
        <p:nvSpPr>
          <p:cNvPr id="22" name="文本框 21"/>
          <p:cNvSpPr txBox="1"/>
          <p:nvPr/>
        </p:nvSpPr>
        <p:spPr>
          <a:xfrm>
            <a:off x="1616821" y="2541815"/>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6</a:t>
            </a:r>
            <a:endParaRPr lang="zh-CN" altLang="en-US" sz="2000" b="1" dirty="0">
              <a:solidFill>
                <a:schemeClr val="bg1"/>
              </a:solidFill>
              <a:latin typeface="微软雅黑" pitchFamily="34" charset="-122"/>
              <a:ea typeface="微软雅黑" pitchFamily="34" charset="-122"/>
            </a:endParaRPr>
          </a:p>
        </p:txBody>
      </p:sp>
      <p:sp>
        <p:nvSpPr>
          <p:cNvPr id="23" name="文本框 22"/>
          <p:cNvSpPr txBox="1"/>
          <p:nvPr/>
        </p:nvSpPr>
        <p:spPr>
          <a:xfrm>
            <a:off x="1496949" y="3444881"/>
            <a:ext cx="737191" cy="369332"/>
          </a:xfrm>
          <a:prstGeom prst="rect">
            <a:avLst/>
          </a:prstGeom>
          <a:noFill/>
        </p:spPr>
        <p:txBody>
          <a:bodyPr wrap="square" rtlCol="0">
            <a:spAutoFit/>
          </a:bodyPr>
          <a:lstStyle/>
          <a:p>
            <a:pPr algn="ctr"/>
            <a:r>
              <a:rPr lang="en-US" altLang="zh-CN" dirty="0">
                <a:solidFill>
                  <a:schemeClr val="bg1"/>
                </a:solidFill>
                <a:latin typeface="微软雅黑" pitchFamily="34" charset="-122"/>
                <a:ea typeface="微软雅黑" pitchFamily="34" charset="-122"/>
              </a:rPr>
              <a:t>6.1</a:t>
            </a:r>
            <a:endParaRPr lang="zh-CN" altLang="en-US" dirty="0">
              <a:solidFill>
                <a:schemeClr val="bg1"/>
              </a:solidFill>
              <a:latin typeface="微软雅黑" pitchFamily="34" charset="-122"/>
              <a:ea typeface="微软雅黑" pitchFamily="34" charset="-122"/>
            </a:endParaRPr>
          </a:p>
        </p:txBody>
      </p:sp>
      <p:sp>
        <p:nvSpPr>
          <p:cNvPr id="26" name="文本框 25"/>
          <p:cNvSpPr txBox="1"/>
          <p:nvPr/>
        </p:nvSpPr>
        <p:spPr>
          <a:xfrm>
            <a:off x="1496948" y="4313898"/>
            <a:ext cx="737191" cy="369332"/>
          </a:xfrm>
          <a:prstGeom prst="rect">
            <a:avLst/>
          </a:prstGeom>
          <a:noFill/>
        </p:spPr>
        <p:txBody>
          <a:bodyPr wrap="square" rtlCol="0">
            <a:spAutoFit/>
          </a:bodyPr>
          <a:lstStyle>
            <a:defPPr>
              <a:defRPr lang="zh-CN"/>
            </a:defPPr>
            <a:lvl1pPr algn="ctr">
              <a:defRPr>
                <a:solidFill>
                  <a:schemeClr val="bg1"/>
                </a:solidFill>
                <a:latin typeface="微软雅黑" pitchFamily="34" charset="-122"/>
                <a:ea typeface="微软雅黑" pitchFamily="34" charset="-122"/>
              </a:defRPr>
            </a:lvl1pPr>
          </a:lstStyle>
          <a:p>
            <a:r>
              <a:rPr lang="en-US" altLang="zh-CN" dirty="0"/>
              <a:t>6.2</a:t>
            </a:r>
            <a:endParaRPr lang="zh-CN" altLang="en-US" dirty="0"/>
          </a:p>
        </p:txBody>
      </p:sp>
      <p:sp>
        <p:nvSpPr>
          <p:cNvPr id="27" name="文本框 26"/>
          <p:cNvSpPr txBox="1"/>
          <p:nvPr/>
        </p:nvSpPr>
        <p:spPr>
          <a:xfrm>
            <a:off x="1479254" y="5192766"/>
            <a:ext cx="737191" cy="369332"/>
          </a:xfrm>
          <a:prstGeom prst="rect">
            <a:avLst/>
          </a:prstGeom>
          <a:noFill/>
        </p:spPr>
        <p:txBody>
          <a:bodyPr wrap="square" rtlCol="0">
            <a:spAutoFit/>
          </a:bodyPr>
          <a:lstStyle>
            <a:defPPr>
              <a:defRPr lang="zh-CN"/>
            </a:defPPr>
            <a:lvl1pPr algn="ctr">
              <a:defRPr>
                <a:solidFill>
                  <a:schemeClr val="bg1"/>
                </a:solidFill>
                <a:latin typeface="微软雅黑" pitchFamily="34" charset="-122"/>
                <a:ea typeface="微软雅黑" pitchFamily="34" charset="-122"/>
              </a:defRPr>
            </a:lvl1pPr>
          </a:lstStyle>
          <a:p>
            <a:r>
              <a:rPr lang="en-US" altLang="zh-CN" dirty="0"/>
              <a:t>6.3</a:t>
            </a:r>
            <a:endParaRPr lang="zh-CN" altLang="en-US" dirty="0"/>
          </a:p>
        </p:txBody>
      </p:sp>
      <p:grpSp>
        <p:nvGrpSpPr>
          <p:cNvPr id="10" name="组合 9"/>
          <p:cNvGrpSpPr/>
          <p:nvPr/>
        </p:nvGrpSpPr>
        <p:grpSpPr>
          <a:xfrm>
            <a:off x="2324160" y="4045285"/>
            <a:ext cx="7954077" cy="923330"/>
            <a:chOff x="2324160" y="4045285"/>
            <a:chExt cx="7954077" cy="923330"/>
          </a:xfrm>
        </p:grpSpPr>
        <p:sp>
          <p:nvSpPr>
            <p:cNvPr id="20" name="文本框 19"/>
            <p:cNvSpPr txBox="1"/>
            <p:nvPr/>
          </p:nvSpPr>
          <p:spPr>
            <a:xfrm>
              <a:off x="2324160" y="4045285"/>
              <a:ext cx="7954077" cy="923330"/>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zh-CN" altLang="en-US"/>
                <a:t>断路作业                                                        申请</a:t>
              </a:r>
              <a:r>
                <a:rPr lang="zh-CN" altLang="en-US" dirty="0"/>
                <a:t>单位应制定交通组织方案，设置相应的标志与设施，以确保作业期间的交通安全。</a:t>
              </a:r>
            </a:p>
          </p:txBody>
        </p:sp>
        <p:pic>
          <p:nvPicPr>
            <p:cNvPr id="9" name="图片 8"/>
            <p:cNvPicPr>
              <a:picLocks noChangeAspect="1"/>
            </p:cNvPicPr>
            <p:nvPr/>
          </p:nvPicPr>
          <p:blipFill>
            <a:blip r:embed="rId3"/>
            <a:stretch>
              <a:fillRect/>
            </a:stretch>
          </p:blipFill>
          <p:spPr>
            <a:xfrm>
              <a:off x="3183839" y="4107115"/>
              <a:ext cx="4090771" cy="499915"/>
            </a:xfrm>
            <a:prstGeom prst="rect">
              <a:avLst/>
            </a:prstGeom>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269499"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断路作业安全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07</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605292" y="1285934"/>
            <a:ext cx="4442838"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（二）短路作业的主要安全要求</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rgbClr val="FBBF07"/>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flipH="1">
            <a:off x="1847850" y="2293400"/>
            <a:ext cx="36051" cy="360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椭圆 13"/>
          <p:cNvSpPr/>
          <p:nvPr/>
        </p:nvSpPr>
        <p:spPr>
          <a:xfrm>
            <a:off x="1642361" y="2224815"/>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1642361" y="3121478"/>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1642361" y="3987089"/>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1631850" y="4869951"/>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文本框 17"/>
          <p:cNvSpPr txBox="1"/>
          <p:nvPr/>
        </p:nvSpPr>
        <p:spPr>
          <a:xfrm>
            <a:off x="2404431" y="2224815"/>
            <a:ext cx="3310569" cy="406971"/>
          </a:xfrm>
          <a:prstGeom prst="rect">
            <a:avLst/>
          </a:prstGeom>
          <a:noFill/>
        </p:spPr>
        <p:txBody>
          <a:bodyPr wrap="square" rtlCol="0">
            <a:spAutoFit/>
          </a:bodyPr>
          <a:lstStyle/>
          <a:p>
            <a:pPr>
              <a:lnSpc>
                <a:spcPct val="125000"/>
              </a:lnSpc>
            </a:pPr>
            <a:r>
              <a:rPr lang="zh-CN" altLang="en-US" dirty="0">
                <a:latin typeface="微软雅黑" pitchFamily="34" charset="-122"/>
                <a:ea typeface="微软雅黑" pitchFamily="34" charset="-122"/>
              </a:rPr>
              <a:t>作业交通警示</a:t>
            </a:r>
          </a:p>
        </p:txBody>
      </p:sp>
      <p:sp>
        <p:nvSpPr>
          <p:cNvPr id="19" name="文本框 18"/>
          <p:cNvSpPr txBox="1"/>
          <p:nvPr/>
        </p:nvSpPr>
        <p:spPr>
          <a:xfrm>
            <a:off x="2369041" y="3981038"/>
            <a:ext cx="8273591" cy="406971"/>
          </a:xfrm>
          <a:prstGeom prst="rect">
            <a:avLst/>
          </a:prstGeom>
          <a:noFill/>
        </p:spPr>
        <p:txBody>
          <a:bodyPr wrap="square" rtlCol="0">
            <a:spAutoFit/>
          </a:bodyPr>
          <a:lstStyle>
            <a:defPPr>
              <a:defRPr lang="zh-CN"/>
            </a:defPPr>
            <a:lvl1pPr>
              <a:lnSpc>
                <a:spcPct val="125000"/>
              </a:lnSpc>
              <a:defRPr>
                <a:latin typeface="微软雅黑" pitchFamily="34" charset="-122"/>
                <a:ea typeface="微软雅黑" pitchFamily="34" charset="-122"/>
              </a:defRPr>
            </a:lvl1pPr>
          </a:lstStyle>
          <a:p>
            <a:r>
              <a:rPr lang="zh-CN" altLang="zh-CN" dirty="0"/>
              <a:t>在夜间或雨、雪、雾天进行作业应设置道路作业警示灯</a:t>
            </a:r>
            <a:endParaRPr lang="zh-CN" altLang="en-US" dirty="0"/>
          </a:p>
        </p:txBody>
      </p:sp>
      <p:sp>
        <p:nvSpPr>
          <p:cNvPr id="20" name="文本框 19"/>
          <p:cNvSpPr txBox="1"/>
          <p:nvPr/>
        </p:nvSpPr>
        <p:spPr>
          <a:xfrm>
            <a:off x="2369041" y="4648338"/>
            <a:ext cx="9675753" cy="874407"/>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zh-CN" altLang="en-US" dirty="0"/>
              <a:t>在道路上进行定点作业，白天不超过</a:t>
            </a:r>
            <a:r>
              <a:rPr lang="en-US" altLang="zh-CN" dirty="0"/>
              <a:t>2 h</a:t>
            </a:r>
            <a:r>
              <a:rPr lang="zh-CN" altLang="en-US" dirty="0"/>
              <a:t>、夜间不超过</a:t>
            </a:r>
            <a:r>
              <a:rPr lang="en-US" altLang="zh-CN" dirty="0"/>
              <a:t>1 h</a:t>
            </a:r>
            <a:r>
              <a:rPr lang="zh-CN" altLang="en-US" dirty="0"/>
              <a:t>即可完工的，在有现场交通指挥人员指挥交通的情况下，只要作业区设置了相应的交通警示设施，可不设标志牌。</a:t>
            </a:r>
          </a:p>
        </p:txBody>
      </p:sp>
      <p:sp>
        <p:nvSpPr>
          <p:cNvPr id="21" name="文本框 20"/>
          <p:cNvSpPr txBox="1"/>
          <p:nvPr/>
        </p:nvSpPr>
        <p:spPr>
          <a:xfrm>
            <a:off x="2403413" y="5776139"/>
            <a:ext cx="8249730" cy="406971"/>
          </a:xfrm>
          <a:prstGeom prst="rect">
            <a:avLst/>
          </a:prstGeom>
          <a:noFill/>
        </p:spPr>
        <p:txBody>
          <a:bodyPr wrap="square" rtlCol="0">
            <a:spAutoFit/>
          </a:bodyPr>
          <a:lstStyle>
            <a:defPPr>
              <a:defRPr lang="zh-CN"/>
            </a:defPPr>
            <a:lvl1pPr>
              <a:lnSpc>
                <a:spcPct val="125000"/>
              </a:lnSpc>
              <a:defRPr>
                <a:latin typeface="微软雅黑" pitchFamily="34" charset="-122"/>
                <a:ea typeface="微软雅黑" pitchFamily="34" charset="-122"/>
              </a:defRPr>
            </a:lvl1pPr>
          </a:lstStyle>
          <a:p>
            <a:r>
              <a:rPr lang="zh-CN" altLang="en-US" dirty="0"/>
              <a:t>断路作业结束，应迅速清理现场，尽快恢复正常交通。</a:t>
            </a:r>
          </a:p>
        </p:txBody>
      </p:sp>
      <p:sp>
        <p:nvSpPr>
          <p:cNvPr id="22" name="文本框 21"/>
          <p:cNvSpPr txBox="1"/>
          <p:nvPr/>
        </p:nvSpPr>
        <p:spPr>
          <a:xfrm>
            <a:off x="1616821" y="2262415"/>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7</a:t>
            </a:r>
            <a:endParaRPr lang="zh-CN" altLang="en-US" sz="2000" b="1" dirty="0">
              <a:solidFill>
                <a:schemeClr val="bg1"/>
              </a:solidFill>
              <a:latin typeface="微软雅黑" pitchFamily="34" charset="-122"/>
              <a:ea typeface="微软雅黑" pitchFamily="34" charset="-122"/>
            </a:endParaRPr>
          </a:p>
        </p:txBody>
      </p:sp>
      <p:sp>
        <p:nvSpPr>
          <p:cNvPr id="23" name="文本框 22"/>
          <p:cNvSpPr txBox="1"/>
          <p:nvPr/>
        </p:nvSpPr>
        <p:spPr>
          <a:xfrm>
            <a:off x="1515304" y="3189961"/>
            <a:ext cx="737191" cy="338554"/>
          </a:xfrm>
          <a:prstGeom prst="rect">
            <a:avLst/>
          </a:prstGeom>
          <a:noFill/>
        </p:spPr>
        <p:txBody>
          <a:bodyPr wrap="square" rtlCol="0">
            <a:spAutoFit/>
          </a:bodyPr>
          <a:lstStyle/>
          <a:p>
            <a:pPr algn="ctr"/>
            <a:r>
              <a:rPr lang="en-US" altLang="zh-CN" sz="1600" dirty="0">
                <a:solidFill>
                  <a:schemeClr val="bg1"/>
                </a:solidFill>
                <a:latin typeface="微软雅黑" pitchFamily="34" charset="-122"/>
                <a:ea typeface="微软雅黑" pitchFamily="34" charset="-122"/>
              </a:rPr>
              <a:t>7.1</a:t>
            </a:r>
            <a:endParaRPr lang="zh-CN" altLang="en-US" sz="1600" dirty="0">
              <a:solidFill>
                <a:schemeClr val="bg1"/>
              </a:solidFill>
              <a:latin typeface="微软雅黑" pitchFamily="34" charset="-122"/>
              <a:ea typeface="微软雅黑" pitchFamily="34" charset="-122"/>
            </a:endParaRPr>
          </a:p>
        </p:txBody>
      </p:sp>
      <p:sp>
        <p:nvSpPr>
          <p:cNvPr id="26" name="文本框 25"/>
          <p:cNvSpPr txBox="1"/>
          <p:nvPr/>
        </p:nvSpPr>
        <p:spPr>
          <a:xfrm>
            <a:off x="1497279" y="4054607"/>
            <a:ext cx="737191" cy="338554"/>
          </a:xfrm>
          <a:prstGeom prst="rect">
            <a:avLst/>
          </a:prstGeom>
          <a:noFill/>
        </p:spPr>
        <p:txBody>
          <a:bodyPr wrap="square" rtlCol="0">
            <a:spAutoFit/>
          </a:bodyPr>
          <a:lstStyle>
            <a:defPPr>
              <a:defRPr lang="zh-CN"/>
            </a:defPPr>
            <a:lvl1pPr algn="ctr">
              <a:defRPr sz="1600">
                <a:solidFill>
                  <a:schemeClr val="bg1"/>
                </a:solidFill>
                <a:latin typeface="微软雅黑" pitchFamily="34" charset="-122"/>
                <a:ea typeface="微软雅黑" pitchFamily="34" charset="-122"/>
              </a:defRPr>
            </a:lvl1pPr>
          </a:lstStyle>
          <a:p>
            <a:r>
              <a:rPr lang="en-US" altLang="zh-CN" dirty="0"/>
              <a:t>7.2</a:t>
            </a:r>
            <a:endParaRPr lang="zh-CN" altLang="en-US" dirty="0"/>
          </a:p>
        </p:txBody>
      </p:sp>
      <p:sp>
        <p:nvSpPr>
          <p:cNvPr id="27" name="文本框 26"/>
          <p:cNvSpPr txBox="1"/>
          <p:nvPr/>
        </p:nvSpPr>
        <p:spPr>
          <a:xfrm>
            <a:off x="1489764" y="4951998"/>
            <a:ext cx="737191" cy="338554"/>
          </a:xfrm>
          <a:prstGeom prst="rect">
            <a:avLst/>
          </a:prstGeom>
          <a:noFill/>
        </p:spPr>
        <p:txBody>
          <a:bodyPr wrap="square" rtlCol="0">
            <a:spAutoFit/>
          </a:bodyPr>
          <a:lstStyle>
            <a:defPPr>
              <a:defRPr lang="zh-CN"/>
            </a:defPPr>
            <a:lvl1pPr algn="ctr">
              <a:defRPr sz="1600">
                <a:solidFill>
                  <a:schemeClr val="bg1"/>
                </a:solidFill>
                <a:latin typeface="微软雅黑" pitchFamily="34" charset="-122"/>
                <a:ea typeface="微软雅黑" pitchFamily="34" charset="-122"/>
              </a:defRPr>
            </a:lvl1pPr>
          </a:lstStyle>
          <a:p>
            <a:r>
              <a:rPr lang="en-US" altLang="zh-CN" dirty="0"/>
              <a:t>7.3</a:t>
            </a:r>
            <a:endParaRPr lang="zh-CN" altLang="en-US" dirty="0"/>
          </a:p>
        </p:txBody>
      </p:sp>
      <p:sp>
        <p:nvSpPr>
          <p:cNvPr id="24" name="文本框 23"/>
          <p:cNvSpPr txBox="1"/>
          <p:nvPr/>
        </p:nvSpPr>
        <p:spPr>
          <a:xfrm>
            <a:off x="2379552" y="2890715"/>
            <a:ext cx="8273591" cy="923330"/>
          </a:xfrm>
          <a:prstGeom prst="rect">
            <a:avLst/>
          </a:prstGeom>
          <a:noFill/>
        </p:spPr>
        <p:txBody>
          <a:bodyPr wrap="square" rtlCol="0">
            <a:spAutoFit/>
          </a:bodyPr>
          <a:lstStyle/>
          <a:p>
            <a:pPr>
              <a:lnSpc>
                <a:spcPct val="150000"/>
              </a:lnSpc>
            </a:pPr>
            <a:r>
              <a:rPr lang="zh-CN" altLang="zh-CN" dirty="0">
                <a:latin typeface="微软雅黑" pitchFamily="34" charset="-122"/>
                <a:ea typeface="微软雅黑" pitchFamily="34" charset="-122"/>
              </a:rPr>
              <a:t>在作业单位应根据需要在断路的路口和相关道路上设置交通警示标志，在作业区附近设置路栏、道路作业警示灯、导向标等交通警示设施。</a:t>
            </a:r>
          </a:p>
        </p:txBody>
      </p:sp>
      <p:sp>
        <p:nvSpPr>
          <p:cNvPr id="25" name="椭圆 24"/>
          <p:cNvSpPr/>
          <p:nvPr/>
        </p:nvSpPr>
        <p:spPr>
          <a:xfrm>
            <a:off x="1642361" y="5713905"/>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文本框 27"/>
          <p:cNvSpPr txBox="1"/>
          <p:nvPr/>
        </p:nvSpPr>
        <p:spPr>
          <a:xfrm>
            <a:off x="1642361" y="5751505"/>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8</a:t>
            </a:r>
            <a:endParaRPr lang="zh-CN" altLang="en-US" sz="2000" b="1" dirty="0">
              <a:solidFill>
                <a:schemeClr val="bg1"/>
              </a:solidFill>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6728286" y="2293761"/>
            <a:ext cx="4895888" cy="280035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矩形 26"/>
          <p:cNvSpPr/>
          <p:nvPr/>
        </p:nvSpPr>
        <p:spPr>
          <a:xfrm>
            <a:off x="1350520" y="2311329"/>
            <a:ext cx="1328942" cy="280035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269499"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吊装作业安全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08</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587375" y="1288934"/>
            <a:ext cx="4442838"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（一）定义</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rgbClr val="FBBF07"/>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1274280" y="3511448"/>
            <a:ext cx="1479312" cy="400110"/>
          </a:xfrm>
          <a:prstGeom prst="rect">
            <a:avLst/>
          </a:prstGeom>
          <a:noFill/>
        </p:spPr>
        <p:txBody>
          <a:bodyPr wrap="square" rtlCol="0">
            <a:spAutoFit/>
          </a:bodyPr>
          <a:lstStyle/>
          <a:p>
            <a:pPr algn="ctr"/>
            <a:r>
              <a:rPr lang="zh-CN" altLang="en-US" sz="2000" b="1" dirty="0">
                <a:solidFill>
                  <a:schemeClr val="bg1"/>
                </a:solidFill>
                <a:latin typeface="微软雅黑" pitchFamily="34" charset="-122"/>
                <a:ea typeface="微软雅黑" pitchFamily="34" charset="-122"/>
              </a:rPr>
              <a:t>吊装作业</a:t>
            </a:r>
          </a:p>
        </p:txBody>
      </p:sp>
      <p:sp>
        <p:nvSpPr>
          <p:cNvPr id="26" name="文本框 25"/>
          <p:cNvSpPr txBox="1"/>
          <p:nvPr/>
        </p:nvSpPr>
        <p:spPr>
          <a:xfrm>
            <a:off x="7142815" y="2990285"/>
            <a:ext cx="4066830" cy="1338828"/>
          </a:xfrm>
          <a:prstGeom prst="rect">
            <a:avLst/>
          </a:prstGeom>
          <a:noFill/>
        </p:spPr>
        <p:txBody>
          <a:bodyPr wrap="square" rtlCol="0">
            <a:spAutoFit/>
          </a:bodyPr>
          <a:lstStyle>
            <a:defPPr>
              <a:defRPr lang="zh-CN"/>
            </a:defPPr>
            <a:lvl1pPr algn="just">
              <a:lnSpc>
                <a:spcPct val="150000"/>
              </a:lnSpc>
              <a:defRPr>
                <a:solidFill>
                  <a:schemeClr val="bg1"/>
                </a:solidFill>
                <a:latin typeface="微软雅黑" pitchFamily="34" charset="-122"/>
                <a:ea typeface="微软雅黑" pitchFamily="34" charset="-122"/>
              </a:defRPr>
            </a:lvl1pPr>
          </a:lstStyle>
          <a:p>
            <a:r>
              <a:rPr lang="zh-CN" altLang="en-US" dirty="0"/>
              <a:t>是指利用各种吊装机具将设备、工件、器具、材料等吊起，使其发生位置变化的作业过程。</a:t>
            </a:r>
          </a:p>
        </p:txBody>
      </p:sp>
      <p:pic>
        <p:nvPicPr>
          <p:cNvPr id="13" name="内容占位符 3" descr="IMG_3185.jpg"/>
          <p:cNvPicPr>
            <a:picLocks noChangeAspect="1"/>
          </p:cNvPicPr>
          <p:nvPr/>
        </p:nvPicPr>
        <p:blipFill>
          <a:blip r:embed="rId3" cstate="email">
            <a:lum bright="16000"/>
          </a:blip>
          <a:srcRect/>
          <a:stretch>
            <a:fillRect/>
          </a:stretch>
        </p:blipFill>
        <p:spPr bwMode="auto">
          <a:xfrm>
            <a:off x="2932066" y="2366096"/>
            <a:ext cx="3543615" cy="2690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6728286" y="2293761"/>
            <a:ext cx="4895888" cy="280035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矩形 26"/>
          <p:cNvSpPr/>
          <p:nvPr/>
        </p:nvSpPr>
        <p:spPr>
          <a:xfrm>
            <a:off x="1350520" y="2311329"/>
            <a:ext cx="1328942" cy="280035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1269499"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吊装作业安全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08</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790575" y="1288934"/>
            <a:ext cx="4442838"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（二）吊装机具</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rgbClr val="FBBF07"/>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1274280" y="3511448"/>
            <a:ext cx="1479312" cy="400110"/>
          </a:xfrm>
          <a:prstGeom prst="rect">
            <a:avLst/>
          </a:prstGeom>
          <a:noFill/>
        </p:spPr>
        <p:txBody>
          <a:bodyPr wrap="square" rtlCol="0">
            <a:spAutoFit/>
          </a:bodyPr>
          <a:lstStyle>
            <a:defPPr>
              <a:defRPr lang="zh-CN"/>
            </a:defPPr>
            <a:lvl1pPr algn="ctr">
              <a:defRPr sz="2000" b="1">
                <a:solidFill>
                  <a:schemeClr val="bg1"/>
                </a:solidFill>
                <a:latin typeface="微软雅黑" pitchFamily="34" charset="-122"/>
                <a:ea typeface="微软雅黑" pitchFamily="34" charset="-122"/>
              </a:defRPr>
            </a:lvl1pPr>
          </a:lstStyle>
          <a:p>
            <a:r>
              <a:rPr lang="zh-CN" altLang="en-US" dirty="0"/>
              <a:t>吊装机具</a:t>
            </a:r>
          </a:p>
        </p:txBody>
      </p:sp>
      <p:sp>
        <p:nvSpPr>
          <p:cNvPr id="26" name="文本框 25"/>
          <p:cNvSpPr txBox="1"/>
          <p:nvPr/>
        </p:nvSpPr>
        <p:spPr>
          <a:xfrm>
            <a:off x="6970943" y="2633485"/>
            <a:ext cx="4410574" cy="2120902"/>
          </a:xfrm>
          <a:prstGeom prst="rect">
            <a:avLst/>
          </a:prstGeom>
          <a:noFill/>
        </p:spPr>
        <p:txBody>
          <a:bodyPr wrap="square" rtlCol="0">
            <a:spAutoFit/>
          </a:bodyPr>
          <a:lstStyle>
            <a:defPPr>
              <a:defRPr lang="zh-CN"/>
            </a:defPPr>
            <a:lvl1pPr algn="just">
              <a:lnSpc>
                <a:spcPct val="150000"/>
              </a:lnSpc>
              <a:defRPr>
                <a:solidFill>
                  <a:schemeClr val="bg1"/>
                </a:solidFill>
                <a:latin typeface="微软雅黑" pitchFamily="34" charset="-122"/>
                <a:ea typeface="微软雅黑" pitchFamily="34" charset="-122"/>
              </a:defRPr>
            </a:lvl1pPr>
          </a:lstStyle>
          <a:p>
            <a:r>
              <a:rPr lang="zh-CN" altLang="en-US" dirty="0"/>
              <a:t>桥式起重机、门式起重机、装卸机、缆索起重机、汽车起重机、履带起重机、铁路起重机、塔式起重机、门座起重机、桅杆起重机、升降机、电葫芦及简易起重设备等和辅助用具。</a:t>
            </a:r>
          </a:p>
        </p:txBody>
      </p:sp>
      <p:pic>
        <p:nvPicPr>
          <p:cNvPr id="10" name="图片 9"/>
          <p:cNvPicPr>
            <a:picLocks noChangeAspect="1"/>
          </p:cNvPicPr>
          <p:nvPr/>
        </p:nvPicPr>
        <p:blipFill>
          <a:blip r:embed="rId3" cstate="email"/>
          <a:stretch>
            <a:fillRect/>
          </a:stretch>
        </p:blipFill>
        <p:spPr>
          <a:xfrm>
            <a:off x="2859044" y="2318828"/>
            <a:ext cx="3689659" cy="275613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菱形 1"/>
          <p:cNvSpPr/>
          <p:nvPr/>
        </p:nvSpPr>
        <p:spPr>
          <a:xfrm>
            <a:off x="5069264" y="894384"/>
            <a:ext cx="2053472" cy="1971363"/>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0" y="2204711"/>
            <a:ext cx="12192000" cy="237555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627802" y="1489434"/>
            <a:ext cx="970960" cy="707886"/>
          </a:xfrm>
          <a:prstGeom prst="rect">
            <a:avLst/>
          </a:prstGeom>
          <a:noFill/>
        </p:spPr>
        <p:txBody>
          <a:bodyPr wrap="square" rtlCol="0">
            <a:spAutoFit/>
          </a:bodyPr>
          <a:lstStyle/>
          <a:p>
            <a:pPr algn="ctr"/>
            <a:r>
              <a:rPr lang="en-US" altLang="zh-CN" sz="4000" b="1" dirty="0">
                <a:solidFill>
                  <a:schemeClr val="bg1"/>
                </a:solidFill>
                <a:latin typeface="微软雅黑" pitchFamily="34" charset="-122"/>
                <a:ea typeface="微软雅黑" pitchFamily="34" charset="-122"/>
              </a:rPr>
              <a:t>02</a:t>
            </a:r>
            <a:endParaRPr lang="zh-CN" altLang="en-US" sz="4000" b="1" dirty="0">
              <a:solidFill>
                <a:schemeClr val="bg1"/>
              </a:solidFill>
              <a:latin typeface="微软雅黑" pitchFamily="34" charset="-122"/>
              <a:ea typeface="微软雅黑" pitchFamily="34" charset="-122"/>
            </a:endParaRPr>
          </a:p>
        </p:txBody>
      </p:sp>
      <p:sp>
        <p:nvSpPr>
          <p:cNvPr id="5" name="文本框 4"/>
          <p:cNvSpPr txBox="1"/>
          <p:nvPr/>
        </p:nvSpPr>
        <p:spPr>
          <a:xfrm>
            <a:off x="2202729" y="3023156"/>
            <a:ext cx="7786541" cy="707886"/>
          </a:xfrm>
          <a:prstGeom prst="rect">
            <a:avLst/>
          </a:prstGeom>
          <a:noFill/>
        </p:spPr>
        <p:txBody>
          <a:bodyPr wrap="square" rtlCol="0">
            <a:spAutoFit/>
          </a:bodyPr>
          <a:lstStyle/>
          <a:p>
            <a:pPr algn="ctr"/>
            <a:r>
              <a:rPr lang="zh-CN" altLang="en-US" sz="4000" b="1" dirty="0">
                <a:latin typeface="微软雅黑" pitchFamily="34" charset="-122"/>
                <a:ea typeface="微软雅黑" pitchFamily="34" charset="-122"/>
              </a:rPr>
              <a:t>案例</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矩形 21"/>
          <p:cNvSpPr/>
          <p:nvPr/>
        </p:nvSpPr>
        <p:spPr>
          <a:xfrm>
            <a:off x="2021636" y="5489358"/>
            <a:ext cx="8504877" cy="791822"/>
          </a:xfrm>
          <a:prstGeom prst="rect">
            <a:avLst/>
          </a:prstGeom>
          <a:solidFill>
            <a:srgbClr val="E28F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8515050" y="2209799"/>
            <a:ext cx="2011463" cy="2911475"/>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nvSpPr>
        <p:spPr>
          <a:xfrm>
            <a:off x="6348012" y="2183183"/>
            <a:ext cx="2011463" cy="2911475"/>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p:nvSpPr>
        <p:spPr>
          <a:xfrm>
            <a:off x="4180974" y="2183183"/>
            <a:ext cx="2011463" cy="2911475"/>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013936" y="2209800"/>
            <a:ext cx="2011463" cy="2911475"/>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文本框 1"/>
          <p:cNvSpPr txBox="1"/>
          <p:nvPr/>
        </p:nvSpPr>
        <p:spPr>
          <a:xfrm>
            <a:off x="1269499"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吊装作业安全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08</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993775" y="1288934"/>
            <a:ext cx="4442838"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（三）吊装作业分级</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rgbClr val="FBBF07"/>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3" name="文本框 12"/>
          <p:cNvSpPr txBox="1"/>
          <p:nvPr/>
        </p:nvSpPr>
        <p:spPr>
          <a:xfrm>
            <a:off x="1952968" y="3794972"/>
            <a:ext cx="2155825" cy="923330"/>
          </a:xfrm>
          <a:prstGeom prst="rect">
            <a:avLst/>
          </a:prstGeom>
          <a:noFill/>
        </p:spPr>
        <p:txBody>
          <a:bodyPr wrap="square" rtlCol="0">
            <a:spAutoFit/>
          </a:bodyPr>
          <a:lstStyle/>
          <a:p>
            <a:pPr algn="ctr">
              <a:lnSpc>
                <a:spcPct val="150000"/>
              </a:lnSpc>
            </a:pPr>
            <a:r>
              <a:rPr lang="zh-CN" altLang="en-US" dirty="0">
                <a:solidFill>
                  <a:schemeClr val="bg1"/>
                </a:solidFill>
                <a:latin typeface="微软雅黑" pitchFamily="34" charset="-122"/>
                <a:ea typeface="微软雅黑" pitchFamily="34" charset="-122"/>
              </a:rPr>
              <a:t>吊装重物的质量</a:t>
            </a:r>
            <a:endParaRPr lang="en-US" altLang="zh-CN" dirty="0">
              <a:solidFill>
                <a:schemeClr val="bg1"/>
              </a:solidFill>
              <a:latin typeface="微软雅黑" pitchFamily="34" charset="-122"/>
              <a:ea typeface="微软雅黑" pitchFamily="34" charset="-122"/>
            </a:endParaRPr>
          </a:p>
          <a:p>
            <a:pPr algn="ctr">
              <a:lnSpc>
                <a:spcPct val="150000"/>
              </a:lnSpc>
            </a:pPr>
            <a:r>
              <a:rPr lang="zh-CN" altLang="en-US" dirty="0">
                <a:solidFill>
                  <a:schemeClr val="bg1"/>
                </a:solidFill>
                <a:latin typeface="微软雅黑" pitchFamily="34" charset="-122"/>
                <a:ea typeface="微软雅黑" pitchFamily="34" charset="-122"/>
              </a:rPr>
              <a:t>大于</a:t>
            </a:r>
            <a:r>
              <a:rPr lang="en-US" altLang="zh-CN" dirty="0">
                <a:solidFill>
                  <a:schemeClr val="bg1"/>
                </a:solidFill>
                <a:latin typeface="微软雅黑" pitchFamily="34" charset="-122"/>
                <a:ea typeface="微软雅黑" pitchFamily="34" charset="-122"/>
              </a:rPr>
              <a:t>100</a:t>
            </a:r>
            <a:r>
              <a:rPr lang="zh-CN" altLang="en-US" dirty="0">
                <a:solidFill>
                  <a:schemeClr val="bg1"/>
                </a:solidFill>
                <a:latin typeface="微软雅黑" pitchFamily="34" charset="-122"/>
                <a:ea typeface="微软雅黑" pitchFamily="34" charset="-122"/>
              </a:rPr>
              <a:t>吨</a:t>
            </a:r>
            <a:endParaRPr lang="zh-CN" altLang="en-US" b="1" dirty="0">
              <a:solidFill>
                <a:schemeClr val="bg1"/>
              </a:solidFill>
              <a:latin typeface="微软雅黑" pitchFamily="34" charset="-122"/>
              <a:ea typeface="微软雅黑" pitchFamily="34" charset="-122"/>
            </a:endParaRPr>
          </a:p>
        </p:txBody>
      </p:sp>
      <p:sp>
        <p:nvSpPr>
          <p:cNvPr id="14" name="文本框 13"/>
          <p:cNvSpPr txBox="1"/>
          <p:nvPr/>
        </p:nvSpPr>
        <p:spPr>
          <a:xfrm>
            <a:off x="4153431" y="3560179"/>
            <a:ext cx="2028914" cy="1338828"/>
          </a:xfrm>
          <a:prstGeom prst="rect">
            <a:avLst/>
          </a:prstGeom>
          <a:noFill/>
        </p:spPr>
        <p:txBody>
          <a:bodyPr wrap="square" rtlCol="0">
            <a:spAutoFit/>
          </a:bodyPr>
          <a:lstStyle>
            <a:defPPr>
              <a:defRPr lang="zh-CN"/>
            </a:defPPr>
            <a:lvl1pPr algn="ctr">
              <a:lnSpc>
                <a:spcPct val="150000"/>
              </a:lnSpc>
              <a:defRPr>
                <a:solidFill>
                  <a:schemeClr val="bg1"/>
                </a:solidFill>
                <a:latin typeface="微软雅黑" pitchFamily="34" charset="-122"/>
                <a:ea typeface="微软雅黑" pitchFamily="34" charset="-122"/>
              </a:defRPr>
            </a:lvl1pPr>
          </a:lstStyle>
          <a:p>
            <a:r>
              <a:rPr lang="zh-CN" altLang="en-US" dirty="0"/>
              <a:t>吊装重物的质量大于等于</a:t>
            </a:r>
            <a:r>
              <a:rPr lang="en-US" altLang="en-US" dirty="0"/>
              <a:t>40</a:t>
            </a:r>
            <a:r>
              <a:rPr lang="zh-CN" altLang="en-US" dirty="0"/>
              <a:t>吨至小于等于</a:t>
            </a:r>
            <a:r>
              <a:rPr lang="en-US" altLang="zh-CN" dirty="0"/>
              <a:t>100</a:t>
            </a:r>
            <a:r>
              <a:rPr lang="zh-CN" altLang="en-US" dirty="0"/>
              <a:t>吨</a:t>
            </a:r>
          </a:p>
        </p:txBody>
      </p:sp>
      <p:sp>
        <p:nvSpPr>
          <p:cNvPr id="15" name="文本框 14"/>
          <p:cNvSpPr txBox="1"/>
          <p:nvPr/>
        </p:nvSpPr>
        <p:spPr>
          <a:xfrm>
            <a:off x="6379491" y="3573579"/>
            <a:ext cx="1922702" cy="1338828"/>
          </a:xfrm>
          <a:prstGeom prst="rect">
            <a:avLst/>
          </a:prstGeom>
          <a:noFill/>
        </p:spPr>
        <p:txBody>
          <a:bodyPr wrap="square" rtlCol="0">
            <a:spAutoFit/>
          </a:bodyPr>
          <a:lstStyle>
            <a:defPPr>
              <a:defRPr lang="zh-CN"/>
            </a:defPPr>
            <a:lvl1pPr algn="ctr">
              <a:lnSpc>
                <a:spcPct val="150000"/>
              </a:lnSpc>
              <a:defRPr>
                <a:solidFill>
                  <a:schemeClr val="bg1"/>
                </a:solidFill>
                <a:latin typeface="微软雅黑" pitchFamily="34" charset="-122"/>
                <a:ea typeface="微软雅黑" pitchFamily="34" charset="-122"/>
              </a:defRPr>
            </a:lvl1pPr>
          </a:lstStyle>
          <a:p>
            <a:r>
              <a:rPr lang="zh-CN" altLang="en-US" dirty="0"/>
              <a:t>吊装重物的质量大于</a:t>
            </a:r>
            <a:r>
              <a:rPr lang="en-US" altLang="en-US" dirty="0"/>
              <a:t>5</a:t>
            </a:r>
            <a:r>
              <a:rPr lang="zh-CN" altLang="en-US" dirty="0"/>
              <a:t>吨、</a:t>
            </a:r>
            <a:endParaRPr lang="en-US" altLang="zh-CN" dirty="0"/>
          </a:p>
          <a:p>
            <a:r>
              <a:rPr lang="zh-CN" altLang="en-US" dirty="0"/>
              <a:t>小于等于</a:t>
            </a:r>
            <a:r>
              <a:rPr lang="en-US" altLang="en-US" dirty="0"/>
              <a:t>40</a:t>
            </a:r>
            <a:r>
              <a:rPr lang="zh-CN" altLang="en-US" dirty="0"/>
              <a:t>吨</a:t>
            </a:r>
          </a:p>
        </p:txBody>
      </p:sp>
      <p:sp>
        <p:nvSpPr>
          <p:cNvPr id="16" name="文本框 15"/>
          <p:cNvSpPr txBox="1"/>
          <p:nvPr/>
        </p:nvSpPr>
        <p:spPr>
          <a:xfrm>
            <a:off x="8598444" y="3588807"/>
            <a:ext cx="1838842" cy="1338828"/>
          </a:xfrm>
          <a:prstGeom prst="rect">
            <a:avLst/>
          </a:prstGeom>
          <a:noFill/>
        </p:spPr>
        <p:txBody>
          <a:bodyPr wrap="square" rtlCol="0">
            <a:spAutoFit/>
          </a:bodyPr>
          <a:lstStyle>
            <a:defPPr>
              <a:defRPr lang="zh-CN"/>
            </a:defPPr>
            <a:lvl1pPr algn="ctr">
              <a:lnSpc>
                <a:spcPct val="150000"/>
              </a:lnSpc>
              <a:defRPr>
                <a:solidFill>
                  <a:schemeClr val="bg1"/>
                </a:solidFill>
                <a:latin typeface="微软雅黑" pitchFamily="34" charset="-122"/>
                <a:ea typeface="微软雅黑" pitchFamily="34" charset="-122"/>
              </a:defRPr>
            </a:lvl1pPr>
          </a:lstStyle>
          <a:p>
            <a:r>
              <a:rPr lang="zh-CN" altLang="en-US" dirty="0"/>
              <a:t>吊装重物的质量小于</a:t>
            </a:r>
            <a:r>
              <a:rPr lang="en-US" altLang="en-US" dirty="0"/>
              <a:t>5</a:t>
            </a:r>
            <a:r>
              <a:rPr lang="zh-CN" altLang="en-US" dirty="0"/>
              <a:t>吨、</a:t>
            </a:r>
            <a:endParaRPr lang="en-US" altLang="zh-CN" dirty="0"/>
          </a:p>
          <a:p>
            <a:r>
              <a:rPr lang="zh-CN" altLang="en-US" dirty="0"/>
              <a:t>大于等于</a:t>
            </a:r>
            <a:r>
              <a:rPr lang="en-US" altLang="en-US" dirty="0"/>
              <a:t>1</a:t>
            </a:r>
            <a:r>
              <a:rPr lang="zh-CN" altLang="en-US" dirty="0"/>
              <a:t>吨</a:t>
            </a:r>
          </a:p>
        </p:txBody>
      </p:sp>
      <p:sp>
        <p:nvSpPr>
          <p:cNvPr id="17" name="菱形 16"/>
          <p:cNvSpPr/>
          <p:nvPr/>
        </p:nvSpPr>
        <p:spPr>
          <a:xfrm>
            <a:off x="2405300" y="2209799"/>
            <a:ext cx="1260000" cy="1260000"/>
          </a:xfrm>
          <a:prstGeom prst="diamond">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2158122" y="2533532"/>
            <a:ext cx="1723090" cy="757130"/>
          </a:xfrm>
          <a:prstGeom prst="rect">
            <a:avLst/>
          </a:prstGeom>
          <a:noFill/>
        </p:spPr>
        <p:txBody>
          <a:bodyPr wrap="square" rtlCol="0">
            <a:spAutoFit/>
          </a:bodyPr>
          <a:lstStyle>
            <a:defPPr>
              <a:defRPr lang="zh-CN"/>
            </a:defPPr>
            <a:lvl1pPr algn="ctr">
              <a:lnSpc>
                <a:spcPct val="120000"/>
              </a:lnSpc>
              <a:defRPr b="1">
                <a:solidFill>
                  <a:schemeClr val="tx1">
                    <a:lumMod val="85000"/>
                    <a:lumOff val="15000"/>
                  </a:schemeClr>
                </a:solidFill>
                <a:latin typeface="微软雅黑" pitchFamily="34" charset="-122"/>
                <a:ea typeface="微软雅黑" pitchFamily="34" charset="-122"/>
              </a:defRPr>
            </a:lvl1pPr>
          </a:lstStyle>
          <a:p>
            <a:r>
              <a:rPr lang="zh-CN" altLang="en-US" dirty="0"/>
              <a:t>一级吊装</a:t>
            </a:r>
            <a:endParaRPr lang="en-US" altLang="zh-CN" dirty="0"/>
          </a:p>
          <a:p>
            <a:r>
              <a:rPr lang="zh-CN" altLang="en-US" dirty="0"/>
              <a:t>作业</a:t>
            </a:r>
          </a:p>
        </p:txBody>
      </p:sp>
      <p:sp>
        <p:nvSpPr>
          <p:cNvPr id="24" name="菱形 23"/>
          <p:cNvSpPr/>
          <p:nvPr/>
        </p:nvSpPr>
        <p:spPr>
          <a:xfrm>
            <a:off x="4537888" y="2209799"/>
            <a:ext cx="1260000" cy="1260000"/>
          </a:xfrm>
          <a:prstGeom prst="diamond">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文本框 24"/>
          <p:cNvSpPr txBox="1"/>
          <p:nvPr/>
        </p:nvSpPr>
        <p:spPr>
          <a:xfrm>
            <a:off x="4290710" y="2533532"/>
            <a:ext cx="1723090" cy="757130"/>
          </a:xfrm>
          <a:prstGeom prst="rect">
            <a:avLst/>
          </a:prstGeom>
          <a:noFill/>
        </p:spPr>
        <p:txBody>
          <a:bodyPr wrap="square" rtlCol="0">
            <a:spAutoFit/>
          </a:bodyPr>
          <a:lstStyle>
            <a:defPPr>
              <a:defRPr lang="zh-CN"/>
            </a:defPPr>
            <a:lvl1pPr algn="ctr">
              <a:lnSpc>
                <a:spcPct val="120000"/>
              </a:lnSpc>
              <a:defRPr b="1">
                <a:solidFill>
                  <a:schemeClr val="tx1">
                    <a:lumMod val="85000"/>
                    <a:lumOff val="15000"/>
                  </a:schemeClr>
                </a:solidFill>
                <a:latin typeface="微软雅黑" pitchFamily="34" charset="-122"/>
                <a:ea typeface="微软雅黑" pitchFamily="34" charset="-122"/>
              </a:defRPr>
            </a:lvl1pPr>
          </a:lstStyle>
          <a:p>
            <a:r>
              <a:rPr lang="zh-CN" altLang="en-US" dirty="0"/>
              <a:t>二级吊装</a:t>
            </a:r>
            <a:endParaRPr lang="en-US" altLang="zh-CN" dirty="0"/>
          </a:p>
          <a:p>
            <a:r>
              <a:rPr lang="zh-CN" altLang="en-US" dirty="0"/>
              <a:t>作业</a:t>
            </a:r>
          </a:p>
        </p:txBody>
      </p:sp>
      <p:sp>
        <p:nvSpPr>
          <p:cNvPr id="28" name="菱形 27"/>
          <p:cNvSpPr/>
          <p:nvPr/>
        </p:nvSpPr>
        <p:spPr>
          <a:xfrm>
            <a:off x="6726475" y="2240438"/>
            <a:ext cx="1260000" cy="1260000"/>
          </a:xfrm>
          <a:prstGeom prst="diamond">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文本框 28"/>
          <p:cNvSpPr txBox="1"/>
          <p:nvPr/>
        </p:nvSpPr>
        <p:spPr>
          <a:xfrm>
            <a:off x="6479297" y="2564171"/>
            <a:ext cx="1723090" cy="757130"/>
          </a:xfrm>
          <a:prstGeom prst="rect">
            <a:avLst/>
          </a:prstGeom>
          <a:noFill/>
        </p:spPr>
        <p:txBody>
          <a:bodyPr wrap="square" rtlCol="0">
            <a:spAutoFit/>
          </a:bodyPr>
          <a:lstStyle/>
          <a:p>
            <a:pPr algn="ctr">
              <a:lnSpc>
                <a:spcPct val="120000"/>
              </a:lnSpc>
            </a:pPr>
            <a:r>
              <a:rPr lang="zh-CN" altLang="en-US" b="1" dirty="0">
                <a:solidFill>
                  <a:schemeClr val="tx1">
                    <a:lumMod val="85000"/>
                    <a:lumOff val="15000"/>
                  </a:schemeClr>
                </a:solidFill>
                <a:latin typeface="微软雅黑" pitchFamily="34" charset="-122"/>
                <a:ea typeface="微软雅黑" pitchFamily="34" charset="-122"/>
              </a:rPr>
              <a:t>三级吊装</a:t>
            </a:r>
            <a:endParaRPr lang="en-US" altLang="zh-CN" b="1" dirty="0">
              <a:solidFill>
                <a:schemeClr val="tx1">
                  <a:lumMod val="85000"/>
                  <a:lumOff val="15000"/>
                </a:schemeClr>
              </a:solidFill>
              <a:latin typeface="微软雅黑" pitchFamily="34" charset="-122"/>
              <a:ea typeface="微软雅黑" pitchFamily="34" charset="-122"/>
            </a:endParaRPr>
          </a:p>
          <a:p>
            <a:pPr algn="ctr">
              <a:lnSpc>
                <a:spcPct val="120000"/>
              </a:lnSpc>
            </a:pPr>
            <a:r>
              <a:rPr lang="zh-CN" altLang="en-US" b="1" dirty="0">
                <a:solidFill>
                  <a:schemeClr val="tx1">
                    <a:lumMod val="85000"/>
                    <a:lumOff val="15000"/>
                  </a:schemeClr>
                </a:solidFill>
                <a:latin typeface="微软雅黑" pitchFamily="34" charset="-122"/>
                <a:ea typeface="微软雅黑" pitchFamily="34" charset="-122"/>
              </a:rPr>
              <a:t>作业</a:t>
            </a:r>
          </a:p>
        </p:txBody>
      </p:sp>
      <p:sp>
        <p:nvSpPr>
          <p:cNvPr id="30" name="菱形 29"/>
          <p:cNvSpPr/>
          <p:nvPr/>
        </p:nvSpPr>
        <p:spPr>
          <a:xfrm>
            <a:off x="8905263" y="2240438"/>
            <a:ext cx="1260000" cy="1260000"/>
          </a:xfrm>
          <a:prstGeom prst="diamond">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文本框 30"/>
          <p:cNvSpPr txBox="1"/>
          <p:nvPr/>
        </p:nvSpPr>
        <p:spPr>
          <a:xfrm>
            <a:off x="8658085" y="2564171"/>
            <a:ext cx="1723090" cy="757130"/>
          </a:xfrm>
          <a:prstGeom prst="rect">
            <a:avLst/>
          </a:prstGeom>
          <a:noFill/>
        </p:spPr>
        <p:txBody>
          <a:bodyPr wrap="square" rtlCol="0">
            <a:spAutoFit/>
          </a:bodyPr>
          <a:lstStyle>
            <a:defPPr>
              <a:defRPr lang="zh-CN"/>
            </a:defPPr>
            <a:lvl1pPr algn="ctr">
              <a:lnSpc>
                <a:spcPct val="120000"/>
              </a:lnSpc>
              <a:defRPr b="1">
                <a:solidFill>
                  <a:schemeClr val="tx1">
                    <a:lumMod val="85000"/>
                    <a:lumOff val="15000"/>
                  </a:schemeClr>
                </a:solidFill>
                <a:latin typeface="微软雅黑" pitchFamily="34" charset="-122"/>
                <a:ea typeface="微软雅黑" pitchFamily="34" charset="-122"/>
              </a:defRPr>
            </a:lvl1pPr>
          </a:lstStyle>
          <a:p>
            <a:r>
              <a:rPr lang="zh-CN" altLang="en-US" dirty="0"/>
              <a:t>四级吊装</a:t>
            </a:r>
            <a:endParaRPr lang="en-US" altLang="zh-CN" dirty="0"/>
          </a:p>
          <a:p>
            <a:r>
              <a:rPr lang="zh-CN" altLang="en-US" dirty="0"/>
              <a:t>作业</a:t>
            </a:r>
          </a:p>
        </p:txBody>
      </p:sp>
      <p:sp>
        <p:nvSpPr>
          <p:cNvPr id="32" name="文本框 31"/>
          <p:cNvSpPr txBox="1"/>
          <p:nvPr/>
        </p:nvSpPr>
        <p:spPr>
          <a:xfrm>
            <a:off x="2324622" y="5515974"/>
            <a:ext cx="8056553" cy="784830"/>
          </a:xfrm>
          <a:prstGeom prst="rect">
            <a:avLst/>
          </a:prstGeom>
          <a:noFill/>
        </p:spPr>
        <p:txBody>
          <a:bodyPr wrap="square" rtlCol="0">
            <a:spAutoFit/>
          </a:bodyPr>
          <a:lstStyle/>
          <a:p>
            <a:pPr>
              <a:lnSpc>
                <a:spcPct val="125000"/>
              </a:lnSpc>
            </a:pPr>
            <a:r>
              <a:rPr lang="zh-CN" altLang="en-US" dirty="0">
                <a:latin typeface="微软雅黑" pitchFamily="34" charset="-122"/>
                <a:ea typeface="微软雅黑" pitchFamily="34" charset="-122"/>
              </a:rPr>
              <a:t>注：车间、港口等区域利用固定的起重设备进行的常规性吊装作业不在此管理范围，可参照规范执行，但无需办理许可证。</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直接连接符 24"/>
          <p:cNvCxnSpPr/>
          <p:nvPr/>
        </p:nvCxnSpPr>
        <p:spPr>
          <a:xfrm flipH="1">
            <a:off x="1847850" y="2426582"/>
            <a:ext cx="10510" cy="306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286752"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吊装作业安全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08</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680561" y="1306609"/>
            <a:ext cx="4442838"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（四）吊装作业的主要安全要求</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rgbClr val="FBBF07"/>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1" name="椭圆 10"/>
          <p:cNvSpPr/>
          <p:nvPr/>
        </p:nvSpPr>
        <p:spPr>
          <a:xfrm>
            <a:off x="1642361" y="2363582"/>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1642361" y="3826475"/>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1642361" y="5209432"/>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2362300" y="2023819"/>
            <a:ext cx="8254900" cy="1338828"/>
          </a:xfrm>
          <a:prstGeom prst="rect">
            <a:avLst/>
          </a:prstGeom>
          <a:noFill/>
        </p:spPr>
        <p:txBody>
          <a:bodyPr wrap="square" rtlCol="0">
            <a:spAutoFit/>
          </a:bodyPr>
          <a:lstStyle>
            <a:defPPr>
              <a:defRPr lang="zh-CN"/>
            </a:defPPr>
            <a:lvl1pPr algn="just">
              <a:lnSpc>
                <a:spcPct val="150000"/>
              </a:lnSpc>
              <a:defRPr>
                <a:solidFill>
                  <a:schemeClr val="tx1">
                    <a:lumMod val="85000"/>
                    <a:lumOff val="15000"/>
                  </a:schemeClr>
                </a:solidFill>
                <a:latin typeface="微软雅黑" pitchFamily="34" charset="-122"/>
                <a:ea typeface="微软雅黑" pitchFamily="34" charset="-122"/>
              </a:defRPr>
            </a:lvl1pPr>
          </a:lstStyle>
          <a:p>
            <a:r>
              <a:rPr lang="zh-CN" altLang="en-US" dirty="0"/>
              <a:t>作业前，应办理</a:t>
            </a:r>
            <a:r>
              <a:rPr lang="en-US" altLang="zh-CN" dirty="0"/>
              <a:t>《</a:t>
            </a:r>
            <a:r>
              <a:rPr lang="zh-CN" altLang="en-US" dirty="0"/>
              <a:t>吊装作业许可证</a:t>
            </a:r>
            <a:r>
              <a:rPr lang="en-US" altLang="zh-CN" dirty="0"/>
              <a:t>》,</a:t>
            </a:r>
            <a:r>
              <a:rPr lang="zh-CN" altLang="en-US" dirty="0"/>
              <a:t>作业单位应对起重机械、吊具、索具、安全装置等进行检查，确保其处于完好状态。划定吊装区域、设置标识和障碍，吊装区域及吊装现场应设置安全警戒标志。</a:t>
            </a:r>
          </a:p>
        </p:txBody>
      </p:sp>
      <p:sp>
        <p:nvSpPr>
          <p:cNvPr id="17" name="文本框 16"/>
          <p:cNvSpPr txBox="1"/>
          <p:nvPr/>
        </p:nvSpPr>
        <p:spPr>
          <a:xfrm>
            <a:off x="2362301" y="3873754"/>
            <a:ext cx="5092600" cy="369332"/>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pPr>
              <a:lnSpc>
                <a:spcPct val="100000"/>
              </a:lnSpc>
            </a:pPr>
            <a:r>
              <a:rPr lang="zh-CN" altLang="en-US" dirty="0">
                <a:solidFill>
                  <a:schemeClr val="tx1">
                    <a:lumMod val="85000"/>
                    <a:lumOff val="15000"/>
                  </a:schemeClr>
                </a:solidFill>
              </a:rPr>
              <a:t>三</a:t>
            </a:r>
            <a:r>
              <a:rPr lang="zh-CN" altLang="zh-CN" dirty="0">
                <a:solidFill>
                  <a:schemeClr val="tx1">
                    <a:lumMod val="85000"/>
                    <a:lumOff val="15000"/>
                  </a:schemeClr>
                </a:solidFill>
              </a:rPr>
              <a:t>级以上的吊装作业，应编制吊装作业方案。</a:t>
            </a:r>
          </a:p>
        </p:txBody>
      </p:sp>
      <p:sp>
        <p:nvSpPr>
          <p:cNvPr id="18" name="文本框 17"/>
          <p:cNvSpPr txBox="1"/>
          <p:nvPr/>
        </p:nvSpPr>
        <p:spPr>
          <a:xfrm>
            <a:off x="2362300" y="4756018"/>
            <a:ext cx="8254900" cy="1338828"/>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pPr algn="just"/>
            <a:r>
              <a:rPr lang="zh-CN" altLang="zh-CN" dirty="0">
                <a:solidFill>
                  <a:schemeClr val="tx1">
                    <a:lumMod val="85000"/>
                    <a:lumOff val="15000"/>
                  </a:schemeClr>
                </a:solidFill>
              </a:rPr>
              <a:t>不应靠近输电线路进行吊装作业。确需在输电线路附近作业时，起重机械的安全距离应大于起重机械的倒塌半径并符合</a:t>
            </a:r>
            <a:r>
              <a:rPr lang="zh-CN" altLang="en-US" dirty="0">
                <a:solidFill>
                  <a:schemeClr val="tx1">
                    <a:lumMod val="85000"/>
                    <a:lumOff val="15000"/>
                  </a:schemeClr>
                </a:solidFill>
              </a:rPr>
              <a:t>电力部门</a:t>
            </a:r>
            <a:r>
              <a:rPr lang="zh-CN" altLang="zh-CN" dirty="0">
                <a:solidFill>
                  <a:schemeClr val="tx1">
                    <a:lumMod val="85000"/>
                    <a:lumOff val="15000"/>
                  </a:schemeClr>
                </a:solidFill>
              </a:rPr>
              <a:t>的要求；不能满足时，应停电后再进行作业。</a:t>
            </a:r>
            <a:endParaRPr lang="zh-CN" altLang="en-US" dirty="0">
              <a:solidFill>
                <a:schemeClr val="tx1">
                  <a:lumMod val="85000"/>
                  <a:lumOff val="15000"/>
                </a:schemeClr>
              </a:solidFill>
            </a:endParaRPr>
          </a:p>
        </p:txBody>
      </p:sp>
      <p:sp>
        <p:nvSpPr>
          <p:cNvPr id="20" name="文本框 19"/>
          <p:cNvSpPr txBox="1"/>
          <p:nvPr/>
        </p:nvSpPr>
        <p:spPr>
          <a:xfrm>
            <a:off x="1616821" y="2401182"/>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1</a:t>
            </a:r>
            <a:endParaRPr lang="zh-CN" altLang="en-US" sz="2000" b="1" dirty="0">
              <a:solidFill>
                <a:schemeClr val="bg1"/>
              </a:solidFill>
              <a:latin typeface="微软雅黑" pitchFamily="34" charset="-122"/>
              <a:ea typeface="微软雅黑" pitchFamily="34" charset="-122"/>
            </a:endParaRPr>
          </a:p>
        </p:txBody>
      </p:sp>
      <p:sp>
        <p:nvSpPr>
          <p:cNvPr id="21" name="文本框 20"/>
          <p:cNvSpPr txBox="1"/>
          <p:nvPr/>
        </p:nvSpPr>
        <p:spPr>
          <a:xfrm>
            <a:off x="1496465" y="3858365"/>
            <a:ext cx="737192"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2</a:t>
            </a:r>
            <a:endParaRPr lang="zh-CN" altLang="en-US" sz="2000" b="1" dirty="0">
              <a:solidFill>
                <a:schemeClr val="bg1"/>
              </a:solidFill>
              <a:latin typeface="微软雅黑" pitchFamily="34" charset="-122"/>
              <a:ea typeface="微软雅黑" pitchFamily="34" charset="-122"/>
            </a:endParaRPr>
          </a:p>
        </p:txBody>
      </p:sp>
      <p:sp>
        <p:nvSpPr>
          <p:cNvPr id="22" name="文本框 21"/>
          <p:cNvSpPr txBox="1"/>
          <p:nvPr/>
        </p:nvSpPr>
        <p:spPr>
          <a:xfrm>
            <a:off x="1564477" y="5228732"/>
            <a:ext cx="60116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3</a:t>
            </a:r>
            <a:endParaRPr lang="zh-CN" altLang="en-US" sz="2000" b="1" dirty="0">
              <a:solidFill>
                <a:schemeClr val="bg1"/>
              </a:solidFill>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直接连接符 24"/>
          <p:cNvCxnSpPr/>
          <p:nvPr/>
        </p:nvCxnSpPr>
        <p:spPr>
          <a:xfrm flipH="1">
            <a:off x="1847850" y="2388482"/>
            <a:ext cx="10510" cy="306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286752"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吊装作业安全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08</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680561" y="1306609"/>
            <a:ext cx="4442838"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（四）吊装作业的主要安全要求</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rgbClr val="FBBF07"/>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8045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1" name="椭圆 10"/>
          <p:cNvSpPr/>
          <p:nvPr/>
        </p:nvSpPr>
        <p:spPr>
          <a:xfrm>
            <a:off x="1642361" y="2325482"/>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1642361" y="3851875"/>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1642361" y="5171332"/>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2379553" y="2083164"/>
            <a:ext cx="8253004" cy="923330"/>
          </a:xfrm>
          <a:prstGeom prst="rect">
            <a:avLst/>
          </a:prstGeom>
          <a:noFill/>
        </p:spPr>
        <p:txBody>
          <a:bodyPr wrap="square" rtlCol="0">
            <a:spAutoFit/>
          </a:bodyPr>
          <a:lstStyle>
            <a:defPPr>
              <a:defRPr lang="zh-CN"/>
            </a:defPPr>
            <a:lvl1pPr algn="just">
              <a:lnSpc>
                <a:spcPct val="150000"/>
              </a:lnSpc>
              <a:defRPr>
                <a:solidFill>
                  <a:schemeClr val="tx1">
                    <a:lumMod val="85000"/>
                    <a:lumOff val="15000"/>
                  </a:schemeClr>
                </a:solidFill>
                <a:latin typeface="微软雅黑" pitchFamily="34" charset="-122"/>
                <a:ea typeface="微软雅黑" pitchFamily="34" charset="-122"/>
              </a:defRPr>
            </a:lvl1pPr>
          </a:lstStyle>
          <a:p>
            <a:r>
              <a:rPr lang="zh-CN" altLang="zh-CN" dirty="0"/>
              <a:t>吊装场所如有含危险物料的设备、管道等时，应制定详细吊装方案，并对设备、管道采取有效防护措施，必要时停车，放空物料，置换后进行吊装作业。</a:t>
            </a:r>
            <a:endParaRPr lang="zh-CN" altLang="en-US" dirty="0"/>
          </a:p>
        </p:txBody>
      </p:sp>
      <p:sp>
        <p:nvSpPr>
          <p:cNvPr id="17" name="文本框 16"/>
          <p:cNvSpPr txBox="1"/>
          <p:nvPr/>
        </p:nvSpPr>
        <p:spPr>
          <a:xfrm>
            <a:off x="2379553" y="3630671"/>
            <a:ext cx="8273591" cy="874407"/>
          </a:xfrm>
          <a:prstGeom prst="rect">
            <a:avLst/>
          </a:prstGeom>
          <a:noFill/>
        </p:spPr>
        <p:txBody>
          <a:bodyPr wrap="square" rtlCol="0">
            <a:spAutoFit/>
          </a:bodyPr>
          <a:lstStyle>
            <a:defPPr>
              <a:defRPr lang="zh-CN"/>
            </a:defPPr>
            <a:lvl1pPr algn="just">
              <a:lnSpc>
                <a:spcPct val="150000"/>
              </a:lnSpc>
              <a:defRPr>
                <a:solidFill>
                  <a:schemeClr val="tx1">
                    <a:lumMod val="85000"/>
                    <a:lumOff val="15000"/>
                  </a:schemeClr>
                </a:solidFill>
                <a:latin typeface="微软雅黑" pitchFamily="34" charset="-122"/>
                <a:ea typeface="微软雅黑" pitchFamily="34" charset="-122"/>
              </a:defRPr>
            </a:lvl1pPr>
          </a:lstStyle>
          <a:p>
            <a:r>
              <a:rPr lang="zh-CN" altLang="zh-CN" dirty="0"/>
              <a:t>指挥人员应佩戴明显的标志，并按</a:t>
            </a:r>
            <a:r>
              <a:rPr lang="en-US" altLang="zh-CN" dirty="0"/>
              <a:t>GB 5082《</a:t>
            </a:r>
            <a:r>
              <a:rPr lang="zh-CN" altLang="en-US" dirty="0"/>
              <a:t>起重吊运指挥信号</a:t>
            </a:r>
            <a:r>
              <a:rPr lang="en-US" altLang="zh-CN" dirty="0"/>
              <a:t>》</a:t>
            </a:r>
            <a:r>
              <a:rPr lang="zh-CN" altLang="zh-CN" dirty="0"/>
              <a:t>规定的联络信号进行指挥</a:t>
            </a:r>
            <a:r>
              <a:rPr lang="zh-CN" altLang="en-US" dirty="0"/>
              <a:t>。</a:t>
            </a:r>
          </a:p>
        </p:txBody>
      </p:sp>
      <p:sp>
        <p:nvSpPr>
          <p:cNvPr id="20" name="文本框 19"/>
          <p:cNvSpPr txBox="1"/>
          <p:nvPr/>
        </p:nvSpPr>
        <p:spPr>
          <a:xfrm>
            <a:off x="1616821" y="2363082"/>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4</a:t>
            </a:r>
            <a:endParaRPr lang="zh-CN" altLang="en-US" sz="2000" b="1" dirty="0">
              <a:solidFill>
                <a:schemeClr val="bg1"/>
              </a:solidFill>
              <a:latin typeface="微软雅黑" pitchFamily="34" charset="-122"/>
              <a:ea typeface="微软雅黑" pitchFamily="34" charset="-122"/>
            </a:endParaRPr>
          </a:p>
        </p:txBody>
      </p:sp>
      <p:sp>
        <p:nvSpPr>
          <p:cNvPr id="21" name="文本框 20"/>
          <p:cNvSpPr txBox="1"/>
          <p:nvPr/>
        </p:nvSpPr>
        <p:spPr>
          <a:xfrm>
            <a:off x="1504654" y="3870572"/>
            <a:ext cx="737192"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5</a:t>
            </a:r>
            <a:endParaRPr lang="zh-CN" altLang="en-US" sz="2000" b="1" dirty="0">
              <a:solidFill>
                <a:schemeClr val="bg1"/>
              </a:solidFill>
              <a:latin typeface="微软雅黑" pitchFamily="34" charset="-122"/>
              <a:ea typeface="微软雅黑" pitchFamily="34" charset="-122"/>
            </a:endParaRPr>
          </a:p>
        </p:txBody>
      </p:sp>
      <p:sp>
        <p:nvSpPr>
          <p:cNvPr id="22" name="文本框 21"/>
          <p:cNvSpPr txBox="1"/>
          <p:nvPr/>
        </p:nvSpPr>
        <p:spPr>
          <a:xfrm>
            <a:off x="1564477" y="5190632"/>
            <a:ext cx="60116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6</a:t>
            </a:r>
            <a:endParaRPr lang="zh-CN" altLang="en-US" sz="2000" b="1" dirty="0">
              <a:solidFill>
                <a:schemeClr val="bg1"/>
              </a:solidFill>
              <a:latin typeface="微软雅黑" pitchFamily="34" charset="-122"/>
              <a:ea typeface="微软雅黑" pitchFamily="34" charset="-122"/>
            </a:endParaRPr>
          </a:p>
        </p:txBody>
      </p:sp>
      <p:grpSp>
        <p:nvGrpSpPr>
          <p:cNvPr id="12" name="组合 11"/>
          <p:cNvGrpSpPr/>
          <p:nvPr/>
        </p:nvGrpSpPr>
        <p:grpSpPr>
          <a:xfrm>
            <a:off x="2362300" y="4925667"/>
            <a:ext cx="8264756" cy="923330"/>
            <a:chOff x="2362300" y="4925667"/>
            <a:chExt cx="8264756" cy="923330"/>
          </a:xfrm>
        </p:grpSpPr>
        <p:sp>
          <p:nvSpPr>
            <p:cNvPr id="18" name="文本框 17"/>
            <p:cNvSpPr txBox="1"/>
            <p:nvPr/>
          </p:nvSpPr>
          <p:spPr>
            <a:xfrm>
              <a:off x="2362300" y="4925667"/>
              <a:ext cx="8264756" cy="923330"/>
            </a:xfrm>
            <a:prstGeom prst="rect">
              <a:avLst/>
            </a:prstGeom>
            <a:noFill/>
          </p:spPr>
          <p:txBody>
            <a:bodyPr wrap="square" rtlCol="0">
              <a:spAutoFit/>
            </a:bodyPr>
            <a:lstStyle>
              <a:defPPr>
                <a:defRPr lang="zh-CN"/>
              </a:defPPr>
              <a:lvl1pPr algn="just">
                <a:lnSpc>
                  <a:spcPct val="150000"/>
                </a:lnSpc>
                <a:defRPr>
                  <a:solidFill>
                    <a:schemeClr val="tx1">
                      <a:lumMod val="85000"/>
                      <a:lumOff val="15000"/>
                    </a:schemeClr>
                  </a:solidFill>
                  <a:latin typeface="微软雅黑" pitchFamily="34" charset="-122"/>
                  <a:ea typeface="微软雅黑" pitchFamily="34" charset="-122"/>
                </a:defRPr>
              </a:lvl1pPr>
            </a:lstStyle>
            <a:p>
              <a:pPr algn="l"/>
              <a:r>
                <a:rPr lang="zh-CN" altLang="zh-CN"/>
                <a:t>起重</a:t>
              </a:r>
              <a:r>
                <a:rPr lang="en-US" altLang="zh-CN"/>
                <a:t>                                                        </a:t>
              </a:r>
              <a:r>
                <a:rPr lang="zh-CN" altLang="zh-CN"/>
                <a:t>机械操作</a:t>
              </a:r>
              <a:r>
                <a:rPr lang="zh-CN" altLang="zh-CN" dirty="0"/>
                <a:t>人员应按指挥人员发出的指挥信号进行操作；任何人发出的紧急停车信号均应</a:t>
              </a:r>
              <a:r>
                <a:rPr lang="zh-CN" altLang="zh-CN"/>
                <a:t>立即执行 </a:t>
              </a:r>
              <a:r>
                <a:rPr lang="zh-CN" altLang="zh-CN" dirty="0"/>
                <a:t>。</a:t>
              </a:r>
              <a:endParaRPr lang="zh-CN" altLang="en-US" dirty="0"/>
            </a:p>
          </p:txBody>
        </p:sp>
        <p:pic>
          <p:nvPicPr>
            <p:cNvPr id="10" name="图片 9"/>
            <p:cNvPicPr>
              <a:picLocks noChangeAspect="1"/>
            </p:cNvPicPr>
            <p:nvPr/>
          </p:nvPicPr>
          <p:blipFill>
            <a:blip r:embed="rId3"/>
            <a:stretch>
              <a:fillRect/>
            </a:stretch>
          </p:blipFill>
          <p:spPr>
            <a:xfrm>
              <a:off x="2783789" y="4975736"/>
              <a:ext cx="4090771" cy="499915"/>
            </a:xfrm>
            <a:prstGeom prst="rect">
              <a:avLst/>
            </a:prstGeom>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286752"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吊装作业安全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08</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680561" y="1306609"/>
            <a:ext cx="4442838"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（四）吊装作业的主要安全要求</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rgbClr val="FBBF07"/>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flipH="1">
            <a:off x="1847850" y="2395000"/>
            <a:ext cx="36051" cy="360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椭圆 22"/>
          <p:cNvSpPr/>
          <p:nvPr/>
        </p:nvSpPr>
        <p:spPr>
          <a:xfrm>
            <a:off x="1642361" y="2326415"/>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1642361" y="3223078"/>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p:nvSpPr>
        <p:spPr>
          <a:xfrm>
            <a:off x="1642361" y="4088689"/>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26"/>
          <p:cNvSpPr/>
          <p:nvPr/>
        </p:nvSpPr>
        <p:spPr>
          <a:xfrm>
            <a:off x="1631850" y="4971551"/>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文本框 27"/>
          <p:cNvSpPr txBox="1"/>
          <p:nvPr/>
        </p:nvSpPr>
        <p:spPr>
          <a:xfrm>
            <a:off x="2387367" y="2342038"/>
            <a:ext cx="3310569" cy="369332"/>
          </a:xfrm>
          <a:prstGeom prst="rect">
            <a:avLst/>
          </a:prstGeom>
          <a:noFill/>
        </p:spPr>
        <p:txBody>
          <a:bodyPr wrap="square" rtlCol="0">
            <a:spAutoFit/>
          </a:bodyPr>
          <a:lstStyle/>
          <a:p>
            <a:r>
              <a:rPr lang="zh-CN" altLang="en-US" dirty="0">
                <a:latin typeface="微软雅黑" pitchFamily="34" charset="-122"/>
                <a:ea typeface="微软雅黑" pitchFamily="34" charset="-122"/>
              </a:rPr>
              <a:t>以下情况不应起吊：</a:t>
            </a:r>
          </a:p>
        </p:txBody>
      </p:sp>
      <p:sp>
        <p:nvSpPr>
          <p:cNvPr id="29" name="文本框 28"/>
          <p:cNvSpPr txBox="1"/>
          <p:nvPr/>
        </p:nvSpPr>
        <p:spPr>
          <a:xfrm>
            <a:off x="2387367" y="4088689"/>
            <a:ext cx="8273591" cy="369332"/>
          </a:xfrm>
          <a:prstGeom prst="rect">
            <a:avLst/>
          </a:prstGeom>
          <a:noFill/>
        </p:spPr>
        <p:txBody>
          <a:bodyPr wrap="square" rtlCol="0">
            <a:spAutoFit/>
          </a:bodyPr>
          <a:lstStyle>
            <a:defPPr>
              <a:defRPr lang="zh-CN"/>
            </a:defPPr>
            <a:lvl1pPr>
              <a:defRPr>
                <a:latin typeface="微软雅黑" pitchFamily="34" charset="-122"/>
                <a:ea typeface="微软雅黑" pitchFamily="34" charset="-122"/>
              </a:defRPr>
            </a:lvl1pPr>
          </a:lstStyle>
          <a:p>
            <a:r>
              <a:rPr lang="zh-CN" altLang="zh-CN" dirty="0"/>
              <a:t>起重臂吊钩或吊物下面有人、吊物上有人或浮置物；</a:t>
            </a:r>
            <a:endParaRPr lang="zh-CN" altLang="en-US" dirty="0"/>
          </a:p>
        </p:txBody>
      </p:sp>
      <p:sp>
        <p:nvSpPr>
          <p:cNvPr id="30" name="文本框 29"/>
          <p:cNvSpPr txBox="1"/>
          <p:nvPr/>
        </p:nvSpPr>
        <p:spPr>
          <a:xfrm>
            <a:off x="2369041" y="4734303"/>
            <a:ext cx="9675753" cy="923330"/>
          </a:xfrm>
          <a:prstGeom prst="rect">
            <a:avLst/>
          </a:prstGeom>
          <a:noFill/>
        </p:spPr>
        <p:txBody>
          <a:bodyPr wrap="square" rtlCol="0">
            <a:spAutoFit/>
          </a:bodyPr>
          <a:lstStyle/>
          <a:p>
            <a:pPr>
              <a:lnSpc>
                <a:spcPct val="150000"/>
              </a:lnSpc>
              <a:spcBef>
                <a:spcPct val="0"/>
              </a:spcBef>
            </a:pPr>
            <a:r>
              <a:rPr lang="zh-CN" altLang="zh-CN" dirty="0">
                <a:latin typeface="微软雅黑" pitchFamily="34" charset="-122"/>
                <a:ea typeface="微软雅黑" pitchFamily="34" charset="-122"/>
              </a:rPr>
              <a:t>重物捆绑、紧固、吊挂不牢，吊挂不平衡，绳打结，绳不齐，斜拉重物，棱角吊物与钢丝绳之间没有衬垫</a:t>
            </a:r>
            <a:r>
              <a:rPr lang="zh-CN" altLang="en-US" dirty="0">
                <a:latin typeface="微软雅黑" pitchFamily="34" charset="-122"/>
                <a:ea typeface="微软雅黑" pitchFamily="34" charset="-122"/>
              </a:rPr>
              <a:t>；</a:t>
            </a:r>
          </a:p>
        </p:txBody>
      </p:sp>
      <p:sp>
        <p:nvSpPr>
          <p:cNvPr id="31" name="文本框 30"/>
          <p:cNvSpPr txBox="1"/>
          <p:nvPr/>
        </p:nvSpPr>
        <p:spPr>
          <a:xfrm>
            <a:off x="2363018" y="5836652"/>
            <a:ext cx="8249730" cy="369332"/>
          </a:xfrm>
          <a:prstGeom prst="rect">
            <a:avLst/>
          </a:prstGeom>
          <a:noFill/>
        </p:spPr>
        <p:txBody>
          <a:bodyPr wrap="square" rtlCol="0">
            <a:spAutoFit/>
          </a:bodyPr>
          <a:lstStyle>
            <a:defPPr>
              <a:defRPr lang="zh-CN"/>
            </a:defPPr>
            <a:lvl1pPr>
              <a:defRPr>
                <a:latin typeface="微软雅黑" pitchFamily="34" charset="-122"/>
                <a:ea typeface="微软雅黑" pitchFamily="34" charset="-122"/>
              </a:defRPr>
            </a:lvl1pPr>
          </a:lstStyle>
          <a:p>
            <a:r>
              <a:rPr lang="zh-CN" altLang="zh-CN" dirty="0"/>
              <a:t>重物质量不明、与其他重物相连、埋在地下、与其他物体冻结在一起。</a:t>
            </a:r>
            <a:endParaRPr lang="zh-CN" altLang="en-US" dirty="0"/>
          </a:p>
        </p:txBody>
      </p:sp>
      <p:sp>
        <p:nvSpPr>
          <p:cNvPr id="32" name="文本框 31"/>
          <p:cNvSpPr txBox="1"/>
          <p:nvPr/>
        </p:nvSpPr>
        <p:spPr>
          <a:xfrm>
            <a:off x="1616821" y="2364015"/>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7</a:t>
            </a:r>
            <a:endParaRPr lang="zh-CN" altLang="en-US" sz="2000" b="1" dirty="0">
              <a:solidFill>
                <a:schemeClr val="bg1"/>
              </a:solidFill>
              <a:latin typeface="微软雅黑" pitchFamily="34" charset="-122"/>
              <a:ea typeface="微软雅黑" pitchFamily="34" charset="-122"/>
            </a:endParaRPr>
          </a:p>
        </p:txBody>
      </p:sp>
      <p:sp>
        <p:nvSpPr>
          <p:cNvPr id="33" name="文本框 32"/>
          <p:cNvSpPr txBox="1"/>
          <p:nvPr/>
        </p:nvSpPr>
        <p:spPr>
          <a:xfrm>
            <a:off x="1488220" y="3288333"/>
            <a:ext cx="737191" cy="338554"/>
          </a:xfrm>
          <a:prstGeom prst="rect">
            <a:avLst/>
          </a:prstGeom>
          <a:noFill/>
        </p:spPr>
        <p:txBody>
          <a:bodyPr wrap="square" rtlCol="0">
            <a:spAutoFit/>
          </a:bodyPr>
          <a:lstStyle/>
          <a:p>
            <a:pPr algn="ctr"/>
            <a:r>
              <a:rPr lang="en-US" altLang="zh-CN" sz="1600" dirty="0">
                <a:solidFill>
                  <a:schemeClr val="bg1"/>
                </a:solidFill>
                <a:latin typeface="微软雅黑" pitchFamily="34" charset="-122"/>
                <a:ea typeface="微软雅黑" pitchFamily="34" charset="-122"/>
              </a:rPr>
              <a:t>7.1</a:t>
            </a:r>
            <a:endParaRPr lang="zh-CN" altLang="en-US" sz="1600" dirty="0">
              <a:solidFill>
                <a:schemeClr val="bg1"/>
              </a:solidFill>
              <a:latin typeface="微软雅黑" pitchFamily="34" charset="-122"/>
              <a:ea typeface="微软雅黑" pitchFamily="34" charset="-122"/>
            </a:endParaRPr>
          </a:p>
        </p:txBody>
      </p:sp>
      <p:sp>
        <p:nvSpPr>
          <p:cNvPr id="34" name="文本框 33"/>
          <p:cNvSpPr txBox="1"/>
          <p:nvPr/>
        </p:nvSpPr>
        <p:spPr>
          <a:xfrm>
            <a:off x="1500919" y="4145678"/>
            <a:ext cx="737191" cy="338554"/>
          </a:xfrm>
          <a:prstGeom prst="rect">
            <a:avLst/>
          </a:prstGeom>
          <a:noFill/>
        </p:spPr>
        <p:txBody>
          <a:bodyPr wrap="square" rtlCol="0">
            <a:spAutoFit/>
          </a:bodyPr>
          <a:lstStyle>
            <a:defPPr>
              <a:defRPr lang="zh-CN"/>
            </a:defPPr>
            <a:lvl1pPr algn="ctr">
              <a:defRPr sz="1600">
                <a:solidFill>
                  <a:schemeClr val="bg1"/>
                </a:solidFill>
                <a:latin typeface="微软雅黑" pitchFamily="34" charset="-122"/>
                <a:ea typeface="微软雅黑" pitchFamily="34" charset="-122"/>
              </a:defRPr>
            </a:lvl1pPr>
          </a:lstStyle>
          <a:p>
            <a:r>
              <a:rPr lang="en-US" altLang="zh-CN" dirty="0"/>
              <a:t>7.2</a:t>
            </a:r>
            <a:endParaRPr lang="zh-CN" altLang="en-US" dirty="0"/>
          </a:p>
        </p:txBody>
      </p:sp>
      <p:sp>
        <p:nvSpPr>
          <p:cNvPr id="35" name="文本框 34"/>
          <p:cNvSpPr txBox="1"/>
          <p:nvPr/>
        </p:nvSpPr>
        <p:spPr>
          <a:xfrm>
            <a:off x="1497279" y="5026691"/>
            <a:ext cx="737191" cy="338554"/>
          </a:xfrm>
          <a:prstGeom prst="rect">
            <a:avLst/>
          </a:prstGeom>
          <a:noFill/>
        </p:spPr>
        <p:txBody>
          <a:bodyPr wrap="square" rtlCol="0">
            <a:spAutoFit/>
          </a:bodyPr>
          <a:lstStyle>
            <a:defPPr>
              <a:defRPr lang="zh-CN"/>
            </a:defPPr>
            <a:lvl1pPr algn="ctr">
              <a:defRPr sz="1600">
                <a:solidFill>
                  <a:schemeClr val="bg1"/>
                </a:solidFill>
                <a:latin typeface="微软雅黑" pitchFamily="34" charset="-122"/>
                <a:ea typeface="微软雅黑" pitchFamily="34" charset="-122"/>
              </a:defRPr>
            </a:lvl1pPr>
          </a:lstStyle>
          <a:p>
            <a:r>
              <a:rPr lang="en-US" altLang="zh-CN" dirty="0"/>
              <a:t>7.3</a:t>
            </a:r>
            <a:endParaRPr lang="zh-CN" altLang="en-US" dirty="0"/>
          </a:p>
        </p:txBody>
      </p:sp>
      <p:sp>
        <p:nvSpPr>
          <p:cNvPr id="36" name="文本框 35"/>
          <p:cNvSpPr txBox="1"/>
          <p:nvPr/>
        </p:nvSpPr>
        <p:spPr>
          <a:xfrm>
            <a:off x="2387366" y="3254412"/>
            <a:ext cx="8273591" cy="369332"/>
          </a:xfrm>
          <a:prstGeom prst="rect">
            <a:avLst/>
          </a:prstGeom>
          <a:noFill/>
        </p:spPr>
        <p:txBody>
          <a:bodyPr wrap="square" rtlCol="0">
            <a:spAutoFit/>
          </a:bodyPr>
          <a:lstStyle>
            <a:defPPr>
              <a:defRPr lang="zh-CN"/>
            </a:defPPr>
            <a:lvl1pPr>
              <a:defRPr>
                <a:latin typeface="微软雅黑" pitchFamily="34" charset="-122"/>
                <a:ea typeface="微软雅黑" pitchFamily="34" charset="-122"/>
              </a:defRPr>
            </a:lvl1pPr>
          </a:lstStyle>
          <a:p>
            <a:r>
              <a:rPr lang="zh-CN" altLang="zh-CN" dirty="0"/>
              <a:t>无法看清场地、吊物，指挥信号不明；</a:t>
            </a:r>
            <a:endParaRPr lang="zh-CN" altLang="en-US" dirty="0"/>
          </a:p>
        </p:txBody>
      </p:sp>
      <p:sp>
        <p:nvSpPr>
          <p:cNvPr id="37" name="椭圆 36"/>
          <p:cNvSpPr/>
          <p:nvPr/>
        </p:nvSpPr>
        <p:spPr>
          <a:xfrm>
            <a:off x="1642361" y="5815505"/>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文本框 37"/>
          <p:cNvSpPr txBox="1"/>
          <p:nvPr/>
        </p:nvSpPr>
        <p:spPr>
          <a:xfrm>
            <a:off x="1516684" y="5891142"/>
            <a:ext cx="708727" cy="338554"/>
          </a:xfrm>
          <a:prstGeom prst="rect">
            <a:avLst/>
          </a:prstGeom>
          <a:noFill/>
        </p:spPr>
        <p:txBody>
          <a:bodyPr wrap="square" rtlCol="0">
            <a:spAutoFit/>
          </a:bodyPr>
          <a:lstStyle>
            <a:defPPr>
              <a:defRPr lang="zh-CN"/>
            </a:defPPr>
            <a:lvl1pPr algn="ctr">
              <a:defRPr sz="1600">
                <a:solidFill>
                  <a:schemeClr val="bg1"/>
                </a:solidFill>
                <a:latin typeface="微软雅黑" pitchFamily="34" charset="-122"/>
                <a:ea typeface="微软雅黑" pitchFamily="34" charset="-122"/>
              </a:defRPr>
            </a:lvl1pPr>
          </a:lstStyle>
          <a:p>
            <a:r>
              <a:rPr lang="en-US" altLang="zh-CN" dirty="0"/>
              <a:t>7.4</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286752"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吊装作业安全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08</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680561" y="1306609"/>
            <a:ext cx="4442838"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（四）吊装作业的主要安全要求</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rgbClr val="FBBF07"/>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flipH="1">
            <a:off x="1847850" y="2395000"/>
            <a:ext cx="36051" cy="360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椭圆 22"/>
          <p:cNvSpPr/>
          <p:nvPr/>
        </p:nvSpPr>
        <p:spPr>
          <a:xfrm>
            <a:off x="1642361" y="2326415"/>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1642361" y="3223078"/>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p:nvSpPr>
        <p:spPr>
          <a:xfrm>
            <a:off x="1642361" y="4088689"/>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26"/>
          <p:cNvSpPr/>
          <p:nvPr/>
        </p:nvSpPr>
        <p:spPr>
          <a:xfrm>
            <a:off x="1631850" y="4971551"/>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文本框 27"/>
          <p:cNvSpPr txBox="1"/>
          <p:nvPr/>
        </p:nvSpPr>
        <p:spPr>
          <a:xfrm>
            <a:off x="2351088" y="2351444"/>
            <a:ext cx="3310569" cy="406971"/>
          </a:xfrm>
          <a:prstGeom prst="rect">
            <a:avLst/>
          </a:prstGeom>
          <a:noFill/>
        </p:spPr>
        <p:txBody>
          <a:bodyPr wrap="square" rtlCol="0">
            <a:spAutoFit/>
          </a:bodyPr>
          <a:lstStyle/>
          <a:p>
            <a:pPr>
              <a:lnSpc>
                <a:spcPct val="125000"/>
              </a:lnSpc>
            </a:pPr>
            <a:r>
              <a:rPr lang="zh-CN" altLang="zh-CN" dirty="0">
                <a:latin typeface="微软雅黑" pitchFamily="34" charset="-122"/>
                <a:ea typeface="微软雅黑" pitchFamily="34" charset="-122"/>
              </a:rPr>
              <a:t>司索人员应遵守如下规定</a:t>
            </a:r>
            <a:r>
              <a:rPr lang="zh-CN" altLang="en-US" dirty="0">
                <a:latin typeface="微软雅黑" pitchFamily="34" charset="-122"/>
                <a:ea typeface="微软雅黑" pitchFamily="34" charset="-122"/>
              </a:rPr>
              <a:t>：</a:t>
            </a:r>
          </a:p>
        </p:txBody>
      </p:sp>
      <p:sp>
        <p:nvSpPr>
          <p:cNvPr id="29" name="文本框 28"/>
          <p:cNvSpPr txBox="1"/>
          <p:nvPr/>
        </p:nvSpPr>
        <p:spPr>
          <a:xfrm>
            <a:off x="2351088" y="4088689"/>
            <a:ext cx="8273591" cy="406971"/>
          </a:xfrm>
          <a:prstGeom prst="rect">
            <a:avLst/>
          </a:prstGeom>
          <a:noFill/>
        </p:spPr>
        <p:txBody>
          <a:bodyPr wrap="square" rtlCol="0">
            <a:spAutoFit/>
          </a:bodyPr>
          <a:lstStyle>
            <a:defPPr>
              <a:defRPr lang="zh-CN"/>
            </a:defPPr>
            <a:lvl1pPr>
              <a:lnSpc>
                <a:spcPct val="125000"/>
              </a:lnSpc>
              <a:defRPr>
                <a:latin typeface="微软雅黑" pitchFamily="34" charset="-122"/>
                <a:ea typeface="微软雅黑" pitchFamily="34" charset="-122"/>
              </a:defRPr>
            </a:lvl1pPr>
          </a:lstStyle>
          <a:p>
            <a:r>
              <a:rPr lang="zh-CN" altLang="zh-CN" dirty="0"/>
              <a:t>不应用吊钩直接缠绕重物及将不同种类或不同规格的索具混在一起使用</a:t>
            </a:r>
            <a:r>
              <a:rPr lang="zh-CN" altLang="en-US" dirty="0"/>
              <a:t>；</a:t>
            </a:r>
            <a:endParaRPr lang="zh-CN" altLang="zh-CN" dirty="0"/>
          </a:p>
        </p:txBody>
      </p:sp>
      <p:sp>
        <p:nvSpPr>
          <p:cNvPr id="30" name="文本框 29"/>
          <p:cNvSpPr txBox="1"/>
          <p:nvPr/>
        </p:nvSpPr>
        <p:spPr>
          <a:xfrm>
            <a:off x="2369042" y="4738883"/>
            <a:ext cx="9140788" cy="923330"/>
          </a:xfrm>
          <a:prstGeom prst="rect">
            <a:avLst/>
          </a:prstGeom>
          <a:noFill/>
        </p:spPr>
        <p:txBody>
          <a:bodyPr wrap="square" rtlCol="0">
            <a:spAutoFit/>
          </a:bodyPr>
          <a:lstStyle>
            <a:defPPr>
              <a:defRPr lang="zh-CN"/>
            </a:defPPr>
            <a:lvl1pPr>
              <a:lnSpc>
                <a:spcPct val="125000"/>
              </a:lnSpc>
              <a:defRPr>
                <a:latin typeface="微软雅黑" pitchFamily="34" charset="-122"/>
                <a:ea typeface="微软雅黑" pitchFamily="34" charset="-122"/>
              </a:defRPr>
            </a:lvl1pPr>
          </a:lstStyle>
          <a:p>
            <a:pPr>
              <a:lnSpc>
                <a:spcPct val="150000"/>
              </a:lnSpc>
            </a:pPr>
            <a:r>
              <a:rPr lang="zh-CN" altLang="zh-CN" dirty="0"/>
              <a:t>吊物捆绑应牢靠，吊点和吊物的重心应在同一垂直线上</a:t>
            </a:r>
            <a:r>
              <a:rPr lang="zh-CN" altLang="en-US" dirty="0"/>
              <a:t>；</a:t>
            </a:r>
            <a:r>
              <a:rPr lang="zh-CN" altLang="zh-CN" dirty="0"/>
              <a:t>起升吊物时应检查其连接点是否牢固、可靠;吊运零散件时，应使用专门的吊篮、吊斗等器具，吊篮、吊斗等不应装满</a:t>
            </a:r>
          </a:p>
        </p:txBody>
      </p:sp>
      <p:sp>
        <p:nvSpPr>
          <p:cNvPr id="31" name="文本框 30"/>
          <p:cNvSpPr txBox="1"/>
          <p:nvPr/>
        </p:nvSpPr>
        <p:spPr>
          <a:xfrm>
            <a:off x="2351088" y="5610086"/>
            <a:ext cx="9158742" cy="923330"/>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zh-CN" altLang="zh-CN" dirty="0"/>
              <a:t>起吊重物就位时，应与吊物保持一定的安全距离，用拉伸或撑杆、钩子辅助其就位</a:t>
            </a:r>
            <a:r>
              <a:rPr lang="zh-CN" altLang="en-US" dirty="0"/>
              <a:t>；</a:t>
            </a:r>
            <a:r>
              <a:rPr lang="zh-CN" altLang="zh-CN" dirty="0"/>
              <a:t>起吊重物就位前，不应解开吊装索具</a:t>
            </a:r>
            <a:r>
              <a:rPr lang="zh-CN" altLang="en-US" dirty="0"/>
              <a:t>。</a:t>
            </a:r>
            <a:endParaRPr lang="zh-CN" altLang="zh-CN" dirty="0"/>
          </a:p>
        </p:txBody>
      </p:sp>
      <p:sp>
        <p:nvSpPr>
          <p:cNvPr id="32" name="文本框 31"/>
          <p:cNvSpPr txBox="1"/>
          <p:nvPr/>
        </p:nvSpPr>
        <p:spPr>
          <a:xfrm>
            <a:off x="1616821" y="2364015"/>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8</a:t>
            </a:r>
            <a:endParaRPr lang="zh-CN" altLang="en-US" sz="2000" b="1" dirty="0">
              <a:solidFill>
                <a:schemeClr val="bg1"/>
              </a:solidFill>
              <a:latin typeface="微软雅黑" pitchFamily="34" charset="-122"/>
              <a:ea typeface="微软雅黑" pitchFamily="34" charset="-122"/>
            </a:endParaRPr>
          </a:p>
        </p:txBody>
      </p:sp>
      <p:sp>
        <p:nvSpPr>
          <p:cNvPr id="33" name="文本框 32"/>
          <p:cNvSpPr txBox="1"/>
          <p:nvPr/>
        </p:nvSpPr>
        <p:spPr>
          <a:xfrm>
            <a:off x="1497278" y="3288842"/>
            <a:ext cx="737191" cy="338554"/>
          </a:xfrm>
          <a:prstGeom prst="rect">
            <a:avLst/>
          </a:prstGeom>
          <a:noFill/>
        </p:spPr>
        <p:txBody>
          <a:bodyPr wrap="square" rtlCol="0">
            <a:spAutoFit/>
          </a:bodyPr>
          <a:lstStyle>
            <a:defPPr>
              <a:defRPr lang="zh-CN"/>
            </a:defPPr>
            <a:lvl1pPr algn="ctr">
              <a:defRPr sz="1600">
                <a:solidFill>
                  <a:schemeClr val="bg1"/>
                </a:solidFill>
                <a:latin typeface="微软雅黑" pitchFamily="34" charset="-122"/>
                <a:ea typeface="微软雅黑" pitchFamily="34" charset="-122"/>
              </a:defRPr>
            </a:lvl1pPr>
          </a:lstStyle>
          <a:p>
            <a:r>
              <a:rPr lang="en-US" altLang="zh-CN" dirty="0"/>
              <a:t>8.1</a:t>
            </a:r>
            <a:endParaRPr lang="zh-CN" altLang="en-US" dirty="0"/>
          </a:p>
        </p:txBody>
      </p:sp>
      <p:sp>
        <p:nvSpPr>
          <p:cNvPr id="34" name="文本框 33"/>
          <p:cNvSpPr txBox="1"/>
          <p:nvPr/>
        </p:nvSpPr>
        <p:spPr>
          <a:xfrm>
            <a:off x="1506779" y="4150481"/>
            <a:ext cx="737191" cy="338554"/>
          </a:xfrm>
          <a:prstGeom prst="rect">
            <a:avLst/>
          </a:prstGeom>
          <a:noFill/>
        </p:spPr>
        <p:txBody>
          <a:bodyPr wrap="square" rtlCol="0">
            <a:spAutoFit/>
          </a:bodyPr>
          <a:lstStyle>
            <a:defPPr>
              <a:defRPr lang="zh-CN"/>
            </a:defPPr>
            <a:lvl1pPr algn="ctr">
              <a:defRPr sz="1600">
                <a:solidFill>
                  <a:schemeClr val="bg1"/>
                </a:solidFill>
                <a:latin typeface="微软雅黑" pitchFamily="34" charset="-122"/>
                <a:ea typeface="微软雅黑" pitchFamily="34" charset="-122"/>
              </a:defRPr>
            </a:lvl1pPr>
          </a:lstStyle>
          <a:p>
            <a:r>
              <a:rPr lang="en-US" altLang="zh-CN" dirty="0"/>
              <a:t>8.2</a:t>
            </a:r>
            <a:endParaRPr lang="zh-CN" altLang="en-US" dirty="0"/>
          </a:p>
        </p:txBody>
      </p:sp>
      <p:sp>
        <p:nvSpPr>
          <p:cNvPr id="35" name="文本框 34"/>
          <p:cNvSpPr txBox="1"/>
          <p:nvPr/>
        </p:nvSpPr>
        <p:spPr>
          <a:xfrm>
            <a:off x="1510329" y="5031271"/>
            <a:ext cx="737191" cy="338554"/>
          </a:xfrm>
          <a:prstGeom prst="rect">
            <a:avLst/>
          </a:prstGeom>
          <a:noFill/>
        </p:spPr>
        <p:txBody>
          <a:bodyPr wrap="square" rtlCol="0">
            <a:spAutoFit/>
          </a:bodyPr>
          <a:lstStyle>
            <a:defPPr>
              <a:defRPr lang="zh-CN"/>
            </a:defPPr>
            <a:lvl1pPr algn="ctr">
              <a:defRPr sz="1600">
                <a:solidFill>
                  <a:schemeClr val="bg1"/>
                </a:solidFill>
                <a:latin typeface="微软雅黑" pitchFamily="34" charset="-122"/>
                <a:ea typeface="微软雅黑" pitchFamily="34" charset="-122"/>
              </a:defRPr>
            </a:lvl1pPr>
          </a:lstStyle>
          <a:p>
            <a:r>
              <a:rPr lang="en-US" altLang="zh-CN" dirty="0"/>
              <a:t>8.3</a:t>
            </a:r>
            <a:endParaRPr lang="zh-CN" altLang="en-US" dirty="0"/>
          </a:p>
        </p:txBody>
      </p:sp>
      <p:sp>
        <p:nvSpPr>
          <p:cNvPr id="36" name="文本框 35"/>
          <p:cNvSpPr txBox="1"/>
          <p:nvPr/>
        </p:nvSpPr>
        <p:spPr>
          <a:xfrm>
            <a:off x="2351088" y="3235592"/>
            <a:ext cx="8273591" cy="406971"/>
          </a:xfrm>
          <a:prstGeom prst="rect">
            <a:avLst/>
          </a:prstGeom>
          <a:noFill/>
        </p:spPr>
        <p:txBody>
          <a:bodyPr wrap="square" rtlCol="0">
            <a:spAutoFit/>
          </a:bodyPr>
          <a:lstStyle>
            <a:defPPr>
              <a:defRPr lang="zh-CN"/>
            </a:defPPr>
            <a:lvl1pPr>
              <a:lnSpc>
                <a:spcPct val="125000"/>
              </a:lnSpc>
              <a:defRPr>
                <a:latin typeface="微软雅黑" pitchFamily="34" charset="-122"/>
                <a:ea typeface="微软雅黑" pitchFamily="34" charset="-122"/>
              </a:defRPr>
            </a:lvl1pPr>
          </a:lstStyle>
          <a:p>
            <a:r>
              <a:rPr lang="zh-CN" altLang="zh-CN" dirty="0"/>
              <a:t>听从指挥人员的指挥，并及时报告险情</a:t>
            </a:r>
            <a:r>
              <a:rPr lang="zh-CN" altLang="en-US" dirty="0"/>
              <a:t>；</a:t>
            </a:r>
            <a:endParaRPr lang="zh-CN" altLang="zh-CN" dirty="0"/>
          </a:p>
        </p:txBody>
      </p:sp>
      <p:sp>
        <p:nvSpPr>
          <p:cNvPr id="37" name="椭圆 36"/>
          <p:cNvSpPr/>
          <p:nvPr/>
        </p:nvSpPr>
        <p:spPr>
          <a:xfrm>
            <a:off x="1642361" y="5815505"/>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文本框 37"/>
          <p:cNvSpPr txBox="1"/>
          <p:nvPr/>
        </p:nvSpPr>
        <p:spPr>
          <a:xfrm>
            <a:off x="1511511" y="5881877"/>
            <a:ext cx="708727" cy="338554"/>
          </a:xfrm>
          <a:prstGeom prst="rect">
            <a:avLst/>
          </a:prstGeom>
          <a:noFill/>
        </p:spPr>
        <p:txBody>
          <a:bodyPr wrap="square" rtlCol="0">
            <a:spAutoFit/>
          </a:bodyPr>
          <a:lstStyle>
            <a:defPPr>
              <a:defRPr lang="zh-CN"/>
            </a:defPPr>
            <a:lvl1pPr algn="ctr">
              <a:defRPr sz="1600">
                <a:solidFill>
                  <a:schemeClr val="bg1"/>
                </a:solidFill>
                <a:latin typeface="微软雅黑" pitchFamily="34" charset="-122"/>
                <a:ea typeface="微软雅黑" pitchFamily="34" charset="-122"/>
              </a:defRPr>
            </a:lvl1pPr>
          </a:lstStyle>
          <a:p>
            <a:r>
              <a:rPr lang="en-US" altLang="zh-CN" dirty="0"/>
              <a:t>8.4</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直接连接符 24"/>
          <p:cNvCxnSpPr/>
          <p:nvPr/>
        </p:nvCxnSpPr>
        <p:spPr>
          <a:xfrm flipH="1">
            <a:off x="1847850" y="2299582"/>
            <a:ext cx="10510" cy="306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286752" y="222552"/>
            <a:ext cx="2755900"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吊装作业安全</a:t>
            </a:r>
          </a:p>
        </p:txBody>
      </p:sp>
      <p:sp>
        <p:nvSpPr>
          <p:cNvPr id="3" name="菱形 2"/>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01650" y="226367"/>
            <a:ext cx="698500" cy="461665"/>
          </a:xfrm>
          <a:prstGeom prst="rect">
            <a:avLst/>
          </a:prstGeom>
          <a:noFill/>
        </p:spPr>
        <p:txBody>
          <a:bodyPr wrap="square" rtlCol="0">
            <a:spAutoFit/>
          </a:bodyPr>
          <a:lstStyle/>
          <a:p>
            <a:pPr algn="ctr"/>
            <a:r>
              <a:rPr lang="en-US" altLang="zh-CN" sz="2400" b="1" dirty="0">
                <a:solidFill>
                  <a:schemeClr val="bg1"/>
                </a:solidFill>
                <a:latin typeface="微软雅黑" pitchFamily="34" charset="-122"/>
                <a:ea typeface="微软雅黑" pitchFamily="34" charset="-122"/>
              </a:rPr>
              <a:t>08</a:t>
            </a:r>
            <a:endParaRPr lang="zh-CN" altLang="en-US" sz="2400" b="1" dirty="0">
              <a:solidFill>
                <a:schemeClr val="bg1"/>
              </a:solidFill>
              <a:latin typeface="微软雅黑" pitchFamily="34" charset="-122"/>
              <a:ea typeface="微软雅黑" pitchFamily="34" charset="-122"/>
            </a:endParaRPr>
          </a:p>
        </p:txBody>
      </p:sp>
      <p:sp>
        <p:nvSpPr>
          <p:cNvPr id="5" name="文本框 4"/>
          <p:cNvSpPr txBox="1"/>
          <p:nvPr/>
        </p:nvSpPr>
        <p:spPr>
          <a:xfrm>
            <a:off x="1680561" y="1306609"/>
            <a:ext cx="4442838" cy="400110"/>
          </a:xfrm>
          <a:prstGeom prst="rect">
            <a:avLst/>
          </a:prstGeom>
          <a:noFill/>
        </p:spPr>
        <p:txBody>
          <a:bodyPr wrap="square" rtlCol="0">
            <a:spAutoFit/>
          </a:bodyPr>
          <a:lstStyle/>
          <a:p>
            <a:pPr algn="ctr"/>
            <a:r>
              <a:rPr lang="zh-CN" altLang="en-US" sz="2000" b="1" dirty="0">
                <a:latin typeface="微软雅黑" pitchFamily="34" charset="-122"/>
                <a:ea typeface="微软雅黑" pitchFamily="34" charset="-122"/>
              </a:rPr>
              <a:t>（四）吊装作业的主要安全要求</a:t>
            </a:r>
          </a:p>
        </p:txBody>
      </p:sp>
      <p:sp>
        <p:nvSpPr>
          <p:cNvPr id="6" name="矩形 3"/>
          <p:cNvSpPr/>
          <p:nvPr/>
        </p:nvSpPr>
        <p:spPr>
          <a:xfrm>
            <a:off x="1702787" y="1332010"/>
            <a:ext cx="311149" cy="322496"/>
          </a:xfrm>
          <a:custGeom>
            <a:avLst/>
            <a:gdLst/>
            <a:ahLst/>
            <a:cxnLst/>
            <a:rect l="l" t="t" r="r" b="b"/>
            <a:pathLst>
              <a:path w="271552" h="271552">
                <a:moveTo>
                  <a:pt x="46935" y="46935"/>
                </a:moveTo>
                <a:lnTo>
                  <a:pt x="135776" y="135776"/>
                </a:lnTo>
                <a:lnTo>
                  <a:pt x="46935" y="224617"/>
                </a:lnTo>
                <a:lnTo>
                  <a:pt x="135776" y="224617"/>
                </a:lnTo>
                <a:lnTo>
                  <a:pt x="224617" y="135776"/>
                </a:lnTo>
                <a:lnTo>
                  <a:pt x="135776" y="46935"/>
                </a:lnTo>
                <a:close/>
                <a:moveTo>
                  <a:pt x="0" y="0"/>
                </a:moveTo>
                <a:lnTo>
                  <a:pt x="271552" y="0"/>
                </a:lnTo>
                <a:lnTo>
                  <a:pt x="271552" y="271552"/>
                </a:lnTo>
                <a:lnTo>
                  <a:pt x="0" y="271552"/>
                </a:lnTo>
                <a:close/>
              </a:path>
            </a:pathLst>
          </a:custGeom>
          <a:solidFill>
            <a:srgbClr val="54C8B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17226" tIns="58613" rIns="117226" bIns="58613" rtlCol="0" anchor="ctr"/>
          <a:lstStyle/>
          <a:p>
            <a:pPr algn="ctr"/>
            <a:endParaRPr lang="zh-CN" altLang="en-US" sz="3100">
              <a:solidFill>
                <a:srgbClr val="FBBF07"/>
              </a:solidFill>
              <a:latin typeface="Calibri" pitchFamily="34" charset="0"/>
              <a:ea typeface="微软雅黑" pitchFamily="34" charset="-122"/>
              <a:sym typeface="Calibri" pitchFamily="34" charset="0"/>
            </a:endParaRPr>
          </a:p>
        </p:txBody>
      </p:sp>
      <p:cxnSp>
        <p:nvCxnSpPr>
          <p:cNvPr id="7" name="直接连接符 6"/>
          <p:cNvCxnSpPr/>
          <p:nvPr/>
        </p:nvCxnSpPr>
        <p:spPr>
          <a:xfrm>
            <a:off x="1981199" y="1715660"/>
            <a:ext cx="432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1" name="椭圆 10"/>
          <p:cNvSpPr/>
          <p:nvPr/>
        </p:nvSpPr>
        <p:spPr>
          <a:xfrm>
            <a:off x="1642361" y="2236582"/>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1642361" y="3762975"/>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1642361" y="5082432"/>
            <a:ext cx="432000" cy="432000"/>
          </a:xfrm>
          <a:prstGeom prst="ellipse">
            <a:avLst/>
          </a:prstGeom>
          <a:solidFill>
            <a:srgbClr val="54C8B7"/>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2330929" y="2262327"/>
            <a:ext cx="8615313" cy="369332"/>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pPr>
              <a:lnSpc>
                <a:spcPct val="100000"/>
              </a:lnSpc>
            </a:pPr>
            <a:r>
              <a:rPr lang="zh-CN" altLang="zh-CN" dirty="0"/>
              <a:t>应按规定负荷进行吊装，吊具、索具应经计算选择使用，不应超负荷吊装。</a:t>
            </a:r>
          </a:p>
        </p:txBody>
      </p:sp>
      <p:sp>
        <p:nvSpPr>
          <p:cNvPr id="17" name="文本框 16"/>
          <p:cNvSpPr txBox="1"/>
          <p:nvPr/>
        </p:nvSpPr>
        <p:spPr>
          <a:xfrm>
            <a:off x="2330929" y="3541771"/>
            <a:ext cx="8438671" cy="923330"/>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zh-CN" altLang="zh-CN" dirty="0"/>
              <a:t>不应利用管道、管架、电杆、机电设备等作吊装锚点。未经土建专业审查核算，不应将建筑物、构筑物作为锚点。</a:t>
            </a:r>
          </a:p>
        </p:txBody>
      </p:sp>
      <p:sp>
        <p:nvSpPr>
          <p:cNvPr id="18" name="文本框 17"/>
          <p:cNvSpPr txBox="1"/>
          <p:nvPr/>
        </p:nvSpPr>
        <p:spPr>
          <a:xfrm>
            <a:off x="2330929" y="4861228"/>
            <a:ext cx="8438671" cy="923330"/>
          </a:xfrm>
          <a:prstGeom prst="rect">
            <a:avLst/>
          </a:prstGeom>
          <a:noFill/>
        </p:spPr>
        <p:txBody>
          <a:bodyPr wrap="square" rtlCol="0">
            <a:spAutoFit/>
          </a:bodyPr>
          <a:lstStyle>
            <a:defPPr>
              <a:defRPr lang="zh-CN"/>
            </a:defPPr>
            <a:lvl1pPr>
              <a:lnSpc>
                <a:spcPct val="150000"/>
              </a:lnSpc>
              <a:defRPr>
                <a:latin typeface="微软雅黑" pitchFamily="34" charset="-122"/>
                <a:ea typeface="微软雅黑" pitchFamily="34" charset="-122"/>
              </a:defRPr>
            </a:lvl1pPr>
          </a:lstStyle>
          <a:p>
            <a:r>
              <a:rPr lang="zh-CN" altLang="zh-CN" dirty="0"/>
              <a:t>起吊前应进行试吊，试吊中检查全部机具、地锚受力情况，发现问题应将吊物放回地面，排除故障后重新试吊，确认正常后方可正式吊装。</a:t>
            </a:r>
          </a:p>
        </p:txBody>
      </p:sp>
      <p:sp>
        <p:nvSpPr>
          <p:cNvPr id="20" name="文本框 19"/>
          <p:cNvSpPr txBox="1"/>
          <p:nvPr/>
        </p:nvSpPr>
        <p:spPr>
          <a:xfrm>
            <a:off x="1616821" y="2274182"/>
            <a:ext cx="48307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9</a:t>
            </a:r>
            <a:endParaRPr lang="zh-CN" altLang="en-US" sz="2000" b="1" dirty="0">
              <a:solidFill>
                <a:schemeClr val="bg1"/>
              </a:solidFill>
              <a:latin typeface="微软雅黑" pitchFamily="34" charset="-122"/>
              <a:ea typeface="微软雅黑" pitchFamily="34" charset="-122"/>
            </a:endParaRPr>
          </a:p>
        </p:txBody>
      </p:sp>
      <p:sp>
        <p:nvSpPr>
          <p:cNvPr id="21" name="文本框 20"/>
          <p:cNvSpPr txBox="1"/>
          <p:nvPr/>
        </p:nvSpPr>
        <p:spPr>
          <a:xfrm>
            <a:off x="1504654" y="3781672"/>
            <a:ext cx="737192"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10</a:t>
            </a:r>
            <a:endParaRPr lang="zh-CN" altLang="en-US" sz="2000" b="1" dirty="0">
              <a:solidFill>
                <a:schemeClr val="bg1"/>
              </a:solidFill>
              <a:latin typeface="微软雅黑" pitchFamily="34" charset="-122"/>
              <a:ea typeface="微软雅黑" pitchFamily="34" charset="-122"/>
            </a:endParaRPr>
          </a:p>
        </p:txBody>
      </p:sp>
      <p:sp>
        <p:nvSpPr>
          <p:cNvPr id="22" name="文本框 21"/>
          <p:cNvSpPr txBox="1"/>
          <p:nvPr/>
        </p:nvSpPr>
        <p:spPr>
          <a:xfrm>
            <a:off x="1564477" y="5101732"/>
            <a:ext cx="601169" cy="400110"/>
          </a:xfrm>
          <a:prstGeom prst="rect">
            <a:avLst/>
          </a:prstGeom>
          <a:noFill/>
        </p:spPr>
        <p:txBody>
          <a:bodyPr wrap="square" rtlCol="0">
            <a:spAutoFit/>
          </a:bodyPr>
          <a:lstStyle/>
          <a:p>
            <a:pPr algn="ctr"/>
            <a:r>
              <a:rPr lang="en-US" altLang="zh-CN" sz="2000" b="1" dirty="0">
                <a:solidFill>
                  <a:schemeClr val="bg1"/>
                </a:solidFill>
                <a:latin typeface="微软雅黑" pitchFamily="34" charset="-122"/>
                <a:ea typeface="微软雅黑" pitchFamily="34" charset="-122"/>
              </a:rPr>
              <a:t>11</a:t>
            </a:r>
            <a:endParaRPr lang="zh-CN" altLang="en-US" sz="2000" b="1" dirty="0">
              <a:solidFill>
                <a:schemeClr val="bg1"/>
              </a:solidFill>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50" fill="hold"/>
                                        <p:tgtEl>
                                          <p:spTgt spid="6"/>
                                        </p:tgtEl>
                                        <p:attrNameLst>
                                          <p:attrName>ppt_x</p:attrName>
                                        </p:attrNameLst>
                                      </p:cBhvr>
                                      <p:tavLst>
                                        <p:tav tm="0">
                                          <p:val>
                                            <p:strVal val="0-#ppt_w/2"/>
                                          </p:val>
                                        </p:tav>
                                        <p:tav tm="100000">
                                          <p:val>
                                            <p:strVal val="#ppt_x"/>
                                          </p:val>
                                        </p:tav>
                                      </p:tavLst>
                                    </p:anim>
                                    <p:anim calcmode="lin" valueType="num">
                                      <p:cBhvr additive="base">
                                        <p:cTn id="8" dur="25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18854"/>
            <a:ext cx="12192000" cy="3429000"/>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菱形 8"/>
          <p:cNvSpPr/>
          <p:nvPr/>
        </p:nvSpPr>
        <p:spPr>
          <a:xfrm>
            <a:off x="2636622" y="2944399"/>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菱形 9"/>
          <p:cNvSpPr/>
          <p:nvPr/>
        </p:nvSpPr>
        <p:spPr>
          <a:xfrm>
            <a:off x="3551019" y="2945113"/>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菱形 11"/>
          <p:cNvSpPr/>
          <p:nvPr/>
        </p:nvSpPr>
        <p:spPr>
          <a:xfrm>
            <a:off x="4465416" y="2940399"/>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菱形 13"/>
          <p:cNvSpPr/>
          <p:nvPr/>
        </p:nvSpPr>
        <p:spPr>
          <a:xfrm>
            <a:off x="5379813" y="2940756"/>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菱形 15"/>
          <p:cNvSpPr/>
          <p:nvPr/>
        </p:nvSpPr>
        <p:spPr>
          <a:xfrm>
            <a:off x="6294210" y="2931329"/>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菱形 17"/>
          <p:cNvSpPr/>
          <p:nvPr/>
        </p:nvSpPr>
        <p:spPr>
          <a:xfrm>
            <a:off x="7208607" y="2938561"/>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菱形 19"/>
          <p:cNvSpPr/>
          <p:nvPr/>
        </p:nvSpPr>
        <p:spPr>
          <a:xfrm>
            <a:off x="8113578" y="2945744"/>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菱形 22"/>
          <p:cNvSpPr/>
          <p:nvPr/>
        </p:nvSpPr>
        <p:spPr>
          <a:xfrm>
            <a:off x="807827" y="2930014"/>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菱形 24"/>
          <p:cNvSpPr/>
          <p:nvPr/>
        </p:nvSpPr>
        <p:spPr>
          <a:xfrm>
            <a:off x="1722225" y="2930728"/>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菱形 26"/>
          <p:cNvSpPr/>
          <p:nvPr/>
        </p:nvSpPr>
        <p:spPr>
          <a:xfrm>
            <a:off x="9027977" y="2937658"/>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菱形 28"/>
          <p:cNvSpPr/>
          <p:nvPr/>
        </p:nvSpPr>
        <p:spPr>
          <a:xfrm>
            <a:off x="9923520" y="2935414"/>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菱形 44"/>
          <p:cNvSpPr/>
          <p:nvPr/>
        </p:nvSpPr>
        <p:spPr>
          <a:xfrm>
            <a:off x="10832003" y="2944210"/>
            <a:ext cx="914400" cy="914400"/>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5" name="组合 4"/>
          <p:cNvGrpSpPr/>
          <p:nvPr/>
        </p:nvGrpSpPr>
        <p:grpSpPr>
          <a:xfrm>
            <a:off x="798400" y="3084903"/>
            <a:ext cx="10948003" cy="951919"/>
            <a:chOff x="807827" y="3018935"/>
            <a:chExt cx="10948003" cy="951919"/>
          </a:xfrm>
        </p:grpSpPr>
        <p:sp>
          <p:nvSpPr>
            <p:cNvPr id="2" name="菱形 1"/>
            <p:cNvSpPr/>
            <p:nvPr/>
          </p:nvSpPr>
          <p:spPr>
            <a:xfrm>
              <a:off x="2636622" y="3018935"/>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菱形 10"/>
            <p:cNvSpPr/>
            <p:nvPr/>
          </p:nvSpPr>
          <p:spPr>
            <a:xfrm>
              <a:off x="3551019" y="3029076"/>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菱形 12"/>
            <p:cNvSpPr/>
            <p:nvPr/>
          </p:nvSpPr>
          <p:spPr>
            <a:xfrm>
              <a:off x="4465416" y="3033789"/>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菱形 14"/>
            <p:cNvSpPr/>
            <p:nvPr/>
          </p:nvSpPr>
          <p:spPr>
            <a:xfrm>
              <a:off x="5379813" y="3034146"/>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菱形 16"/>
            <p:cNvSpPr/>
            <p:nvPr/>
          </p:nvSpPr>
          <p:spPr>
            <a:xfrm>
              <a:off x="6294210" y="3034146"/>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菱形 18"/>
            <p:cNvSpPr/>
            <p:nvPr/>
          </p:nvSpPr>
          <p:spPr>
            <a:xfrm>
              <a:off x="7208607" y="3031951"/>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菱形 20"/>
            <p:cNvSpPr/>
            <p:nvPr/>
          </p:nvSpPr>
          <p:spPr>
            <a:xfrm>
              <a:off x="8123005" y="3039134"/>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菱形 23"/>
            <p:cNvSpPr/>
            <p:nvPr/>
          </p:nvSpPr>
          <p:spPr>
            <a:xfrm>
              <a:off x="807827" y="3023404"/>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菱形 25"/>
            <p:cNvSpPr/>
            <p:nvPr/>
          </p:nvSpPr>
          <p:spPr>
            <a:xfrm>
              <a:off x="1722225" y="3024118"/>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菱形 27"/>
            <p:cNvSpPr/>
            <p:nvPr/>
          </p:nvSpPr>
          <p:spPr>
            <a:xfrm>
              <a:off x="9027977" y="3040475"/>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菱形 29"/>
            <p:cNvSpPr/>
            <p:nvPr/>
          </p:nvSpPr>
          <p:spPr>
            <a:xfrm>
              <a:off x="9923520" y="3047658"/>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32"/>
            <p:cNvSpPr txBox="1"/>
            <p:nvPr/>
          </p:nvSpPr>
          <p:spPr>
            <a:xfrm>
              <a:off x="3673567" y="3170516"/>
              <a:ext cx="669303" cy="646331"/>
            </a:xfrm>
            <a:prstGeom prst="rect">
              <a:avLst/>
            </a:prstGeom>
            <a:noFill/>
          </p:spPr>
          <p:txBody>
            <a:bodyPr wrap="square" rtlCol="0">
              <a:spAutoFit/>
            </a:bodyPr>
            <a:lstStyle/>
            <a:p>
              <a:pPr algn="ctr"/>
              <a:endParaRPr lang="zh-CN" altLang="en-US" sz="3600" dirty="0">
                <a:solidFill>
                  <a:schemeClr val="bg1"/>
                </a:solidFill>
                <a:latin typeface="微软雅黑" pitchFamily="34" charset="-122"/>
                <a:ea typeface="微软雅黑" pitchFamily="34" charset="-122"/>
              </a:endParaRPr>
            </a:p>
          </p:txBody>
        </p:sp>
        <p:sp>
          <p:nvSpPr>
            <p:cNvPr id="34" name="文本框 33"/>
            <p:cNvSpPr txBox="1"/>
            <p:nvPr/>
          </p:nvSpPr>
          <p:spPr>
            <a:xfrm>
              <a:off x="4595692" y="3163109"/>
              <a:ext cx="669303" cy="646331"/>
            </a:xfrm>
            <a:prstGeom prst="rect">
              <a:avLst/>
            </a:prstGeom>
            <a:noFill/>
          </p:spPr>
          <p:txBody>
            <a:bodyPr wrap="square" rtlCol="0">
              <a:spAutoFit/>
            </a:bodyPr>
            <a:lstStyle/>
            <a:p>
              <a:pPr algn="ctr"/>
              <a:r>
                <a:rPr lang="zh-CN" altLang="en-US" sz="3600" dirty="0">
                  <a:solidFill>
                    <a:schemeClr val="bg1"/>
                  </a:solidFill>
                  <a:latin typeface="微软雅黑" pitchFamily="34" charset="-122"/>
                  <a:ea typeface="微软雅黑" pitchFamily="34" charset="-122"/>
                </a:rPr>
                <a:t>谢</a:t>
              </a:r>
            </a:p>
          </p:txBody>
        </p:sp>
        <p:sp>
          <p:nvSpPr>
            <p:cNvPr id="35" name="文本框 34"/>
            <p:cNvSpPr txBox="1"/>
            <p:nvPr/>
          </p:nvSpPr>
          <p:spPr>
            <a:xfrm>
              <a:off x="5502361" y="3154314"/>
              <a:ext cx="669303" cy="646331"/>
            </a:xfrm>
            <a:prstGeom prst="rect">
              <a:avLst/>
            </a:prstGeom>
            <a:noFill/>
          </p:spPr>
          <p:txBody>
            <a:bodyPr wrap="square" rtlCol="0">
              <a:spAutoFit/>
            </a:bodyPr>
            <a:lstStyle/>
            <a:p>
              <a:pPr algn="ctr"/>
              <a:r>
                <a:rPr lang="zh-CN" altLang="en-US" sz="3600" dirty="0">
                  <a:solidFill>
                    <a:schemeClr val="bg1"/>
                  </a:solidFill>
                  <a:latin typeface="微软雅黑" pitchFamily="34" charset="-122"/>
                  <a:ea typeface="微软雅黑" pitchFamily="34" charset="-122"/>
                </a:rPr>
                <a:t>谢</a:t>
              </a:r>
            </a:p>
          </p:txBody>
        </p:sp>
        <p:sp>
          <p:nvSpPr>
            <p:cNvPr id="36" name="文本框 35"/>
            <p:cNvSpPr txBox="1"/>
            <p:nvPr/>
          </p:nvSpPr>
          <p:spPr>
            <a:xfrm>
              <a:off x="6424865" y="3163109"/>
              <a:ext cx="669303" cy="646331"/>
            </a:xfrm>
            <a:prstGeom prst="rect">
              <a:avLst/>
            </a:prstGeom>
            <a:noFill/>
          </p:spPr>
          <p:txBody>
            <a:bodyPr wrap="square" rtlCol="0">
              <a:spAutoFit/>
            </a:bodyPr>
            <a:lstStyle/>
            <a:p>
              <a:pPr algn="ctr"/>
              <a:r>
                <a:rPr lang="zh-CN" altLang="en-US" sz="3600" dirty="0">
                  <a:solidFill>
                    <a:schemeClr val="bg1"/>
                  </a:solidFill>
                  <a:latin typeface="微软雅黑" pitchFamily="34" charset="-122"/>
                  <a:ea typeface="微软雅黑" pitchFamily="34" charset="-122"/>
                </a:rPr>
                <a:t>欣</a:t>
              </a:r>
            </a:p>
          </p:txBody>
        </p:sp>
        <p:sp>
          <p:nvSpPr>
            <p:cNvPr id="40" name="文本框 39"/>
            <p:cNvSpPr txBox="1"/>
            <p:nvPr/>
          </p:nvSpPr>
          <p:spPr>
            <a:xfrm>
              <a:off x="7346990" y="3163739"/>
              <a:ext cx="669303" cy="646331"/>
            </a:xfrm>
            <a:prstGeom prst="rect">
              <a:avLst/>
            </a:prstGeom>
            <a:noFill/>
          </p:spPr>
          <p:txBody>
            <a:bodyPr wrap="square" rtlCol="0">
              <a:spAutoFit/>
            </a:bodyPr>
            <a:lstStyle/>
            <a:p>
              <a:pPr algn="ctr"/>
              <a:r>
                <a:rPr lang="zh-CN" altLang="en-US" sz="3600" dirty="0">
                  <a:solidFill>
                    <a:schemeClr val="bg1"/>
                  </a:solidFill>
                  <a:latin typeface="微软雅黑" pitchFamily="34" charset="-122"/>
                  <a:ea typeface="微软雅黑" pitchFamily="34" charset="-122"/>
                </a:rPr>
                <a:t>赏</a:t>
              </a:r>
            </a:p>
          </p:txBody>
        </p:sp>
        <p:sp>
          <p:nvSpPr>
            <p:cNvPr id="46" name="菱形 45"/>
            <p:cNvSpPr/>
            <p:nvPr/>
          </p:nvSpPr>
          <p:spPr>
            <a:xfrm>
              <a:off x="10841430" y="3056454"/>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839788" y="5768344"/>
            <a:ext cx="11174412" cy="613448"/>
          </a:xfrm>
          <a:prstGeom prst="rect">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5328444" y="1807376"/>
            <a:ext cx="6685756" cy="3193729"/>
          </a:xfrm>
          <a:prstGeom prst="rect">
            <a:avLst/>
          </a:prstGeom>
          <a:solidFill>
            <a:srgbClr val="D0D0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菱形 1"/>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1308100" y="272534"/>
            <a:ext cx="848504"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案例</a:t>
            </a:r>
          </a:p>
        </p:txBody>
      </p:sp>
      <p:pic>
        <p:nvPicPr>
          <p:cNvPr id="5" name="图片 4"/>
          <p:cNvPicPr>
            <a:picLocks noChangeAspect="1"/>
          </p:cNvPicPr>
          <p:nvPr/>
        </p:nvPicPr>
        <p:blipFill>
          <a:blip r:embed="rId3"/>
          <a:stretch>
            <a:fillRect/>
          </a:stretch>
        </p:blipFill>
        <p:spPr>
          <a:xfrm>
            <a:off x="839788" y="1808162"/>
            <a:ext cx="4488656" cy="3192943"/>
          </a:xfrm>
          <a:prstGeom prst="rect">
            <a:avLst/>
          </a:prstGeom>
        </p:spPr>
      </p:pic>
      <p:sp>
        <p:nvSpPr>
          <p:cNvPr id="6" name="文本框 5"/>
          <p:cNvSpPr txBox="1"/>
          <p:nvPr/>
        </p:nvSpPr>
        <p:spPr>
          <a:xfrm>
            <a:off x="5765800" y="2034278"/>
            <a:ext cx="5969000" cy="1338828"/>
          </a:xfrm>
          <a:prstGeom prst="rect">
            <a:avLst/>
          </a:prstGeom>
          <a:noFill/>
        </p:spPr>
        <p:txBody>
          <a:bodyPr wrap="square" rtlCol="0">
            <a:spAutoFit/>
          </a:bodyPr>
          <a:lstStyle>
            <a:defPPr>
              <a:defRPr lang="zh-CN"/>
            </a:defPPr>
            <a:lvl1pPr>
              <a:lnSpc>
                <a:spcPct val="150000"/>
              </a:lnSpc>
              <a:defRPr>
                <a:solidFill>
                  <a:schemeClr val="tx1">
                    <a:lumMod val="85000"/>
                    <a:lumOff val="15000"/>
                  </a:schemeClr>
                </a:solidFill>
                <a:latin typeface="微软雅黑" pitchFamily="34" charset="-122"/>
                <a:ea typeface="微软雅黑" pitchFamily="34" charset="-122"/>
              </a:defRPr>
            </a:lvl1pPr>
          </a:lstStyle>
          <a:p>
            <a:pPr algn="just"/>
            <a:r>
              <a:rPr lang="en-US" altLang="zh-CN" dirty="0"/>
              <a:t>2014</a:t>
            </a:r>
            <a:r>
              <a:rPr lang="zh-CN" altLang="zh-CN" dirty="0"/>
              <a:t>年</a:t>
            </a:r>
            <a:r>
              <a:rPr lang="zh-CN" altLang="en-US" dirty="0"/>
              <a:t>，</a:t>
            </a:r>
            <a:r>
              <a:rPr lang="zh-CN" altLang="zh-CN" dirty="0"/>
              <a:t>全国共发生化工和危险化学品事故</a:t>
            </a:r>
            <a:r>
              <a:rPr lang="en-US" altLang="zh-CN" dirty="0"/>
              <a:t>114</a:t>
            </a:r>
            <a:r>
              <a:rPr lang="zh-CN" altLang="zh-CN" dirty="0"/>
              <a:t>起、死亡</a:t>
            </a:r>
            <a:r>
              <a:rPr lang="en-US" altLang="zh-CN" dirty="0"/>
              <a:t>166</a:t>
            </a:r>
            <a:r>
              <a:rPr lang="zh-CN" altLang="zh-CN" dirty="0"/>
              <a:t>人</a:t>
            </a:r>
            <a:r>
              <a:rPr lang="zh-CN" altLang="en-US" dirty="0"/>
              <a:t>。其中，</a:t>
            </a:r>
            <a:r>
              <a:rPr lang="zh-CN" altLang="zh-CN" dirty="0"/>
              <a:t>涉及特殊作业的事故</a:t>
            </a:r>
            <a:r>
              <a:rPr lang="en-US" altLang="zh-CN" dirty="0"/>
              <a:t>51</a:t>
            </a:r>
            <a:r>
              <a:rPr lang="zh-CN" altLang="zh-CN" dirty="0"/>
              <a:t>起、死亡</a:t>
            </a:r>
            <a:r>
              <a:rPr lang="en-US" altLang="zh-CN" dirty="0"/>
              <a:t>82</a:t>
            </a:r>
            <a:r>
              <a:rPr lang="zh-CN" altLang="zh-CN" dirty="0"/>
              <a:t>人，分别占</a:t>
            </a:r>
            <a:r>
              <a:rPr lang="zh-CN" altLang="en-US" dirty="0"/>
              <a:t>事故</a:t>
            </a:r>
            <a:r>
              <a:rPr lang="zh-CN" altLang="zh-CN" dirty="0"/>
              <a:t>总起数的</a:t>
            </a:r>
            <a:r>
              <a:rPr lang="en-US" altLang="zh-CN" dirty="0"/>
              <a:t>44.7%</a:t>
            </a:r>
            <a:r>
              <a:rPr lang="zh-CN" altLang="zh-CN" dirty="0"/>
              <a:t>和死亡总人数的</a:t>
            </a:r>
            <a:r>
              <a:rPr lang="en-US" altLang="zh-CN" dirty="0"/>
              <a:t>49.4%</a:t>
            </a:r>
            <a:r>
              <a:rPr lang="zh-CN" altLang="zh-CN" dirty="0"/>
              <a:t>；</a:t>
            </a:r>
            <a:endParaRPr lang="en-US" altLang="zh-CN" dirty="0"/>
          </a:p>
        </p:txBody>
      </p:sp>
      <p:sp>
        <p:nvSpPr>
          <p:cNvPr id="7" name="文本框 6"/>
          <p:cNvSpPr txBox="1"/>
          <p:nvPr/>
        </p:nvSpPr>
        <p:spPr>
          <a:xfrm>
            <a:off x="5765800" y="3500438"/>
            <a:ext cx="5969000" cy="1289905"/>
          </a:xfrm>
          <a:prstGeom prst="rect">
            <a:avLst/>
          </a:prstGeom>
          <a:noFill/>
        </p:spPr>
        <p:txBody>
          <a:bodyPr wrap="square" rtlCol="0">
            <a:spAutoFit/>
          </a:bodyPr>
          <a:lstStyle/>
          <a:p>
            <a:pPr algn="just">
              <a:lnSpc>
                <a:spcPct val="150000"/>
              </a:lnSpc>
            </a:pPr>
            <a:r>
              <a:rPr lang="zh-CN" altLang="en-US" dirty="0">
                <a:solidFill>
                  <a:schemeClr val="tx1">
                    <a:lumMod val="85000"/>
                    <a:lumOff val="15000"/>
                  </a:schemeClr>
                </a:solidFill>
                <a:latin typeface="微软雅黑" pitchFamily="34" charset="-122"/>
                <a:ea typeface="微软雅黑" pitchFamily="34" charset="-122"/>
              </a:rPr>
              <a:t>2</a:t>
            </a:r>
            <a:r>
              <a:rPr lang="en-US" altLang="zh-CN" dirty="0">
                <a:solidFill>
                  <a:schemeClr val="tx1">
                    <a:lumMod val="85000"/>
                    <a:lumOff val="15000"/>
                  </a:schemeClr>
                </a:solidFill>
                <a:latin typeface="微软雅黑" pitchFamily="34" charset="-122"/>
                <a:ea typeface="微软雅黑" pitchFamily="34" charset="-122"/>
              </a:rPr>
              <a:t>015</a:t>
            </a:r>
            <a:r>
              <a:rPr lang="zh-CN" altLang="en-US" dirty="0">
                <a:solidFill>
                  <a:schemeClr val="tx1">
                    <a:lumMod val="85000"/>
                    <a:lumOff val="15000"/>
                  </a:schemeClr>
                </a:solidFill>
                <a:latin typeface="微软雅黑" pitchFamily="34" charset="-122"/>
                <a:ea typeface="微软雅黑" pitchFamily="34" charset="-122"/>
              </a:rPr>
              <a:t>年</a:t>
            </a:r>
            <a:r>
              <a:rPr lang="en-US" altLang="zh-CN" dirty="0">
                <a:solidFill>
                  <a:schemeClr val="tx1">
                    <a:lumMod val="85000"/>
                    <a:lumOff val="15000"/>
                  </a:schemeClr>
                </a:solidFill>
                <a:latin typeface="微软雅黑" pitchFamily="34" charset="-122"/>
                <a:ea typeface="微软雅黑" pitchFamily="34" charset="-122"/>
              </a:rPr>
              <a:t>1-4</a:t>
            </a:r>
            <a:r>
              <a:rPr lang="zh-CN" altLang="zh-CN" dirty="0">
                <a:solidFill>
                  <a:schemeClr val="tx1">
                    <a:lumMod val="85000"/>
                    <a:lumOff val="15000"/>
                  </a:schemeClr>
                </a:solidFill>
                <a:latin typeface="微软雅黑" pitchFamily="34" charset="-122"/>
                <a:ea typeface="微软雅黑" pitchFamily="34" charset="-122"/>
              </a:rPr>
              <a:t>月</a:t>
            </a:r>
            <a:r>
              <a:rPr lang="zh-CN" altLang="en-US" dirty="0">
                <a:solidFill>
                  <a:schemeClr val="tx1">
                    <a:lumMod val="85000"/>
                    <a:lumOff val="15000"/>
                  </a:schemeClr>
                </a:solidFill>
                <a:latin typeface="微软雅黑" pitchFamily="34" charset="-122"/>
                <a:ea typeface="微软雅黑" pitchFamily="34" charset="-122"/>
              </a:rPr>
              <a:t>，全国</a:t>
            </a:r>
            <a:r>
              <a:rPr lang="zh-CN" altLang="zh-CN" dirty="0">
                <a:solidFill>
                  <a:schemeClr val="tx1">
                    <a:lumMod val="85000"/>
                    <a:lumOff val="15000"/>
                  </a:schemeClr>
                </a:solidFill>
                <a:latin typeface="微软雅黑" pitchFamily="34" charset="-122"/>
                <a:ea typeface="微软雅黑" pitchFamily="34" charset="-122"/>
              </a:rPr>
              <a:t>共发生化工和危</a:t>
            </a:r>
            <a:r>
              <a:rPr lang="zh-CN" altLang="en-US" dirty="0">
                <a:solidFill>
                  <a:schemeClr val="tx1">
                    <a:lumMod val="85000"/>
                    <a:lumOff val="15000"/>
                  </a:schemeClr>
                </a:solidFill>
                <a:latin typeface="微软雅黑" pitchFamily="34" charset="-122"/>
                <a:ea typeface="微软雅黑" pitchFamily="34" charset="-122"/>
              </a:rPr>
              <a:t>险</a:t>
            </a:r>
            <a:r>
              <a:rPr lang="zh-CN" altLang="zh-CN" dirty="0">
                <a:solidFill>
                  <a:schemeClr val="tx1">
                    <a:lumMod val="85000"/>
                    <a:lumOff val="15000"/>
                  </a:schemeClr>
                </a:solidFill>
                <a:latin typeface="微软雅黑" pitchFamily="34" charset="-122"/>
                <a:ea typeface="微软雅黑" pitchFamily="34" charset="-122"/>
              </a:rPr>
              <a:t>化</a:t>
            </a:r>
            <a:r>
              <a:rPr lang="zh-CN" altLang="en-US" dirty="0">
                <a:solidFill>
                  <a:schemeClr val="tx1">
                    <a:lumMod val="85000"/>
                    <a:lumOff val="15000"/>
                  </a:schemeClr>
                </a:solidFill>
                <a:latin typeface="微软雅黑" pitchFamily="34" charset="-122"/>
                <a:ea typeface="微软雅黑" pitchFamily="34" charset="-122"/>
              </a:rPr>
              <a:t>学</a:t>
            </a:r>
            <a:r>
              <a:rPr lang="zh-CN" altLang="zh-CN" dirty="0">
                <a:solidFill>
                  <a:schemeClr val="tx1">
                    <a:lumMod val="85000"/>
                    <a:lumOff val="15000"/>
                  </a:schemeClr>
                </a:solidFill>
                <a:latin typeface="微软雅黑" pitchFamily="34" charset="-122"/>
                <a:ea typeface="微软雅黑" pitchFamily="34" charset="-122"/>
              </a:rPr>
              <a:t>品事故</a:t>
            </a:r>
            <a:r>
              <a:rPr lang="en-US" altLang="zh-CN" dirty="0">
                <a:solidFill>
                  <a:schemeClr val="tx1">
                    <a:lumMod val="85000"/>
                    <a:lumOff val="15000"/>
                  </a:schemeClr>
                </a:solidFill>
                <a:latin typeface="微软雅黑" pitchFamily="34" charset="-122"/>
                <a:ea typeface="微软雅黑" pitchFamily="34" charset="-122"/>
              </a:rPr>
              <a:t>31</a:t>
            </a:r>
            <a:r>
              <a:rPr lang="zh-CN" altLang="zh-CN" dirty="0">
                <a:solidFill>
                  <a:schemeClr val="tx1">
                    <a:lumMod val="85000"/>
                    <a:lumOff val="15000"/>
                  </a:schemeClr>
                </a:solidFill>
                <a:latin typeface="微软雅黑" pitchFamily="34" charset="-122"/>
                <a:ea typeface="微软雅黑" pitchFamily="34" charset="-122"/>
              </a:rPr>
              <a:t>起、死亡</a:t>
            </a:r>
            <a:r>
              <a:rPr lang="en-US" altLang="zh-CN" dirty="0">
                <a:solidFill>
                  <a:schemeClr val="tx1">
                    <a:lumMod val="85000"/>
                    <a:lumOff val="15000"/>
                  </a:schemeClr>
                </a:solidFill>
                <a:latin typeface="微软雅黑" pitchFamily="34" charset="-122"/>
                <a:ea typeface="微软雅黑" pitchFamily="34" charset="-122"/>
              </a:rPr>
              <a:t>51</a:t>
            </a:r>
            <a:r>
              <a:rPr lang="zh-CN" altLang="zh-CN" dirty="0">
                <a:solidFill>
                  <a:schemeClr val="tx1">
                    <a:lumMod val="85000"/>
                    <a:lumOff val="15000"/>
                  </a:schemeClr>
                </a:solidFill>
                <a:latin typeface="微软雅黑" pitchFamily="34" charset="-122"/>
                <a:ea typeface="微软雅黑" pitchFamily="34" charset="-122"/>
              </a:rPr>
              <a:t>人</a:t>
            </a:r>
            <a:r>
              <a:rPr lang="zh-CN" altLang="en-US" dirty="0">
                <a:solidFill>
                  <a:schemeClr val="tx1">
                    <a:lumMod val="85000"/>
                    <a:lumOff val="15000"/>
                  </a:schemeClr>
                </a:solidFill>
                <a:latin typeface="微软雅黑" pitchFamily="34" charset="-122"/>
                <a:ea typeface="微软雅黑" pitchFamily="34" charset="-122"/>
              </a:rPr>
              <a:t>。其中，</a:t>
            </a:r>
            <a:r>
              <a:rPr lang="zh-CN" altLang="zh-CN" dirty="0">
                <a:solidFill>
                  <a:schemeClr val="tx1">
                    <a:lumMod val="85000"/>
                    <a:lumOff val="15000"/>
                  </a:schemeClr>
                </a:solidFill>
                <a:latin typeface="微软雅黑" pitchFamily="34" charset="-122"/>
                <a:ea typeface="微软雅黑" pitchFamily="34" charset="-122"/>
              </a:rPr>
              <a:t>涉及特殊作业的事故</a:t>
            </a:r>
            <a:r>
              <a:rPr lang="en-US" altLang="zh-CN" dirty="0">
                <a:solidFill>
                  <a:schemeClr val="tx1">
                    <a:lumMod val="85000"/>
                    <a:lumOff val="15000"/>
                  </a:schemeClr>
                </a:solidFill>
                <a:latin typeface="微软雅黑" pitchFamily="34" charset="-122"/>
                <a:ea typeface="微软雅黑" pitchFamily="34" charset="-122"/>
              </a:rPr>
              <a:t>15</a:t>
            </a:r>
            <a:r>
              <a:rPr lang="zh-CN" altLang="zh-CN" dirty="0">
                <a:solidFill>
                  <a:schemeClr val="tx1">
                    <a:lumMod val="85000"/>
                    <a:lumOff val="15000"/>
                  </a:schemeClr>
                </a:solidFill>
                <a:latin typeface="微软雅黑" pitchFamily="34" charset="-122"/>
                <a:ea typeface="微软雅黑" pitchFamily="34" charset="-122"/>
              </a:rPr>
              <a:t>起、死亡</a:t>
            </a:r>
            <a:r>
              <a:rPr lang="en-US" altLang="zh-CN" dirty="0">
                <a:solidFill>
                  <a:schemeClr val="tx1">
                    <a:lumMod val="85000"/>
                    <a:lumOff val="15000"/>
                  </a:schemeClr>
                </a:solidFill>
                <a:latin typeface="微软雅黑" pitchFamily="34" charset="-122"/>
                <a:ea typeface="微软雅黑" pitchFamily="34" charset="-122"/>
              </a:rPr>
              <a:t>29</a:t>
            </a:r>
            <a:r>
              <a:rPr lang="zh-CN" altLang="zh-CN" dirty="0">
                <a:solidFill>
                  <a:schemeClr val="tx1">
                    <a:lumMod val="85000"/>
                    <a:lumOff val="15000"/>
                  </a:schemeClr>
                </a:solidFill>
                <a:latin typeface="微软雅黑" pitchFamily="34" charset="-122"/>
                <a:ea typeface="微软雅黑" pitchFamily="34" charset="-122"/>
              </a:rPr>
              <a:t>人，分别占总起数的</a:t>
            </a:r>
            <a:r>
              <a:rPr lang="en-US" altLang="zh-CN" dirty="0">
                <a:solidFill>
                  <a:schemeClr val="tx1">
                    <a:lumMod val="85000"/>
                    <a:lumOff val="15000"/>
                  </a:schemeClr>
                </a:solidFill>
                <a:latin typeface="微软雅黑" pitchFamily="34" charset="-122"/>
                <a:ea typeface="微软雅黑" pitchFamily="34" charset="-122"/>
              </a:rPr>
              <a:t>48.4%</a:t>
            </a:r>
            <a:r>
              <a:rPr lang="zh-CN" altLang="zh-CN" dirty="0">
                <a:solidFill>
                  <a:schemeClr val="tx1">
                    <a:lumMod val="85000"/>
                    <a:lumOff val="15000"/>
                  </a:schemeClr>
                </a:solidFill>
                <a:latin typeface="微软雅黑" pitchFamily="34" charset="-122"/>
                <a:ea typeface="微软雅黑" pitchFamily="34" charset="-122"/>
              </a:rPr>
              <a:t>和死亡总人数的</a:t>
            </a:r>
            <a:r>
              <a:rPr lang="en-US" altLang="zh-CN" dirty="0">
                <a:solidFill>
                  <a:schemeClr val="tx1">
                    <a:lumMod val="85000"/>
                    <a:lumOff val="15000"/>
                  </a:schemeClr>
                </a:solidFill>
                <a:latin typeface="微软雅黑" pitchFamily="34" charset="-122"/>
                <a:ea typeface="微软雅黑" pitchFamily="34" charset="-122"/>
              </a:rPr>
              <a:t>56.9%</a:t>
            </a:r>
            <a:r>
              <a:rPr lang="zh-CN" altLang="zh-CN" dirty="0">
                <a:solidFill>
                  <a:schemeClr val="tx1">
                    <a:lumMod val="85000"/>
                    <a:lumOff val="15000"/>
                  </a:schemeClr>
                </a:solidFill>
                <a:latin typeface="微软雅黑" pitchFamily="34" charset="-122"/>
                <a:ea typeface="微软雅黑" pitchFamily="34" charset="-122"/>
              </a:rPr>
              <a:t>。</a:t>
            </a:r>
            <a:endParaRPr lang="en-US" altLang="zh-CN" dirty="0">
              <a:solidFill>
                <a:schemeClr val="tx1">
                  <a:lumMod val="85000"/>
                  <a:lumOff val="15000"/>
                </a:schemeClr>
              </a:solidFill>
              <a:latin typeface="微软雅黑" pitchFamily="34" charset="-122"/>
              <a:ea typeface="微软雅黑" pitchFamily="34" charset="-122"/>
            </a:endParaRPr>
          </a:p>
        </p:txBody>
      </p:sp>
      <p:sp>
        <p:nvSpPr>
          <p:cNvPr id="8" name="文本框 7"/>
          <p:cNvSpPr txBox="1"/>
          <p:nvPr/>
        </p:nvSpPr>
        <p:spPr>
          <a:xfrm>
            <a:off x="2774950" y="5871422"/>
            <a:ext cx="6858000" cy="407291"/>
          </a:xfrm>
          <a:prstGeom prst="rect">
            <a:avLst/>
          </a:prstGeom>
          <a:noFill/>
        </p:spPr>
        <p:txBody>
          <a:bodyPr wrap="square" rtlCol="0">
            <a:spAutoFit/>
          </a:bodyPr>
          <a:lstStyle/>
          <a:p>
            <a:pPr algn="ctr">
              <a:lnSpc>
                <a:spcPct val="110000"/>
              </a:lnSpc>
              <a:spcBef>
                <a:spcPts val="1200"/>
              </a:spcBef>
            </a:pPr>
            <a:r>
              <a:rPr lang="zh-CN" altLang="en-US" sz="2000" b="1" dirty="0">
                <a:solidFill>
                  <a:schemeClr val="bg1"/>
                </a:solidFill>
                <a:latin typeface="微软雅黑" pitchFamily="34" charset="-122"/>
                <a:ea typeface="微软雅黑" pitchFamily="34" charset="-122"/>
              </a:rPr>
              <a:t>因此特殊作业环节是化工企业事故发生的“重灾区”。</a:t>
            </a:r>
            <a:endParaRPr lang="zh-CN" altLang="zh-CN" sz="2000" b="1" dirty="0">
              <a:solidFill>
                <a:schemeClr val="bg1"/>
              </a:solidFill>
              <a:latin typeface="微软雅黑" pitchFamily="34" charset="-122"/>
              <a:ea typeface="微软雅黑" pitchFamily="3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椭圆 4"/>
          <p:cNvSpPr/>
          <p:nvPr/>
        </p:nvSpPr>
        <p:spPr>
          <a:xfrm>
            <a:off x="310900" y="2050800"/>
            <a:ext cx="2880000" cy="2880000"/>
          </a:xfrm>
          <a:prstGeom prst="ellipse">
            <a:avLst/>
          </a:prstGeom>
          <a:no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菱形 1"/>
          <p:cNvSpPr/>
          <p:nvPr/>
        </p:nvSpPr>
        <p:spPr>
          <a:xfrm>
            <a:off x="393700" y="0"/>
            <a:ext cx="914400" cy="914400"/>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1308100" y="272534"/>
            <a:ext cx="2401258" cy="461665"/>
          </a:xfrm>
          <a:prstGeom prst="rect">
            <a:avLst/>
          </a:prstGeom>
          <a:noFill/>
        </p:spPr>
        <p:txBody>
          <a:bodyPr wrap="square" rtlCol="0">
            <a:spAutoFit/>
          </a:bodyPr>
          <a:lstStyle/>
          <a:p>
            <a:pPr algn="ctr"/>
            <a:r>
              <a:rPr lang="zh-CN" altLang="en-US" sz="2400" b="1" dirty="0">
                <a:latin typeface="微软雅黑" pitchFamily="34" charset="-122"/>
                <a:ea typeface="微软雅黑" pitchFamily="34" charset="-122"/>
              </a:rPr>
              <a:t>案例暴露的问题</a:t>
            </a:r>
          </a:p>
        </p:txBody>
      </p:sp>
      <p:sp>
        <p:nvSpPr>
          <p:cNvPr id="4" name="椭圆 3"/>
          <p:cNvSpPr/>
          <p:nvPr/>
        </p:nvSpPr>
        <p:spPr>
          <a:xfrm>
            <a:off x="748525" y="2493249"/>
            <a:ext cx="1980000" cy="1980000"/>
          </a:xfrm>
          <a:prstGeom prst="ellipse">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p:cNvSpPr/>
          <p:nvPr/>
        </p:nvSpPr>
        <p:spPr>
          <a:xfrm>
            <a:off x="1807850" y="1782475"/>
            <a:ext cx="720000" cy="720000"/>
          </a:xfrm>
          <a:prstGeom prst="ellipse">
            <a:avLst/>
          </a:prstGeom>
          <a:solidFill>
            <a:srgbClr val="D0D0D0"/>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2530725" y="2313048"/>
            <a:ext cx="720000" cy="720000"/>
          </a:xfrm>
          <a:prstGeom prst="ellipse">
            <a:avLst/>
          </a:prstGeom>
          <a:solidFill>
            <a:srgbClr val="D0D0D0"/>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2806150" y="3123249"/>
            <a:ext cx="720000" cy="720000"/>
          </a:xfrm>
          <a:prstGeom prst="ellipse">
            <a:avLst/>
          </a:prstGeom>
          <a:solidFill>
            <a:srgbClr val="D0D0D0"/>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2530725" y="3953476"/>
            <a:ext cx="720000" cy="720000"/>
          </a:xfrm>
          <a:prstGeom prst="ellipse">
            <a:avLst/>
          </a:prstGeom>
          <a:solidFill>
            <a:srgbClr val="D0D0D0"/>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1810725" y="4479125"/>
            <a:ext cx="720000" cy="720000"/>
          </a:xfrm>
          <a:prstGeom prst="ellipse">
            <a:avLst/>
          </a:prstGeom>
          <a:solidFill>
            <a:srgbClr val="D0D0D0"/>
          </a:solidFill>
          <a:ln>
            <a:solidFill>
              <a:srgbClr val="54C8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1939250" y="1911642"/>
            <a:ext cx="457200" cy="461665"/>
          </a:xfrm>
          <a:prstGeom prst="rect">
            <a:avLst/>
          </a:prstGeom>
          <a:noFill/>
        </p:spPr>
        <p:txBody>
          <a:bodyPr wrap="square" rtlCol="0">
            <a:spAutoFit/>
          </a:bodyPr>
          <a:lstStyle/>
          <a:p>
            <a:pPr algn="ctr"/>
            <a:r>
              <a:rPr lang="en-US" altLang="zh-CN" sz="2400" b="1" dirty="0"/>
              <a:t>1</a:t>
            </a:r>
            <a:endParaRPr lang="zh-CN" altLang="en-US" sz="2400" b="1" dirty="0"/>
          </a:p>
        </p:txBody>
      </p:sp>
      <p:sp>
        <p:nvSpPr>
          <p:cNvPr id="16" name="文本框 15"/>
          <p:cNvSpPr txBox="1"/>
          <p:nvPr/>
        </p:nvSpPr>
        <p:spPr>
          <a:xfrm>
            <a:off x="2662125" y="2447540"/>
            <a:ext cx="457200" cy="461665"/>
          </a:xfrm>
          <a:prstGeom prst="rect">
            <a:avLst/>
          </a:prstGeom>
          <a:noFill/>
        </p:spPr>
        <p:txBody>
          <a:bodyPr wrap="square" rtlCol="0">
            <a:spAutoFit/>
          </a:bodyPr>
          <a:lstStyle/>
          <a:p>
            <a:pPr algn="ctr"/>
            <a:r>
              <a:rPr lang="en-US" altLang="zh-CN" sz="2400" b="1" dirty="0"/>
              <a:t>2</a:t>
            </a:r>
            <a:endParaRPr lang="zh-CN" altLang="en-US" sz="2400" b="1" dirty="0"/>
          </a:p>
        </p:txBody>
      </p:sp>
      <p:sp>
        <p:nvSpPr>
          <p:cNvPr id="17" name="文本框 16"/>
          <p:cNvSpPr txBox="1"/>
          <p:nvPr/>
        </p:nvSpPr>
        <p:spPr>
          <a:xfrm>
            <a:off x="2937550" y="3234487"/>
            <a:ext cx="457200" cy="461665"/>
          </a:xfrm>
          <a:prstGeom prst="rect">
            <a:avLst/>
          </a:prstGeom>
          <a:noFill/>
        </p:spPr>
        <p:txBody>
          <a:bodyPr wrap="square" rtlCol="0">
            <a:spAutoFit/>
          </a:bodyPr>
          <a:lstStyle/>
          <a:p>
            <a:pPr algn="ctr"/>
            <a:r>
              <a:rPr lang="en-US" altLang="zh-CN" sz="2400" b="1" dirty="0"/>
              <a:t>3</a:t>
            </a:r>
            <a:endParaRPr lang="zh-CN" altLang="en-US" sz="2400" b="1" dirty="0"/>
          </a:p>
        </p:txBody>
      </p:sp>
      <p:sp>
        <p:nvSpPr>
          <p:cNvPr id="18" name="文本框 17"/>
          <p:cNvSpPr txBox="1"/>
          <p:nvPr/>
        </p:nvSpPr>
        <p:spPr>
          <a:xfrm>
            <a:off x="2662125" y="4068522"/>
            <a:ext cx="457200" cy="461665"/>
          </a:xfrm>
          <a:prstGeom prst="rect">
            <a:avLst/>
          </a:prstGeom>
          <a:noFill/>
        </p:spPr>
        <p:txBody>
          <a:bodyPr wrap="square" rtlCol="0">
            <a:spAutoFit/>
          </a:bodyPr>
          <a:lstStyle/>
          <a:p>
            <a:pPr algn="ctr"/>
            <a:r>
              <a:rPr lang="en-US" altLang="zh-CN" sz="2400" b="1" dirty="0"/>
              <a:t>4</a:t>
            </a:r>
            <a:endParaRPr lang="zh-CN" altLang="en-US" sz="2400" b="1" dirty="0"/>
          </a:p>
        </p:txBody>
      </p:sp>
      <p:sp>
        <p:nvSpPr>
          <p:cNvPr id="19" name="文本框 18"/>
          <p:cNvSpPr txBox="1"/>
          <p:nvPr/>
        </p:nvSpPr>
        <p:spPr>
          <a:xfrm>
            <a:off x="1946850" y="4603297"/>
            <a:ext cx="457200" cy="461665"/>
          </a:xfrm>
          <a:prstGeom prst="rect">
            <a:avLst/>
          </a:prstGeom>
          <a:noFill/>
        </p:spPr>
        <p:txBody>
          <a:bodyPr wrap="square" rtlCol="0">
            <a:spAutoFit/>
          </a:bodyPr>
          <a:lstStyle/>
          <a:p>
            <a:pPr algn="ctr"/>
            <a:r>
              <a:rPr lang="en-US" altLang="zh-CN" sz="2400" b="1" dirty="0"/>
              <a:t>5</a:t>
            </a:r>
            <a:endParaRPr lang="zh-CN" altLang="en-US" sz="2400" b="1" dirty="0"/>
          </a:p>
        </p:txBody>
      </p:sp>
      <p:sp>
        <p:nvSpPr>
          <p:cNvPr id="20" name="文本框 19"/>
          <p:cNvSpPr txBox="1"/>
          <p:nvPr/>
        </p:nvSpPr>
        <p:spPr>
          <a:xfrm>
            <a:off x="2659250" y="1733138"/>
            <a:ext cx="7907150" cy="400110"/>
          </a:xfrm>
          <a:prstGeom prst="rect">
            <a:avLst/>
          </a:prstGeom>
          <a:noFill/>
        </p:spPr>
        <p:txBody>
          <a:bodyPr wrap="square" rtlCol="0">
            <a:spAutoFit/>
          </a:bodyPr>
          <a:lstStyle/>
          <a:p>
            <a:r>
              <a:rPr lang="zh-CN" altLang="en-US" sz="2000" dirty="0">
                <a:latin typeface="微软雅黑" pitchFamily="34" charset="-122"/>
                <a:ea typeface="微软雅黑" pitchFamily="34" charset="-122"/>
              </a:rPr>
              <a:t>危险</a:t>
            </a:r>
            <a:r>
              <a:rPr lang="zh-CN" altLang="en-US" sz="2000" dirty="0">
                <a:latin typeface="微软雅黑" pitchFamily="34" charset="-122"/>
                <a:ea typeface="微软雅黑" pitchFamily="34" charset="-122"/>
                <a:sym typeface="Arial" charset="0"/>
              </a:rPr>
              <a:t>作业的安全管理职责不清或未落实，制度不健全，管理不到位</a:t>
            </a:r>
            <a:endParaRPr lang="zh-CN" altLang="en-US" sz="2000" dirty="0">
              <a:latin typeface="微软雅黑" pitchFamily="34" charset="-122"/>
              <a:ea typeface="微软雅黑" pitchFamily="34" charset="-122"/>
            </a:endParaRPr>
          </a:p>
        </p:txBody>
      </p:sp>
      <p:sp>
        <p:nvSpPr>
          <p:cNvPr id="21" name="文本框 20"/>
          <p:cNvSpPr txBox="1"/>
          <p:nvPr/>
        </p:nvSpPr>
        <p:spPr>
          <a:xfrm>
            <a:off x="3322300" y="2467465"/>
            <a:ext cx="7907150" cy="400110"/>
          </a:xfrm>
          <a:prstGeom prst="rect">
            <a:avLst/>
          </a:prstGeom>
          <a:noFill/>
        </p:spPr>
        <p:txBody>
          <a:bodyPr wrap="square" rtlCol="0">
            <a:spAutoFit/>
          </a:bodyPr>
          <a:lstStyle/>
          <a:p>
            <a:r>
              <a:rPr lang="zh-CN" altLang="en-US" sz="2000" dirty="0">
                <a:latin typeface="微软雅黑" pitchFamily="34" charset="-122"/>
                <a:ea typeface="微软雅黑" pitchFamily="34" charset="-122"/>
                <a:sym typeface="Arial" charset="0"/>
              </a:rPr>
              <a:t>危险作业的风险分析不足，防范措施缺少或不落实</a:t>
            </a:r>
            <a:endParaRPr lang="zh-CN" altLang="en-US" sz="2000" dirty="0">
              <a:latin typeface="微软雅黑" pitchFamily="34" charset="-122"/>
              <a:ea typeface="微软雅黑" pitchFamily="34" charset="-122"/>
            </a:endParaRPr>
          </a:p>
        </p:txBody>
      </p:sp>
      <p:sp>
        <p:nvSpPr>
          <p:cNvPr id="22" name="文本框 21"/>
          <p:cNvSpPr txBox="1"/>
          <p:nvPr/>
        </p:nvSpPr>
        <p:spPr>
          <a:xfrm>
            <a:off x="3551550" y="3305182"/>
            <a:ext cx="7907150" cy="400110"/>
          </a:xfrm>
          <a:prstGeom prst="rect">
            <a:avLst/>
          </a:prstGeom>
          <a:noFill/>
        </p:spPr>
        <p:txBody>
          <a:bodyPr wrap="square" rtlCol="0">
            <a:spAutoFit/>
          </a:bodyPr>
          <a:lstStyle/>
          <a:p>
            <a:r>
              <a:rPr lang="zh-CN" altLang="en-US" sz="2000" dirty="0">
                <a:latin typeface="微软雅黑" pitchFamily="34" charset="-122"/>
                <a:ea typeface="微软雅黑" pitchFamily="34" charset="-122"/>
                <a:sym typeface="Arial" charset="0"/>
              </a:rPr>
              <a:t>危险作业环节的人员缺乏基本安全意识和技能</a:t>
            </a:r>
            <a:endParaRPr lang="zh-CN" altLang="en-US" sz="2000" dirty="0">
              <a:latin typeface="微软雅黑" pitchFamily="34" charset="-122"/>
              <a:ea typeface="微软雅黑" pitchFamily="34" charset="-122"/>
            </a:endParaRPr>
          </a:p>
        </p:txBody>
      </p:sp>
      <p:sp>
        <p:nvSpPr>
          <p:cNvPr id="23" name="文本框 22"/>
          <p:cNvSpPr txBox="1"/>
          <p:nvPr/>
        </p:nvSpPr>
        <p:spPr>
          <a:xfrm>
            <a:off x="3322300" y="4203187"/>
            <a:ext cx="7907150" cy="400110"/>
          </a:xfrm>
          <a:prstGeom prst="rect">
            <a:avLst/>
          </a:prstGeom>
          <a:noFill/>
        </p:spPr>
        <p:txBody>
          <a:bodyPr wrap="square" rtlCol="0">
            <a:spAutoFit/>
          </a:bodyPr>
          <a:lstStyle/>
          <a:p>
            <a:r>
              <a:rPr lang="zh-CN" altLang="en-US" sz="2000" dirty="0">
                <a:latin typeface="微软雅黑" pitchFamily="34" charset="-122"/>
                <a:ea typeface="微软雅黑" pitchFamily="34" charset="-122"/>
                <a:sym typeface="Arial" charset="0"/>
              </a:rPr>
              <a:t>现场人员重视不够，不能严格按规程办理</a:t>
            </a:r>
            <a:endParaRPr lang="zh-CN" altLang="en-US" sz="2000" dirty="0">
              <a:latin typeface="微软雅黑" pitchFamily="34" charset="-122"/>
              <a:ea typeface="微软雅黑" pitchFamily="34" charset="-122"/>
            </a:endParaRPr>
          </a:p>
        </p:txBody>
      </p:sp>
      <p:sp>
        <p:nvSpPr>
          <p:cNvPr id="24" name="文本框 23"/>
          <p:cNvSpPr txBox="1"/>
          <p:nvPr/>
        </p:nvSpPr>
        <p:spPr>
          <a:xfrm>
            <a:off x="2508729" y="4839125"/>
            <a:ext cx="7907150" cy="400110"/>
          </a:xfrm>
          <a:prstGeom prst="rect">
            <a:avLst/>
          </a:prstGeom>
          <a:noFill/>
        </p:spPr>
        <p:txBody>
          <a:bodyPr wrap="square" rtlCol="0">
            <a:spAutoFit/>
          </a:bodyPr>
          <a:lstStyle/>
          <a:p>
            <a:r>
              <a:rPr lang="zh-CN" altLang="en-US" sz="2000" dirty="0">
                <a:latin typeface="微软雅黑" pitchFamily="34" charset="-122"/>
                <a:ea typeface="微软雅黑" pitchFamily="34" charset="-122"/>
                <a:sym typeface="Arial" charset="0"/>
              </a:rPr>
              <a:t>对外来施工队伍的安全监管不力（资质、教育、监管）</a:t>
            </a:r>
            <a:endParaRPr lang="zh-CN" altLang="en-US" sz="2000" dirty="0">
              <a:latin typeface="微软雅黑" pitchFamily="34" charset="-122"/>
              <a:ea typeface="微软雅黑" pitchFamily="34" charset="-122"/>
            </a:endParaRPr>
          </a:p>
        </p:txBody>
      </p:sp>
      <p:sp>
        <p:nvSpPr>
          <p:cNvPr id="25" name="文本框 24"/>
          <p:cNvSpPr txBox="1"/>
          <p:nvPr/>
        </p:nvSpPr>
        <p:spPr>
          <a:xfrm>
            <a:off x="1066801" y="3123249"/>
            <a:ext cx="1438524" cy="861774"/>
          </a:xfrm>
          <a:prstGeom prst="rect">
            <a:avLst/>
          </a:prstGeom>
          <a:noFill/>
        </p:spPr>
        <p:txBody>
          <a:bodyPr wrap="square" rtlCol="0">
            <a:spAutoFit/>
          </a:bodyPr>
          <a:lstStyle/>
          <a:p>
            <a:pPr algn="ctr">
              <a:lnSpc>
                <a:spcPct val="125000"/>
              </a:lnSpc>
            </a:pPr>
            <a:r>
              <a:rPr lang="zh-CN" altLang="en-US" sz="2000" b="1" dirty="0">
                <a:solidFill>
                  <a:schemeClr val="bg1"/>
                </a:solidFill>
                <a:latin typeface="微软雅黑" pitchFamily="34" charset="-122"/>
                <a:ea typeface="微软雅黑" pitchFamily="34" charset="-122"/>
              </a:rPr>
              <a:t>案例暴露的问题</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菱形 1"/>
          <p:cNvSpPr/>
          <p:nvPr/>
        </p:nvSpPr>
        <p:spPr>
          <a:xfrm>
            <a:off x="5069264" y="894384"/>
            <a:ext cx="2053472" cy="1971363"/>
          </a:xfrm>
          <a:prstGeom prst="diamond">
            <a:avLst/>
          </a:prstGeom>
          <a:solidFill>
            <a:srgbClr val="54C8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0" y="2204711"/>
            <a:ext cx="12192000" cy="237555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5627802" y="1489434"/>
            <a:ext cx="970960" cy="707886"/>
          </a:xfrm>
          <a:prstGeom prst="rect">
            <a:avLst/>
          </a:prstGeom>
          <a:noFill/>
        </p:spPr>
        <p:txBody>
          <a:bodyPr wrap="square" rtlCol="0">
            <a:spAutoFit/>
          </a:bodyPr>
          <a:lstStyle/>
          <a:p>
            <a:pPr algn="ctr"/>
            <a:r>
              <a:rPr lang="en-US" altLang="zh-CN" sz="4000" b="1" dirty="0">
                <a:solidFill>
                  <a:schemeClr val="bg1"/>
                </a:solidFill>
                <a:latin typeface="微软雅黑" pitchFamily="34" charset="-122"/>
                <a:ea typeface="微软雅黑" pitchFamily="34" charset="-122"/>
              </a:rPr>
              <a:t>03</a:t>
            </a:r>
            <a:endParaRPr lang="zh-CN" altLang="en-US" sz="4000" b="1" dirty="0">
              <a:solidFill>
                <a:schemeClr val="bg1"/>
              </a:solidFill>
              <a:latin typeface="微软雅黑" pitchFamily="34" charset="-122"/>
              <a:ea typeface="微软雅黑" pitchFamily="34" charset="-122"/>
            </a:endParaRPr>
          </a:p>
        </p:txBody>
      </p:sp>
      <p:sp>
        <p:nvSpPr>
          <p:cNvPr id="5" name="文本框 4"/>
          <p:cNvSpPr txBox="1"/>
          <p:nvPr/>
        </p:nvSpPr>
        <p:spPr>
          <a:xfrm>
            <a:off x="2202729" y="3023156"/>
            <a:ext cx="7786541" cy="707886"/>
          </a:xfrm>
          <a:prstGeom prst="rect">
            <a:avLst/>
          </a:prstGeom>
          <a:noFill/>
        </p:spPr>
        <p:txBody>
          <a:bodyPr wrap="square" rtlCol="0">
            <a:spAutoFit/>
          </a:bodyPr>
          <a:lstStyle/>
          <a:p>
            <a:pPr algn="ctr"/>
            <a:r>
              <a:rPr lang="zh-CN" altLang="en-US" sz="4000" b="1" dirty="0">
                <a:latin typeface="微软雅黑" pitchFamily="34" charset="-122"/>
                <a:ea typeface="微软雅黑" pitchFamily="34" charset="-122"/>
              </a:rPr>
              <a:t>特殊作业法律法规要求</a:t>
            </a:r>
          </a:p>
        </p:txBody>
      </p:sp>
    </p:spTree>
  </p:cSld>
  <p:clrMapOvr>
    <a:masterClrMapping/>
  </p:clrMapOvr>
</p:sld>
</file>

<file path=ppt/theme/theme1.xml><?xml version="1.0" encoding="utf-8"?>
<a:theme xmlns:a="http://schemas.openxmlformats.org/drawingml/2006/main" name="[免费EHS资料咨询微信：ansyingsj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获取资料咨询微信：ansyingsj1">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5874</Words>
  <Application>Microsoft Office PowerPoint</Application>
  <PresentationFormat>宽屏</PresentationFormat>
  <Paragraphs>709</Paragraphs>
  <Slides>66</Slides>
  <Notes>66</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66</vt:i4>
      </vt:variant>
    </vt:vector>
  </HeadingPairs>
  <TitlesOfParts>
    <vt:vector size="74" baseType="lpstr">
      <vt:lpstr>等线</vt:lpstr>
      <vt:lpstr>微软雅黑</vt:lpstr>
      <vt:lpstr>Arial</vt:lpstr>
      <vt:lpstr>Calibri</vt:lpstr>
      <vt:lpstr>Calibri Light</vt:lpstr>
      <vt:lpstr>Wingdings</vt:lpstr>
      <vt:lpstr>[免费EHS资料咨询微信：ansyingsj1]</vt:lpstr>
      <vt:lpstr>获取资料咨询微信：ansyingsj1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安应vs安全人联盟</dc:title>
  <dc:subject>获取资料咨询微信：ansyingsj1</dc:subject>
  <dc:creator>安应</dc:creator>
  <cp:keywords>安应</cp:keywords>
  <dc:description>获取资料咨询微信：ansyingsj1</dc:description>
  <cp:lastModifiedBy>Administrator</cp:lastModifiedBy>
  <cp:revision>1</cp:revision>
  <dcterms:created xsi:type="dcterms:W3CDTF">1900-01-01T00:00:00Z</dcterms:created>
  <dcterms:modified xsi:type="dcterms:W3CDTF">2020-04-27T13:11:23Z</dcterms:modified>
  <cp:category>EHS</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2052-10.9.1</vt:lpwstr>
  </property>
</Properties>
</file>