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notesSlides/notesSlide2.xml" ContentType="application/vnd.openxmlformats-officedocument.presentationml.notesSlide+xml"/>
  <Override PartName="/ppt/tags/tag10.xml" ContentType="application/vnd.openxmlformats-officedocument.presentationml.tags+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tags/tag17.xml" ContentType="application/vnd.openxmlformats-officedocument.presentationml.tags+xml"/>
  <Override PartName="/ppt/notesSlides/notesSlide6.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7.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8.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9.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notesSlides/notesSlide10.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notesSlides/notesSlide1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12.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13.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14.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notesSlides/notesSlide15.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notesSlides/notesSlide16.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notesSlides/notesSlide1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18.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19.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notesSlides/notesSlide20.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21.xml" ContentType="application/vnd.openxmlformats-officedocument.presentationml.notesSlide+xml"/>
  <Override PartName="/ppt/tags/tag48.xml" ContentType="application/vnd.openxmlformats-officedocument.presentationml.tags+xml"/>
  <Override PartName="/ppt/tags/tag49.xml" ContentType="application/vnd.openxmlformats-officedocument.presentationml.tags+xml"/>
  <Override PartName="/ppt/notesSlides/notesSlide22.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notesSlides/notesSlide23.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notesSlides/notesSlide24.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25.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notesSlides/notesSlide26.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notesSlides/notesSlide27.xml" ContentType="application/vnd.openxmlformats-officedocument.presentationml.notesSlide+xml"/>
  <Override PartName="/ppt/tags/tag60.xml" ContentType="application/vnd.openxmlformats-officedocument.presentationml.tags+xml"/>
  <Override PartName="/ppt/tags/tag61.xml" ContentType="application/vnd.openxmlformats-officedocument.presentationml.tags+xml"/>
  <Override PartName="/ppt/notesSlides/notesSlide28.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notesSlides/notesSlide29.xml" ContentType="application/vnd.openxmlformats-officedocument.presentationml.notesSlide+xml"/>
  <Override PartName="/ppt/tags/tag64.xml" ContentType="application/vnd.openxmlformats-officedocument.presentationml.tags+xml"/>
  <Override PartName="/ppt/tags/tag65.xml" ContentType="application/vnd.openxmlformats-officedocument.presentationml.tags+xml"/>
  <Override PartName="/ppt/notesSlides/notesSlide30.xml" ContentType="application/vnd.openxmlformats-officedocument.presentationml.notesSlide+xml"/>
  <Override PartName="/ppt/tags/tag66.xml" ContentType="application/vnd.openxmlformats-officedocument.presentationml.tags+xml"/>
  <Override PartName="/ppt/tags/tag67.xml" ContentType="application/vnd.openxmlformats-officedocument.presentationml.tags+xml"/>
  <Override PartName="/ppt/notesSlides/notesSlide31.xml" ContentType="application/vnd.openxmlformats-officedocument.presentationml.notesSlide+xml"/>
  <Override PartName="/ppt/tags/tag68.xml" ContentType="application/vnd.openxmlformats-officedocument.presentationml.tags+xml"/>
  <Override PartName="/ppt/tags/tag69.xml" ContentType="application/vnd.openxmlformats-officedocument.presentationml.tags+xml"/>
  <Override PartName="/ppt/notesSlides/notesSlide32.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 id="2147483666" r:id="rId2"/>
  </p:sldMasterIdLst>
  <p:notesMasterIdLst>
    <p:notesMasterId r:id="rId44"/>
  </p:notesMasterIdLst>
  <p:sldIdLst>
    <p:sldId id="3484" r:id="rId3"/>
    <p:sldId id="3479" r:id="rId4"/>
    <p:sldId id="3510" r:id="rId5"/>
    <p:sldId id="3511" r:id="rId6"/>
    <p:sldId id="3512" r:id="rId7"/>
    <p:sldId id="3513" r:id="rId8"/>
    <p:sldId id="3514" r:id="rId9"/>
    <p:sldId id="3515" r:id="rId10"/>
    <p:sldId id="3516" r:id="rId11"/>
    <p:sldId id="3517" r:id="rId12"/>
    <p:sldId id="3518" r:id="rId13"/>
    <p:sldId id="3519" r:id="rId14"/>
    <p:sldId id="3520" r:id="rId15"/>
    <p:sldId id="3521" r:id="rId16"/>
    <p:sldId id="3522" r:id="rId17"/>
    <p:sldId id="3523" r:id="rId18"/>
    <p:sldId id="3524" r:id="rId19"/>
    <p:sldId id="3525" r:id="rId20"/>
    <p:sldId id="3526" r:id="rId21"/>
    <p:sldId id="3527" r:id="rId22"/>
    <p:sldId id="3528" r:id="rId23"/>
    <p:sldId id="3529" r:id="rId24"/>
    <p:sldId id="3530" r:id="rId25"/>
    <p:sldId id="3531" r:id="rId26"/>
    <p:sldId id="3532" r:id="rId27"/>
    <p:sldId id="3533" r:id="rId28"/>
    <p:sldId id="3534" r:id="rId29"/>
    <p:sldId id="3535" r:id="rId30"/>
    <p:sldId id="3536" r:id="rId31"/>
    <p:sldId id="3537" r:id="rId32"/>
    <p:sldId id="3538" r:id="rId33"/>
    <p:sldId id="3539" r:id="rId34"/>
    <p:sldId id="3540" r:id="rId35"/>
    <p:sldId id="3541" r:id="rId36"/>
    <p:sldId id="3542" r:id="rId37"/>
    <p:sldId id="3543" r:id="rId38"/>
    <p:sldId id="3544" r:id="rId39"/>
    <p:sldId id="3546" r:id="rId40"/>
    <p:sldId id="3547" r:id="rId41"/>
    <p:sldId id="3548" r:id="rId42"/>
    <p:sldId id="3549" r:id="rId43"/>
  </p:sldIdLst>
  <p:sldSz cx="12858750" cy="7232650"/>
  <p:notesSz cx="6858000" cy="9144000"/>
  <p:defaultTextStyle>
    <a:defPPr>
      <a:defRPr lang="zh-CN"/>
    </a:defPPr>
    <a:lvl1pPr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640080" indent="-18288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1282700" indent="-368300"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925955" indent="-55435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2568575" indent="-739775" algn="l" rtl="0" fontAlgn="base">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762">
          <p15:clr>
            <a:srgbClr val="A4A3A4"/>
          </p15:clr>
        </p15:guide>
        <p15:guide id="2" orient="horz" pos="4246">
          <p15:clr>
            <a:srgbClr val="A4A3A4"/>
          </p15:clr>
        </p15:guide>
        <p15:guide id="3" pos="4030">
          <p15:clr>
            <a:srgbClr val="A4A3A4"/>
          </p15:clr>
        </p15:guide>
        <p15:guide id="4" pos="363">
          <p15:clr>
            <a:srgbClr val="A4A3A4"/>
          </p15:clr>
        </p15:guide>
        <p15:guide id="5" pos="765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FFFFFF"/>
    <a:srgbClr val="EF4232"/>
    <a:srgbClr val="BFBFBF"/>
    <a:srgbClr val="212E3C"/>
    <a:srgbClr val="FBBF09"/>
    <a:srgbClr val="03A9F0"/>
    <a:srgbClr val="FABCA8"/>
    <a:srgbClr val="57562F"/>
    <a:srgbClr val="FBCD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189" autoAdjust="0"/>
    <p:restoredTop sz="92986" autoAdjust="0"/>
  </p:normalViewPr>
  <p:slideViewPr>
    <p:cSldViewPr>
      <p:cViewPr varScale="1">
        <p:scale>
          <a:sx n="106" d="100"/>
          <a:sy n="106" d="100"/>
        </p:scale>
        <p:origin x="768" y="96"/>
      </p:cViewPr>
      <p:guideLst>
        <p:guide orient="horz" pos="762"/>
        <p:guide orient="horz" pos="4246"/>
        <p:guide pos="4030"/>
        <p:guide pos="363"/>
        <p:guide pos="7650"/>
      </p:guideLst>
    </p:cSldViewPr>
  </p:slideViewPr>
  <p:outlineViewPr>
    <p:cViewPr>
      <p:scale>
        <a:sx n="100" d="100"/>
        <a:sy n="100" d="100"/>
      </p:scale>
      <p:origin x="0" y="-14412"/>
    </p:cViewPr>
  </p:outlineViewPr>
  <p:notesTextViewPr>
    <p:cViewPr>
      <p:scale>
        <a:sx n="1" d="1"/>
        <a:sy n="1" d="1"/>
      </p:scale>
      <p:origin x="0" y="0"/>
    </p:cViewPr>
  </p:notesTextViewPr>
  <p:sorterViewPr>
    <p:cViewPr>
      <p:scale>
        <a:sx n="25" d="100"/>
        <a:sy n="25"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024D97-E667-405D-B634-E583E2108D71}" type="datetimeFigureOut">
              <a:rPr lang="zh-CN" altLang="en-US"/>
              <a:t>2021/3/24</a:t>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a:defRPr sz="1200"/>
            </a:lvl1pPr>
          </a:lstStyle>
          <a:p>
            <a:fld id="{418F03C3-53C1-4F10-8DAF-D1F318E96C6E}" type="slidenum">
              <a:rPr lang="zh-CN" altLang="en-US"/>
              <a:t>‹#›</a:t>
            </a:fld>
            <a:endParaRPr lang="zh-CN" altLang="en-US"/>
          </a:p>
        </p:txBody>
      </p:sp>
    </p:spTree>
    <p:extLst>
      <p:ext uri="{BB962C8B-B14F-4D97-AF65-F5344CB8AC3E}">
        <p14:creationId xmlns:p14="http://schemas.microsoft.com/office/powerpoint/2010/main" val="15455169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00" kern="1200">
        <a:solidFill>
          <a:schemeClr val="tx1"/>
        </a:solidFill>
        <a:latin typeface="+mn-lt"/>
        <a:ea typeface="+mn-ea"/>
        <a:cs typeface="+mn-cs"/>
      </a:defRPr>
    </a:lvl1pPr>
    <a:lvl2pPr marL="455930" algn="l" rtl="0" eaLnBrk="0" fontAlgn="base" hangingPunct="0">
      <a:spcBef>
        <a:spcPct val="30000"/>
      </a:spcBef>
      <a:spcAft>
        <a:spcPct val="0"/>
      </a:spcAft>
      <a:defRPr sz="1300" kern="1200">
        <a:solidFill>
          <a:schemeClr val="tx1"/>
        </a:solidFill>
        <a:latin typeface="+mn-lt"/>
        <a:ea typeface="+mn-ea"/>
        <a:cs typeface="+mn-cs"/>
      </a:defRPr>
    </a:lvl2pPr>
    <a:lvl3pPr marL="913130" algn="l" rtl="0" eaLnBrk="0" fontAlgn="base" hangingPunct="0">
      <a:spcBef>
        <a:spcPct val="30000"/>
      </a:spcBef>
      <a:spcAft>
        <a:spcPct val="0"/>
      </a:spcAft>
      <a:defRPr sz="1300" kern="1200">
        <a:solidFill>
          <a:schemeClr val="tx1"/>
        </a:solidFill>
        <a:latin typeface="+mn-lt"/>
        <a:ea typeface="+mn-ea"/>
        <a:cs typeface="+mn-cs"/>
      </a:defRPr>
    </a:lvl3pPr>
    <a:lvl4pPr marL="1370330" algn="l" rtl="0" eaLnBrk="0" fontAlgn="base" hangingPunct="0">
      <a:spcBef>
        <a:spcPct val="30000"/>
      </a:spcBef>
      <a:spcAft>
        <a:spcPct val="0"/>
      </a:spcAft>
      <a:defRPr sz="1300" kern="1200">
        <a:solidFill>
          <a:schemeClr val="tx1"/>
        </a:solidFill>
        <a:latin typeface="+mn-lt"/>
        <a:ea typeface="+mn-ea"/>
        <a:cs typeface="+mn-cs"/>
      </a:defRPr>
    </a:lvl4pPr>
    <a:lvl5pPr marL="1827530" algn="l" rtl="0" eaLnBrk="0" fontAlgn="base" hangingPunct="0">
      <a:spcBef>
        <a:spcPct val="30000"/>
      </a:spcBef>
      <a:spcAft>
        <a:spcPct val="0"/>
      </a:spcAft>
      <a:defRPr sz="1300" kern="1200">
        <a:solidFill>
          <a:schemeClr val="tx1"/>
        </a:solidFill>
        <a:latin typeface="+mn-lt"/>
        <a:ea typeface="+mn-ea"/>
        <a:cs typeface="+mn-cs"/>
      </a:defRPr>
    </a:lvl5pPr>
    <a:lvl6pPr marL="2285365" algn="l" defTabSz="913765" rtl="0" eaLnBrk="1" latinLnBrk="0" hangingPunct="1">
      <a:defRPr sz="1300" kern="1200">
        <a:solidFill>
          <a:schemeClr val="tx1"/>
        </a:solidFill>
        <a:latin typeface="+mn-lt"/>
        <a:ea typeface="+mn-ea"/>
        <a:cs typeface="+mn-cs"/>
      </a:defRPr>
    </a:lvl6pPr>
    <a:lvl7pPr marL="2742565" algn="l" defTabSz="913765" rtl="0" eaLnBrk="1" latinLnBrk="0" hangingPunct="1">
      <a:defRPr sz="1300" kern="1200">
        <a:solidFill>
          <a:schemeClr val="tx1"/>
        </a:solidFill>
        <a:latin typeface="+mn-lt"/>
        <a:ea typeface="+mn-ea"/>
        <a:cs typeface="+mn-cs"/>
      </a:defRPr>
    </a:lvl7pPr>
    <a:lvl8pPr marL="3199765" algn="l" defTabSz="913765" rtl="0" eaLnBrk="1" latinLnBrk="0" hangingPunct="1">
      <a:defRPr sz="1300" kern="1200">
        <a:solidFill>
          <a:schemeClr val="tx1"/>
        </a:solidFill>
        <a:latin typeface="+mn-lt"/>
        <a:ea typeface="+mn-ea"/>
        <a:cs typeface="+mn-cs"/>
      </a:defRPr>
    </a:lvl8pPr>
    <a:lvl9pPr marL="3656965" algn="l" defTabSz="913765"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幻灯片图像占位符 1"/>
          <p:cNvSpPr>
            <a:spLocks noGrp="1" noRot="1" noChangeAspect="1" noTextEdit="1"/>
          </p:cNvSpPr>
          <p:nvPr>
            <p:ph type="sldImg"/>
          </p:nvPr>
        </p:nvSpPr>
        <p:spPr>
          <a:ln>
            <a:miter lim="800000"/>
          </a:ln>
        </p:spPr>
      </p:sp>
      <p:sp>
        <p:nvSpPr>
          <p:cNvPr id="921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922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a:t>
            </a:fld>
            <a:endParaRPr lang="en-US"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幻灯片图像占位符 1"/>
          <p:cNvSpPr>
            <a:spLocks noGrp="1" noRot="1" noChangeAspect="1" noTextEdit="1"/>
          </p:cNvSpPr>
          <p:nvPr>
            <p:ph type="sldImg"/>
          </p:nvPr>
        </p:nvSpPr>
        <p:spPr>
          <a:ln>
            <a:miter lim="800000"/>
          </a:ln>
        </p:spPr>
      </p:sp>
      <p:sp>
        <p:nvSpPr>
          <p:cNvPr id="2969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2970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13</a:t>
            </a:fld>
            <a:endParaRPr lang="en-US"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幻灯片图像占位符 1"/>
          <p:cNvSpPr>
            <a:spLocks noGrp="1" noRot="1" noChangeAspect="1" noTextEdit="1"/>
          </p:cNvSpPr>
          <p:nvPr>
            <p:ph type="sldImg"/>
          </p:nvPr>
        </p:nvSpPr>
        <p:spPr>
          <a:ln>
            <a:miter lim="800000"/>
          </a:ln>
        </p:spPr>
      </p:sp>
      <p:sp>
        <p:nvSpPr>
          <p:cNvPr id="33795"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33796"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15</a:t>
            </a:fld>
            <a:endParaRPr lang="zh-CN"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幻灯片图像占位符 1"/>
          <p:cNvSpPr>
            <a:spLocks noGrp="1" noRot="1" noChangeAspect="1" noTextEdit="1"/>
          </p:cNvSpPr>
          <p:nvPr>
            <p:ph type="sldImg"/>
          </p:nvPr>
        </p:nvSpPr>
        <p:spPr>
          <a:ln>
            <a:miter lim="800000"/>
          </a:ln>
        </p:spPr>
      </p:sp>
      <p:sp>
        <p:nvSpPr>
          <p:cNvPr id="3584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35844"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16</a:t>
            </a:fld>
            <a:endParaRPr lang="zh-CN" alt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幻灯片图像占位符 1"/>
          <p:cNvSpPr>
            <a:spLocks noGrp="1" noRot="1" noChangeAspect="1" noTextEdit="1"/>
          </p:cNvSpPr>
          <p:nvPr>
            <p:ph type="sldImg"/>
          </p:nvPr>
        </p:nvSpPr>
        <p:spPr>
          <a:ln>
            <a:miter lim="800000"/>
          </a:ln>
        </p:spPr>
      </p:sp>
      <p:sp>
        <p:nvSpPr>
          <p:cNvPr id="3789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3789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17</a:t>
            </a:fld>
            <a:endParaRPr lang="en-US" alt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幻灯片图像占位符 1"/>
          <p:cNvSpPr>
            <a:spLocks noGrp="1" noRot="1" noChangeAspect="1" noTextEdit="1"/>
          </p:cNvSpPr>
          <p:nvPr>
            <p:ph type="sldImg"/>
          </p:nvPr>
        </p:nvSpPr>
        <p:spPr>
          <a:ln>
            <a:miter lim="800000"/>
          </a:ln>
        </p:spPr>
      </p:sp>
      <p:sp>
        <p:nvSpPr>
          <p:cNvPr id="3993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3994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18</a:t>
            </a:fld>
            <a:endParaRPr lang="en-US" alt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幻灯片图像占位符 1"/>
          <p:cNvSpPr>
            <a:spLocks noGrp="1" noRot="1" noChangeAspect="1" noTextEdit="1"/>
          </p:cNvSpPr>
          <p:nvPr>
            <p:ph type="sldImg"/>
          </p:nvPr>
        </p:nvSpPr>
        <p:spPr>
          <a:ln>
            <a:miter lim="800000"/>
          </a:ln>
        </p:spPr>
      </p:sp>
      <p:sp>
        <p:nvSpPr>
          <p:cNvPr id="4198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4198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19</a:t>
            </a:fld>
            <a:endParaRPr lang="en-US" alt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幻灯片图像占位符 1"/>
          <p:cNvSpPr>
            <a:spLocks noGrp="1" noRot="1" noChangeAspect="1" noTextEdit="1"/>
          </p:cNvSpPr>
          <p:nvPr>
            <p:ph type="sldImg"/>
          </p:nvPr>
        </p:nvSpPr>
        <p:spPr>
          <a:ln>
            <a:miter lim="800000"/>
          </a:ln>
        </p:spPr>
      </p:sp>
      <p:sp>
        <p:nvSpPr>
          <p:cNvPr id="4608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46084"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21</a:t>
            </a:fld>
            <a:endParaRPr lang="en-US" alt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幻灯片图像占位符 1"/>
          <p:cNvSpPr>
            <a:spLocks noGrp="1" noRot="1" noChangeAspect="1" noTextEdit="1"/>
          </p:cNvSpPr>
          <p:nvPr>
            <p:ph type="sldImg"/>
          </p:nvPr>
        </p:nvSpPr>
        <p:spPr>
          <a:ln>
            <a:miter lim="800000"/>
          </a:ln>
        </p:spPr>
      </p:sp>
      <p:sp>
        <p:nvSpPr>
          <p:cNvPr id="4813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4813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23</a:t>
            </a:fld>
            <a:endParaRPr lang="en-US" alt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幻灯片图像占位符 1"/>
          <p:cNvSpPr>
            <a:spLocks noGrp="1" noRot="1" noChangeAspect="1" noTextEdit="1"/>
          </p:cNvSpPr>
          <p:nvPr>
            <p:ph type="sldImg"/>
          </p:nvPr>
        </p:nvSpPr>
        <p:spPr>
          <a:ln>
            <a:miter lim="800000"/>
          </a:ln>
        </p:spPr>
      </p:sp>
      <p:sp>
        <p:nvSpPr>
          <p:cNvPr id="5017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5018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25</a:t>
            </a:fld>
            <a:endParaRPr lang="en-US" alt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幻灯片图像占位符 1"/>
          <p:cNvSpPr>
            <a:spLocks noGrp="1" noRot="1" noChangeAspect="1" noTextEdit="1"/>
          </p:cNvSpPr>
          <p:nvPr>
            <p:ph type="sldImg"/>
          </p:nvPr>
        </p:nvSpPr>
        <p:spPr>
          <a:ln>
            <a:miter lim="800000"/>
          </a:ln>
        </p:spPr>
      </p:sp>
      <p:sp>
        <p:nvSpPr>
          <p:cNvPr id="5222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5222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26</a:t>
            </a:fld>
            <a:endParaRPr lang="en-US"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TextEdit="1"/>
          </p:cNvSpPr>
          <p:nvPr>
            <p:ph type="sldImg"/>
          </p:nvPr>
        </p:nvSpPr>
        <p:spPr>
          <a:ln>
            <a:miter lim="800000"/>
          </a:ln>
        </p:spPr>
      </p:sp>
      <p:sp>
        <p:nvSpPr>
          <p:cNvPr id="1126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1126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4</a:t>
            </a:fld>
            <a:endParaRPr lang="en-US"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a:ln>
            <a:miter lim="800000"/>
          </a:ln>
        </p:spPr>
      </p:sp>
      <p:sp>
        <p:nvSpPr>
          <p:cNvPr id="54275"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54276"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27</a:t>
            </a:fld>
            <a:endParaRPr lang="en-US" alt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幻灯片图像占位符 1"/>
          <p:cNvSpPr>
            <a:spLocks noGrp="1" noRot="1" noChangeAspect="1" noTextEdit="1"/>
          </p:cNvSpPr>
          <p:nvPr>
            <p:ph type="sldImg"/>
          </p:nvPr>
        </p:nvSpPr>
        <p:spPr>
          <a:ln>
            <a:miter lim="800000"/>
          </a:ln>
        </p:spPr>
      </p:sp>
      <p:sp>
        <p:nvSpPr>
          <p:cNvPr id="5632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56324"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28</a:t>
            </a:fld>
            <a:endParaRPr lang="en-US" alt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miter lim="800000"/>
          </a:ln>
        </p:spPr>
      </p:sp>
      <p:sp>
        <p:nvSpPr>
          <p:cNvPr id="5837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5837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29</a:t>
            </a:fld>
            <a:endParaRPr lang="en-US" alt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1"/>
          <p:cNvSpPr>
            <a:spLocks noGrp="1" noRot="1" noChangeAspect="1" noTextEdit="1"/>
          </p:cNvSpPr>
          <p:nvPr>
            <p:ph type="sldImg"/>
          </p:nvPr>
        </p:nvSpPr>
        <p:spPr>
          <a:ln>
            <a:miter lim="800000"/>
          </a:ln>
        </p:spPr>
      </p:sp>
      <p:sp>
        <p:nvSpPr>
          <p:cNvPr id="6041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6042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30</a:t>
            </a:fld>
            <a:endParaRPr lang="en-US" alt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幻灯片图像占位符 1"/>
          <p:cNvSpPr>
            <a:spLocks noGrp="1" noRot="1" noChangeAspect="1" noTextEdit="1"/>
          </p:cNvSpPr>
          <p:nvPr>
            <p:ph type="sldImg"/>
          </p:nvPr>
        </p:nvSpPr>
        <p:spPr>
          <a:ln>
            <a:miter lim="800000"/>
          </a:ln>
        </p:spPr>
      </p:sp>
      <p:sp>
        <p:nvSpPr>
          <p:cNvPr id="6246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6246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31</a:t>
            </a:fld>
            <a:endParaRPr lang="en-US" alt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a:ln>
            <a:miter lim="800000"/>
          </a:ln>
        </p:spPr>
      </p:sp>
      <p:sp>
        <p:nvSpPr>
          <p:cNvPr id="64515"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64516"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32</a:t>
            </a:fld>
            <a:endParaRPr lang="en-US" alt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幻灯片图像占位符 1"/>
          <p:cNvSpPr>
            <a:spLocks noGrp="1" noRot="1" noChangeAspect="1" noTextEdit="1"/>
          </p:cNvSpPr>
          <p:nvPr>
            <p:ph type="sldImg"/>
          </p:nvPr>
        </p:nvSpPr>
        <p:spPr>
          <a:ln>
            <a:miter lim="800000"/>
          </a:ln>
        </p:spPr>
      </p:sp>
      <p:sp>
        <p:nvSpPr>
          <p:cNvPr id="6656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66564"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33</a:t>
            </a:fld>
            <a:endParaRPr lang="en-US" alt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幻灯片图像占位符 1"/>
          <p:cNvSpPr>
            <a:spLocks noGrp="1" noRot="1" noChangeAspect="1" noTextEdit="1"/>
          </p:cNvSpPr>
          <p:nvPr>
            <p:ph type="sldImg"/>
          </p:nvPr>
        </p:nvSpPr>
        <p:spPr>
          <a:ln>
            <a:miter lim="800000"/>
          </a:ln>
        </p:spPr>
      </p:sp>
      <p:sp>
        <p:nvSpPr>
          <p:cNvPr id="6861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6861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34</a:t>
            </a:fld>
            <a:endParaRPr lang="en-US" alt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幻灯片图像占位符 1"/>
          <p:cNvSpPr>
            <a:spLocks noGrp="1" noRot="1" noChangeAspect="1" noTextEdit="1"/>
          </p:cNvSpPr>
          <p:nvPr>
            <p:ph type="sldImg"/>
          </p:nvPr>
        </p:nvSpPr>
        <p:spPr>
          <a:ln>
            <a:miter lim="800000"/>
          </a:ln>
        </p:spPr>
      </p:sp>
      <p:sp>
        <p:nvSpPr>
          <p:cNvPr id="7065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70660"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35</a:t>
            </a:fld>
            <a:endParaRPr lang="zh-CN" altLang="en-US" sz="12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a:ln>
            <a:miter lim="800000"/>
          </a:ln>
        </p:spPr>
      </p:sp>
      <p:sp>
        <p:nvSpPr>
          <p:cNvPr id="7270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72708"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36</a:t>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幻灯片图像占位符 1"/>
          <p:cNvSpPr>
            <a:spLocks noGrp="1" noRot="1" noChangeAspect="1" noTextEdit="1"/>
          </p:cNvSpPr>
          <p:nvPr>
            <p:ph type="sldImg"/>
          </p:nvPr>
        </p:nvSpPr>
        <p:spPr>
          <a:ln>
            <a:miter lim="800000"/>
          </a:ln>
        </p:spPr>
      </p:sp>
      <p:sp>
        <p:nvSpPr>
          <p:cNvPr id="1536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15364"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6</a:t>
            </a:fld>
            <a:endParaRPr lang="zh-CN" altLang="en-US" sz="12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幻灯片图像占位符 1"/>
          <p:cNvSpPr>
            <a:spLocks noGrp="1" noRot="1" noChangeAspect="1" noTextEdit="1"/>
          </p:cNvSpPr>
          <p:nvPr>
            <p:ph type="sldImg"/>
          </p:nvPr>
        </p:nvSpPr>
        <p:spPr>
          <a:ln>
            <a:miter lim="800000"/>
          </a:ln>
        </p:spPr>
      </p:sp>
      <p:sp>
        <p:nvSpPr>
          <p:cNvPr id="7680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76804"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38</a:t>
            </a:fld>
            <a:endParaRPr lang="en-US" altLang="en-US" sz="1200"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幻灯片图像占位符 1"/>
          <p:cNvSpPr>
            <a:spLocks noGrp="1" noRot="1" noChangeAspect="1" noTextEdit="1"/>
          </p:cNvSpPr>
          <p:nvPr>
            <p:ph type="sldImg"/>
          </p:nvPr>
        </p:nvSpPr>
        <p:spPr>
          <a:ln>
            <a:miter lim="800000"/>
          </a:ln>
        </p:spPr>
      </p:sp>
      <p:sp>
        <p:nvSpPr>
          <p:cNvPr id="7885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7885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39</a:t>
            </a:fld>
            <a:endParaRPr lang="en-US" altLang="en-US" sz="1200"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幻灯片图像占位符 1"/>
          <p:cNvSpPr>
            <a:spLocks noGrp="1" noRot="1" noChangeAspect="1" noTextEdit="1"/>
          </p:cNvSpPr>
          <p:nvPr>
            <p:ph type="sldImg"/>
          </p:nvPr>
        </p:nvSpPr>
        <p:spPr>
          <a:ln>
            <a:miter lim="800000"/>
          </a:ln>
        </p:spPr>
      </p:sp>
      <p:sp>
        <p:nvSpPr>
          <p:cNvPr id="8089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8090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40</a:t>
            </a:fld>
            <a:endParaRPr lang="en-US" altLang="en-US" sz="1200"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幻灯片图像占位符 1"/>
          <p:cNvSpPr>
            <a:spLocks noGrp="1" noRot="1" noChangeAspect="1" noTextEdit="1"/>
          </p:cNvSpPr>
          <p:nvPr>
            <p:ph type="sldImg"/>
          </p:nvPr>
        </p:nvSpPr>
        <p:spPr>
          <a:ln>
            <a:miter lim="800000"/>
          </a:ln>
        </p:spPr>
      </p:sp>
      <p:sp>
        <p:nvSpPr>
          <p:cNvPr id="8294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8294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41</a:t>
            </a:fld>
            <a:endParaRPr lang="en-US"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幻灯片图像占位符 1"/>
          <p:cNvSpPr>
            <a:spLocks noGrp="1" noRot="1" noChangeAspect="1" noTextEdit="1"/>
          </p:cNvSpPr>
          <p:nvPr>
            <p:ph type="sldImg"/>
          </p:nvPr>
        </p:nvSpPr>
        <p:spPr>
          <a:ln>
            <a:miter lim="800000"/>
          </a:ln>
        </p:spPr>
      </p:sp>
      <p:sp>
        <p:nvSpPr>
          <p:cNvPr id="1741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17412"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7</a:t>
            </a:fld>
            <a:endParaRPr lang="en-US"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幻灯片图像占位符 1"/>
          <p:cNvSpPr>
            <a:spLocks noGrp="1" noRot="1" noChangeAspect="1" noTextEdit="1"/>
          </p:cNvSpPr>
          <p:nvPr>
            <p:ph type="sldImg"/>
          </p:nvPr>
        </p:nvSpPr>
        <p:spPr>
          <a:ln>
            <a:miter lim="800000"/>
          </a:ln>
        </p:spPr>
      </p:sp>
      <p:sp>
        <p:nvSpPr>
          <p:cNvPr id="19459"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19460"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8</a:t>
            </a:fld>
            <a:endParaRPr lang="en-US"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幻灯片图像占位符 1"/>
          <p:cNvSpPr>
            <a:spLocks noGrp="1" noRot="1" noChangeAspect="1" noTextEdit="1"/>
          </p:cNvSpPr>
          <p:nvPr>
            <p:ph type="sldImg"/>
          </p:nvPr>
        </p:nvSpPr>
        <p:spPr>
          <a:ln>
            <a:miter lim="800000"/>
          </a:ln>
        </p:spPr>
      </p:sp>
      <p:sp>
        <p:nvSpPr>
          <p:cNvPr id="21507"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21508"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9</a:t>
            </a:fld>
            <a:endParaRPr lang="en-US"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幻灯片图像占位符 1"/>
          <p:cNvSpPr>
            <a:spLocks noGrp="1" noRot="1" noChangeAspect="1" noTextEdit="1"/>
          </p:cNvSpPr>
          <p:nvPr>
            <p:ph type="sldImg"/>
          </p:nvPr>
        </p:nvSpPr>
        <p:spPr>
          <a:ln>
            <a:miter lim="800000"/>
          </a:ln>
        </p:spPr>
      </p:sp>
      <p:sp>
        <p:nvSpPr>
          <p:cNvPr id="23555"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23556"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10</a:t>
            </a:fld>
            <a:endParaRPr lang="zh-CN"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p:nvPr>
        </p:nvSpPr>
        <p:spPr>
          <a:ln>
            <a:miter lim="800000"/>
          </a:ln>
        </p:spPr>
      </p:sp>
      <p:sp>
        <p:nvSpPr>
          <p:cNvPr id="25603"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25604"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en-US" altLang="en-US" sz="1200" dirty="0"/>
              <a:t>11</a:t>
            </a:fld>
            <a:endParaRPr lang="en-US"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幻灯片图像占位符 1"/>
          <p:cNvSpPr>
            <a:spLocks noGrp="1" noRot="1" noChangeAspect="1" noTextEdit="1"/>
          </p:cNvSpPr>
          <p:nvPr>
            <p:ph type="sldImg"/>
          </p:nvPr>
        </p:nvSpPr>
        <p:spPr>
          <a:ln>
            <a:miter lim="800000"/>
          </a:ln>
        </p:spPr>
      </p:sp>
      <p:sp>
        <p:nvSpPr>
          <p:cNvPr id="27651" name="备注占位符 2"/>
          <p:cNvSpPr>
            <a:spLocks noGrp="1"/>
          </p:cNvSpPr>
          <p:nvPr>
            <p:ph type="body"/>
          </p:nvPr>
        </p:nvSpPr>
        <p:spPr/>
        <p:txBody>
          <a:bodyPr wrap="square" lIns="91440" tIns="45720" rIns="91440" bIns="45720" anchor="t"/>
          <a:lstStyle/>
          <a:p>
            <a:pPr lvl="0" eaLnBrk="1" hangingPunct="1">
              <a:spcBef>
                <a:spcPct val="0"/>
              </a:spcBef>
            </a:pPr>
            <a:endParaRPr lang="zh-CN" altLang="en-US" dirty="0"/>
          </a:p>
        </p:txBody>
      </p:sp>
      <p:sp>
        <p:nvSpPr>
          <p:cNvPr id="27652" name="灯片编号占位符 3"/>
          <p:cNvSpPr txBox="1">
            <a:spLocks noGrp="1"/>
          </p:cNvSpPr>
          <p:nvPr/>
        </p:nvSpPr>
        <p:spPr>
          <a:xfrm>
            <a:off x="3884613" y="8685213"/>
            <a:ext cx="2971800" cy="457200"/>
          </a:xfrm>
          <a:prstGeom prst="rect">
            <a:avLst/>
          </a:prstGeom>
          <a:noFill/>
          <a:ln w="9525">
            <a:noFill/>
          </a:ln>
        </p:spPr>
        <p:txBody>
          <a:bodyPr anchor="b"/>
          <a:lstStyle/>
          <a:p>
            <a:pPr lvl="0" algn="r" eaLnBrk="1" hangingPunct="1"/>
            <a:fld id="{9A0DB2DC-4C9A-4742-B13C-FB6460FD3503}" type="slidenum">
              <a:rPr lang="zh-CN" altLang="en-US" sz="1200" dirty="0"/>
              <a:t>12</a:t>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84039" y="6703596"/>
            <a:ext cx="2893219" cy="386187"/>
          </a:xfrm>
          <a:prstGeom prst="rect">
            <a:avLst/>
          </a:prstGeom>
        </p:spPr>
        <p:txBody>
          <a:bodyPr/>
          <a:lstStyle/>
          <a:p>
            <a:fld id="{E3AD87B8-9A4B-45E2-BBE5-FB86ADE287A3}" type="datetimeFigureOut">
              <a:rPr lang="zh-CN" altLang="en-US" smtClean="0"/>
              <a:t>2021/3/24</a:t>
            </a:fld>
            <a:endParaRPr lang="zh-CN" altLang="en-US"/>
          </a:p>
        </p:txBody>
      </p:sp>
      <p:sp>
        <p:nvSpPr>
          <p:cNvPr id="3" name="页脚占位符 2"/>
          <p:cNvSpPr>
            <a:spLocks noGrp="1"/>
          </p:cNvSpPr>
          <p:nvPr>
            <p:ph type="ftr" sz="quarter" idx="11"/>
          </p:nvPr>
        </p:nvSpPr>
        <p:spPr>
          <a:xfrm>
            <a:off x="4259461" y="6703596"/>
            <a:ext cx="4339828" cy="386187"/>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9081492" y="6703596"/>
            <a:ext cx="2893219" cy="386187"/>
          </a:xfrm>
          <a:prstGeom prst="rect">
            <a:avLst/>
          </a:prstGeom>
        </p:spPr>
        <p:txBody>
          <a:bodyPr/>
          <a:lstStyle/>
          <a:p>
            <a:fld id="{37AAA611-6692-4583-86AB-5AB9B972BD46}"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smtClean="0"/>
              <a:t>单击此处编辑母版标题样式</a:t>
            </a:r>
            <a:endParaRPr lang="en-US"/>
          </a:p>
        </p:txBody>
      </p:sp>
      <p:sp>
        <p:nvSpPr>
          <p:cNvPr id="3" name="Text Placeholder 2"/>
          <p:cNvSpPr>
            <a:spLocks noGrp="1"/>
          </p:cNvSpPr>
          <p:nvPr>
            <p:ph type="body" idx="1"/>
          </p:nvPr>
        </p:nvSpPr>
        <p:spPr>
          <a:xfrm>
            <a:off x="2288858" y="1658688"/>
            <a:ext cx="4629150" cy="674712"/>
          </a:xfrm>
        </p:spPr>
        <p:txBody>
          <a:bodyPr anchor="b">
            <a:noAutofit/>
          </a:bodyPr>
          <a:lstStyle>
            <a:lvl1pPr marL="0" indent="0">
              <a:buNone/>
              <a:defRPr sz="2300" b="0" cap="all" spc="126" baseline="0">
                <a:solidFill>
                  <a:schemeClr val="tx1"/>
                </a:solidFill>
                <a:latin typeface="+mj-lt"/>
              </a:defRPr>
            </a:lvl1pPr>
            <a:lvl2pPr marL="574015" indent="0">
              <a:buNone/>
              <a:defRPr sz="2500" b="1"/>
            </a:lvl2pPr>
            <a:lvl3pPr marL="1148029" indent="0">
              <a:buNone/>
              <a:defRPr sz="2300" b="1"/>
            </a:lvl3pPr>
            <a:lvl4pPr marL="1722044" indent="0">
              <a:buNone/>
              <a:defRPr sz="2000" b="1"/>
            </a:lvl4pPr>
            <a:lvl5pPr marL="2296058" indent="0">
              <a:buNone/>
              <a:defRPr sz="2000" b="1"/>
            </a:lvl5pPr>
            <a:lvl6pPr marL="2870073" indent="0">
              <a:buNone/>
              <a:defRPr sz="2000" b="1"/>
            </a:lvl6pPr>
            <a:lvl7pPr marL="3444088" indent="0">
              <a:buNone/>
              <a:defRPr sz="2000" b="1"/>
            </a:lvl7pPr>
            <a:lvl8pPr marL="4018102" indent="0">
              <a:buNone/>
              <a:defRPr sz="2000" b="1"/>
            </a:lvl8pPr>
            <a:lvl9pPr marL="4592117" indent="0">
              <a:buNone/>
              <a:defRPr sz="2000" b="1"/>
            </a:lvl9pPr>
          </a:lstStyle>
          <a:p>
            <a:pPr lvl="0"/>
            <a:r>
              <a:rPr lang="zh-CN" altLang="en-US" smtClean="0"/>
              <a:t>单击此处编辑母版文本样式</a:t>
            </a:r>
          </a:p>
        </p:txBody>
      </p:sp>
      <p:sp>
        <p:nvSpPr>
          <p:cNvPr id="4" name="Content Placeholder 3"/>
          <p:cNvSpPr>
            <a:spLocks noGrp="1"/>
          </p:cNvSpPr>
          <p:nvPr>
            <p:ph sz="half" idx="2"/>
          </p:nvPr>
        </p:nvSpPr>
        <p:spPr>
          <a:xfrm>
            <a:off x="2288858" y="2382794"/>
            <a:ext cx="4629150" cy="4050284"/>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7162324" y="1658688"/>
            <a:ext cx="4629150" cy="674712"/>
          </a:xfrm>
        </p:spPr>
        <p:txBody>
          <a:bodyPr anchor="b">
            <a:noAutofit/>
          </a:bodyPr>
          <a:lstStyle>
            <a:lvl1pPr marL="0" indent="0">
              <a:buNone/>
              <a:defRPr lang="en-US" sz="2300" b="0" kern="1200" cap="all" spc="126" baseline="0" dirty="0" smtClean="0">
                <a:solidFill>
                  <a:schemeClr val="tx1"/>
                </a:solidFill>
                <a:latin typeface="+mj-lt"/>
                <a:ea typeface="+mn-ea"/>
                <a:cs typeface="+mn-cs"/>
              </a:defRPr>
            </a:lvl1pPr>
            <a:lvl2pPr marL="574015" indent="0">
              <a:buNone/>
              <a:defRPr sz="2500" b="1"/>
            </a:lvl2pPr>
            <a:lvl3pPr marL="1148029" indent="0">
              <a:buNone/>
              <a:defRPr sz="2300" b="1"/>
            </a:lvl3pPr>
            <a:lvl4pPr marL="1722044" indent="0">
              <a:buNone/>
              <a:defRPr sz="2000" b="1"/>
            </a:lvl4pPr>
            <a:lvl5pPr marL="2296058" indent="0">
              <a:buNone/>
              <a:defRPr sz="2000" b="1"/>
            </a:lvl5pPr>
            <a:lvl6pPr marL="2870073" indent="0">
              <a:buNone/>
              <a:defRPr sz="2000" b="1"/>
            </a:lvl6pPr>
            <a:lvl7pPr marL="3444088" indent="0">
              <a:buNone/>
              <a:defRPr sz="2000" b="1"/>
            </a:lvl7pPr>
            <a:lvl8pPr marL="4018102" indent="0">
              <a:buNone/>
              <a:defRPr sz="2000" b="1"/>
            </a:lvl8pPr>
            <a:lvl9pPr marL="4592117" indent="0">
              <a:buNone/>
              <a:defRPr sz="2000" b="1"/>
            </a:lvl9pPr>
          </a:lstStyle>
          <a:p>
            <a:pPr marL="0" lvl="0" indent="0" algn="l" defTabSz="1148029" rtl="0" eaLnBrk="1" latinLnBrk="0" hangingPunct="1">
              <a:spcBef>
                <a:spcPct val="20000"/>
              </a:spcBef>
              <a:buFont typeface="Arial" pitchFamily="34" charset="0"/>
              <a:buNone/>
            </a:pPr>
            <a:r>
              <a:rPr lang="zh-CN" altLang="en-US" smtClean="0"/>
              <a:t>单击此处编辑母版文本样式</a:t>
            </a:r>
          </a:p>
        </p:txBody>
      </p:sp>
      <p:sp>
        <p:nvSpPr>
          <p:cNvPr id="6" name="Content Placeholder 5"/>
          <p:cNvSpPr>
            <a:spLocks noGrp="1"/>
          </p:cNvSpPr>
          <p:nvPr>
            <p:ph sz="quarter" idx="4"/>
          </p:nvPr>
        </p:nvSpPr>
        <p:spPr>
          <a:xfrm>
            <a:off x="7162324" y="2382794"/>
            <a:ext cx="4629150" cy="4050284"/>
          </a:xfrm>
        </p:spPr>
        <p:txBody>
          <a:bodyPr/>
          <a:lstStyle>
            <a:lvl1pPr>
              <a:defRPr sz="3000"/>
            </a:lvl1pPr>
            <a:lvl2pPr>
              <a:defRPr sz="2500"/>
            </a:lvl2pPr>
            <a:lvl3pPr>
              <a:defRPr sz="23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D87B8-9A4B-45E2-BBE5-FB86ADE287A3}" type="datetimeFigureOut">
              <a:rPr lang="zh-CN" altLang="en-US" smtClean="0"/>
              <a:t>2021/3/24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37AAA611-6692-4583-86AB-5AB9B972BD46}" type="slidenum">
              <a:rPr lang="zh-CN" altLang="en-US" smtClean="0"/>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7414" y="1687619"/>
            <a:ext cx="7188398" cy="4725331"/>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42938" y="1687619"/>
            <a:ext cx="4230440" cy="4725331"/>
          </a:xfrm>
        </p:spPr>
        <p:txBody>
          <a:bodyPr>
            <a:normAutofit/>
          </a:bodyPr>
          <a:lstStyle>
            <a:lvl1pPr marL="0" indent="0">
              <a:buNone/>
              <a:defRPr sz="2000"/>
            </a:lvl1pPr>
            <a:lvl2pPr marL="574015" indent="0">
              <a:buNone/>
              <a:defRPr sz="1500"/>
            </a:lvl2pPr>
            <a:lvl3pPr marL="1148029" indent="0">
              <a:buNone/>
              <a:defRPr sz="1300"/>
            </a:lvl3pPr>
            <a:lvl4pPr marL="1722044" indent="0">
              <a:buNone/>
              <a:defRPr sz="1100"/>
            </a:lvl4pPr>
            <a:lvl5pPr marL="2296058" indent="0">
              <a:buNone/>
              <a:defRPr sz="1100"/>
            </a:lvl5pPr>
            <a:lvl6pPr marL="2870073" indent="0">
              <a:buNone/>
              <a:defRPr sz="1100"/>
            </a:lvl6pPr>
            <a:lvl7pPr marL="3444088" indent="0">
              <a:buNone/>
              <a:defRPr sz="1100"/>
            </a:lvl7pPr>
            <a:lvl8pPr marL="4018102" indent="0">
              <a:buNone/>
              <a:defRPr sz="1100"/>
            </a:lvl8pPr>
            <a:lvl9pPr marL="4592117" indent="0">
              <a:buNone/>
              <a:defRPr sz="11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
        <p:nvSpPr>
          <p:cNvPr id="8" name="Title 7"/>
          <p:cNvSpPr>
            <a:spLocks noGrp="1"/>
          </p:cNvSpPr>
          <p:nvPr>
            <p:ph type="title"/>
          </p:nvPr>
        </p:nvSpPr>
        <p:spPr/>
        <p:txBody>
          <a:bodyPr/>
          <a:lstStyle/>
          <a:p>
            <a:r>
              <a:rPr lang="zh-CN" altLang="en-US" smtClean="0"/>
              <a:t>单击此处编辑母版标题样式</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Rectangle 8"/>
          <p:cNvSpPr/>
          <p:nvPr/>
        </p:nvSpPr>
        <p:spPr>
          <a:xfrm>
            <a:off x="12657831" y="5111073"/>
            <a:ext cx="200919" cy="2121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
        <p:nvSpPr>
          <p:cNvPr id="3" name="Picture Placeholder 2"/>
          <p:cNvSpPr>
            <a:spLocks noGrp="1"/>
          </p:cNvSpPr>
          <p:nvPr>
            <p:ph type="pic" idx="1"/>
          </p:nvPr>
        </p:nvSpPr>
        <p:spPr>
          <a:xfrm>
            <a:off x="-1" y="0"/>
            <a:ext cx="12657483" cy="5111073"/>
          </a:xfrm>
          <a:solidFill>
            <a:schemeClr val="bg1">
              <a:lumMod val="75000"/>
            </a:schemeClr>
          </a:solidFill>
        </p:spPr>
        <p:txBody>
          <a:bodyPr/>
          <a:lstStyle>
            <a:lvl1pPr marL="0" indent="0">
              <a:buNone/>
              <a:defRPr sz="4000"/>
            </a:lvl1pPr>
            <a:lvl2pPr marL="574015" indent="0">
              <a:buNone/>
              <a:defRPr sz="3500"/>
            </a:lvl2pPr>
            <a:lvl3pPr marL="1148029" indent="0">
              <a:buNone/>
              <a:defRPr sz="3000"/>
            </a:lvl3pPr>
            <a:lvl4pPr marL="1722044" indent="0">
              <a:buNone/>
              <a:defRPr sz="2500"/>
            </a:lvl4pPr>
            <a:lvl5pPr marL="2296058" indent="0">
              <a:buNone/>
              <a:defRPr sz="2500"/>
            </a:lvl5pPr>
            <a:lvl6pPr marL="2870073" indent="0">
              <a:buNone/>
              <a:defRPr sz="2500"/>
            </a:lvl6pPr>
            <a:lvl7pPr marL="3444088" indent="0">
              <a:buNone/>
              <a:defRPr sz="2500"/>
            </a:lvl7pPr>
            <a:lvl8pPr marL="4018102" indent="0">
              <a:buNone/>
              <a:defRPr sz="2500"/>
            </a:lvl8pPr>
            <a:lvl9pPr marL="4592117" indent="0">
              <a:buNone/>
              <a:defRPr sz="2500"/>
            </a:lvl9pPr>
          </a:lstStyle>
          <a:p>
            <a:r>
              <a:rPr lang="zh-CN" altLang="en-US" smtClean="0"/>
              <a:t>单击图标添加图片</a:t>
            </a:r>
            <a:endParaRPr lang="en-US"/>
          </a:p>
        </p:txBody>
      </p:sp>
      <p:sp>
        <p:nvSpPr>
          <p:cNvPr id="4" name="Text Placeholder 3"/>
          <p:cNvSpPr>
            <a:spLocks noGrp="1"/>
          </p:cNvSpPr>
          <p:nvPr>
            <p:ph type="body" sz="half" idx="2"/>
          </p:nvPr>
        </p:nvSpPr>
        <p:spPr>
          <a:xfrm>
            <a:off x="642937" y="6027208"/>
            <a:ext cx="11465719" cy="482177"/>
          </a:xfrm>
        </p:spPr>
        <p:txBody>
          <a:bodyPr/>
          <a:lstStyle>
            <a:lvl1pPr marL="0" indent="0">
              <a:buNone/>
              <a:defRPr sz="2000"/>
            </a:lvl1pPr>
            <a:lvl2pPr marL="574015" indent="0">
              <a:buNone/>
              <a:defRPr sz="1500"/>
            </a:lvl2pPr>
            <a:lvl3pPr marL="1148029" indent="0">
              <a:buNone/>
              <a:defRPr sz="1300"/>
            </a:lvl3pPr>
            <a:lvl4pPr marL="1722044" indent="0">
              <a:buNone/>
              <a:defRPr sz="1100"/>
            </a:lvl4pPr>
            <a:lvl5pPr marL="2296058" indent="0">
              <a:buNone/>
              <a:defRPr sz="1100"/>
            </a:lvl5pPr>
            <a:lvl6pPr marL="2870073" indent="0">
              <a:buNone/>
              <a:defRPr sz="1100"/>
            </a:lvl6pPr>
            <a:lvl7pPr marL="3444088" indent="0">
              <a:buNone/>
              <a:defRPr sz="1100"/>
            </a:lvl7pPr>
            <a:lvl8pPr marL="4018102" indent="0">
              <a:buNone/>
              <a:defRPr sz="1100"/>
            </a:lvl8pPr>
            <a:lvl9pPr marL="4592117" indent="0">
              <a:buNone/>
              <a:defRPr sz="11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CA15C064-DD44-4CAC-873E-2D1F54821676}" type="slidenum">
              <a:rPr kumimoji="0" lang="en-US" smtClean="0"/>
              <a:pPr eaLnBrk="1" latinLnBrk="0" hangingPunct="1"/>
              <a:t>‹#›</a:t>
            </a:fld>
            <a:endParaRPr kumimoji="0" lang="en-US"/>
          </a:p>
        </p:txBody>
      </p:sp>
      <p:sp>
        <p:nvSpPr>
          <p:cNvPr id="8" name="Title 7"/>
          <p:cNvSpPr>
            <a:spLocks noGrp="1"/>
          </p:cNvSpPr>
          <p:nvPr>
            <p:ph type="title"/>
          </p:nvPr>
        </p:nvSpPr>
        <p:spPr>
          <a:xfrm>
            <a:off x="642937" y="5223580"/>
            <a:ext cx="11465719" cy="803628"/>
          </a:xfrm>
        </p:spPr>
        <p:txBody>
          <a:bodyPr anchor="t">
            <a:normAutofit/>
          </a:bodyPr>
          <a:lstStyle>
            <a:lvl1pPr>
              <a:defRPr sz="4000"/>
            </a:lvl1pPr>
          </a:lstStyle>
          <a:p>
            <a:r>
              <a:rPr lang="zh-CN" altLang="en-US" smtClean="0"/>
              <a:t>单击此处编辑母版标题样式</a:t>
            </a:r>
            <a:endParaRPr lang="en-US" dirty="0"/>
          </a:p>
        </p:txBody>
      </p:sp>
      <p:sp>
        <p:nvSpPr>
          <p:cNvPr id="10" name="Rectangle 9"/>
          <p:cNvSpPr/>
          <p:nvPr/>
        </p:nvSpPr>
        <p:spPr>
          <a:xfrm>
            <a:off x="12657831" y="0"/>
            <a:ext cx="200919" cy="51110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22594" y="289642"/>
            <a:ext cx="2893219" cy="6171192"/>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642937" y="289642"/>
            <a:ext cx="8465344" cy="6171192"/>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84039" y="385072"/>
            <a:ext cx="11090672" cy="139797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884039" y="1925358"/>
            <a:ext cx="11090672" cy="45890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884039" y="6703595"/>
            <a:ext cx="2893219" cy="385072"/>
          </a:xfrm>
        </p:spPr>
        <p:txBody>
          <a:bodyPr/>
          <a:lstStyle/>
          <a:p>
            <a:fld id="{33BFDFC5-D669-4DC9-94E3-07CA9AFCFD75}" type="datetimeFigureOut">
              <a:rPr lang="zh-CN" altLang="en-US" smtClean="0"/>
              <a:t>2021/3/24</a:t>
            </a:fld>
            <a:endParaRPr lang="zh-CN" altLang="en-US"/>
          </a:p>
        </p:txBody>
      </p:sp>
      <p:sp>
        <p:nvSpPr>
          <p:cNvPr id="5" name="页脚占位符 4"/>
          <p:cNvSpPr>
            <a:spLocks noGrp="1"/>
          </p:cNvSpPr>
          <p:nvPr>
            <p:ph type="ftr" sz="quarter" idx="11"/>
          </p:nvPr>
        </p:nvSpPr>
        <p:spPr>
          <a:xfrm>
            <a:off x="4259461" y="6703595"/>
            <a:ext cx="4339828" cy="385072"/>
          </a:xfrm>
        </p:spPr>
        <p:txBody>
          <a:bodyPr/>
          <a:lstStyle/>
          <a:p>
            <a:endParaRPr lang="zh-CN" altLang="en-US"/>
          </a:p>
        </p:txBody>
      </p:sp>
      <p:sp>
        <p:nvSpPr>
          <p:cNvPr id="6" name="灯片编号占位符 5"/>
          <p:cNvSpPr>
            <a:spLocks noGrp="1"/>
          </p:cNvSpPr>
          <p:nvPr>
            <p:ph type="sldNum" sz="quarter" idx="12"/>
          </p:nvPr>
        </p:nvSpPr>
        <p:spPr>
          <a:xfrm>
            <a:off x="9081492" y="6703595"/>
            <a:ext cx="2893219" cy="385072"/>
          </a:xfrm>
        </p:spPr>
        <p:txBody>
          <a:bodyPr/>
          <a:lstStyle/>
          <a:p>
            <a:fld id="{44375DF8-38CC-4446-8972-F296D6F24FB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37_Free Blank With Footer">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Tm="2000">
        <p:random/>
      </p:transition>
    </mc:Choice>
    <mc:Fallback xmlns="">
      <p:transition spd="slow" advTm="2000">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706516" y="2729678"/>
            <a:ext cx="11445719" cy="948288"/>
          </a:xfrm>
        </p:spPr>
        <p:txBody>
          <a:bodyPr lIns="101600" tIns="38100" rIns="25400" bIns="38100" anchor="t" anchorCtr="0">
            <a:noAutofit/>
          </a:bodyPr>
          <a:lstStyle>
            <a:lvl1pPr algn="ctr">
              <a:defRPr sz="5695" b="0" spc="600">
                <a:effectLst>
                  <a:outerShdw blurRad="38100" dist="38100" dir="2700000" algn="tl">
                    <a:srgbClr val="000000">
                      <a:alpha val="43137"/>
                    </a:srgbClr>
                  </a:outerShdw>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706516" y="3760978"/>
            <a:ext cx="11445719" cy="1002936"/>
          </a:xfrm>
        </p:spPr>
        <p:txBody>
          <a:bodyPr lIns="101600" tIns="38100" rIns="76200" bIns="38100">
            <a:noAutofit/>
          </a:bodyPr>
          <a:lstStyle>
            <a:lvl1pPr marL="0" indent="0" algn="ctr" eaLnBrk="1" fontAlgn="auto" latinLnBrk="0" hangingPunct="1">
              <a:lnSpc>
                <a:spcPct val="100000"/>
              </a:lnSpc>
              <a:buNone/>
              <a:defRPr sz="2530" u="none" strike="noStrike" kern="1200" cap="none" spc="200" normalizeH="0" baseline="0">
                <a:solidFill>
                  <a:schemeClr val="tx1"/>
                </a:solidFill>
                <a:uFillTx/>
              </a:defRPr>
            </a:lvl1pPr>
            <a:lvl2pPr marL="481965" indent="0" algn="ctr">
              <a:buNone/>
              <a:defRPr sz="2110"/>
            </a:lvl2pPr>
            <a:lvl3pPr marL="964565" indent="0" algn="ctr">
              <a:buNone/>
              <a:defRPr sz="1900"/>
            </a:lvl3pPr>
            <a:lvl4pPr marL="1446530" indent="0" algn="ctr">
              <a:buNone/>
              <a:defRPr sz="1685"/>
            </a:lvl4pPr>
            <a:lvl5pPr marL="1928495" indent="0" algn="ctr">
              <a:buNone/>
              <a:defRPr sz="1685"/>
            </a:lvl5pPr>
            <a:lvl6pPr marL="2411095" indent="0" algn="ctr">
              <a:buNone/>
              <a:defRPr sz="1685"/>
            </a:lvl6pPr>
            <a:lvl7pPr marL="2893060" indent="0" algn="ctr">
              <a:buNone/>
              <a:defRPr sz="1685"/>
            </a:lvl7pPr>
            <a:lvl8pPr marL="3375025" indent="0" algn="ctr">
              <a:buNone/>
              <a:defRPr sz="1685"/>
            </a:lvl8pPr>
            <a:lvl9pPr marL="3857625" indent="0" algn="ctr">
              <a:buNone/>
              <a:defRPr sz="1685"/>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a:xfrm>
            <a:off x="927853" y="6696722"/>
            <a:ext cx="2847656" cy="334107"/>
          </a:xfrm>
        </p:spPr>
        <p:txBody>
          <a:bodyPr/>
          <a:lstStyle/>
          <a:p>
            <a:fld id="{760FBDFE-C587-4B4C-A407-44438C67B59E}" type="datetimeFigureOut">
              <a:rPr lang="zh-CN" altLang="en-US" smtClean="0"/>
              <a:t>2021/3/24</a:t>
            </a:fld>
            <a:endParaRPr lang="zh-CN" altLang="en-US"/>
          </a:p>
        </p:txBody>
      </p:sp>
      <p:sp>
        <p:nvSpPr>
          <p:cNvPr id="17" name="页脚占位符 16"/>
          <p:cNvSpPr>
            <a:spLocks noGrp="1"/>
          </p:cNvSpPr>
          <p:nvPr>
            <p:ph type="ftr" sz="quarter" idx="11"/>
            <p:custDataLst>
              <p:tags r:id="rId4"/>
            </p:custDataLst>
          </p:nvPr>
        </p:nvSpPr>
        <p:spPr>
          <a:xfrm>
            <a:off x="4341094" y="6696722"/>
            <a:ext cx="4176563" cy="334107"/>
          </a:xfrm>
        </p:spPr>
        <p:txBody>
          <a:bodyPr/>
          <a:lstStyle/>
          <a:p>
            <a:endParaRPr lang="zh-CN" altLang="en-US" dirty="0"/>
          </a:p>
        </p:txBody>
      </p:sp>
      <p:sp>
        <p:nvSpPr>
          <p:cNvPr id="18" name="灯片编号占位符 17"/>
          <p:cNvSpPr>
            <a:spLocks noGrp="1"/>
          </p:cNvSpPr>
          <p:nvPr>
            <p:ph type="sldNum" sz="quarter" idx="12"/>
            <p:custDataLst>
              <p:tags r:id="rId5"/>
            </p:custDataLst>
          </p:nvPr>
        </p:nvSpPr>
        <p:spPr>
          <a:xfrm>
            <a:off x="9081492" y="6696722"/>
            <a:ext cx="2847656" cy="334107"/>
          </a:xfrm>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42937" y="241089"/>
            <a:ext cx="10929938" cy="4821766"/>
          </a:xfrm>
        </p:spPr>
        <p:txBody>
          <a:bodyPr anchor="ctr">
            <a:noAutofit/>
          </a:bodyPr>
          <a:lstStyle>
            <a:lvl1pPr>
              <a:lnSpc>
                <a:spcPct val="100000"/>
              </a:lnSpc>
              <a:defRPr sz="11000" spc="-100" baseline="0">
                <a:solidFill>
                  <a:schemeClr val="tx1"/>
                </a:solidFill>
              </a:defRPr>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642937" y="5062855"/>
            <a:ext cx="9644063" cy="964353"/>
          </a:xfrm>
        </p:spPr>
        <p:txBody>
          <a:bodyPr/>
          <a:lstStyle>
            <a:lvl1pPr marL="0" indent="0" algn="l">
              <a:buNone/>
              <a:defRPr b="0" cap="all" spc="151" baseline="0">
                <a:solidFill>
                  <a:schemeClr val="tx2"/>
                </a:solidFill>
                <a:latin typeface="+mj-lt"/>
              </a:defRPr>
            </a:lvl1pPr>
            <a:lvl2pPr marL="574015" indent="0" algn="ctr">
              <a:buNone/>
              <a:defRPr>
                <a:solidFill>
                  <a:schemeClr val="tx1">
                    <a:tint val="75000"/>
                  </a:schemeClr>
                </a:solidFill>
              </a:defRPr>
            </a:lvl2pPr>
            <a:lvl3pPr marL="1148029" indent="0" algn="ctr">
              <a:buNone/>
              <a:defRPr>
                <a:solidFill>
                  <a:schemeClr val="tx1">
                    <a:tint val="75000"/>
                  </a:schemeClr>
                </a:solidFill>
              </a:defRPr>
            </a:lvl3pPr>
            <a:lvl4pPr marL="1722044" indent="0" algn="ctr">
              <a:buNone/>
              <a:defRPr>
                <a:solidFill>
                  <a:schemeClr val="tx1">
                    <a:tint val="75000"/>
                  </a:schemeClr>
                </a:solidFill>
              </a:defRPr>
            </a:lvl4pPr>
            <a:lvl5pPr marL="2296058" indent="0" algn="ctr">
              <a:buNone/>
              <a:defRPr>
                <a:solidFill>
                  <a:schemeClr val="tx1">
                    <a:tint val="75000"/>
                  </a:schemeClr>
                </a:solidFill>
              </a:defRPr>
            </a:lvl5pPr>
            <a:lvl6pPr marL="2870073" indent="0" algn="ctr">
              <a:buNone/>
              <a:defRPr>
                <a:solidFill>
                  <a:schemeClr val="tx1">
                    <a:tint val="75000"/>
                  </a:schemeClr>
                </a:solidFill>
              </a:defRPr>
            </a:lvl6pPr>
            <a:lvl7pPr marL="3444088" indent="0" algn="ctr">
              <a:buNone/>
              <a:defRPr>
                <a:solidFill>
                  <a:schemeClr val="tx1">
                    <a:tint val="75000"/>
                  </a:schemeClr>
                </a:solidFill>
              </a:defRPr>
            </a:lvl7pPr>
            <a:lvl8pPr marL="4018102" indent="0" algn="ctr">
              <a:buNone/>
              <a:defRPr>
                <a:solidFill>
                  <a:schemeClr val="tx1">
                    <a:tint val="75000"/>
                  </a:schemeClr>
                </a:solidFill>
              </a:defRPr>
            </a:lvl8pPr>
            <a:lvl9pPr marL="4592117" indent="0" algn="ctr">
              <a:buNone/>
              <a:defRPr>
                <a:solidFill>
                  <a:schemeClr val="tx1">
                    <a:tint val="75000"/>
                  </a:schemeClr>
                </a:solidFill>
              </a:defRPr>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60FBDFE-C587-4B4C-A407-44438C67B59E}" type="datetimeFigureOut">
              <a:rPr lang="zh-CN" altLang="en-US" smtClean="0"/>
              <a:t>2021/3/24</a:t>
            </a:fld>
            <a:endParaRPr lang="zh-CN" altLang="en-US"/>
          </a:p>
        </p:txBody>
      </p:sp>
      <p:sp>
        <p:nvSpPr>
          <p:cNvPr id="5" name="Footer Placeholder 4"/>
          <p:cNvSpPr>
            <a:spLocks noGrp="1"/>
          </p:cNvSpPr>
          <p:nvPr>
            <p:ph type="ftr" sz="quarter" idx="11"/>
          </p:nvPr>
        </p:nvSpPr>
        <p:spPr/>
        <p:txBody>
          <a:bodyPr/>
          <a:lstStyle/>
          <a:p>
            <a:endParaRPr lang="zh-CN" altLang="en-US" dirty="0"/>
          </a:p>
        </p:txBody>
      </p:sp>
      <p:sp>
        <p:nvSpPr>
          <p:cNvPr id="9" name="Rectangle 8"/>
          <p:cNvSpPr/>
          <p:nvPr/>
        </p:nvSpPr>
        <p:spPr>
          <a:xfrm>
            <a:off x="12657831" y="5111073"/>
            <a:ext cx="200919" cy="212157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
        <p:nvSpPr>
          <p:cNvPr id="10" name="Rectangle 9"/>
          <p:cNvSpPr/>
          <p:nvPr/>
        </p:nvSpPr>
        <p:spPr>
          <a:xfrm>
            <a:off x="12657831" y="0"/>
            <a:ext cx="200919" cy="51110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9AE70B2-8BF9-45C0-BB95-33D1B9D3A854}" type="slidenum">
              <a:rPr lang="zh-CN" altLang="en-US" smtClean="0"/>
              <a:t>‹#›</a:t>
            </a:fld>
            <a:endParaRPr lang="zh-CN"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33BFDFC5-D669-4DC9-94E3-07CA9AFCFD75}" type="datetimeFigureOut">
              <a:rPr lang="zh-CN" altLang="en-US" smtClean="0"/>
              <a:t>2021/3/24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44375DF8-38CC-4446-8972-F296D6F24FB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42937" y="1526893"/>
            <a:ext cx="10929938" cy="4557239"/>
          </a:xfrm>
        </p:spPr>
        <p:txBody>
          <a:bodyPr anchor="ctr">
            <a:noAutofit/>
          </a:bodyPr>
          <a:lstStyle>
            <a:lvl1pPr algn="l">
              <a:lnSpc>
                <a:spcPct val="100000"/>
              </a:lnSpc>
              <a:defRPr sz="11000" b="0" cap="all" spc="-100" baseline="0">
                <a:solidFill>
                  <a:schemeClr val="tx1"/>
                </a:solidFill>
              </a:defRPr>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42937" y="241089"/>
            <a:ext cx="10929938" cy="1125079"/>
          </a:xfrm>
        </p:spPr>
        <p:txBody>
          <a:bodyPr anchor="b"/>
          <a:lstStyle>
            <a:lvl1pPr marL="0" indent="0">
              <a:buNone/>
              <a:defRPr sz="2500" b="0" cap="all" spc="151" baseline="0">
                <a:solidFill>
                  <a:schemeClr val="tx2"/>
                </a:solidFill>
                <a:latin typeface="+mj-lt"/>
              </a:defRPr>
            </a:lvl1pPr>
            <a:lvl2pPr marL="574015" indent="0">
              <a:buNone/>
              <a:defRPr sz="2300">
                <a:solidFill>
                  <a:schemeClr val="tx1">
                    <a:tint val="75000"/>
                  </a:schemeClr>
                </a:solidFill>
              </a:defRPr>
            </a:lvl2pPr>
            <a:lvl3pPr marL="1148029" indent="0">
              <a:buNone/>
              <a:defRPr sz="2000">
                <a:solidFill>
                  <a:schemeClr val="tx1">
                    <a:tint val="75000"/>
                  </a:schemeClr>
                </a:solidFill>
              </a:defRPr>
            </a:lvl3pPr>
            <a:lvl4pPr marL="1722044" indent="0">
              <a:buNone/>
              <a:defRPr sz="1800">
                <a:solidFill>
                  <a:schemeClr val="tx1">
                    <a:tint val="75000"/>
                  </a:schemeClr>
                </a:solidFill>
              </a:defRPr>
            </a:lvl4pPr>
            <a:lvl5pPr marL="2296058" indent="0">
              <a:buNone/>
              <a:defRPr sz="1800">
                <a:solidFill>
                  <a:schemeClr val="tx1">
                    <a:tint val="75000"/>
                  </a:schemeClr>
                </a:solidFill>
              </a:defRPr>
            </a:lvl5pPr>
            <a:lvl6pPr marL="2870073" indent="0">
              <a:buNone/>
              <a:defRPr sz="1800">
                <a:solidFill>
                  <a:schemeClr val="tx1">
                    <a:tint val="75000"/>
                  </a:schemeClr>
                </a:solidFill>
              </a:defRPr>
            </a:lvl6pPr>
            <a:lvl7pPr marL="3444088" indent="0">
              <a:buNone/>
              <a:defRPr sz="1800">
                <a:solidFill>
                  <a:schemeClr val="tx1">
                    <a:tint val="75000"/>
                  </a:schemeClr>
                </a:solidFill>
              </a:defRPr>
            </a:lvl7pPr>
            <a:lvl8pPr marL="4018102" indent="0">
              <a:buNone/>
              <a:defRPr sz="1800">
                <a:solidFill>
                  <a:schemeClr val="tx1">
                    <a:tint val="75000"/>
                  </a:schemeClr>
                </a:solidFill>
              </a:defRPr>
            </a:lvl8pPr>
            <a:lvl9pPr marL="4592117" indent="0">
              <a:buNone/>
              <a:defRPr sz="1800">
                <a:solidFill>
                  <a:schemeClr val="tx1">
                    <a:tint val="75000"/>
                  </a:schemeClr>
                </a:solidFill>
              </a:defRPr>
            </a:lvl9pPr>
          </a:lstStyle>
          <a:p>
            <a:pPr lvl="0"/>
            <a:r>
              <a:rPr lang="zh-CN" altLang="en-US" smtClean="0"/>
              <a:t>单击此处编辑母版文本样式</a:t>
            </a:r>
          </a:p>
        </p:txBody>
      </p:sp>
      <p:sp>
        <p:nvSpPr>
          <p:cNvPr id="7" name="Date Placeholder 6"/>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8" name="Slide Number Placeholder 7"/>
          <p:cNvSpPr>
            <a:spLocks noGrp="1"/>
          </p:cNvSpPr>
          <p:nvPr>
            <p:ph type="sldNum" sz="quarter" idx="11"/>
          </p:nvPr>
        </p:nvSpPr>
        <p:spPr/>
        <p:txBody>
          <a:bodyPr/>
          <a:lstStyle/>
          <a:p>
            <a:fld id="{CA15C064-DD44-4CAC-873E-2D1F54821676}" type="slidenum">
              <a:rPr kumimoji="0" lang="en-US" smtClean="0"/>
              <a:pPr eaLnBrk="1" latinLnBrk="0" hangingPunct="1"/>
              <a:t>‹#›</a:t>
            </a:fld>
            <a:endParaRPr kumimoji="0" lang="en-US"/>
          </a:p>
        </p:txBody>
      </p:sp>
      <p:sp>
        <p:nvSpPr>
          <p:cNvPr id="9" name="Footer Placeholder 8"/>
          <p:cNvSpPr>
            <a:spLocks noGrp="1"/>
          </p:cNvSpPr>
          <p:nvPr>
            <p:ph type="ftr" sz="quarter" idx="12"/>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2293144" y="1660831"/>
            <a:ext cx="4629150" cy="4773215"/>
          </a:xfrm>
        </p:spPr>
        <p:txBody>
          <a:bodyPr/>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7158038" y="1660831"/>
            <a:ext cx="4629150" cy="4773215"/>
          </a:xfrm>
        </p:spPr>
        <p:txBody>
          <a:bodyPr/>
          <a:lstStyle>
            <a:lvl1pPr>
              <a:defRPr sz="3500"/>
            </a:lvl1pPr>
            <a:lvl2pPr>
              <a:defRPr sz="3000"/>
            </a:lvl2pPr>
            <a:lvl3pPr>
              <a:defRPr sz="2500"/>
            </a:lvl3pPr>
            <a:lvl4pPr>
              <a:defRPr sz="2300"/>
            </a:lvl4pPr>
            <a:lvl5pPr>
              <a:defRPr sz="2300"/>
            </a:lvl5pPr>
            <a:lvl6pPr>
              <a:defRPr sz="2300"/>
            </a:lvl6pPr>
            <a:lvl7pPr>
              <a:defRPr sz="2300"/>
            </a:lvl7pPr>
            <a:lvl8pPr>
              <a:defRPr sz="2300"/>
            </a:lvl8pPr>
            <a:lvl9pPr>
              <a:defRPr sz="23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3/24/2021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CA15C064-DD44-4CAC-873E-2D1F54821676}"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2938" y="161061"/>
            <a:ext cx="8143875" cy="1446530"/>
          </a:xfrm>
          <a:prstGeom prst="rect">
            <a:avLst/>
          </a:prstGeom>
        </p:spPr>
        <p:txBody>
          <a:bodyPr vert="horz" lIns="114803" tIns="57401" rIns="114803" bIns="57401" rtlCol="0" anchor="b">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42938" y="1848344"/>
            <a:ext cx="10715625" cy="4612489"/>
          </a:xfrm>
          <a:prstGeom prst="rect">
            <a:avLst/>
          </a:prstGeom>
        </p:spPr>
        <p:txBody>
          <a:bodyPr vert="horz" lIns="114803" tIns="57401" rIns="114803" bIns="57401"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42938" y="6509386"/>
            <a:ext cx="4822031" cy="321451"/>
          </a:xfrm>
          <a:prstGeom prst="rect">
            <a:avLst/>
          </a:prstGeom>
        </p:spPr>
        <p:txBody>
          <a:bodyPr vert="horz" lIns="114803" tIns="57401" rIns="114803" bIns="0" rtlCol="0" anchor="b"/>
          <a:lstStyle>
            <a:lvl1pPr algn="l">
              <a:defRPr sz="1300">
                <a:solidFill>
                  <a:schemeClr val="tx1"/>
                </a:solidFill>
              </a:defRPr>
            </a:lvl1pPr>
          </a:lstStyle>
          <a:p>
            <a:fld id="{17D0EFEE-2756-4A20-BF2A-63F0A94F99AC}" type="datetime4">
              <a:rPr lang="en-US" smtClean="0"/>
              <a:pPr/>
              <a:t>March 24, 2021</a:t>
            </a:fld>
            <a:endParaRPr lang="en-US" dirty="0"/>
          </a:p>
        </p:txBody>
      </p:sp>
      <p:sp>
        <p:nvSpPr>
          <p:cNvPr id="5" name="Footer Placeholder 4"/>
          <p:cNvSpPr>
            <a:spLocks noGrp="1"/>
          </p:cNvSpPr>
          <p:nvPr>
            <p:ph type="ftr" sz="quarter" idx="3"/>
          </p:nvPr>
        </p:nvSpPr>
        <p:spPr>
          <a:xfrm>
            <a:off x="642938" y="6847579"/>
            <a:ext cx="4822031" cy="299351"/>
          </a:xfrm>
          <a:prstGeom prst="rect">
            <a:avLst/>
          </a:prstGeom>
        </p:spPr>
        <p:txBody>
          <a:bodyPr vert="horz" lIns="114803" tIns="57401" rIns="114803" bIns="57401" rtlCol="0" anchor="t"/>
          <a:lstStyle>
            <a:lvl1pPr algn="l">
              <a:defRPr sz="13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11801067" y="6142827"/>
            <a:ext cx="1387598" cy="513457"/>
          </a:xfrm>
          <a:prstGeom prst="rect">
            <a:avLst/>
          </a:prstGeom>
        </p:spPr>
        <p:txBody>
          <a:bodyPr vert="horz" lIns="114803" tIns="57401" rIns="114803" bIns="57401" rtlCol="0" anchor="ctr"/>
          <a:lstStyle>
            <a:lvl1pPr algn="l">
              <a:defRPr sz="30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12657831" y="0"/>
            <a:ext cx="200919" cy="144653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
        <p:nvSpPr>
          <p:cNvPr id="8" name="Rectangle 7"/>
          <p:cNvSpPr/>
          <p:nvPr/>
        </p:nvSpPr>
        <p:spPr>
          <a:xfrm>
            <a:off x="12657831" y="1446530"/>
            <a:ext cx="200919" cy="57861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114803" tIns="57401" rIns="114803" bIns="57401"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1148029" rtl="0" eaLnBrk="1" latinLnBrk="0" hangingPunct="1">
        <a:spcBef>
          <a:spcPct val="0"/>
        </a:spcBef>
        <a:buNone/>
        <a:defRPr sz="4500" kern="1200" cap="all" spc="-75" baseline="0">
          <a:solidFill>
            <a:schemeClr val="tx2"/>
          </a:solidFill>
          <a:latin typeface="+mj-lt"/>
          <a:ea typeface="+mj-ea"/>
          <a:cs typeface="+mj-cs"/>
        </a:defRPr>
      </a:lvl1pPr>
    </p:titleStyle>
    <p:bodyStyle>
      <a:lvl1pPr marL="0" indent="0" algn="l" defTabSz="1148029" rtl="0" eaLnBrk="1" latinLnBrk="0" hangingPunct="1">
        <a:spcBef>
          <a:spcPct val="20000"/>
        </a:spcBef>
        <a:spcAft>
          <a:spcPts val="753"/>
        </a:spcAft>
        <a:buFont typeface="Arial" pitchFamily="34" charset="0"/>
        <a:buNone/>
        <a:defRPr sz="2500" b="1" kern="1200">
          <a:solidFill>
            <a:schemeClr val="tx1"/>
          </a:solidFill>
          <a:latin typeface="+mn-lt"/>
          <a:ea typeface="+mn-ea"/>
          <a:cs typeface="+mn-cs"/>
        </a:defRPr>
      </a:lvl1pPr>
      <a:lvl2pPr marL="574015" indent="-229606" algn="l" defTabSz="1148029" rtl="0" eaLnBrk="1" latinLnBrk="0" hangingPunct="1">
        <a:spcBef>
          <a:spcPct val="20000"/>
        </a:spcBef>
        <a:buClr>
          <a:schemeClr val="tx2"/>
        </a:buClr>
        <a:buFont typeface="Arial" pitchFamily="34" charset="0"/>
        <a:buChar char="•"/>
        <a:defRPr sz="2500" kern="1200">
          <a:solidFill>
            <a:schemeClr val="tx1"/>
          </a:solidFill>
          <a:latin typeface="+mn-lt"/>
          <a:ea typeface="+mn-ea"/>
          <a:cs typeface="+mn-cs"/>
        </a:defRPr>
      </a:lvl2pPr>
      <a:lvl3pPr marL="1435037" indent="-287007" algn="l" defTabSz="1148029" rtl="0" eaLnBrk="1" latinLnBrk="0" hangingPunct="1">
        <a:spcBef>
          <a:spcPct val="20000"/>
        </a:spcBef>
        <a:buClr>
          <a:schemeClr val="tx2"/>
        </a:buClr>
        <a:buFont typeface="Arial" pitchFamily="34" charset="0"/>
        <a:buChar char="•"/>
        <a:defRPr sz="2300" kern="1200">
          <a:solidFill>
            <a:schemeClr val="tx1"/>
          </a:solidFill>
          <a:latin typeface="+mn-lt"/>
          <a:ea typeface="+mn-ea"/>
          <a:cs typeface="+mn-cs"/>
        </a:defRPr>
      </a:lvl3pPr>
      <a:lvl4pPr marL="2009051" indent="-287007" algn="l" defTabSz="1148029" rtl="0" eaLnBrk="1" latinLnBrk="0" hangingPunct="1">
        <a:spcBef>
          <a:spcPct val="20000"/>
        </a:spcBef>
        <a:buClr>
          <a:schemeClr val="tx2"/>
        </a:buClr>
        <a:buFont typeface="Arial" pitchFamily="34" charset="0"/>
        <a:buChar char="•"/>
        <a:defRPr sz="2300" kern="1200">
          <a:solidFill>
            <a:schemeClr val="tx1"/>
          </a:solidFill>
          <a:latin typeface="+mn-lt"/>
          <a:ea typeface="+mn-ea"/>
          <a:cs typeface="+mn-cs"/>
        </a:defRPr>
      </a:lvl4pPr>
      <a:lvl5pPr marL="2583066" indent="-287007" algn="l" defTabSz="1148029" rtl="0" eaLnBrk="1" latinLnBrk="0" hangingPunct="1">
        <a:spcBef>
          <a:spcPct val="20000"/>
        </a:spcBef>
        <a:buClr>
          <a:schemeClr val="tx2"/>
        </a:buClr>
        <a:buFont typeface="Arial" pitchFamily="34" charset="0"/>
        <a:buChar char="•"/>
        <a:defRPr sz="2300" kern="1200" baseline="0">
          <a:solidFill>
            <a:schemeClr val="tx1"/>
          </a:solidFill>
          <a:latin typeface="+mn-lt"/>
          <a:ea typeface="+mn-ea"/>
          <a:cs typeface="+mn-cs"/>
        </a:defRPr>
      </a:lvl5pPr>
      <a:lvl6pPr marL="3157080" indent="-287007" algn="l" defTabSz="1148029"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6pPr>
      <a:lvl7pPr marL="3731095" indent="-287007" algn="l" defTabSz="1148029"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7pPr>
      <a:lvl8pPr marL="4305110" indent="-287007" algn="l" defTabSz="1148029"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8pPr>
      <a:lvl9pPr marL="4879124" indent="-287007" algn="l" defTabSz="1148029"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9pPr>
    </p:bodyStyle>
    <p:otherStyle>
      <a:defPPr>
        <a:defRPr lang="en-US"/>
      </a:defPPr>
      <a:lvl1pPr marL="0" algn="l" defTabSz="1148029" rtl="0" eaLnBrk="1" latinLnBrk="0" hangingPunct="1">
        <a:defRPr sz="2300" kern="1200">
          <a:solidFill>
            <a:schemeClr val="tx1"/>
          </a:solidFill>
          <a:latin typeface="+mn-lt"/>
          <a:ea typeface="+mn-ea"/>
          <a:cs typeface="+mn-cs"/>
        </a:defRPr>
      </a:lvl1pPr>
      <a:lvl2pPr marL="574015" algn="l" defTabSz="1148029" rtl="0" eaLnBrk="1" latinLnBrk="0" hangingPunct="1">
        <a:defRPr sz="2300" kern="1200">
          <a:solidFill>
            <a:schemeClr val="tx1"/>
          </a:solidFill>
          <a:latin typeface="+mn-lt"/>
          <a:ea typeface="+mn-ea"/>
          <a:cs typeface="+mn-cs"/>
        </a:defRPr>
      </a:lvl2pPr>
      <a:lvl3pPr marL="1148029" algn="l" defTabSz="1148029" rtl="0" eaLnBrk="1" latinLnBrk="0" hangingPunct="1">
        <a:defRPr sz="2300" kern="1200">
          <a:solidFill>
            <a:schemeClr val="tx1"/>
          </a:solidFill>
          <a:latin typeface="+mn-lt"/>
          <a:ea typeface="+mn-ea"/>
          <a:cs typeface="+mn-cs"/>
        </a:defRPr>
      </a:lvl3pPr>
      <a:lvl4pPr marL="1722044" algn="l" defTabSz="1148029" rtl="0" eaLnBrk="1" latinLnBrk="0" hangingPunct="1">
        <a:defRPr sz="2300" kern="1200">
          <a:solidFill>
            <a:schemeClr val="tx1"/>
          </a:solidFill>
          <a:latin typeface="+mn-lt"/>
          <a:ea typeface="+mn-ea"/>
          <a:cs typeface="+mn-cs"/>
        </a:defRPr>
      </a:lvl4pPr>
      <a:lvl5pPr marL="2296058" algn="l" defTabSz="1148029" rtl="0" eaLnBrk="1" latinLnBrk="0" hangingPunct="1">
        <a:defRPr sz="2300" kern="1200">
          <a:solidFill>
            <a:schemeClr val="tx1"/>
          </a:solidFill>
          <a:latin typeface="+mn-lt"/>
          <a:ea typeface="+mn-ea"/>
          <a:cs typeface="+mn-cs"/>
        </a:defRPr>
      </a:lvl5pPr>
      <a:lvl6pPr marL="2870073" algn="l" defTabSz="1148029" rtl="0" eaLnBrk="1" latinLnBrk="0" hangingPunct="1">
        <a:defRPr sz="2300" kern="1200">
          <a:solidFill>
            <a:schemeClr val="tx1"/>
          </a:solidFill>
          <a:latin typeface="+mn-lt"/>
          <a:ea typeface="+mn-ea"/>
          <a:cs typeface="+mn-cs"/>
        </a:defRPr>
      </a:lvl6pPr>
      <a:lvl7pPr marL="3444088" algn="l" defTabSz="1148029" rtl="0" eaLnBrk="1" latinLnBrk="0" hangingPunct="1">
        <a:defRPr sz="2300" kern="1200">
          <a:solidFill>
            <a:schemeClr val="tx1"/>
          </a:solidFill>
          <a:latin typeface="+mn-lt"/>
          <a:ea typeface="+mn-ea"/>
          <a:cs typeface="+mn-cs"/>
        </a:defRPr>
      </a:lvl7pPr>
      <a:lvl8pPr marL="4018102" algn="l" defTabSz="1148029" rtl="0" eaLnBrk="1" latinLnBrk="0" hangingPunct="1">
        <a:defRPr sz="2300" kern="1200">
          <a:solidFill>
            <a:schemeClr val="tx1"/>
          </a:solidFill>
          <a:latin typeface="+mn-lt"/>
          <a:ea typeface="+mn-ea"/>
          <a:cs typeface="+mn-cs"/>
        </a:defRPr>
      </a:lvl8pPr>
      <a:lvl9pPr marL="4592117" algn="l" defTabSz="1148029"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2.xml"/><Relationship Id="rId7" Type="http://schemas.openxmlformats.org/officeDocument/2006/relationships/image" Target="../media/image4.pn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1.xml"/><Relationship Id="rId1" Type="http://schemas.openxmlformats.org/officeDocument/2006/relationships/tags" Target="../tags/tag20.xml"/><Relationship Id="rId4"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image" Target="../media/image6.png"/><Relationship Id="rId4" Type="http://schemas.openxmlformats.org/officeDocument/2006/relationships/notesSlide" Target="../notesSlides/notesSlide9.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7.jpeg"/><Relationship Id="rId4"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8.png"/><Relationship Id="rId4"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8.png"/><Relationship Id="rId4"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3.xml"/><Relationship Id="rId1" Type="http://schemas.openxmlformats.org/officeDocument/2006/relationships/tags" Target="../tags/tag32.xml"/><Relationship Id="rId4"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5.xml"/><Relationship Id="rId1" Type="http://schemas.openxmlformats.org/officeDocument/2006/relationships/tags" Target="../tags/tag34.xml"/><Relationship Id="rId4"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7.xml"/><Relationship Id="rId1" Type="http://schemas.openxmlformats.org/officeDocument/2006/relationships/tags" Target="../tags/tag36.xml"/><Relationship Id="rId4"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39.xml"/><Relationship Id="rId1" Type="http://schemas.openxmlformats.org/officeDocument/2006/relationships/tags" Target="../tags/tag38.xml"/><Relationship Id="rId4" Type="http://schemas.openxmlformats.org/officeDocument/2006/relationships/notesSlide" Target="../notesSlides/notesSlide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notesSlide" Target="../notesSlides/notesSlide18.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1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7.xml"/><Relationship Id="rId1" Type="http://schemas.openxmlformats.org/officeDocument/2006/relationships/tags" Target="../tags/tag46.xml"/><Relationship Id="rId4"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49.xml"/><Relationship Id="rId1" Type="http://schemas.openxmlformats.org/officeDocument/2006/relationships/tags" Target="../tags/tag48.xml"/><Relationship Id="rId4"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notesSlide" Target="../notesSlides/notesSlide1.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1.xml"/><Relationship Id="rId1" Type="http://schemas.openxmlformats.org/officeDocument/2006/relationships/tags" Target="../tags/tag50.xml"/><Relationship Id="rId4"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3.xml"/><Relationship Id="rId1" Type="http://schemas.openxmlformats.org/officeDocument/2006/relationships/tags" Target="../tags/tag52.xml"/><Relationship Id="rId4"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5.xml"/><Relationship Id="rId1" Type="http://schemas.openxmlformats.org/officeDocument/2006/relationships/tags" Target="../tags/tag54.xml"/><Relationship Id="rId4"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7.xml"/><Relationship Id="rId1" Type="http://schemas.openxmlformats.org/officeDocument/2006/relationships/tags" Target="../tags/tag56.xml"/><Relationship Id="rId4"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59.xml"/><Relationship Id="rId1" Type="http://schemas.openxmlformats.org/officeDocument/2006/relationships/tags" Target="../tags/tag58.xml"/><Relationship Id="rId4" Type="http://schemas.openxmlformats.org/officeDocument/2006/relationships/notesSlide" Target="../notesSlides/notesSlide27.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notesSlide" Target="../notesSlides/notesSlide28.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3.xml"/><Relationship Id="rId1" Type="http://schemas.openxmlformats.org/officeDocument/2006/relationships/tags" Target="../tags/tag62.xml"/><Relationship Id="rId4" Type="http://schemas.openxmlformats.org/officeDocument/2006/relationships/notesSlide" Target="../notesSlides/notesSlide2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5.xml"/><Relationship Id="rId1" Type="http://schemas.openxmlformats.org/officeDocument/2006/relationships/tags" Target="../tags/tag64.xml"/><Relationship Id="rId4" Type="http://schemas.openxmlformats.org/officeDocument/2006/relationships/notesSlide" Target="../notesSlides/notesSlide30.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7.xml"/><Relationship Id="rId1" Type="http://schemas.openxmlformats.org/officeDocument/2006/relationships/tags" Target="../tags/tag66.xml"/><Relationship Id="rId4" Type="http://schemas.openxmlformats.org/officeDocument/2006/relationships/notesSlide" Target="../notesSlides/notesSlide3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notesSlide" Target="../notesSlides/notesSlide2.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69.xml"/><Relationship Id="rId1" Type="http://schemas.openxmlformats.org/officeDocument/2006/relationships/tags" Target="../tags/tag68.xml"/><Relationship Id="rId4" Type="http://schemas.openxmlformats.org/officeDocument/2006/relationships/notesSlide" Target="../notesSlides/notesSlide32.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71.xml"/><Relationship Id="rId1" Type="http://schemas.openxmlformats.org/officeDocument/2006/relationships/tags" Target="../tags/tag70.xml"/><Relationship Id="rId4" Type="http://schemas.openxmlformats.org/officeDocument/2006/relationships/notesSlide" Target="../notesSlides/notesSlide3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TextBox 148"/>
          <p:cNvSpPr txBox="1"/>
          <p:nvPr/>
        </p:nvSpPr>
        <p:spPr>
          <a:xfrm>
            <a:off x="2173154" y="1800776"/>
            <a:ext cx="2476020" cy="1206099"/>
          </a:xfrm>
          <a:prstGeom prst="rect">
            <a:avLst/>
          </a:prstGeom>
          <a:noFill/>
        </p:spPr>
        <p:txBody>
          <a:bodyPr vert="horz" wrap="square" rtlCol="0">
            <a:spAutoFit/>
          </a:bodyPr>
          <a:lstStyle/>
          <a:p>
            <a:pPr>
              <a:lnSpc>
                <a:spcPct val="120000"/>
              </a:lnSpc>
            </a:pPr>
            <a:r>
              <a:rPr lang="zh-CN" altLang="en-US" sz="6600" b="1" cap="all" spc="3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目录</a:t>
            </a:r>
            <a:endParaRPr lang="en-US" altLang="zh-CN" sz="6600" b="1" cap="all" spc="3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endParaRPr>
          </a:p>
        </p:txBody>
      </p:sp>
      <p:sp>
        <p:nvSpPr>
          <p:cNvPr id="15" name="TextBox 148"/>
          <p:cNvSpPr txBox="1"/>
          <p:nvPr/>
        </p:nvSpPr>
        <p:spPr>
          <a:xfrm>
            <a:off x="2173154" y="2868937"/>
            <a:ext cx="3346876" cy="830164"/>
          </a:xfrm>
          <a:prstGeom prst="rect">
            <a:avLst/>
          </a:prstGeom>
          <a:noFill/>
        </p:spPr>
        <p:txBody>
          <a:bodyPr vert="horz" wrap="square" rtlCol="0">
            <a:spAutoFit/>
          </a:bodyPr>
          <a:lstStyle/>
          <a:p>
            <a:pPr>
              <a:lnSpc>
                <a:spcPct val="120000"/>
              </a:lnSpc>
            </a:pPr>
            <a:r>
              <a:rPr lang="en-US" altLang="zh-CN" sz="4400" b="1"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CONTENTS</a:t>
            </a:r>
          </a:p>
        </p:txBody>
      </p:sp>
      <p:sp>
        <p:nvSpPr>
          <p:cNvPr id="1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18"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17" name="矩形 16"/>
          <p:cNvSpPr/>
          <p:nvPr/>
        </p:nvSpPr>
        <p:spPr>
          <a:xfrm>
            <a:off x="7983220" y="990848"/>
            <a:ext cx="4521835" cy="386080"/>
          </a:xfrm>
          <a:prstGeom prst="rect">
            <a:avLst/>
          </a:prstGeom>
          <a:effectLst/>
        </p:spPr>
        <p:txBody>
          <a:bodyPr wrap="square">
            <a:spAutoFit/>
          </a:bodyPr>
          <a:lstStyle/>
          <a:p>
            <a:pPr marL="0" indent="0" algn="l">
              <a:lnSpc>
                <a:spcPct val="80000"/>
              </a:lnSpc>
              <a:buFont typeface="Wingdings" panose="05000000000000000000" charset="0"/>
              <a:buNone/>
            </a:pP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02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2400" dirty="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19" name="矩形 18"/>
          <p:cNvSpPr/>
          <p:nvPr/>
        </p:nvSpPr>
        <p:spPr>
          <a:xfrm>
            <a:off x="7983220" y="3850888"/>
            <a:ext cx="4521200" cy="386080"/>
          </a:xfrm>
          <a:prstGeom prst="rect">
            <a:avLst/>
          </a:prstGeom>
          <a:effectLst/>
        </p:spPr>
        <p:txBody>
          <a:bodyPr wrap="square">
            <a:spAutoFit/>
          </a:bodyPr>
          <a:lstStyle/>
          <a:p>
            <a:pPr marL="0" indent="0" algn="l">
              <a:lnSpc>
                <a:spcPct val="80000"/>
              </a:lnSpc>
              <a:spcBef>
                <a:spcPts val="100"/>
              </a:spcBef>
              <a:spcAft>
                <a:spcPts val="100"/>
              </a:spcAft>
              <a:buFont typeface="Wingdings" panose="05000000000000000000" charset="0"/>
              <a:buNone/>
            </a:pP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06  /   </a:t>
            </a:r>
            <a:r>
              <a:rPr lang="zh-CN" altLang="en-US" sz="2400" noProof="0" dirty="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意外事故应急预案</a:t>
            </a:r>
          </a:p>
        </p:txBody>
      </p:sp>
      <p:sp>
        <p:nvSpPr>
          <p:cNvPr id="2" name="矩形 1"/>
          <p:cNvSpPr/>
          <p:nvPr/>
        </p:nvSpPr>
        <p:spPr>
          <a:xfrm>
            <a:off x="7983220" y="275838"/>
            <a:ext cx="3863975" cy="386080"/>
          </a:xfrm>
          <a:prstGeom prst="rect">
            <a:avLst/>
          </a:prstGeom>
          <a:effectLst/>
        </p:spPr>
        <p:txBody>
          <a:bodyPr wrap="square">
            <a:spAutoFit/>
          </a:bodyPr>
          <a:lstStyle/>
          <a:p>
            <a:pPr marL="0" algn="l">
              <a:lnSpc>
                <a:spcPct val="80000"/>
              </a:lnSpc>
              <a:spcBef>
                <a:spcPts val="100"/>
              </a:spcBef>
              <a:buClrTx/>
              <a:buSzTx/>
              <a:buFont typeface="Wingdings" panose="05000000000000000000" charset="0"/>
              <a:buNone/>
            </a:pPr>
            <a:r>
              <a:rPr lang="zh-CN" altLang="en-US"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01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危险废物定义</a:t>
            </a:r>
          </a:p>
        </p:txBody>
      </p:sp>
      <p:sp>
        <p:nvSpPr>
          <p:cNvPr id="6" name="矩形 5"/>
          <p:cNvSpPr/>
          <p:nvPr/>
        </p:nvSpPr>
        <p:spPr>
          <a:xfrm>
            <a:off x="7983220" y="4565898"/>
            <a:ext cx="3863975" cy="386080"/>
          </a:xfrm>
          <a:prstGeom prst="rect">
            <a:avLst/>
          </a:prstGeom>
          <a:effectLst/>
        </p:spPr>
        <p:txBody>
          <a:bodyPr wrap="none">
            <a:spAutoFit/>
          </a:bodyPr>
          <a:lstStyle/>
          <a:p>
            <a:pPr marL="0" algn="l">
              <a:lnSpc>
                <a:spcPct val="80000"/>
              </a:lnSpc>
              <a:spcBef>
                <a:spcPts val="100"/>
              </a:spcBef>
              <a:buClrTx/>
              <a:buSzTx/>
              <a:buFont typeface="Wingdings" panose="05000000000000000000" charset="0"/>
              <a:buNone/>
            </a:pPr>
            <a:r>
              <a:rPr lang="zh-CN" altLang="en-US"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a:t>
            </a: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7</a:t>
            </a:r>
            <a:r>
              <a:rPr lang="zh-CN" altLang="en-US"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产废单位责任与义务</a:t>
            </a:r>
          </a:p>
        </p:txBody>
      </p:sp>
      <p:sp>
        <p:nvSpPr>
          <p:cNvPr id="3" name="矩形 2"/>
          <p:cNvSpPr/>
          <p:nvPr/>
        </p:nvSpPr>
        <p:spPr>
          <a:xfrm>
            <a:off x="7983220" y="1705858"/>
            <a:ext cx="4521835" cy="386080"/>
          </a:xfrm>
          <a:prstGeom prst="rect">
            <a:avLst/>
          </a:prstGeom>
          <a:effectLst/>
        </p:spPr>
        <p:txBody>
          <a:bodyPr wrap="square">
            <a:spAutoFit/>
          </a:bodyPr>
          <a:lstStyle/>
          <a:p>
            <a:pPr marL="0" indent="0" algn="l">
              <a:lnSpc>
                <a:spcPct val="80000"/>
              </a:lnSpc>
              <a:buFont typeface="Wingdings" panose="05000000000000000000" charset="0"/>
              <a:buNone/>
            </a:pP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03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危险废物管理台账</a:t>
            </a:r>
            <a:endParaRPr lang="zh-CN" altLang="en-US" sz="2400" dirty="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4" name="矩形 3"/>
          <p:cNvSpPr/>
          <p:nvPr/>
        </p:nvSpPr>
        <p:spPr>
          <a:xfrm>
            <a:off x="7983220" y="2420868"/>
            <a:ext cx="4521835" cy="386080"/>
          </a:xfrm>
          <a:prstGeom prst="rect">
            <a:avLst/>
          </a:prstGeom>
          <a:effectLst/>
        </p:spPr>
        <p:txBody>
          <a:bodyPr wrap="square">
            <a:spAutoFit/>
          </a:bodyPr>
          <a:lstStyle/>
          <a:p>
            <a:pPr marL="0" indent="0" algn="l">
              <a:lnSpc>
                <a:spcPct val="80000"/>
              </a:lnSpc>
              <a:buFont typeface="Wingdings" panose="05000000000000000000" charset="0"/>
              <a:buNone/>
            </a:pP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04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危险废物申报登记</a:t>
            </a:r>
            <a:endParaRPr lang="zh-CN" altLang="en-US" sz="2400" dirty="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
        <p:nvSpPr>
          <p:cNvPr id="5" name="矩形 4"/>
          <p:cNvSpPr/>
          <p:nvPr/>
        </p:nvSpPr>
        <p:spPr>
          <a:xfrm>
            <a:off x="7983220" y="3135878"/>
            <a:ext cx="4521835" cy="386080"/>
          </a:xfrm>
          <a:prstGeom prst="rect">
            <a:avLst/>
          </a:prstGeom>
          <a:effectLst/>
        </p:spPr>
        <p:txBody>
          <a:bodyPr wrap="square">
            <a:spAutoFit/>
          </a:bodyPr>
          <a:lstStyle/>
          <a:p>
            <a:pPr marL="0" indent="0" algn="l">
              <a:lnSpc>
                <a:spcPct val="80000"/>
              </a:lnSpc>
              <a:buFont typeface="Wingdings" panose="05000000000000000000" charset="0"/>
              <a:buNone/>
            </a:pPr>
            <a:r>
              <a:rPr lang="en-US" altLang="zh-CN" sz="2400"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Arial" panose="020B0604020202020204" pitchFamily="34" charset="0"/>
              </a:rPr>
              <a:t>05  /   </a:t>
            </a:r>
            <a:r>
              <a:rPr lang="zh-CN" altLang="en-US" sz="24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危险废物管理计划备案</a:t>
            </a:r>
            <a:endParaRPr lang="zh-CN" altLang="en-US" sz="2400" dirty="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188" name="Picture 52"/>
          <p:cNvPicPr>
            <a:picLocks noChangeAspect="1"/>
          </p:cNvPicPr>
          <p:nvPr/>
        </p:nvPicPr>
        <p:blipFill>
          <a:blip r:embed="rId5"/>
          <a:stretch>
            <a:fillRect/>
          </a:stretch>
        </p:blipFill>
        <p:spPr>
          <a:xfrm>
            <a:off x="1899669" y="2045666"/>
            <a:ext cx="2099478" cy="1778026"/>
          </a:xfrm>
          <a:prstGeom prst="rect">
            <a:avLst/>
          </a:prstGeom>
          <a:noFill/>
          <a:ln w="9525">
            <a:noFill/>
          </a:ln>
        </p:spPr>
      </p:pic>
      <p:pic>
        <p:nvPicPr>
          <p:cNvPr id="91189" name="Picture 53"/>
          <p:cNvPicPr>
            <a:picLocks noChangeAspect="1"/>
          </p:cNvPicPr>
          <p:nvPr/>
        </p:nvPicPr>
        <p:blipFill>
          <a:blip r:embed="rId6"/>
          <a:stretch>
            <a:fillRect/>
          </a:stretch>
        </p:blipFill>
        <p:spPr>
          <a:xfrm>
            <a:off x="5224679" y="1955258"/>
            <a:ext cx="1999024" cy="2039205"/>
          </a:xfrm>
          <a:prstGeom prst="rect">
            <a:avLst/>
          </a:prstGeom>
          <a:noFill/>
          <a:ln w="9525">
            <a:noFill/>
          </a:ln>
        </p:spPr>
      </p:pic>
      <p:pic>
        <p:nvPicPr>
          <p:cNvPr id="91190" name="Picture 54"/>
          <p:cNvPicPr>
            <a:picLocks noChangeAspect="1"/>
          </p:cNvPicPr>
          <p:nvPr/>
        </p:nvPicPr>
        <p:blipFill>
          <a:blip r:embed="rId7"/>
          <a:stretch>
            <a:fillRect/>
          </a:stretch>
        </p:blipFill>
        <p:spPr>
          <a:xfrm>
            <a:off x="8705391" y="1864850"/>
            <a:ext cx="2973423" cy="2220022"/>
          </a:xfrm>
          <a:prstGeom prst="rect">
            <a:avLst/>
          </a:prstGeom>
          <a:noFill/>
          <a:ln w="9525">
            <a:noFill/>
          </a:ln>
        </p:spPr>
      </p:pic>
      <p:pic>
        <p:nvPicPr>
          <p:cNvPr id="91192" name="Picture 56"/>
          <p:cNvPicPr>
            <a:picLocks noChangeAspect="1"/>
          </p:cNvPicPr>
          <p:nvPr/>
        </p:nvPicPr>
        <p:blipFill>
          <a:blip r:embed="rId8"/>
          <a:stretch>
            <a:fillRect/>
          </a:stretch>
        </p:blipFill>
        <p:spPr>
          <a:xfrm>
            <a:off x="4827887" y="4844970"/>
            <a:ext cx="3375237" cy="1706034"/>
          </a:xfrm>
          <a:prstGeom prst="rect">
            <a:avLst/>
          </a:prstGeom>
          <a:noFill/>
          <a:ln w="9525">
            <a:noFill/>
          </a:ln>
        </p:spPr>
      </p:pic>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91188"/>
                                        </p:tgtEl>
                                        <p:attrNameLst>
                                          <p:attrName>style.visibility</p:attrName>
                                        </p:attrNameLst>
                                      </p:cBhvr>
                                      <p:to>
                                        <p:strVal val="visible"/>
                                      </p:to>
                                    </p:set>
                                    <p:animEffect transition="in" filter="diamond(in)">
                                      <p:cBhvr>
                                        <p:cTn id="7" dur="500"/>
                                        <p:tgtEl>
                                          <p:spTgt spid="91188"/>
                                        </p:tgtEl>
                                      </p:cBhvr>
                                    </p:animEffect>
                                  </p:childTnLst>
                                </p:cTn>
                              </p:par>
                            </p:childTnLst>
                          </p:cTn>
                        </p:par>
                        <p:par>
                          <p:cTn id="8" fill="hold">
                            <p:stCondLst>
                              <p:cond delay="500"/>
                            </p:stCondLst>
                            <p:childTnLst>
                              <p:par>
                                <p:cTn id="9" presetID="8" presetClass="entr" presetSubtype="16" fill="hold" nodeType="afterEffect">
                                  <p:stCondLst>
                                    <p:cond delay="0"/>
                                  </p:stCondLst>
                                  <p:childTnLst>
                                    <p:set>
                                      <p:cBhvr>
                                        <p:cTn id="10" dur="1" fill="hold">
                                          <p:stCondLst>
                                            <p:cond delay="0"/>
                                          </p:stCondLst>
                                        </p:cTn>
                                        <p:tgtEl>
                                          <p:spTgt spid="91189"/>
                                        </p:tgtEl>
                                        <p:attrNameLst>
                                          <p:attrName>style.visibility</p:attrName>
                                        </p:attrNameLst>
                                      </p:cBhvr>
                                      <p:to>
                                        <p:strVal val="visible"/>
                                      </p:to>
                                    </p:set>
                                    <p:animEffect transition="in" filter="diamond(in)">
                                      <p:cBhvr>
                                        <p:cTn id="11" dur="500"/>
                                        <p:tgtEl>
                                          <p:spTgt spid="91189"/>
                                        </p:tgtEl>
                                      </p:cBhvr>
                                    </p:animEffect>
                                  </p:childTnLst>
                                </p:cTn>
                              </p:par>
                            </p:childTnLst>
                          </p:cTn>
                        </p:par>
                        <p:par>
                          <p:cTn id="12" fill="hold">
                            <p:stCondLst>
                              <p:cond delay="1000"/>
                            </p:stCondLst>
                            <p:childTnLst>
                              <p:par>
                                <p:cTn id="13" presetID="8" presetClass="entr" presetSubtype="16" fill="hold" nodeType="afterEffect">
                                  <p:stCondLst>
                                    <p:cond delay="0"/>
                                  </p:stCondLst>
                                  <p:childTnLst>
                                    <p:set>
                                      <p:cBhvr>
                                        <p:cTn id="14" dur="1" fill="hold">
                                          <p:stCondLst>
                                            <p:cond delay="0"/>
                                          </p:stCondLst>
                                        </p:cTn>
                                        <p:tgtEl>
                                          <p:spTgt spid="91190"/>
                                        </p:tgtEl>
                                        <p:attrNameLst>
                                          <p:attrName>style.visibility</p:attrName>
                                        </p:attrNameLst>
                                      </p:cBhvr>
                                      <p:to>
                                        <p:strVal val="visible"/>
                                      </p:to>
                                    </p:set>
                                    <p:animEffect transition="in" filter="diamond(in)">
                                      <p:cBhvr>
                                        <p:cTn id="15" dur="500"/>
                                        <p:tgtEl>
                                          <p:spTgt spid="91190"/>
                                        </p:tgtEl>
                                      </p:cBhvr>
                                    </p:animEffect>
                                  </p:childTnLst>
                                </p:cTn>
                              </p:par>
                            </p:childTnLst>
                          </p:cTn>
                        </p:par>
                        <p:par>
                          <p:cTn id="16" fill="hold">
                            <p:stCondLst>
                              <p:cond delay="1500"/>
                            </p:stCondLst>
                            <p:childTnLst>
                              <p:par>
                                <p:cTn id="17" presetID="8" presetClass="entr" presetSubtype="16" fill="hold" nodeType="afterEffect">
                                  <p:stCondLst>
                                    <p:cond delay="0"/>
                                  </p:stCondLst>
                                  <p:childTnLst>
                                    <p:set>
                                      <p:cBhvr>
                                        <p:cTn id="18" dur="1" fill="hold">
                                          <p:stCondLst>
                                            <p:cond delay="0"/>
                                          </p:stCondLst>
                                        </p:cTn>
                                        <p:tgtEl>
                                          <p:spTgt spid="91192"/>
                                        </p:tgtEl>
                                        <p:attrNameLst>
                                          <p:attrName>style.visibility</p:attrName>
                                        </p:attrNameLst>
                                      </p:cBhvr>
                                      <p:to>
                                        <p:strVal val="visible"/>
                                      </p:to>
                                    </p:set>
                                    <p:animEffect transition="in" filter="diamond(in)">
                                      <p:cBhvr>
                                        <p:cTn id="19" dur="500"/>
                                        <p:tgtEl>
                                          <p:spTgt spid="911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582" name="Group 10"/>
          <p:cNvGrpSpPr/>
          <p:nvPr/>
        </p:nvGrpSpPr>
        <p:grpSpPr>
          <a:xfrm>
            <a:off x="6817795" y="2243207"/>
            <a:ext cx="1885177" cy="760098"/>
            <a:chOff x="3692576" y="1742634"/>
            <a:chExt cx="2790379" cy="2796023"/>
          </a:xfrm>
        </p:grpSpPr>
        <p:grpSp>
          <p:nvGrpSpPr>
            <p:cNvPr id="24623" name="组合 79"/>
            <p:cNvGrpSpPr/>
            <p:nvPr/>
          </p:nvGrpSpPr>
          <p:grpSpPr>
            <a:xfrm>
              <a:off x="3692576" y="1742634"/>
              <a:ext cx="2790379" cy="2796023"/>
              <a:chOff x="6379729" y="2488774"/>
              <a:chExt cx="2513016" cy="2513016"/>
            </a:xfrm>
          </p:grpSpPr>
          <p:sp>
            <p:nvSpPr>
              <p:cNvPr id="2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3"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1" name="椭圆 80"/>
            <p:cNvSpPr/>
            <p:nvPr/>
          </p:nvSpPr>
          <p:spPr bwMode="auto">
            <a:xfrm>
              <a:off x="4101618" y="2137562"/>
              <a:ext cx="2016471" cy="2020558"/>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2110" b="0"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rPr>
                <a:t>3</a:t>
              </a:r>
            </a:p>
          </p:txBody>
        </p:sp>
      </p:grpSp>
      <p:grpSp>
        <p:nvGrpSpPr>
          <p:cNvPr id="24583" name="Group 10"/>
          <p:cNvGrpSpPr/>
          <p:nvPr/>
        </p:nvGrpSpPr>
        <p:grpSpPr>
          <a:xfrm>
            <a:off x="9563523" y="2246556"/>
            <a:ext cx="1885177" cy="758423"/>
            <a:chOff x="3692576" y="1742634"/>
            <a:chExt cx="2790379" cy="2796023"/>
          </a:xfrm>
        </p:grpSpPr>
        <p:grpSp>
          <p:nvGrpSpPr>
            <p:cNvPr id="24615" name="组合 79"/>
            <p:cNvGrpSpPr/>
            <p:nvPr/>
          </p:nvGrpSpPr>
          <p:grpSpPr>
            <a:xfrm>
              <a:off x="3692576" y="1742634"/>
              <a:ext cx="2790379" cy="2796023"/>
              <a:chOff x="6379729" y="2488774"/>
              <a:chExt cx="2513016" cy="2513016"/>
            </a:xfrm>
          </p:grpSpPr>
          <p:sp>
            <p:nvSpPr>
              <p:cNvPr id="27"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8"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6" name="椭圆 80"/>
            <p:cNvSpPr/>
            <p:nvPr/>
          </p:nvSpPr>
          <p:spPr bwMode="auto">
            <a:xfrm>
              <a:off x="4101618" y="2137562"/>
              <a:ext cx="2016471" cy="2020558"/>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zh-CN" sz="2110" b="0" i="0" u="none" strike="noStrike" kern="0" cap="none" spc="0" normalizeH="0" baseline="0" noProof="1" smtClean="0">
                  <a:ln>
                    <a:noFill/>
                  </a:ln>
                  <a:solidFill>
                    <a:srgbClr val="FFFFFF"/>
                  </a:solidFill>
                  <a:effectLst/>
                  <a:uLnTx/>
                  <a:uFillTx/>
                  <a:latin typeface="+mn-lt"/>
                  <a:ea typeface="+mn-lt"/>
                  <a:cs typeface="+mn-cs"/>
                </a:rPr>
                <a:t>4</a:t>
              </a:r>
              <a:endParaRPr kumimoji="0" lang="zh-CN" altLang="en-US" sz="2110" b="0" i="0" u="none" strike="noStrike" kern="0" cap="none" spc="0" normalizeH="0" baseline="0" noProof="1" smtClean="0">
                <a:ln>
                  <a:noFill/>
                </a:ln>
                <a:solidFill>
                  <a:srgbClr val="FFFFFF"/>
                </a:solidFill>
                <a:effectLst/>
                <a:uLnTx/>
                <a:uFillTx/>
                <a:latin typeface="+mn-lt"/>
                <a:ea typeface="+mn-lt"/>
                <a:cs typeface="+mn-cs"/>
              </a:endParaRPr>
            </a:p>
          </p:txBody>
        </p:sp>
      </p:grpSp>
      <p:sp>
        <p:nvSpPr>
          <p:cNvPr id="29" name="任意多边形 28"/>
          <p:cNvSpPr/>
          <p:nvPr/>
        </p:nvSpPr>
        <p:spPr>
          <a:xfrm>
            <a:off x="3685015" y="2535270"/>
            <a:ext cx="161817" cy="319367"/>
          </a:xfrm>
          <a:custGeom>
            <a:avLst/>
            <a:gdLst>
              <a:gd name="connsiteX0" fmla="*/ 6006 w 455949"/>
              <a:gd name="connsiteY0" fmla="*/ 0 h 899886"/>
              <a:gd name="connsiteX1" fmla="*/ 455949 w 455949"/>
              <a:gd name="connsiteY1" fmla="*/ 449943 h 899886"/>
              <a:gd name="connsiteX2" fmla="*/ 6006 w 455949"/>
              <a:gd name="connsiteY2" fmla="*/ 899886 h 899886"/>
              <a:gd name="connsiteX3" fmla="*/ 6006 w 455949"/>
              <a:gd name="connsiteY3" fmla="*/ 674915 h 899886"/>
              <a:gd name="connsiteX4" fmla="*/ 0 w 455949"/>
              <a:gd name="connsiteY4" fmla="*/ 674915 h 899886"/>
              <a:gd name="connsiteX5" fmla="*/ 224972 w 455949"/>
              <a:gd name="connsiteY5" fmla="*/ 449943 h 899886"/>
              <a:gd name="connsiteX6" fmla="*/ 1 w 455949"/>
              <a:gd name="connsiteY6" fmla="*/ 224972 h 899886"/>
              <a:gd name="connsiteX7" fmla="*/ 6006 w 455949"/>
              <a:gd name="connsiteY7" fmla="*/ 224972 h 899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5949" h="899886">
                <a:moveTo>
                  <a:pt x="6006" y="0"/>
                </a:moveTo>
                <a:lnTo>
                  <a:pt x="455949" y="449943"/>
                </a:lnTo>
                <a:lnTo>
                  <a:pt x="6006" y="899886"/>
                </a:lnTo>
                <a:lnTo>
                  <a:pt x="6006" y="674915"/>
                </a:lnTo>
                <a:lnTo>
                  <a:pt x="0" y="674915"/>
                </a:lnTo>
                <a:lnTo>
                  <a:pt x="224972" y="449943"/>
                </a:lnTo>
                <a:lnTo>
                  <a:pt x="1" y="224972"/>
                </a:lnTo>
                <a:lnTo>
                  <a:pt x="6006" y="224972"/>
                </a:lnTo>
                <a:close/>
              </a:path>
            </a:pathLst>
          </a:custGeom>
          <a:solidFill>
            <a:srgbClr val="595959"/>
          </a:soli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30" name="任意多边形 29"/>
          <p:cNvSpPr/>
          <p:nvPr/>
        </p:nvSpPr>
        <p:spPr>
          <a:xfrm>
            <a:off x="6348467" y="2535270"/>
            <a:ext cx="161817" cy="319367"/>
          </a:xfrm>
          <a:custGeom>
            <a:avLst/>
            <a:gdLst>
              <a:gd name="connsiteX0" fmla="*/ 6006 w 455949"/>
              <a:gd name="connsiteY0" fmla="*/ 0 h 899886"/>
              <a:gd name="connsiteX1" fmla="*/ 455949 w 455949"/>
              <a:gd name="connsiteY1" fmla="*/ 449943 h 899886"/>
              <a:gd name="connsiteX2" fmla="*/ 6006 w 455949"/>
              <a:gd name="connsiteY2" fmla="*/ 899886 h 899886"/>
              <a:gd name="connsiteX3" fmla="*/ 6006 w 455949"/>
              <a:gd name="connsiteY3" fmla="*/ 674915 h 899886"/>
              <a:gd name="connsiteX4" fmla="*/ 0 w 455949"/>
              <a:gd name="connsiteY4" fmla="*/ 674915 h 899886"/>
              <a:gd name="connsiteX5" fmla="*/ 224972 w 455949"/>
              <a:gd name="connsiteY5" fmla="*/ 449943 h 899886"/>
              <a:gd name="connsiteX6" fmla="*/ 1 w 455949"/>
              <a:gd name="connsiteY6" fmla="*/ 224972 h 899886"/>
              <a:gd name="connsiteX7" fmla="*/ 6006 w 455949"/>
              <a:gd name="connsiteY7" fmla="*/ 224972 h 899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5949" h="899886">
                <a:moveTo>
                  <a:pt x="6006" y="0"/>
                </a:moveTo>
                <a:lnTo>
                  <a:pt x="455949" y="449943"/>
                </a:lnTo>
                <a:lnTo>
                  <a:pt x="6006" y="899886"/>
                </a:lnTo>
                <a:lnTo>
                  <a:pt x="6006" y="674915"/>
                </a:lnTo>
                <a:lnTo>
                  <a:pt x="0" y="674915"/>
                </a:lnTo>
                <a:lnTo>
                  <a:pt x="224972" y="449943"/>
                </a:lnTo>
                <a:lnTo>
                  <a:pt x="1" y="224972"/>
                </a:lnTo>
                <a:lnTo>
                  <a:pt x="6006" y="224972"/>
                </a:lnTo>
                <a:close/>
              </a:path>
            </a:pathLst>
          </a:custGeom>
          <a:solidFill>
            <a:srgbClr val="595959"/>
          </a:soli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31" name="任意多边形 30"/>
          <p:cNvSpPr/>
          <p:nvPr/>
        </p:nvSpPr>
        <p:spPr>
          <a:xfrm>
            <a:off x="9011919" y="2535270"/>
            <a:ext cx="161817" cy="319367"/>
          </a:xfrm>
          <a:custGeom>
            <a:avLst/>
            <a:gdLst>
              <a:gd name="connsiteX0" fmla="*/ 6006 w 455949"/>
              <a:gd name="connsiteY0" fmla="*/ 0 h 899886"/>
              <a:gd name="connsiteX1" fmla="*/ 455949 w 455949"/>
              <a:gd name="connsiteY1" fmla="*/ 449943 h 899886"/>
              <a:gd name="connsiteX2" fmla="*/ 6006 w 455949"/>
              <a:gd name="connsiteY2" fmla="*/ 899886 h 899886"/>
              <a:gd name="connsiteX3" fmla="*/ 6006 w 455949"/>
              <a:gd name="connsiteY3" fmla="*/ 674915 h 899886"/>
              <a:gd name="connsiteX4" fmla="*/ 0 w 455949"/>
              <a:gd name="connsiteY4" fmla="*/ 674915 h 899886"/>
              <a:gd name="connsiteX5" fmla="*/ 224972 w 455949"/>
              <a:gd name="connsiteY5" fmla="*/ 449943 h 899886"/>
              <a:gd name="connsiteX6" fmla="*/ 1 w 455949"/>
              <a:gd name="connsiteY6" fmla="*/ 224972 h 899886"/>
              <a:gd name="connsiteX7" fmla="*/ 6006 w 455949"/>
              <a:gd name="connsiteY7" fmla="*/ 224972 h 899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55949" h="899886">
                <a:moveTo>
                  <a:pt x="6006" y="0"/>
                </a:moveTo>
                <a:lnTo>
                  <a:pt x="455949" y="449943"/>
                </a:lnTo>
                <a:lnTo>
                  <a:pt x="6006" y="899886"/>
                </a:lnTo>
                <a:lnTo>
                  <a:pt x="6006" y="674915"/>
                </a:lnTo>
                <a:lnTo>
                  <a:pt x="0" y="674915"/>
                </a:lnTo>
                <a:lnTo>
                  <a:pt x="224972" y="449943"/>
                </a:lnTo>
                <a:lnTo>
                  <a:pt x="1" y="224972"/>
                </a:lnTo>
                <a:lnTo>
                  <a:pt x="6006" y="224972"/>
                </a:lnTo>
                <a:close/>
              </a:path>
            </a:pathLst>
          </a:custGeom>
          <a:solidFill>
            <a:srgbClr val="595959"/>
          </a:solidFill>
          <a:ln w="25400" cap="flat" cmpd="sng" algn="ctr">
            <a:noFill/>
            <a:prstDash val="solid"/>
          </a:ln>
          <a:effectLst>
            <a:softEdge rad="0"/>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32" name="Content Placeholder 2"/>
          <p:cNvSpPr txBox="1"/>
          <p:nvPr/>
        </p:nvSpPr>
        <p:spPr>
          <a:xfrm>
            <a:off x="516014" y="3343883"/>
            <a:ext cx="2812697" cy="1026299"/>
          </a:xfrm>
          <a:prstGeom prst="rect">
            <a:avLst/>
          </a:prstGeom>
          <a:noFill/>
          <a:ln w="9525">
            <a:noFill/>
          </a:ln>
        </p:spPr>
        <p:txBody>
          <a:bodyPr/>
          <a:lstStyle/>
          <a:p>
            <a:pPr eaLnBrk="1" hangingPunct="1">
              <a:lnSpc>
                <a:spcPct val="150000"/>
              </a:lnSpc>
              <a:spcBef>
                <a:spcPts val="1000"/>
              </a:spcBef>
            </a:pPr>
            <a:r>
              <a:rPr lang="en-US" altLang="en-US" sz="1685" dirty="0">
                <a:latin typeface="微软雅黑" panose="020B0503020204020204" pitchFamily="34" charset="-122"/>
                <a:ea typeface="微软雅黑" panose="020B0503020204020204" pitchFamily="34" charset="-122"/>
              </a:rPr>
              <a:t>寻找具备处置资质的处置公司并签订处置合同</a:t>
            </a:r>
          </a:p>
        </p:txBody>
      </p:sp>
      <p:sp>
        <p:nvSpPr>
          <p:cNvPr id="34" name="Content Placeholder 2"/>
          <p:cNvSpPr txBox="1"/>
          <p:nvPr/>
        </p:nvSpPr>
        <p:spPr>
          <a:xfrm>
            <a:off x="3445907" y="3400096"/>
            <a:ext cx="3237950" cy="2876318"/>
          </a:xfrm>
          <a:prstGeom prst="rect">
            <a:avLst/>
          </a:prstGeom>
          <a:noFill/>
          <a:ln w="9525">
            <a:noFill/>
          </a:ln>
        </p:spPr>
        <p:txBody>
          <a:bodyPr/>
          <a:lstStyle/>
          <a:p>
            <a:pPr eaLnBrk="1" hangingPunct="1">
              <a:lnSpc>
                <a:spcPct val="100000"/>
              </a:lnSpc>
              <a:spcBef>
                <a:spcPts val="1000"/>
              </a:spcBef>
            </a:pPr>
            <a:r>
              <a:rPr lang="en-US" altLang="en-US" sz="1685" dirty="0">
                <a:latin typeface="微软雅黑" panose="020B0503020204020204" pitchFamily="34" charset="-122"/>
                <a:ea typeface="微软雅黑" panose="020B0503020204020204" pitchFamily="34" charset="-122"/>
                <a:cs typeface="微软雅黑" panose="020B0503020204020204" pitchFamily="34" charset="-122"/>
              </a:rPr>
              <a:t>向环保局提交危险废物转移书面申请（包括危险废物类别、化学品名称、数量、接收单位、运输单位以及转移时间等）</a:t>
            </a:r>
            <a:r>
              <a:rPr lang="zh-CN" altLang="en-US" sz="1685" dirty="0">
                <a:latin typeface="微软雅黑" panose="020B0503020204020204" pitchFamily="34" charset="-122"/>
                <a:ea typeface="微软雅黑" panose="020B0503020204020204" pitchFamily="34" charset="-122"/>
                <a:cs typeface="微软雅黑" panose="020B0503020204020204" pitchFamily="34" charset="-122"/>
              </a:rPr>
              <a:t>；</a:t>
            </a:r>
          </a:p>
          <a:p>
            <a:pPr eaLnBrk="1" hangingPunct="1">
              <a:lnSpc>
                <a:spcPct val="100000"/>
              </a:lnSpc>
              <a:spcBef>
                <a:spcPts val="1000"/>
              </a:spcBef>
            </a:pPr>
            <a:r>
              <a:rPr lang="en-US" altLang="en-US" sz="1685" dirty="0">
                <a:latin typeface="微软雅黑" panose="020B0503020204020204" pitchFamily="34" charset="-122"/>
                <a:ea typeface="微软雅黑" panose="020B0503020204020204" pitchFamily="34" charset="-122"/>
                <a:cs typeface="微软雅黑" panose="020B0503020204020204" pitchFamily="34" charset="-122"/>
              </a:rPr>
              <a:t>同时附危险废物转移计划报批表、处置协议、运输协议、处置公司营业执照和危险废物经营许可证、运输公司营业执照和道路危险货物运输许可证、危险废物运输应急预案等</a:t>
            </a:r>
            <a:r>
              <a:rPr lang="zh-CN" altLang="en-US" sz="1685" dirty="0">
                <a:latin typeface="微软雅黑" panose="020B0503020204020204" pitchFamily="34" charset="-122"/>
                <a:ea typeface="微软雅黑" panose="020B0503020204020204" pitchFamily="34" charset="-122"/>
                <a:cs typeface="微软雅黑" panose="020B0503020204020204" pitchFamily="34" charset="-122"/>
              </a:rPr>
              <a:t>；</a:t>
            </a:r>
          </a:p>
          <a:p>
            <a:pPr eaLnBrk="1" hangingPunct="1">
              <a:lnSpc>
                <a:spcPct val="100000"/>
              </a:lnSpc>
              <a:spcBef>
                <a:spcPts val="1000"/>
              </a:spcBef>
            </a:pPr>
            <a:r>
              <a:rPr lang="en-US" altLang="en-US" sz="1685" dirty="0">
                <a:latin typeface="微软雅黑" panose="020B0503020204020204" pitchFamily="34" charset="-122"/>
                <a:ea typeface="微软雅黑" panose="020B0503020204020204" pitchFamily="34" charset="-122"/>
                <a:cs typeface="微软雅黑" panose="020B0503020204020204" pitchFamily="34" charset="-122"/>
              </a:rPr>
              <a:t>以上资料一式4份</a:t>
            </a:r>
            <a:r>
              <a:rPr lang="zh-CN" altLang="en-US" sz="1685" dirty="0">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36" name="Content Placeholder 2"/>
          <p:cNvSpPr txBox="1"/>
          <p:nvPr/>
        </p:nvSpPr>
        <p:spPr>
          <a:xfrm>
            <a:off x="6821144" y="3433580"/>
            <a:ext cx="2608442" cy="2467807"/>
          </a:xfrm>
          <a:prstGeom prst="rect">
            <a:avLst/>
          </a:prstGeom>
          <a:noFill/>
          <a:ln w="9525">
            <a:noFill/>
          </a:ln>
        </p:spPr>
        <p:txBody>
          <a:bodyPr/>
          <a:lstStyle/>
          <a:p>
            <a:pPr eaLnBrk="1" hangingPunct="1">
              <a:lnSpc>
                <a:spcPct val="90000"/>
              </a:lnSpc>
              <a:spcBef>
                <a:spcPts val="1000"/>
              </a:spcBef>
            </a:pPr>
            <a:r>
              <a:rPr lang="en-US" altLang="en-US" sz="1685" dirty="0">
                <a:latin typeface="微软雅黑" panose="020B0503020204020204" pitchFamily="34" charset="-122"/>
                <a:ea typeface="微软雅黑" panose="020B0503020204020204" pitchFamily="34" charset="-122"/>
              </a:rPr>
              <a:t>跨市转移：待接到广安市环保局批复后方可办理转移手续；</a:t>
            </a:r>
          </a:p>
          <a:p>
            <a:pPr eaLnBrk="1" hangingPunct="1">
              <a:lnSpc>
                <a:spcPct val="90000"/>
              </a:lnSpc>
              <a:spcBef>
                <a:spcPts val="1000"/>
              </a:spcBef>
            </a:pPr>
            <a:r>
              <a:rPr lang="en-US" altLang="en-US" sz="1685" dirty="0">
                <a:latin typeface="微软雅黑" panose="020B0503020204020204" pitchFamily="34" charset="-122"/>
                <a:ea typeface="微软雅黑" panose="020B0503020204020204" pitchFamily="34" charset="-122"/>
              </a:rPr>
              <a:t>跨省转移的：待接到四川省环保厅批复后方可办理转移手续</a:t>
            </a:r>
            <a:r>
              <a:rPr lang="zh-CN" altLang="en-US" sz="1685" dirty="0">
                <a:latin typeface="微软雅黑" panose="020B0503020204020204" pitchFamily="34" charset="-122"/>
                <a:ea typeface="微软雅黑" panose="020B0503020204020204" pitchFamily="34" charset="-122"/>
              </a:rPr>
              <a:t>。</a:t>
            </a:r>
          </a:p>
        </p:txBody>
      </p:sp>
      <p:sp>
        <p:nvSpPr>
          <p:cNvPr id="38" name="Content Placeholder 2"/>
          <p:cNvSpPr txBox="1"/>
          <p:nvPr/>
        </p:nvSpPr>
        <p:spPr>
          <a:xfrm>
            <a:off x="9429585" y="3396747"/>
            <a:ext cx="3006907" cy="2380747"/>
          </a:xfrm>
          <a:prstGeom prst="rect">
            <a:avLst/>
          </a:prstGeom>
          <a:noFill/>
          <a:ln w="9525">
            <a:noFill/>
          </a:ln>
        </p:spPr>
        <p:txBody>
          <a:bodyPr/>
          <a:lstStyle/>
          <a:p>
            <a:pPr eaLnBrk="1" hangingPunct="1">
              <a:lnSpc>
                <a:spcPct val="90000"/>
              </a:lnSpc>
              <a:spcBef>
                <a:spcPts val="1000"/>
              </a:spcBef>
            </a:pPr>
            <a:r>
              <a:rPr lang="en-US" altLang="zh-CN" sz="1685" dirty="0">
                <a:latin typeface="微软雅黑" panose="020B0503020204020204" pitchFamily="34" charset="-122"/>
                <a:ea typeface="微软雅黑" panose="020B0503020204020204" pitchFamily="34" charset="-122"/>
              </a:rPr>
              <a:t>凭上级批复文件到</a:t>
            </a:r>
            <a:r>
              <a:rPr lang="zh-CN" altLang="en-US" sz="1685" dirty="0">
                <a:latin typeface="微软雅黑" panose="020B0503020204020204" pitchFamily="34" charset="-122"/>
                <a:ea typeface="微软雅黑" panose="020B0503020204020204" pitchFamily="34" charset="-122"/>
              </a:rPr>
              <a:t>广安市环保局领取转移联单</a:t>
            </a:r>
            <a:r>
              <a:rPr lang="en-US" altLang="en-US" sz="1685" dirty="0">
                <a:latin typeface="微软雅黑" panose="020B0503020204020204" pitchFamily="34" charset="-122"/>
                <a:ea typeface="微软雅黑" panose="020B0503020204020204" pitchFamily="34" charset="-122"/>
              </a:rPr>
              <a:t>；</a:t>
            </a:r>
          </a:p>
          <a:p>
            <a:pPr eaLnBrk="1" hangingPunct="1">
              <a:lnSpc>
                <a:spcPct val="90000"/>
              </a:lnSpc>
              <a:spcBef>
                <a:spcPts val="1000"/>
              </a:spcBef>
            </a:pPr>
            <a:r>
              <a:rPr lang="en-US" altLang="en-US" sz="1685" dirty="0">
                <a:latin typeface="微软雅黑" panose="020B0503020204020204" pitchFamily="34" charset="-122"/>
                <a:ea typeface="微软雅黑" panose="020B0503020204020204" pitchFamily="34" charset="-122"/>
              </a:rPr>
              <a:t>危险废物产生单位每转移一车、船（次）同类危险废物，应当填写一份联单。每车、船（次）有多类危险废物的，应当按每一类危险废物填写一份联单。</a:t>
            </a:r>
          </a:p>
        </p:txBody>
      </p:sp>
      <p:grpSp>
        <p:nvGrpSpPr>
          <p:cNvPr id="24597" name="Group 10"/>
          <p:cNvGrpSpPr/>
          <p:nvPr/>
        </p:nvGrpSpPr>
        <p:grpSpPr>
          <a:xfrm>
            <a:off x="1492087" y="2213071"/>
            <a:ext cx="1885177" cy="760098"/>
            <a:chOff x="3692576" y="1742634"/>
            <a:chExt cx="2790379" cy="2796023"/>
          </a:xfrm>
        </p:grpSpPr>
        <p:grpSp>
          <p:nvGrpSpPr>
            <p:cNvPr id="24607" name="组合 79"/>
            <p:cNvGrpSpPr/>
            <p:nvPr/>
          </p:nvGrpSpPr>
          <p:grpSpPr>
            <a:xfrm>
              <a:off x="3692576" y="1742634"/>
              <a:ext cx="2790379" cy="2796023"/>
              <a:chOff x="6379729" y="2488774"/>
              <a:chExt cx="2513016" cy="2513016"/>
            </a:xfrm>
          </p:grpSpPr>
          <p:sp>
            <p:nvSpPr>
              <p:cNvPr id="1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3"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1" name="椭圆 80"/>
            <p:cNvSpPr/>
            <p:nvPr/>
          </p:nvSpPr>
          <p:spPr bwMode="auto">
            <a:xfrm>
              <a:off x="4101618" y="2137562"/>
              <a:ext cx="2016471" cy="2020558"/>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2110" b="0"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rPr>
                <a:t>1</a:t>
              </a:r>
            </a:p>
          </p:txBody>
        </p:sp>
      </p:grpSp>
      <p:grpSp>
        <p:nvGrpSpPr>
          <p:cNvPr id="24598" name="Group 10"/>
          <p:cNvGrpSpPr/>
          <p:nvPr/>
        </p:nvGrpSpPr>
        <p:grpSpPr>
          <a:xfrm>
            <a:off x="4145733" y="2228139"/>
            <a:ext cx="1885177" cy="758424"/>
            <a:chOff x="3692576" y="1742634"/>
            <a:chExt cx="2790379" cy="2796023"/>
          </a:xfrm>
        </p:grpSpPr>
        <p:grpSp>
          <p:nvGrpSpPr>
            <p:cNvPr id="24599" name="组合 79"/>
            <p:cNvGrpSpPr/>
            <p:nvPr/>
          </p:nvGrpSpPr>
          <p:grpSpPr>
            <a:xfrm>
              <a:off x="3692576" y="1742634"/>
              <a:ext cx="2790379" cy="2796023"/>
              <a:chOff x="6379729" y="2488774"/>
              <a:chExt cx="2513016" cy="2513016"/>
            </a:xfrm>
          </p:grpSpPr>
          <p:sp>
            <p:nvSpPr>
              <p:cNvPr id="9" name="任意多边形 82"/>
              <p:cNvSpPr/>
              <p:nvPr/>
            </p:nvSpPr>
            <p:spPr>
              <a:xfrm rot="3738964">
                <a:off x="6379730" y="2488772"/>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0"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464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4" name="椭圆 80"/>
            <p:cNvSpPr/>
            <p:nvPr/>
          </p:nvSpPr>
          <p:spPr bwMode="auto">
            <a:xfrm>
              <a:off x="4101618" y="2137562"/>
              <a:ext cx="2016471" cy="2020558"/>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2110" b="0" i="0" u="none" strike="noStrike" kern="1200" cap="none" spc="0" normalizeH="0" baseline="0" noProof="1">
                  <a:ln>
                    <a:noFill/>
                  </a:ln>
                  <a:solidFill>
                    <a:srgbClr val="FFFFFF"/>
                  </a:solidFill>
                  <a:effectLst/>
                  <a:uLnTx/>
                  <a:uFillTx/>
                  <a:latin typeface="微软雅黑" panose="020B0503020204020204" pitchFamily="34" charset="-122"/>
                  <a:ea typeface="微软雅黑" panose="020B0503020204020204" pitchFamily="34" charset="-122"/>
                  <a:cs typeface="+mn-cs"/>
                </a:rPr>
                <a:t>2</a:t>
              </a:r>
            </a:p>
          </p:txBody>
        </p:sp>
      </p:grpSp>
      <p:sp>
        <p:nvSpPr>
          <p:cNvPr id="2" name="任意多边形 1"/>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5" name="任意多边形 4"/>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2">
                                            <p:txEl>
                                              <p:pRg st="0" end="0"/>
                                            </p:txEl>
                                          </p:spTgt>
                                        </p:tgtEl>
                                        <p:attrNameLst>
                                          <p:attrName>style.visibility</p:attrName>
                                        </p:attrNameLst>
                                      </p:cBhvr>
                                      <p:to>
                                        <p:strVal val="visible"/>
                                      </p:to>
                                    </p:set>
                                    <p:animEffect transition="in" filter="fade">
                                      <p:cBhvr>
                                        <p:cTn id="7" dur="500"/>
                                        <p:tgtEl>
                                          <p:spTgt spid="3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4">
                                            <p:txEl>
                                              <p:pRg st="0" end="0"/>
                                            </p:txEl>
                                          </p:spTgt>
                                        </p:tgtEl>
                                        <p:attrNameLst>
                                          <p:attrName>style.visibility</p:attrName>
                                        </p:attrNameLst>
                                      </p:cBhvr>
                                      <p:to>
                                        <p:strVal val="visible"/>
                                      </p:to>
                                    </p:set>
                                    <p:animEffect transition="in" filter="fade">
                                      <p:cBhvr>
                                        <p:cTn id="11" dur="500"/>
                                        <p:tgtEl>
                                          <p:spTgt spid="3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4">
                                            <p:txEl>
                                              <p:pRg st="1" end="1"/>
                                            </p:txEl>
                                          </p:spTgt>
                                        </p:tgtEl>
                                        <p:attrNameLst>
                                          <p:attrName>style.visibility</p:attrName>
                                        </p:attrNameLst>
                                      </p:cBhvr>
                                      <p:to>
                                        <p:strVal val="visible"/>
                                      </p:to>
                                    </p:set>
                                    <p:animEffect transition="in" filter="fade">
                                      <p:cBhvr>
                                        <p:cTn id="16" dur="500"/>
                                        <p:tgtEl>
                                          <p:spTgt spid="3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4">
                                            <p:txEl>
                                              <p:pRg st="2" end="2"/>
                                            </p:txEl>
                                          </p:spTgt>
                                        </p:tgtEl>
                                        <p:attrNameLst>
                                          <p:attrName>style.visibility</p:attrName>
                                        </p:attrNameLst>
                                      </p:cBhvr>
                                      <p:to>
                                        <p:strVal val="visible"/>
                                      </p:to>
                                    </p:set>
                                    <p:animEffect transition="in" filter="fade">
                                      <p:cBhvr>
                                        <p:cTn id="21" dur="500"/>
                                        <p:tgtEl>
                                          <p:spTgt spid="34">
                                            <p:txEl>
                                              <p:pRg st="2" end="2"/>
                                            </p:txEl>
                                          </p:spTgt>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36">
                                            <p:txEl>
                                              <p:pRg st="0" end="0"/>
                                            </p:txEl>
                                          </p:spTgt>
                                        </p:tgtEl>
                                        <p:attrNameLst>
                                          <p:attrName>style.visibility</p:attrName>
                                        </p:attrNameLst>
                                      </p:cBhvr>
                                      <p:to>
                                        <p:strVal val="visible"/>
                                      </p:to>
                                    </p:set>
                                    <p:animEffect transition="in" filter="fade">
                                      <p:cBhvr>
                                        <p:cTn id="25" dur="500"/>
                                        <p:tgtEl>
                                          <p:spTgt spid="3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6">
                                            <p:txEl>
                                              <p:pRg st="1" end="1"/>
                                            </p:txEl>
                                          </p:spTgt>
                                        </p:tgtEl>
                                        <p:attrNameLst>
                                          <p:attrName>style.visibility</p:attrName>
                                        </p:attrNameLst>
                                      </p:cBhvr>
                                      <p:to>
                                        <p:strVal val="visible"/>
                                      </p:to>
                                    </p:set>
                                    <p:animEffect transition="in" filter="fade">
                                      <p:cBhvr>
                                        <p:cTn id="30" dur="500"/>
                                        <p:tgtEl>
                                          <p:spTgt spid="36">
                                            <p:txEl>
                                              <p:pRg st="1" end="1"/>
                                            </p:txEl>
                                          </p:spTgt>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38">
                                            <p:txEl>
                                              <p:pRg st="0" end="0"/>
                                            </p:txEl>
                                          </p:spTgt>
                                        </p:tgtEl>
                                        <p:attrNameLst>
                                          <p:attrName>style.visibility</p:attrName>
                                        </p:attrNameLst>
                                      </p:cBhvr>
                                      <p:to>
                                        <p:strVal val="visible"/>
                                      </p:to>
                                    </p:set>
                                    <p:animEffect transition="in" filter="fade">
                                      <p:cBhvr>
                                        <p:cTn id="34" dur="500"/>
                                        <p:tgtEl>
                                          <p:spTgt spid="38">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8">
                                            <p:txEl>
                                              <p:pRg st="1" end="1"/>
                                            </p:txEl>
                                          </p:spTgt>
                                        </p:tgtEl>
                                        <p:attrNameLst>
                                          <p:attrName>style.visibility</p:attrName>
                                        </p:attrNameLst>
                                      </p:cBhvr>
                                      <p:to>
                                        <p:strVal val="visible"/>
                                      </p:to>
                                    </p:set>
                                    <p:animEffect transition="in" filter="fade">
                                      <p:cBhvr>
                                        <p:cTn id="39" dur="500"/>
                                        <p:tgtEl>
                                          <p:spTgt spid="3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build="p"/>
      <p:bldP spid="34" grpId="0" build="p"/>
      <p:bldP spid="36" grpId="0" build="p"/>
      <p:bldP spid="3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3"/>
          <p:cNvPicPr>
            <a:picLocks noChangeAspect="1"/>
          </p:cNvPicPr>
          <p:nvPr/>
        </p:nvPicPr>
        <p:blipFill>
          <a:blip r:embed="rId5"/>
          <a:stretch>
            <a:fillRect/>
          </a:stretch>
        </p:blipFill>
        <p:spPr>
          <a:xfrm>
            <a:off x="1748971" y="760589"/>
            <a:ext cx="4711268" cy="6338614"/>
          </a:xfrm>
          <a:prstGeom prst="rect">
            <a:avLst/>
          </a:prstGeom>
          <a:noFill/>
          <a:ln w="9525">
            <a:noFill/>
          </a:ln>
        </p:spPr>
      </p:pic>
      <p:sp>
        <p:nvSpPr>
          <p:cNvPr id="26627" name="TextBox 11"/>
          <p:cNvSpPr txBox="1"/>
          <p:nvPr/>
        </p:nvSpPr>
        <p:spPr>
          <a:xfrm>
            <a:off x="7439660" y="2136801"/>
            <a:ext cx="3998048" cy="3784600"/>
          </a:xfrm>
          <a:prstGeom prst="rect">
            <a:avLst/>
          </a:prstGeom>
          <a:noFill/>
          <a:ln w="9525">
            <a:noFill/>
          </a:ln>
        </p:spPr>
        <p:txBody>
          <a:bodyPr wrap="square">
            <a:spAutoFit/>
          </a:bodyPr>
          <a:lstStyle/>
          <a:p>
            <a:pPr algn="ctr" eaLnBrk="1" hangingPunct="1">
              <a:lnSpc>
                <a:spcPct val="200000"/>
              </a:lnSpc>
            </a:pPr>
            <a:r>
              <a:rPr lang="zh-CN" altLang="zh-CN" sz="2000" dirty="0">
                <a:latin typeface="微软雅黑" panose="020B0503020204020204" pitchFamily="34" charset="-122"/>
              </a:rPr>
              <a:t>联单共分五联，颜色分别为：</a:t>
            </a:r>
            <a:endParaRPr lang="en-US" altLang="zh-CN" sz="2000" dirty="0">
              <a:latin typeface="微软雅黑" panose="020B0503020204020204" pitchFamily="34" charset="-122"/>
            </a:endParaRPr>
          </a:p>
          <a:p>
            <a:pPr algn="ctr" eaLnBrk="1" hangingPunct="1">
              <a:lnSpc>
                <a:spcPct val="200000"/>
              </a:lnSpc>
            </a:pPr>
            <a:r>
              <a:rPr lang="zh-CN" altLang="zh-CN" sz="2000" dirty="0">
                <a:latin typeface="微软雅黑" panose="020B0503020204020204" pitchFamily="34" charset="-122"/>
              </a:rPr>
              <a:t>第一联，白色；</a:t>
            </a:r>
            <a:endParaRPr lang="en-US" altLang="zh-CN" sz="2000" dirty="0">
              <a:latin typeface="微软雅黑" panose="020B0503020204020204" pitchFamily="34" charset="-122"/>
            </a:endParaRPr>
          </a:p>
          <a:p>
            <a:pPr algn="ctr" eaLnBrk="1" hangingPunct="1">
              <a:lnSpc>
                <a:spcPct val="200000"/>
              </a:lnSpc>
            </a:pPr>
            <a:r>
              <a:rPr lang="zh-CN" altLang="zh-CN" sz="2000" dirty="0">
                <a:latin typeface="微软雅黑" panose="020B0503020204020204" pitchFamily="34" charset="-122"/>
              </a:rPr>
              <a:t>第二联，红色；</a:t>
            </a:r>
            <a:endParaRPr lang="en-US" altLang="zh-CN" sz="2000" dirty="0">
              <a:latin typeface="微软雅黑" panose="020B0503020204020204" pitchFamily="34" charset="-122"/>
            </a:endParaRPr>
          </a:p>
          <a:p>
            <a:pPr algn="ctr" eaLnBrk="1" hangingPunct="1">
              <a:lnSpc>
                <a:spcPct val="200000"/>
              </a:lnSpc>
            </a:pPr>
            <a:r>
              <a:rPr lang="zh-CN" altLang="zh-CN" sz="2000" dirty="0">
                <a:latin typeface="微软雅黑" panose="020B0503020204020204" pitchFamily="34" charset="-122"/>
              </a:rPr>
              <a:t>第三联，黄色；</a:t>
            </a:r>
            <a:endParaRPr lang="en-US" altLang="zh-CN" sz="2000" dirty="0">
              <a:latin typeface="微软雅黑" panose="020B0503020204020204" pitchFamily="34" charset="-122"/>
            </a:endParaRPr>
          </a:p>
          <a:p>
            <a:pPr algn="ctr" eaLnBrk="1" hangingPunct="1">
              <a:lnSpc>
                <a:spcPct val="200000"/>
              </a:lnSpc>
            </a:pPr>
            <a:r>
              <a:rPr lang="zh-CN" altLang="zh-CN" sz="2000" dirty="0">
                <a:latin typeface="微软雅黑" panose="020B0503020204020204" pitchFamily="34" charset="-122"/>
              </a:rPr>
              <a:t>第四联，蓝色；</a:t>
            </a:r>
            <a:endParaRPr lang="en-US" altLang="zh-CN" sz="2000" dirty="0">
              <a:latin typeface="微软雅黑" panose="020B0503020204020204" pitchFamily="34" charset="-122"/>
            </a:endParaRPr>
          </a:p>
          <a:p>
            <a:pPr algn="ctr" eaLnBrk="1" hangingPunct="1">
              <a:lnSpc>
                <a:spcPct val="200000"/>
              </a:lnSpc>
            </a:pPr>
            <a:r>
              <a:rPr lang="zh-CN" altLang="zh-CN" sz="2000" dirty="0">
                <a:latin typeface="微软雅黑" panose="020B0503020204020204" pitchFamily="34" charset="-122"/>
              </a:rPr>
              <a:t>第五联，绿色</a:t>
            </a:r>
            <a:r>
              <a:rPr lang="zh-CN" altLang="en-US" sz="2000" dirty="0">
                <a:latin typeface="微软雅黑" panose="020B0503020204020204" pitchFamily="34" charset="-122"/>
              </a:rPr>
              <a:t>。</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8" name="Rectangle 4"/>
          <p:cNvSpPr>
            <a:spLocks noGrp="1"/>
          </p:cNvSpPr>
          <p:nvPr/>
        </p:nvSpPr>
        <p:spPr>
          <a:xfrm>
            <a:off x="3928084" y="1079147"/>
            <a:ext cx="4500316" cy="482177"/>
          </a:xfrm>
          <a:prstGeom prst="rect">
            <a:avLst/>
          </a:prstGeom>
          <a:noFill/>
          <a:ln w="9525">
            <a:noFill/>
          </a:ln>
        </p:spPr>
        <p:txBody>
          <a:bodyPr/>
          <a:lstStyle/>
          <a:p>
            <a:pPr marL="342900" indent="-342900">
              <a:spcBef>
                <a:spcPct val="20000"/>
              </a:spcBef>
              <a:buClr>
                <a:schemeClr val="hlink"/>
              </a:buClr>
              <a:buFont typeface="Wingdings" panose="05000000000000000000" pitchFamily="2" charset="2"/>
            </a:pPr>
            <a:r>
              <a:rPr lang="zh-CN" altLang="en-US" sz="2530" b="1" dirty="0">
                <a:solidFill>
                  <a:schemeClr val="tx2"/>
                </a:solidFill>
                <a:latin typeface="楷体_GB2312" panose="02010609030101010101" pitchFamily="49" charset="-122"/>
                <a:ea typeface="楷体_GB2312" panose="02010609030101010101" pitchFamily="49" charset="-122"/>
              </a:rPr>
              <a:t>危险废物转移联单流程图</a:t>
            </a:r>
          </a:p>
        </p:txBody>
      </p:sp>
      <p:pic>
        <p:nvPicPr>
          <p:cNvPr id="28679" name="Picture 8" descr="@QIXAPHO9E5_CEQ`@GJ$60F"/>
          <p:cNvPicPr>
            <a:picLocks noChangeAspect="1"/>
          </p:cNvPicPr>
          <p:nvPr/>
        </p:nvPicPr>
        <p:blipFill>
          <a:blip r:embed="rId5"/>
          <a:srcRect l="340"/>
          <a:stretch>
            <a:fillRect/>
          </a:stretch>
        </p:blipFill>
        <p:spPr>
          <a:xfrm>
            <a:off x="2285670" y="1727073"/>
            <a:ext cx="8809770" cy="5143218"/>
          </a:xfrm>
          <a:prstGeom prst="rect">
            <a:avLst/>
          </a:prstGeom>
          <a:noFill/>
          <a:ln w="9525">
            <a:noFill/>
          </a:ln>
        </p:spPr>
      </p:pic>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03</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6777990" y="2762885"/>
            <a:ext cx="5874385" cy="768985"/>
          </a:xfrm>
          <a:prstGeom prst="rect">
            <a:avLst/>
          </a:prstGeom>
          <a:noFill/>
        </p:spPr>
        <p:txBody>
          <a:bodyPr wrap="square" lIns="0" tIns="0" rIns="0" bIns="0" rtlCol="0">
            <a:spAutoFit/>
          </a:bodyPr>
          <a:lstStyle/>
          <a:p>
            <a:r>
              <a:rPr lang="zh-CN" altLang="en-US" sz="5000">
                <a:ln>
                  <a:noFill/>
                </a:ln>
                <a:solidFill>
                  <a:schemeClr val="accent1"/>
                </a:solidFill>
                <a:effectLst/>
                <a:uLnTx/>
                <a:uFillTx/>
                <a:latin typeface="+mn-lt"/>
                <a:ea typeface="+mn-ea"/>
                <a:sym typeface="+mn-ea"/>
              </a:rPr>
              <a:t>危险废物管理台账</a:t>
            </a:r>
            <a:endParaRPr lang="zh-CN" altLang="en-US" sz="5000" b="1" dirty="0">
              <a:ln>
                <a:noFill/>
              </a:ln>
              <a:solidFill>
                <a:schemeClr val="accent1"/>
              </a:solidFill>
              <a:effectLst/>
              <a:uLnTx/>
              <a:uFillTx/>
              <a:latin typeface="+mn-lt"/>
              <a:ea typeface="+mn-ea"/>
              <a:cs typeface="微软雅黑" panose="020B0503020204020204" pitchFamily="34" charset="-122"/>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79"/>
          <p:cNvGrpSpPr/>
          <p:nvPr/>
        </p:nvGrpSpPr>
        <p:grpSpPr>
          <a:xfrm>
            <a:off x="1332817" y="2540272"/>
            <a:ext cx="2985142" cy="2827765"/>
            <a:chOff x="6379729" y="2488774"/>
            <a:chExt cx="2513016" cy="2513016"/>
          </a:xfrm>
        </p:grpSpPr>
        <p:sp>
          <p:nvSpPr>
            <p:cNvPr id="1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grpSp>
          <p:nvGrpSpPr>
            <p:cNvPr id="32778" name="任意多边形 83"/>
            <p:cNvGrpSpPr/>
            <p:nvPr/>
          </p:nvGrpSpPr>
          <p:grpSpPr>
            <a:xfrm>
              <a:off x="6405642" y="2502578"/>
              <a:ext cx="2483388" cy="2483262"/>
              <a:chOff x="755904" y="1853184"/>
              <a:chExt cx="3523488" cy="3529584"/>
            </a:xfrm>
          </p:grpSpPr>
          <p:pic>
            <p:nvPicPr>
              <p:cNvPr id="32779" name="任意多边形 83"/>
              <p:cNvPicPr/>
              <p:nvPr/>
            </p:nvPicPr>
            <p:blipFill>
              <a:blip r:embed="rId5"/>
              <a:stretch>
                <a:fillRect/>
              </a:stretch>
            </p:blipFill>
            <p:spPr>
              <a:xfrm>
                <a:off x="755904" y="1853184"/>
                <a:ext cx="3523488" cy="3529584"/>
              </a:xfrm>
              <a:prstGeom prst="rect">
                <a:avLst/>
              </a:prstGeom>
              <a:noFill/>
              <a:ln w="9525">
                <a:noFill/>
              </a:ln>
            </p:spPr>
          </p:pic>
          <p:sp>
            <p:nvSpPr>
              <p:cNvPr id="32780" name="Text Box 58"/>
              <p:cNvSpPr txBox="1"/>
              <p:nvPr/>
            </p:nvSpPr>
            <p:spPr>
              <a:xfrm rot="-5222763">
                <a:off x="758272" y="1862426"/>
                <a:ext cx="3520404" cy="3514141"/>
              </a:xfrm>
              <a:prstGeom prst="rect">
                <a:avLst/>
              </a:prstGeom>
              <a:noFill/>
              <a:ln w="9525">
                <a:noFill/>
              </a:ln>
            </p:spPr>
            <p:txBody>
              <a:bodyPr vert="eaVert" anchor="ctr"/>
              <a:lstStyle/>
              <a:p>
                <a:pPr algn="ctr" eaLnBrk="1" hangingPunct="1"/>
                <a:endParaRPr lang="en-US" altLang="en-US" sz="100" dirty="0">
                  <a:solidFill>
                    <a:srgbClr val="FFFFFF"/>
                  </a:solidFill>
                  <a:latin typeface="Arial" panose="020B0604020202020204" pitchFamily="34" charset="0"/>
                  <a:ea typeface="宋体" panose="02010600030101010101" pitchFamily="2" charset="-122"/>
                </a:endParaRPr>
              </a:p>
            </p:txBody>
          </p:sp>
        </p:grpSp>
      </p:grpSp>
      <p:sp>
        <p:nvSpPr>
          <p:cNvPr id="83004" name="Rectangle 5"/>
          <p:cNvSpPr/>
          <p:nvPr/>
        </p:nvSpPr>
        <p:spPr>
          <a:xfrm>
            <a:off x="6291651" y="2483112"/>
            <a:ext cx="5904990" cy="3554379"/>
          </a:xfrm>
          <a:prstGeom prst="rect">
            <a:avLst/>
          </a:prstGeom>
          <a:noFill/>
          <a:ln w="9525">
            <a:noFill/>
          </a:ln>
        </p:spPr>
        <p:txBody>
          <a:bodyPr/>
          <a:lstStyle/>
          <a:p>
            <a:pPr marL="342900" indent="-342900" eaLnBrk="1" hangingPunct="1">
              <a:spcBef>
                <a:spcPct val="20000"/>
              </a:spcBef>
              <a:buClr>
                <a:schemeClr val="hlink"/>
              </a:buClr>
              <a:buFont typeface="Wingdings" panose="05000000000000000000" pitchFamily="2" charset="2"/>
              <a:buChar char="p"/>
            </a:pPr>
            <a:r>
              <a:rPr lang="zh-CN" altLang="en-US" sz="2530" b="1" dirty="0">
                <a:latin typeface="楷体_GB2312" panose="02010609030101010101" pitchFamily="49" charset="-122"/>
                <a:ea typeface="楷体_GB2312" panose="02010609030101010101" pitchFamily="49" charset="-122"/>
              </a:rPr>
              <a:t>既要掌握危险废物产生和流向情况，确保废物不非法流失，同时，又经济可行，不过度增加企业和操作人员的负担。</a:t>
            </a:r>
          </a:p>
          <a:p>
            <a:pPr marL="342900" indent="-342900" eaLnBrk="1" hangingPunct="1">
              <a:spcBef>
                <a:spcPct val="20000"/>
              </a:spcBef>
              <a:buClr>
                <a:schemeClr val="hlink"/>
              </a:buClr>
              <a:buFont typeface="Wingdings" panose="05000000000000000000" pitchFamily="2" charset="2"/>
              <a:buChar char="p"/>
            </a:pPr>
            <a:endParaRPr lang="zh-CN" altLang="en-US" sz="2530" b="1" dirty="0">
              <a:latin typeface="楷体_GB2312" panose="02010609030101010101" pitchFamily="49" charset="-122"/>
              <a:ea typeface="楷体_GB2312" panose="02010609030101010101" pitchFamily="49" charset="-122"/>
            </a:endParaRPr>
          </a:p>
          <a:p>
            <a:pPr marL="342900" indent="-342900" eaLnBrk="1" hangingPunct="1">
              <a:spcBef>
                <a:spcPct val="20000"/>
              </a:spcBef>
              <a:buClr>
                <a:schemeClr val="hlink"/>
              </a:buClr>
              <a:buFont typeface="Wingdings" panose="05000000000000000000" pitchFamily="2" charset="2"/>
            </a:pPr>
            <a:endParaRPr lang="zh-CN" altLang="en-US" sz="2530" b="1" dirty="0">
              <a:latin typeface="楷体_GB2312" panose="02010609030101010101" pitchFamily="49" charset="-122"/>
              <a:ea typeface="楷体_GB2312" panose="02010609030101010101" pitchFamily="49" charset="-122"/>
            </a:endParaRPr>
          </a:p>
          <a:p>
            <a:pPr marL="342900" indent="-342900" eaLnBrk="1" hangingPunct="1">
              <a:spcBef>
                <a:spcPct val="20000"/>
              </a:spcBef>
              <a:buClr>
                <a:schemeClr val="hlink"/>
              </a:buClr>
              <a:buFont typeface="Wingdings" panose="05000000000000000000" pitchFamily="2" charset="2"/>
              <a:buChar char="p"/>
            </a:pPr>
            <a:r>
              <a:rPr lang="zh-CN" altLang="en-US" sz="2530" b="1" dirty="0">
                <a:latin typeface="楷体_GB2312" panose="02010609030101010101" pitchFamily="49" charset="-122"/>
                <a:ea typeface="楷体_GB2312" panose="02010609030101010101" pitchFamily="49" charset="-122"/>
              </a:rPr>
              <a:t>与生产实际相结合。</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03  </a:t>
            </a:r>
            <a:r>
              <a:rPr lang="zh-CN" altLang="en-US" sz="3000">
                <a:ln>
                  <a:noFill/>
                </a:ln>
                <a:solidFill>
                  <a:schemeClr val="accent1"/>
                </a:solidFill>
                <a:uLnTx/>
                <a:uFillTx/>
                <a:sym typeface="+mn-ea"/>
              </a:rPr>
              <a:t>危险废物管理台账</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5" presetClass="entr" presetSubtype="10" fill="hold" grpId="0" nodeType="afterEffect">
                                  <p:stCondLst>
                                    <p:cond delay="0"/>
                                  </p:stCondLst>
                                  <p:childTnLst>
                                    <p:set>
                                      <p:cBhvr>
                                        <p:cTn id="10" dur="1" fill="hold">
                                          <p:stCondLst>
                                            <p:cond delay="0"/>
                                          </p:stCondLst>
                                        </p:cTn>
                                        <p:tgtEl>
                                          <p:spTgt spid="83004"/>
                                        </p:tgtEl>
                                        <p:attrNameLst>
                                          <p:attrName>style.visibility</p:attrName>
                                        </p:attrNameLst>
                                      </p:cBhvr>
                                      <p:to>
                                        <p:strVal val="visible"/>
                                      </p:to>
                                    </p:set>
                                    <p:animEffect transition="in" filter="checkerboard(across)">
                                      <p:cBhvr>
                                        <p:cTn id="11" dur="500"/>
                                        <p:tgtEl>
                                          <p:spTgt spid="830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00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79"/>
          <p:cNvGrpSpPr/>
          <p:nvPr/>
        </p:nvGrpSpPr>
        <p:grpSpPr>
          <a:xfrm>
            <a:off x="1261062" y="2805764"/>
            <a:ext cx="2685456" cy="2777538"/>
            <a:chOff x="6379729" y="2488774"/>
            <a:chExt cx="2513016" cy="2513016"/>
          </a:xfrm>
        </p:grpSpPr>
        <p:sp>
          <p:nvSpPr>
            <p:cNvPr id="1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grpSp>
          <p:nvGrpSpPr>
            <p:cNvPr id="34826" name="任意多边形 83"/>
            <p:cNvGrpSpPr/>
            <p:nvPr/>
          </p:nvGrpSpPr>
          <p:grpSpPr>
            <a:xfrm>
              <a:off x="6405642" y="2502578"/>
              <a:ext cx="2483388" cy="2483262"/>
              <a:chOff x="755904" y="1853184"/>
              <a:chExt cx="3523488" cy="3529584"/>
            </a:xfrm>
          </p:grpSpPr>
          <p:pic>
            <p:nvPicPr>
              <p:cNvPr id="34827" name="任意多边形 83"/>
              <p:cNvPicPr/>
              <p:nvPr/>
            </p:nvPicPr>
            <p:blipFill>
              <a:blip r:embed="rId5"/>
              <a:stretch>
                <a:fillRect/>
              </a:stretch>
            </p:blipFill>
            <p:spPr>
              <a:xfrm>
                <a:off x="755904" y="1853184"/>
                <a:ext cx="3523488" cy="3529584"/>
              </a:xfrm>
              <a:prstGeom prst="rect">
                <a:avLst/>
              </a:prstGeom>
              <a:noFill/>
              <a:ln w="9525">
                <a:noFill/>
              </a:ln>
            </p:spPr>
          </p:pic>
          <p:sp>
            <p:nvSpPr>
              <p:cNvPr id="34828" name="Text Box 14"/>
              <p:cNvSpPr txBox="1"/>
              <p:nvPr/>
            </p:nvSpPr>
            <p:spPr>
              <a:xfrm rot="-5222763">
                <a:off x="758272" y="1862426"/>
                <a:ext cx="3520404" cy="3514141"/>
              </a:xfrm>
              <a:prstGeom prst="rect">
                <a:avLst/>
              </a:prstGeom>
              <a:noFill/>
              <a:ln w="9525">
                <a:noFill/>
              </a:ln>
            </p:spPr>
            <p:txBody>
              <a:bodyPr vert="eaVert" anchor="ctr"/>
              <a:lstStyle/>
              <a:p>
                <a:pPr algn="ctr" eaLnBrk="1" hangingPunct="1"/>
                <a:endParaRPr lang="en-US" altLang="en-US" sz="100" dirty="0">
                  <a:solidFill>
                    <a:srgbClr val="FFFFFF"/>
                  </a:solidFill>
                  <a:latin typeface="Arial" panose="020B0604020202020204" pitchFamily="34" charset="0"/>
                  <a:ea typeface="宋体" panose="02010600030101010101" pitchFamily="2" charset="-122"/>
                </a:endParaRPr>
              </a:p>
            </p:txBody>
          </p:sp>
        </p:grpSp>
      </p:grpSp>
      <p:sp>
        <p:nvSpPr>
          <p:cNvPr id="85009" name="Rectangle 5"/>
          <p:cNvSpPr/>
          <p:nvPr/>
        </p:nvSpPr>
        <p:spPr>
          <a:xfrm>
            <a:off x="4426529" y="1799319"/>
            <a:ext cx="8106595" cy="4585700"/>
          </a:xfrm>
          <a:prstGeom prst="rect">
            <a:avLst/>
          </a:prstGeom>
          <a:noFill/>
          <a:ln w="9525">
            <a:noFill/>
          </a:ln>
        </p:spPr>
        <p:txBody>
          <a:bodyPr/>
          <a:lstStyle/>
          <a:p>
            <a:pPr marL="342900" indent="-342900" eaLnBrk="1" hangingPunct="1">
              <a:spcBef>
                <a:spcPct val="20000"/>
              </a:spcBef>
              <a:buClr>
                <a:schemeClr val="hlink"/>
              </a:buClr>
              <a:buFont typeface="Wingdings" panose="05000000000000000000" pitchFamily="2" charset="2"/>
              <a:buChar char="p"/>
            </a:pPr>
            <a:r>
              <a:rPr lang="zh-CN" altLang="en-US" sz="2530" b="1" dirty="0">
                <a:latin typeface="楷体_GB2312" panose="02010609030101010101" pitchFamily="49" charset="-122"/>
                <a:ea typeface="楷体_GB2312" panose="02010609030101010101" pitchFamily="49" charset="-122"/>
              </a:rPr>
              <a:t>根据危险废物产生后的不同管理流程，在</a:t>
            </a:r>
            <a:r>
              <a:rPr lang="zh-CN" altLang="en-US" sz="2530" b="1" dirty="0">
                <a:solidFill>
                  <a:srgbClr val="FF0000"/>
                </a:solidFill>
                <a:latin typeface="楷体_GB2312" panose="02010609030101010101" pitchFamily="49" charset="-122"/>
                <a:ea typeface="楷体_GB2312" panose="02010609030101010101" pitchFamily="49" charset="-122"/>
              </a:rPr>
              <a:t>产生、贮存、处置等环节</a:t>
            </a:r>
            <a:r>
              <a:rPr lang="zh-CN" altLang="en-US" sz="2530" b="1" dirty="0">
                <a:latin typeface="楷体_GB2312" panose="02010609030101010101" pitchFamily="49" charset="-122"/>
                <a:ea typeface="楷体_GB2312" panose="02010609030101010101" pitchFamily="49" charset="-122"/>
              </a:rPr>
              <a:t>建立有关危险废物的台账记录或者危险废物转移内部联单机制</a:t>
            </a:r>
            <a:r>
              <a:rPr lang="zh-CN" altLang="en-US" sz="2530" b="1" dirty="0">
                <a:solidFill>
                  <a:srgbClr val="000099"/>
                </a:solidFill>
                <a:latin typeface="楷体_GB2312" panose="02010609030101010101" pitchFamily="49" charset="-122"/>
                <a:ea typeface="楷体_GB2312" panose="02010609030101010101" pitchFamily="49" charset="-122"/>
              </a:rPr>
              <a:t>（</a:t>
            </a:r>
            <a:r>
              <a:rPr lang="zh-CN" altLang="en-US" sz="2320" b="1" dirty="0">
                <a:solidFill>
                  <a:srgbClr val="000099"/>
                </a:solidFill>
                <a:latin typeface="楷体_GB2312" panose="02010609030101010101" pitchFamily="49" charset="-122"/>
                <a:ea typeface="楷体_GB2312" panose="02010609030101010101" pitchFamily="49" charset="-122"/>
              </a:rPr>
              <a:t>包括危险废物产生、贮存、处置情况记录表）</a:t>
            </a:r>
            <a:r>
              <a:rPr lang="en-US" altLang="zh-CN" sz="2320" b="1" dirty="0">
                <a:solidFill>
                  <a:srgbClr val="000099"/>
                </a:solidFill>
                <a:latin typeface="楷体_GB2312" panose="02010609030101010101" pitchFamily="49" charset="-122"/>
                <a:ea typeface="楷体_GB2312" panose="02010609030101010101" pitchFamily="49" charset="-122"/>
              </a:rPr>
              <a:t>[</a:t>
            </a:r>
            <a:r>
              <a:rPr lang="zh-CN" altLang="en-US" sz="2320" b="1" dirty="0">
                <a:solidFill>
                  <a:srgbClr val="000099"/>
                </a:solidFill>
                <a:latin typeface="楷体_GB2312" panose="02010609030101010101" pitchFamily="49" charset="-122"/>
                <a:ea typeface="楷体_GB2312" panose="02010609030101010101" pitchFamily="49" charset="-122"/>
              </a:rPr>
              <a:t>共</a:t>
            </a:r>
            <a:r>
              <a:rPr lang="en-US" altLang="zh-CN" sz="2320" b="1" dirty="0">
                <a:solidFill>
                  <a:srgbClr val="000099"/>
                </a:solidFill>
                <a:latin typeface="楷体_GB2312" panose="02010609030101010101" pitchFamily="49" charset="-122"/>
                <a:ea typeface="楷体_GB2312" panose="02010609030101010101" pitchFamily="49" charset="-122"/>
              </a:rPr>
              <a:t>3</a:t>
            </a:r>
            <a:r>
              <a:rPr lang="zh-CN" altLang="en-US" sz="2320" b="1" dirty="0">
                <a:solidFill>
                  <a:srgbClr val="000099"/>
                </a:solidFill>
                <a:latin typeface="楷体_GB2312" panose="02010609030101010101" pitchFamily="49" charset="-122"/>
                <a:ea typeface="楷体_GB2312" panose="02010609030101010101" pitchFamily="49" charset="-122"/>
              </a:rPr>
              <a:t>个表</a:t>
            </a:r>
            <a:r>
              <a:rPr lang="en-US" altLang="zh-CN" sz="2320" b="1" dirty="0">
                <a:solidFill>
                  <a:srgbClr val="000099"/>
                </a:solidFill>
                <a:latin typeface="楷体_GB2312" panose="02010609030101010101" pitchFamily="49" charset="-122"/>
                <a:ea typeface="楷体_GB2312" panose="02010609030101010101" pitchFamily="49" charset="-122"/>
              </a:rPr>
              <a:t>]</a:t>
            </a:r>
            <a:r>
              <a:rPr lang="zh-CN" altLang="en-US" sz="2530" b="1" dirty="0">
                <a:latin typeface="楷体_GB2312" panose="02010609030101010101" pitchFamily="49" charset="-122"/>
                <a:ea typeface="楷体_GB2312" panose="02010609030101010101" pitchFamily="49" charset="-122"/>
              </a:rPr>
              <a:t>。</a:t>
            </a:r>
          </a:p>
          <a:p>
            <a:pPr marL="342900" indent="-342900" eaLnBrk="1" hangingPunct="1">
              <a:spcBef>
                <a:spcPct val="20000"/>
              </a:spcBef>
              <a:buClr>
                <a:schemeClr val="hlink"/>
              </a:buClr>
              <a:buFont typeface="Wingdings" panose="05000000000000000000" pitchFamily="2" charset="2"/>
            </a:pPr>
            <a:endParaRPr lang="zh-CN" altLang="en-US" sz="2320" b="1" dirty="0">
              <a:solidFill>
                <a:srgbClr val="FF0000"/>
              </a:solidFill>
              <a:latin typeface="楷体_GB2312" panose="02010609030101010101" pitchFamily="49" charset="-122"/>
              <a:ea typeface="楷体_GB2312" panose="02010609030101010101" pitchFamily="49" charset="-122"/>
            </a:endParaRPr>
          </a:p>
          <a:p>
            <a:pPr marL="342900" indent="-342900" eaLnBrk="1" hangingPunct="1">
              <a:spcBef>
                <a:spcPct val="20000"/>
              </a:spcBef>
              <a:buClr>
                <a:schemeClr val="hlink"/>
              </a:buClr>
              <a:buFont typeface="Wingdings" panose="05000000000000000000" pitchFamily="2" charset="2"/>
              <a:buChar char="p"/>
            </a:pPr>
            <a:r>
              <a:rPr lang="zh-CN" altLang="en-US" sz="2530" b="1" dirty="0">
                <a:latin typeface="楷体_GB2312" panose="02010609030101010101" pitchFamily="49" charset="-122"/>
                <a:ea typeface="楷体_GB2312" panose="02010609030101010101" pitchFamily="49" charset="-122"/>
              </a:rPr>
              <a:t>定期汇总危险废物台账记录表或者危险废物内部联单，形成报表</a:t>
            </a:r>
            <a:r>
              <a:rPr lang="zh-CN" altLang="en-US" sz="2530" b="1" dirty="0">
                <a:solidFill>
                  <a:srgbClr val="000099"/>
                </a:solidFill>
                <a:latin typeface="楷体_GB2312" panose="02010609030101010101" pitchFamily="49" charset="-122"/>
                <a:ea typeface="楷体_GB2312" panose="02010609030101010101" pitchFamily="49" charset="-122"/>
              </a:rPr>
              <a:t>（</a:t>
            </a:r>
            <a:r>
              <a:rPr lang="zh-CN" altLang="en-US" sz="2320" b="1" dirty="0">
                <a:solidFill>
                  <a:srgbClr val="000099"/>
                </a:solidFill>
                <a:latin typeface="楷体_GB2312" panose="02010609030101010101" pitchFamily="49" charset="-122"/>
                <a:ea typeface="楷体_GB2312" panose="02010609030101010101" pitchFamily="49" charset="-122"/>
              </a:rPr>
              <a:t>危险废物台账月汇总表）</a:t>
            </a:r>
            <a:r>
              <a:rPr lang="en-US" altLang="zh-CN" sz="2320" b="1" dirty="0">
                <a:solidFill>
                  <a:srgbClr val="000099"/>
                </a:solidFill>
                <a:latin typeface="楷体_GB2312" panose="02010609030101010101" pitchFamily="49" charset="-122"/>
                <a:ea typeface="楷体_GB2312" panose="02010609030101010101" pitchFamily="49" charset="-122"/>
              </a:rPr>
              <a:t>[1</a:t>
            </a:r>
            <a:r>
              <a:rPr lang="zh-CN" altLang="en-US" sz="2320" b="1" dirty="0">
                <a:solidFill>
                  <a:srgbClr val="000099"/>
                </a:solidFill>
                <a:latin typeface="楷体_GB2312" panose="02010609030101010101" pitchFamily="49" charset="-122"/>
                <a:ea typeface="楷体_GB2312" panose="02010609030101010101" pitchFamily="49" charset="-122"/>
              </a:rPr>
              <a:t>个表</a:t>
            </a:r>
            <a:r>
              <a:rPr lang="en-US" altLang="zh-CN" sz="2320" b="1" dirty="0">
                <a:solidFill>
                  <a:srgbClr val="000099"/>
                </a:solidFill>
                <a:latin typeface="楷体_GB2312" panose="02010609030101010101" pitchFamily="49" charset="-122"/>
                <a:ea typeface="楷体_GB2312" panose="02010609030101010101" pitchFamily="49" charset="-122"/>
              </a:rPr>
              <a:t>]</a:t>
            </a:r>
            <a:r>
              <a:rPr lang="zh-CN" altLang="en-US" sz="2320" b="1" dirty="0">
                <a:solidFill>
                  <a:srgbClr val="000099"/>
                </a:solidFill>
                <a:latin typeface="楷体_GB2312" panose="02010609030101010101" pitchFamily="49" charset="-122"/>
                <a:ea typeface="楷体_GB2312" panose="02010609030101010101" pitchFamily="49" charset="-122"/>
              </a:rPr>
              <a:t> </a:t>
            </a:r>
            <a:r>
              <a:rPr lang="zh-CN" altLang="en-US" sz="2530" b="1" dirty="0">
                <a:latin typeface="楷体_GB2312" panose="02010609030101010101" pitchFamily="49" charset="-122"/>
                <a:ea typeface="楷体_GB2312" panose="02010609030101010101" pitchFamily="49" charset="-122"/>
              </a:rPr>
              <a:t>。</a:t>
            </a:r>
          </a:p>
          <a:p>
            <a:pPr marL="342900" indent="-342900" eaLnBrk="1" hangingPunct="1">
              <a:spcBef>
                <a:spcPct val="20000"/>
              </a:spcBef>
              <a:buClr>
                <a:schemeClr val="hlink"/>
              </a:buClr>
              <a:buFont typeface="Wingdings" panose="05000000000000000000" pitchFamily="2" charset="2"/>
            </a:pPr>
            <a:endParaRPr lang="zh-CN" altLang="en-US" sz="2530" b="1" dirty="0">
              <a:latin typeface="楷体_GB2312" panose="02010609030101010101" pitchFamily="49" charset="-122"/>
              <a:ea typeface="楷体_GB2312" panose="02010609030101010101" pitchFamily="49" charset="-122"/>
            </a:endParaRPr>
          </a:p>
          <a:p>
            <a:pPr marL="342900" indent="-342900" eaLnBrk="1" hangingPunct="1">
              <a:spcBef>
                <a:spcPct val="20000"/>
              </a:spcBef>
              <a:buClr>
                <a:schemeClr val="hlink"/>
              </a:buClr>
              <a:buFont typeface="Wingdings" panose="05000000000000000000" pitchFamily="2" charset="2"/>
              <a:buChar char="p"/>
            </a:pPr>
            <a:r>
              <a:rPr lang="zh-CN" altLang="en-US" sz="2530" b="1" dirty="0">
                <a:latin typeface="楷体_GB2312" panose="02010609030101010101" pitchFamily="49" charset="-122"/>
                <a:ea typeface="楷体_GB2312" panose="02010609030101010101" pitchFamily="49" charset="-122"/>
              </a:rPr>
              <a:t>汇总危险废物台账报表，以及危险废物产生工序调查表及工序图、危险废物特征表、危险废物产生情况一览表、委托利用处置合同等，形成完整的危险废物台账。</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3"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03  </a:t>
            </a:r>
            <a:r>
              <a:rPr lang="zh-CN" altLang="en-US" sz="3000">
                <a:ln>
                  <a:noFill/>
                </a:ln>
                <a:solidFill>
                  <a:schemeClr val="accent1"/>
                </a:solidFill>
                <a:uLnTx/>
                <a:uFillTx/>
                <a:sym typeface="+mn-ea"/>
              </a:rPr>
              <a:t>危险废物管理台账</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par>
                          <p:cTn id="8" fill="hold">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85009"/>
                                        </p:tgtEl>
                                        <p:attrNameLst>
                                          <p:attrName>style.visibility</p:attrName>
                                        </p:attrNameLst>
                                      </p:cBhvr>
                                      <p:to>
                                        <p:strVal val="visible"/>
                                      </p:to>
                                    </p:set>
                                    <p:animEffect transition="in" filter="box(in)">
                                      <p:cBhvr>
                                        <p:cTn id="11" dur="500"/>
                                        <p:tgtEl>
                                          <p:spTgt spid="850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0" name="Rectangle 121"/>
          <p:cNvSpPr/>
          <p:nvPr/>
        </p:nvSpPr>
        <p:spPr>
          <a:xfrm>
            <a:off x="1886749" y="2004994"/>
            <a:ext cx="9055880" cy="1222184"/>
          </a:xfrm>
          <a:prstGeom prst="rect">
            <a:avLst/>
          </a:prstGeom>
          <a:noFill/>
          <a:ln w="9525">
            <a:noFill/>
          </a:ln>
        </p:spPr>
        <p:txBody>
          <a:bodyPr/>
          <a:lstStyle/>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记录表编号：</a:t>
            </a:r>
          </a:p>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产生工序编号及名称：</a:t>
            </a:r>
          </a:p>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废物编号及名称：</a:t>
            </a:r>
          </a:p>
        </p:txBody>
      </p:sp>
      <p:sp>
        <p:nvSpPr>
          <p:cNvPr id="36871" name="Rectangle 4"/>
          <p:cNvSpPr/>
          <p:nvPr/>
        </p:nvSpPr>
        <p:spPr>
          <a:xfrm>
            <a:off x="1886749" y="1233649"/>
            <a:ext cx="4429998" cy="482177"/>
          </a:xfrm>
          <a:prstGeom prst="rect">
            <a:avLst/>
          </a:prstGeom>
          <a:noFill/>
          <a:ln w="28575">
            <a:noFill/>
          </a:ln>
        </p:spPr>
        <p:txBody>
          <a:bodyPr wrap="none" anchor="ctr"/>
          <a:lstStyle/>
          <a:p>
            <a:pPr algn="ctr"/>
            <a:r>
              <a:rPr lang="zh-CN" altLang="en-US" sz="2530" b="1" u="sng" dirty="0">
                <a:solidFill>
                  <a:srgbClr val="000099"/>
                </a:solidFill>
                <a:latin typeface="微软雅黑" panose="020B0503020204020204" pitchFamily="34" charset="-122"/>
                <a:ea typeface="黑体" panose="02010609060101010101" pitchFamily="49" charset="-122"/>
              </a:rPr>
              <a:t>（</a:t>
            </a:r>
            <a:r>
              <a:rPr lang="en-US" altLang="zh-CN" sz="2530" b="1" u="sng" dirty="0">
                <a:solidFill>
                  <a:srgbClr val="000099"/>
                </a:solidFill>
                <a:latin typeface="Arial" panose="020B0604020202020204" pitchFamily="34" charset="0"/>
                <a:ea typeface="黑体" panose="02010609060101010101" pitchFamily="49" charset="-122"/>
              </a:rPr>
              <a:t>1</a:t>
            </a:r>
            <a:r>
              <a:rPr lang="zh-CN" altLang="en-US" sz="2530" b="1" u="sng" dirty="0">
                <a:solidFill>
                  <a:srgbClr val="000099"/>
                </a:solidFill>
                <a:latin typeface="微软雅黑" panose="020B0503020204020204" pitchFamily="34" charset="-122"/>
                <a:ea typeface="黑体" panose="02010609060101010101" pitchFamily="49" charset="-122"/>
              </a:rPr>
              <a:t>）危险废物产生环节记录表</a:t>
            </a:r>
          </a:p>
        </p:txBody>
      </p:sp>
      <p:graphicFrame>
        <p:nvGraphicFramePr>
          <p:cNvPr id="2" name="表格 1"/>
          <p:cNvGraphicFramePr/>
          <p:nvPr/>
        </p:nvGraphicFramePr>
        <p:xfrm>
          <a:off x="2099375" y="3227178"/>
          <a:ext cx="9005570" cy="3036570"/>
        </p:xfrm>
        <a:graphic>
          <a:graphicData uri="http://schemas.openxmlformats.org/drawingml/2006/table">
            <a:tbl>
              <a:tblPr/>
              <a:tblGrid>
                <a:gridCol w="788035">
                  <a:extLst>
                    <a:ext uri="{9D8B030D-6E8A-4147-A177-3AD203B41FA5}">
                      <a16:colId xmlns:a16="http://schemas.microsoft.com/office/drawing/2014/main" val="20000"/>
                    </a:ext>
                  </a:extLst>
                </a:gridCol>
                <a:gridCol w="789305">
                  <a:extLst>
                    <a:ext uri="{9D8B030D-6E8A-4147-A177-3AD203B41FA5}">
                      <a16:colId xmlns:a16="http://schemas.microsoft.com/office/drawing/2014/main" val="20001"/>
                    </a:ext>
                  </a:extLst>
                </a:gridCol>
                <a:gridCol w="788035">
                  <a:extLst>
                    <a:ext uri="{9D8B030D-6E8A-4147-A177-3AD203B41FA5}">
                      <a16:colId xmlns:a16="http://schemas.microsoft.com/office/drawing/2014/main" val="20002"/>
                    </a:ext>
                  </a:extLst>
                </a:gridCol>
                <a:gridCol w="790575">
                  <a:extLst>
                    <a:ext uri="{9D8B030D-6E8A-4147-A177-3AD203B41FA5}">
                      <a16:colId xmlns:a16="http://schemas.microsoft.com/office/drawing/2014/main" val="20003"/>
                    </a:ext>
                  </a:extLst>
                </a:gridCol>
                <a:gridCol w="788670">
                  <a:extLst>
                    <a:ext uri="{9D8B030D-6E8A-4147-A177-3AD203B41FA5}">
                      <a16:colId xmlns:a16="http://schemas.microsoft.com/office/drawing/2014/main" val="20004"/>
                    </a:ext>
                  </a:extLst>
                </a:gridCol>
                <a:gridCol w="882015">
                  <a:extLst>
                    <a:ext uri="{9D8B030D-6E8A-4147-A177-3AD203B41FA5}">
                      <a16:colId xmlns:a16="http://schemas.microsoft.com/office/drawing/2014/main" val="20005"/>
                    </a:ext>
                  </a:extLst>
                </a:gridCol>
                <a:gridCol w="883920">
                  <a:extLst>
                    <a:ext uri="{9D8B030D-6E8A-4147-A177-3AD203B41FA5}">
                      <a16:colId xmlns:a16="http://schemas.microsoft.com/office/drawing/2014/main" val="20006"/>
                    </a:ext>
                  </a:extLst>
                </a:gridCol>
                <a:gridCol w="643255">
                  <a:extLst>
                    <a:ext uri="{9D8B030D-6E8A-4147-A177-3AD203B41FA5}">
                      <a16:colId xmlns:a16="http://schemas.microsoft.com/office/drawing/2014/main" val="20007"/>
                    </a:ext>
                  </a:extLst>
                </a:gridCol>
                <a:gridCol w="642620">
                  <a:extLst>
                    <a:ext uri="{9D8B030D-6E8A-4147-A177-3AD203B41FA5}">
                      <a16:colId xmlns:a16="http://schemas.microsoft.com/office/drawing/2014/main" val="20008"/>
                    </a:ext>
                  </a:extLst>
                </a:gridCol>
                <a:gridCol w="894080">
                  <a:extLst>
                    <a:ext uri="{9D8B030D-6E8A-4147-A177-3AD203B41FA5}">
                      <a16:colId xmlns:a16="http://schemas.microsoft.com/office/drawing/2014/main" val="20009"/>
                    </a:ext>
                  </a:extLst>
                </a:gridCol>
                <a:gridCol w="1115060">
                  <a:extLst>
                    <a:ext uri="{9D8B030D-6E8A-4147-A177-3AD203B41FA5}">
                      <a16:colId xmlns:a16="http://schemas.microsoft.com/office/drawing/2014/main" val="20010"/>
                    </a:ext>
                  </a:extLst>
                </a:gridCol>
              </a:tblGrid>
              <a:tr h="547370">
                <a:tc gridSpan="6">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955"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rPr>
                        <a:t>产生情况</a:t>
                      </a:r>
                    </a:p>
                  </a:txBody>
                  <a:tcPr marL="96435" marR="96435" marT="48217" marB="482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gridSpan="5">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955"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转移情况</a:t>
                      </a:r>
                    </a:p>
                  </a:txBody>
                  <a:tcPr marL="96435" marR="96435" marT="48217" marB="482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199771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产生日期</a:t>
                      </a:r>
                    </a:p>
                  </a:txBody>
                  <a:tcPr marL="96435" marR="96435" marT="48217" marB="482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产生时间</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废物数量</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废物材质及容积</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容器个数</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产生部门经签字</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转移日期</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转移时间</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rgbClr val="FF0000"/>
                          </a:solidFill>
                          <a:effectLst/>
                          <a:latin typeface="楷体_GB2312" panose="02010609030101010101" pitchFamily="49" charset="-122"/>
                          <a:ea typeface="楷体_GB2312" panose="02010609030101010101" pitchFamily="49" charset="-122"/>
                        </a:rPr>
                        <a:t>废物去向</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废物产生部门签字</a:t>
                      </a: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废物运输部门经办人签字</a:t>
                      </a:r>
                    </a:p>
                  </a:txBody>
                  <a:tcPr marL="96435" marR="96435" marT="48217" marB="482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9149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17" marB="482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6913" name="Rectangle 123"/>
          <p:cNvSpPr/>
          <p:nvPr/>
        </p:nvSpPr>
        <p:spPr>
          <a:xfrm>
            <a:off x="2099375" y="6239107"/>
            <a:ext cx="8438092" cy="557517"/>
          </a:xfrm>
          <a:prstGeom prst="rect">
            <a:avLst/>
          </a:prstGeom>
          <a:noFill/>
          <a:ln w="9525">
            <a:noFill/>
          </a:ln>
        </p:spPr>
        <p:txBody>
          <a:bodyPr/>
          <a:lstStyle/>
          <a:p>
            <a:pPr marL="342900" indent="-342900">
              <a:spcBef>
                <a:spcPct val="20000"/>
              </a:spcBef>
              <a:buClr>
                <a:schemeClr val="hlink"/>
              </a:buClr>
              <a:buFont typeface="Wingdings" panose="05000000000000000000" pitchFamily="2" charset="2"/>
            </a:pPr>
            <a:r>
              <a:rPr lang="zh-CN" altLang="en-US" sz="2530" b="1" dirty="0">
                <a:solidFill>
                  <a:srgbClr val="FF0000"/>
                </a:solidFill>
                <a:latin typeface="楷体_GB2312" panose="02010609030101010101" pitchFamily="49" charset="-122"/>
                <a:ea typeface="楷体_GB2312" panose="02010609030101010101" pitchFamily="49" charset="-122"/>
              </a:rPr>
              <a:t>废物去向</a:t>
            </a:r>
            <a:r>
              <a:rPr lang="zh-CN" altLang="en-US" sz="2530" b="1" dirty="0">
                <a:latin typeface="楷体_GB2312" panose="02010609030101010101" pitchFamily="49" charset="-122"/>
                <a:ea typeface="楷体_GB2312" panose="02010609030101010101" pitchFamily="49" charset="-122"/>
              </a:rPr>
              <a:t>填写废物转移的去向（如废物贮存部门的名称）。</a:t>
            </a:r>
            <a:endParaRPr lang="en-US" altLang="zh-CN" sz="2530" b="1" dirty="0">
              <a:latin typeface="楷体_GB2312" panose="02010609030101010101" pitchFamily="49" charset="-122"/>
              <a:ea typeface="楷体_GB2312" panose="02010609030101010101" pitchFamily="49" charset="-122"/>
            </a:endParaRP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03  </a:t>
            </a:r>
            <a:r>
              <a:rPr lang="zh-CN" altLang="en-US" sz="3000">
                <a:ln>
                  <a:noFill/>
                </a:ln>
                <a:solidFill>
                  <a:schemeClr val="accent1"/>
                </a:solidFill>
                <a:uLnTx/>
                <a:uFillTx/>
                <a:sym typeface="+mn-ea"/>
              </a:rPr>
              <a:t>危险废物管理台账</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8" name="Rectangle 4"/>
          <p:cNvSpPr/>
          <p:nvPr/>
        </p:nvSpPr>
        <p:spPr>
          <a:xfrm>
            <a:off x="1671484" y="1161894"/>
            <a:ext cx="4429998" cy="482177"/>
          </a:xfrm>
          <a:prstGeom prst="rect">
            <a:avLst/>
          </a:prstGeom>
          <a:noFill/>
          <a:ln w="28575">
            <a:noFill/>
          </a:ln>
        </p:spPr>
        <p:txBody>
          <a:bodyPr wrap="none" anchor="ctr"/>
          <a:lstStyle/>
          <a:p>
            <a:pPr algn="ctr"/>
            <a:r>
              <a:rPr lang="zh-CN" altLang="en-US" sz="2530" b="1" u="sng" dirty="0">
                <a:solidFill>
                  <a:srgbClr val="000099"/>
                </a:solidFill>
                <a:latin typeface="微软雅黑" panose="020B0503020204020204" pitchFamily="34" charset="-122"/>
                <a:ea typeface="黑体" panose="02010609060101010101" pitchFamily="49" charset="-122"/>
              </a:rPr>
              <a:t>（</a:t>
            </a:r>
            <a:r>
              <a:rPr lang="en-US" altLang="zh-CN" sz="2530" b="1" u="sng" dirty="0">
                <a:solidFill>
                  <a:srgbClr val="000099"/>
                </a:solidFill>
                <a:latin typeface="Arial" panose="020B0604020202020204" pitchFamily="34" charset="0"/>
                <a:ea typeface="黑体" panose="02010609060101010101" pitchFamily="49" charset="-122"/>
              </a:rPr>
              <a:t>2</a:t>
            </a:r>
            <a:r>
              <a:rPr lang="zh-CN" altLang="en-US" sz="2530" b="1" u="sng" dirty="0">
                <a:solidFill>
                  <a:srgbClr val="000099"/>
                </a:solidFill>
                <a:latin typeface="微软雅黑" panose="020B0503020204020204" pitchFamily="34" charset="-122"/>
                <a:ea typeface="黑体" panose="02010609060101010101" pitchFamily="49" charset="-122"/>
              </a:rPr>
              <a:t>）危险废物贮存环节记录表</a:t>
            </a:r>
          </a:p>
        </p:txBody>
      </p:sp>
      <p:sp>
        <p:nvSpPr>
          <p:cNvPr id="38919" name="Rectangle 45"/>
          <p:cNvSpPr/>
          <p:nvPr/>
        </p:nvSpPr>
        <p:spPr>
          <a:xfrm>
            <a:off x="1671320" y="1703070"/>
            <a:ext cx="9055735" cy="991870"/>
          </a:xfrm>
          <a:prstGeom prst="rect">
            <a:avLst/>
          </a:prstGeom>
          <a:noFill/>
          <a:ln w="9525">
            <a:noFill/>
          </a:ln>
        </p:spPr>
        <p:txBody>
          <a:bodyPr/>
          <a:lstStyle/>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记录表编号：</a:t>
            </a:r>
          </a:p>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废物编号及名称：</a:t>
            </a:r>
          </a:p>
        </p:txBody>
      </p:sp>
      <p:graphicFrame>
        <p:nvGraphicFramePr>
          <p:cNvPr id="9" name="表格 8"/>
          <p:cNvGraphicFramePr/>
          <p:nvPr/>
        </p:nvGraphicFramePr>
        <p:xfrm>
          <a:off x="1884110" y="2693100"/>
          <a:ext cx="8839835" cy="3362960"/>
        </p:xfrm>
        <a:graphic>
          <a:graphicData uri="http://schemas.openxmlformats.org/drawingml/2006/table">
            <a:tbl>
              <a:tblPr/>
              <a:tblGrid>
                <a:gridCol w="679450">
                  <a:extLst>
                    <a:ext uri="{9D8B030D-6E8A-4147-A177-3AD203B41FA5}">
                      <a16:colId xmlns:a16="http://schemas.microsoft.com/office/drawing/2014/main" val="20000"/>
                    </a:ext>
                  </a:extLst>
                </a:gridCol>
                <a:gridCol w="681990">
                  <a:extLst>
                    <a:ext uri="{9D8B030D-6E8A-4147-A177-3AD203B41FA5}">
                      <a16:colId xmlns:a16="http://schemas.microsoft.com/office/drawing/2014/main" val="20001"/>
                    </a:ext>
                  </a:extLst>
                </a:gridCol>
                <a:gridCol w="679450">
                  <a:extLst>
                    <a:ext uri="{9D8B030D-6E8A-4147-A177-3AD203B41FA5}">
                      <a16:colId xmlns:a16="http://schemas.microsoft.com/office/drawing/2014/main" val="20002"/>
                    </a:ext>
                  </a:extLst>
                </a:gridCol>
                <a:gridCol w="678180">
                  <a:extLst>
                    <a:ext uri="{9D8B030D-6E8A-4147-A177-3AD203B41FA5}">
                      <a16:colId xmlns:a16="http://schemas.microsoft.com/office/drawing/2014/main" val="20003"/>
                    </a:ext>
                  </a:extLst>
                </a:gridCol>
                <a:gridCol w="679450">
                  <a:extLst>
                    <a:ext uri="{9D8B030D-6E8A-4147-A177-3AD203B41FA5}">
                      <a16:colId xmlns:a16="http://schemas.microsoft.com/office/drawing/2014/main" val="20004"/>
                    </a:ext>
                  </a:extLst>
                </a:gridCol>
                <a:gridCol w="681990">
                  <a:extLst>
                    <a:ext uri="{9D8B030D-6E8A-4147-A177-3AD203B41FA5}">
                      <a16:colId xmlns:a16="http://schemas.microsoft.com/office/drawing/2014/main" val="20005"/>
                    </a:ext>
                  </a:extLst>
                </a:gridCol>
                <a:gridCol w="679450">
                  <a:extLst>
                    <a:ext uri="{9D8B030D-6E8A-4147-A177-3AD203B41FA5}">
                      <a16:colId xmlns:a16="http://schemas.microsoft.com/office/drawing/2014/main" val="20006"/>
                    </a:ext>
                  </a:extLst>
                </a:gridCol>
                <a:gridCol w="680085">
                  <a:extLst>
                    <a:ext uri="{9D8B030D-6E8A-4147-A177-3AD203B41FA5}">
                      <a16:colId xmlns:a16="http://schemas.microsoft.com/office/drawing/2014/main" val="20007"/>
                    </a:ext>
                  </a:extLst>
                </a:gridCol>
                <a:gridCol w="680720">
                  <a:extLst>
                    <a:ext uri="{9D8B030D-6E8A-4147-A177-3AD203B41FA5}">
                      <a16:colId xmlns:a16="http://schemas.microsoft.com/office/drawing/2014/main" val="20008"/>
                    </a:ext>
                  </a:extLst>
                </a:gridCol>
                <a:gridCol w="678815">
                  <a:extLst>
                    <a:ext uri="{9D8B030D-6E8A-4147-A177-3AD203B41FA5}">
                      <a16:colId xmlns:a16="http://schemas.microsoft.com/office/drawing/2014/main" val="20009"/>
                    </a:ext>
                  </a:extLst>
                </a:gridCol>
                <a:gridCol w="679450">
                  <a:extLst>
                    <a:ext uri="{9D8B030D-6E8A-4147-A177-3AD203B41FA5}">
                      <a16:colId xmlns:a16="http://schemas.microsoft.com/office/drawing/2014/main" val="20010"/>
                    </a:ext>
                  </a:extLst>
                </a:gridCol>
                <a:gridCol w="679450">
                  <a:extLst>
                    <a:ext uri="{9D8B030D-6E8A-4147-A177-3AD203B41FA5}">
                      <a16:colId xmlns:a16="http://schemas.microsoft.com/office/drawing/2014/main" val="20011"/>
                    </a:ext>
                  </a:extLst>
                </a:gridCol>
                <a:gridCol w="681355">
                  <a:extLst>
                    <a:ext uri="{9D8B030D-6E8A-4147-A177-3AD203B41FA5}">
                      <a16:colId xmlns:a16="http://schemas.microsoft.com/office/drawing/2014/main" val="20012"/>
                    </a:ext>
                  </a:extLst>
                </a:gridCol>
              </a:tblGrid>
              <a:tr h="548640">
                <a:tc gridSpan="7">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955"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rPr>
                        <a:t>入库情况</a:t>
                      </a:r>
                    </a:p>
                  </a:txBody>
                  <a:tcPr marL="96435" marR="96435" marT="48177" marB="481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gridSpan="6">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955"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出库情况</a:t>
                      </a:r>
                    </a:p>
                  </a:txBody>
                  <a:tcPr marL="96435" marR="96435" marT="48177" marB="481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tc hMerge="1">
                  <a:txBody>
                    <a:bodyPr/>
                    <a:lstStyle/>
                    <a:p>
                      <a:endParaRPr lang="zh-CN"/>
                    </a:p>
                  </a:txBody>
                  <a:tcPr/>
                </a:tc>
                <a:extLst>
                  <a:ext uri="{0D108BD9-81ED-4DB2-BD59-A6C34878D82A}">
                    <a16:rowId xmlns:a16="http://schemas.microsoft.com/office/drawing/2014/main" val="10000"/>
                  </a:ext>
                </a:extLst>
              </a:tr>
              <a:tr h="2363470">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入库日期</a:t>
                      </a:r>
                    </a:p>
                  </a:txBody>
                  <a:tcPr marL="96435" marR="96435" marT="48177" marB="481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入库时间</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废物数量</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容器材质及容量</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rPr>
                        <a:t>容器个数</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容器存放位置</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废物运送部门签字</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废物贮存部门签字</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出库日期</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出库时间</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rgbClr val="FF0000"/>
                          </a:solidFill>
                          <a:effectLst/>
                          <a:latin typeface="楷体_GB2312" panose="02010609030101010101" pitchFamily="49" charset="-122"/>
                          <a:ea typeface="楷体_GB2312" panose="02010609030101010101" pitchFamily="49" charset="-122"/>
                        </a:rPr>
                        <a:t>废物去向</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废物贮存部门签字</a:t>
                      </a: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8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废物接收 单位签字</a:t>
                      </a:r>
                    </a:p>
                  </a:txBody>
                  <a:tcPr marL="96435" marR="96435" marT="48177" marB="481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0850">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177" marB="4817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8967" name="Rectangle 205"/>
          <p:cNvSpPr/>
          <p:nvPr/>
        </p:nvSpPr>
        <p:spPr>
          <a:xfrm>
            <a:off x="1561949" y="6317323"/>
            <a:ext cx="9553125" cy="559191"/>
          </a:xfrm>
          <a:prstGeom prst="rect">
            <a:avLst/>
          </a:prstGeom>
          <a:noFill/>
          <a:ln w="9525">
            <a:noFill/>
          </a:ln>
        </p:spPr>
        <p:txBody>
          <a:bodyPr/>
          <a:lstStyle/>
          <a:p>
            <a:pPr marL="342900" indent="-342900">
              <a:buClr>
                <a:schemeClr val="hlink"/>
              </a:buClr>
              <a:buFont typeface="Wingdings" panose="05000000000000000000" pitchFamily="2" charset="2"/>
            </a:pPr>
            <a:r>
              <a:rPr lang="zh-CN" altLang="en-US" sz="2005" b="1" dirty="0">
                <a:solidFill>
                  <a:srgbClr val="FF0000"/>
                </a:solidFill>
                <a:latin typeface="楷体_GB2312" panose="02010609030101010101" pitchFamily="49" charset="-122"/>
                <a:ea typeface="楷体_GB2312" panose="02010609030101010101" pitchFamily="49" charset="-122"/>
              </a:rPr>
              <a:t>   </a:t>
            </a:r>
            <a:r>
              <a:rPr lang="zh-CN" altLang="en-US" sz="2005" b="1" dirty="0">
                <a:latin typeface="楷体_GB2312" panose="02010609030101010101" pitchFamily="49" charset="-122"/>
                <a:ea typeface="楷体_GB2312" panose="02010609030101010101" pitchFamily="49" charset="-122"/>
              </a:rPr>
              <a:t>内部自行利用</a:t>
            </a:r>
            <a:r>
              <a:rPr lang="en-US" altLang="zh-CN" sz="2005" b="1" dirty="0">
                <a:latin typeface="楷体_GB2312" panose="02010609030101010101" pitchFamily="49" charset="-122"/>
                <a:ea typeface="楷体_GB2312" panose="02010609030101010101" pitchFamily="49" charset="-122"/>
              </a:rPr>
              <a:t>/</a:t>
            </a:r>
            <a:r>
              <a:rPr lang="zh-CN" altLang="en-US" sz="2005" b="1" dirty="0">
                <a:latin typeface="楷体_GB2312" panose="02010609030101010101" pitchFamily="49" charset="-122"/>
                <a:ea typeface="楷体_GB2312" panose="02010609030101010101" pitchFamily="49" charset="-122"/>
              </a:rPr>
              <a:t>处置的，填写内部利用</a:t>
            </a:r>
            <a:r>
              <a:rPr lang="en-US" altLang="zh-CN" sz="2005" b="1" dirty="0">
                <a:latin typeface="楷体_GB2312" panose="02010609030101010101" pitchFamily="49" charset="-122"/>
                <a:ea typeface="楷体_GB2312" panose="02010609030101010101" pitchFamily="49" charset="-122"/>
              </a:rPr>
              <a:t>/</a:t>
            </a:r>
            <a:r>
              <a:rPr lang="zh-CN" altLang="en-US" sz="2005" b="1" dirty="0">
                <a:latin typeface="楷体_GB2312" panose="02010609030101010101" pitchFamily="49" charset="-122"/>
                <a:ea typeface="楷体_GB2312" panose="02010609030101010101" pitchFamily="49" charset="-122"/>
              </a:rPr>
              <a:t>处置部门的名称；委托外单位利用</a:t>
            </a:r>
            <a:r>
              <a:rPr lang="en-US" altLang="zh-CN" sz="2005" b="1" dirty="0">
                <a:latin typeface="楷体_GB2312" panose="02010609030101010101" pitchFamily="49" charset="-122"/>
                <a:ea typeface="楷体_GB2312" panose="02010609030101010101" pitchFamily="49" charset="-122"/>
              </a:rPr>
              <a:t>/</a:t>
            </a:r>
            <a:r>
              <a:rPr lang="zh-CN" altLang="en-US" sz="2005" b="1" dirty="0">
                <a:latin typeface="楷体_GB2312" panose="02010609030101010101" pitchFamily="49" charset="-122"/>
                <a:ea typeface="楷体_GB2312" panose="02010609030101010101" pitchFamily="49" charset="-122"/>
              </a:rPr>
              <a:t>处置的，填写外单位的名称、许可证编号、转移联单编号及处置利用方式代码。</a:t>
            </a:r>
            <a:endParaRPr lang="en-US" altLang="zh-CN" sz="2005" b="1" dirty="0">
              <a:latin typeface="楷体_GB2312" panose="02010609030101010101" pitchFamily="49" charset="-122"/>
              <a:ea typeface="楷体_GB2312" panose="02010609030101010101" pitchFamily="49" charset="-122"/>
            </a:endParaRP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03  </a:t>
            </a:r>
            <a:r>
              <a:rPr lang="zh-CN" altLang="en-US" sz="3000">
                <a:ln>
                  <a:noFill/>
                </a:ln>
                <a:solidFill>
                  <a:schemeClr val="accent1"/>
                </a:solidFill>
                <a:uLnTx/>
                <a:uFillTx/>
                <a:sym typeface="+mn-ea"/>
              </a:rPr>
              <a:t>危险废物管理台账</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Rectangle 3"/>
          <p:cNvSpPr/>
          <p:nvPr/>
        </p:nvSpPr>
        <p:spPr>
          <a:xfrm>
            <a:off x="1814047" y="1077219"/>
            <a:ext cx="7396724" cy="482177"/>
          </a:xfrm>
          <a:prstGeom prst="rect">
            <a:avLst/>
          </a:prstGeom>
          <a:noFill/>
          <a:ln w="28575">
            <a:noFill/>
          </a:ln>
        </p:spPr>
        <p:txBody>
          <a:bodyPr wrap="none" anchor="ctr"/>
          <a:lstStyle/>
          <a:p>
            <a:r>
              <a:rPr lang="zh-CN" altLang="en-US" sz="2530" b="1" u="sng" dirty="0">
                <a:solidFill>
                  <a:srgbClr val="000099"/>
                </a:solidFill>
                <a:latin typeface="微软雅黑" panose="020B0503020204020204" pitchFamily="34" charset="-122"/>
                <a:ea typeface="黑体" panose="02010609060101010101" pitchFamily="49" charset="-122"/>
              </a:rPr>
              <a:t>（</a:t>
            </a:r>
            <a:r>
              <a:rPr lang="en-US" altLang="zh-CN" sz="2530" b="1" u="sng" dirty="0">
                <a:solidFill>
                  <a:srgbClr val="000099"/>
                </a:solidFill>
                <a:latin typeface="Arial" panose="020B0604020202020204" pitchFamily="34" charset="0"/>
                <a:ea typeface="黑体" panose="02010609060101010101" pitchFamily="49" charset="-122"/>
              </a:rPr>
              <a:t>3</a:t>
            </a:r>
            <a:r>
              <a:rPr lang="zh-CN" altLang="en-US" sz="2530" b="1" u="sng" dirty="0">
                <a:solidFill>
                  <a:srgbClr val="000099"/>
                </a:solidFill>
                <a:latin typeface="微软雅黑" panose="020B0503020204020204" pitchFamily="34" charset="-122"/>
                <a:ea typeface="黑体" panose="02010609060101010101" pitchFamily="49" charset="-122"/>
              </a:rPr>
              <a:t>）危险废物处置情况记录表</a:t>
            </a:r>
          </a:p>
        </p:txBody>
      </p:sp>
      <p:sp>
        <p:nvSpPr>
          <p:cNvPr id="40967" name="Rectangle 4"/>
          <p:cNvSpPr/>
          <p:nvPr/>
        </p:nvSpPr>
        <p:spPr>
          <a:xfrm>
            <a:off x="1810225" y="1749548"/>
            <a:ext cx="9055880" cy="1220509"/>
          </a:xfrm>
          <a:prstGeom prst="rect">
            <a:avLst/>
          </a:prstGeom>
          <a:noFill/>
          <a:ln w="9525">
            <a:noFill/>
          </a:ln>
        </p:spPr>
        <p:txBody>
          <a:bodyPr/>
          <a:lstStyle/>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记录表编号：</a:t>
            </a:r>
          </a:p>
          <a:p>
            <a:pPr marL="342900" indent="-342900">
              <a:spcBef>
                <a:spcPct val="20000"/>
              </a:spcBef>
              <a:buClr>
                <a:schemeClr val="hlink"/>
              </a:buClr>
              <a:buFont typeface="Wingdings" panose="05000000000000000000" pitchFamily="2" charset="2"/>
              <a:buChar char="p"/>
            </a:pPr>
            <a:r>
              <a:rPr lang="zh-CN" altLang="en-US" sz="2320" b="1" dirty="0">
                <a:solidFill>
                  <a:srgbClr val="000099"/>
                </a:solidFill>
                <a:latin typeface="楷体_GB2312" panose="02010609030101010101" pitchFamily="49" charset="-122"/>
                <a:ea typeface="楷体_GB2312" panose="02010609030101010101" pitchFamily="49" charset="-122"/>
              </a:rPr>
              <a:t>废物编号及名称</a:t>
            </a:r>
            <a:r>
              <a:rPr lang="zh-CN" altLang="en-US" sz="2320" b="1" dirty="0">
                <a:latin typeface="楷体_GB2312" panose="02010609030101010101" pitchFamily="49" charset="-122"/>
                <a:ea typeface="楷体_GB2312" panose="02010609030101010101" pitchFamily="49" charset="-122"/>
              </a:rPr>
              <a:t>：</a:t>
            </a:r>
          </a:p>
          <a:p>
            <a:pPr marL="342900" indent="-342900">
              <a:spcBef>
                <a:spcPct val="20000"/>
              </a:spcBef>
              <a:buClr>
                <a:schemeClr val="hlink"/>
              </a:buClr>
              <a:buFont typeface="Wingdings" panose="05000000000000000000" pitchFamily="2" charset="2"/>
              <a:buChar char="p"/>
            </a:pPr>
            <a:r>
              <a:rPr lang="zh-CN" altLang="en-US" sz="2320" b="1" dirty="0">
                <a:latin typeface="楷体_GB2312" panose="02010609030101010101" pitchFamily="49" charset="-122"/>
                <a:ea typeface="楷体_GB2312" panose="02010609030101010101" pitchFamily="49" charset="-122"/>
              </a:rPr>
              <a:t>废物处置设施名称：</a:t>
            </a:r>
          </a:p>
        </p:txBody>
      </p:sp>
      <p:graphicFrame>
        <p:nvGraphicFramePr>
          <p:cNvPr id="2" name="表格 1"/>
          <p:cNvGraphicFramePr/>
          <p:nvPr/>
        </p:nvGraphicFramePr>
        <p:xfrm>
          <a:off x="1878868" y="3210436"/>
          <a:ext cx="8679180" cy="2423795"/>
        </p:xfrm>
        <a:graphic>
          <a:graphicData uri="http://schemas.openxmlformats.org/drawingml/2006/table">
            <a:tbl>
              <a:tblPr/>
              <a:tblGrid>
                <a:gridCol w="867410">
                  <a:extLst>
                    <a:ext uri="{9D8B030D-6E8A-4147-A177-3AD203B41FA5}">
                      <a16:colId xmlns:a16="http://schemas.microsoft.com/office/drawing/2014/main" val="20000"/>
                    </a:ext>
                  </a:extLst>
                </a:gridCol>
                <a:gridCol w="869315">
                  <a:extLst>
                    <a:ext uri="{9D8B030D-6E8A-4147-A177-3AD203B41FA5}">
                      <a16:colId xmlns:a16="http://schemas.microsoft.com/office/drawing/2014/main" val="20001"/>
                    </a:ext>
                  </a:extLst>
                </a:gridCol>
                <a:gridCol w="866775">
                  <a:extLst>
                    <a:ext uri="{9D8B030D-6E8A-4147-A177-3AD203B41FA5}">
                      <a16:colId xmlns:a16="http://schemas.microsoft.com/office/drawing/2014/main" val="20002"/>
                    </a:ext>
                  </a:extLst>
                </a:gridCol>
                <a:gridCol w="868680">
                  <a:extLst>
                    <a:ext uri="{9D8B030D-6E8A-4147-A177-3AD203B41FA5}">
                      <a16:colId xmlns:a16="http://schemas.microsoft.com/office/drawing/2014/main" val="20003"/>
                    </a:ext>
                  </a:extLst>
                </a:gridCol>
                <a:gridCol w="867410">
                  <a:extLst>
                    <a:ext uri="{9D8B030D-6E8A-4147-A177-3AD203B41FA5}">
                      <a16:colId xmlns:a16="http://schemas.microsoft.com/office/drawing/2014/main" val="20004"/>
                    </a:ext>
                  </a:extLst>
                </a:gridCol>
                <a:gridCol w="867410">
                  <a:extLst>
                    <a:ext uri="{9D8B030D-6E8A-4147-A177-3AD203B41FA5}">
                      <a16:colId xmlns:a16="http://schemas.microsoft.com/office/drawing/2014/main" val="20005"/>
                    </a:ext>
                  </a:extLst>
                </a:gridCol>
                <a:gridCol w="869315">
                  <a:extLst>
                    <a:ext uri="{9D8B030D-6E8A-4147-A177-3AD203B41FA5}">
                      <a16:colId xmlns:a16="http://schemas.microsoft.com/office/drawing/2014/main" val="20006"/>
                    </a:ext>
                  </a:extLst>
                </a:gridCol>
                <a:gridCol w="866775">
                  <a:extLst>
                    <a:ext uri="{9D8B030D-6E8A-4147-A177-3AD203B41FA5}">
                      <a16:colId xmlns:a16="http://schemas.microsoft.com/office/drawing/2014/main" val="20007"/>
                    </a:ext>
                  </a:extLst>
                </a:gridCol>
                <a:gridCol w="868680">
                  <a:extLst>
                    <a:ext uri="{9D8B030D-6E8A-4147-A177-3AD203B41FA5}">
                      <a16:colId xmlns:a16="http://schemas.microsoft.com/office/drawing/2014/main" val="20008"/>
                    </a:ext>
                  </a:extLst>
                </a:gridCol>
                <a:gridCol w="867410">
                  <a:extLst>
                    <a:ext uri="{9D8B030D-6E8A-4147-A177-3AD203B41FA5}">
                      <a16:colId xmlns:a16="http://schemas.microsoft.com/office/drawing/2014/main" val="20009"/>
                    </a:ext>
                  </a:extLst>
                </a:gridCol>
              </a:tblGrid>
              <a:tr h="1886585">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rPr>
                        <a:t>废物接收日期</a:t>
                      </a:r>
                    </a:p>
                  </a:txBody>
                  <a:tcPr marL="96435" marR="96435" marT="48231" marB="482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废物接收时间</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rgbClr val="FF0000"/>
                          </a:solidFill>
                          <a:effectLst/>
                          <a:latin typeface="楷体_GB2312" panose="02010609030101010101" pitchFamily="49" charset="-122"/>
                          <a:ea typeface="楷体_GB2312" panose="02010609030101010101" pitchFamily="49" charset="-122"/>
                        </a:rPr>
                        <a:t>废物来源</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废物数量</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rPr>
                        <a:t>容器材质及容量</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容器个数</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rgbClr val="FF0000"/>
                          </a:solidFill>
                          <a:effectLst/>
                          <a:latin typeface="楷体_GB2312" panose="02010609030101010101" pitchFamily="49" charset="-122"/>
                          <a:ea typeface="楷体_GB2312" panose="02010609030101010101" pitchFamily="49" charset="-122"/>
                        </a:rPr>
                        <a:t>废物处置利用方式</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废物利用处置完毕日期</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废物利用处置完毕时间</a:t>
                      </a: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r>
                        <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rPr>
                        <a:t>废物内部利用部门签字</a:t>
                      </a:r>
                    </a:p>
                  </a:txBody>
                  <a:tcPr marL="96435" marR="96435" marT="48231" marB="482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7210">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anose="05000000000000000000" pitchFamily="2" charset="2"/>
                        <a:buNone/>
                      </a:pPr>
                      <a:endParaRPr kumimoji="0" lang="zh-CN" altLang="en-US" sz="2320" b="1" i="0" u="none" strike="noStrike" cap="none" normalizeH="0" baseline="0" dirty="0" smtClean="0">
                        <a:ln>
                          <a:noFill/>
                        </a:ln>
                        <a:solidFill>
                          <a:schemeClr val="tx1"/>
                        </a:solidFill>
                        <a:effectLst/>
                        <a:latin typeface="楷体_GB2312" panose="02010609030101010101" pitchFamily="49" charset="-122"/>
                        <a:ea typeface="楷体_GB2312" panose="02010609030101010101" pitchFamily="49" charset="-122"/>
                      </a:endParaRPr>
                    </a:p>
                  </a:txBody>
                  <a:tcPr marL="96435" marR="96435" marT="48231" marB="4823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003" name="Rectangle 133"/>
          <p:cNvSpPr/>
          <p:nvPr/>
        </p:nvSpPr>
        <p:spPr>
          <a:xfrm>
            <a:off x="1795157" y="5720098"/>
            <a:ext cx="9151311" cy="964353"/>
          </a:xfrm>
          <a:prstGeom prst="rect">
            <a:avLst/>
          </a:prstGeom>
          <a:noFill/>
          <a:ln w="9525">
            <a:noFill/>
          </a:ln>
        </p:spPr>
        <p:txBody>
          <a:bodyPr/>
          <a:lstStyle/>
          <a:p>
            <a:pPr marL="342900" indent="-342900">
              <a:buClr>
                <a:schemeClr val="hlink"/>
              </a:buClr>
              <a:buFont typeface="Wingdings" panose="05000000000000000000" pitchFamily="2" charset="2"/>
              <a:buChar char="p"/>
            </a:pPr>
            <a:r>
              <a:rPr lang="zh-CN" altLang="en-US" sz="2005" b="1" dirty="0">
                <a:solidFill>
                  <a:srgbClr val="FF0000"/>
                </a:solidFill>
                <a:latin typeface="楷体_GB2312" panose="02010609030101010101" pitchFamily="49" charset="-122"/>
                <a:ea typeface="楷体_GB2312" panose="02010609030101010101" pitchFamily="49" charset="-122"/>
              </a:rPr>
              <a:t>废物来源</a:t>
            </a:r>
            <a:r>
              <a:rPr lang="zh-CN" altLang="en-US" sz="2005" b="1" dirty="0">
                <a:latin typeface="楷体_GB2312" panose="02010609030101010101" pitchFamily="49" charset="-122"/>
                <a:ea typeface="楷体_GB2312" panose="02010609030101010101" pitchFamily="49" charset="-122"/>
              </a:rPr>
              <a:t>指危险废物利用处置前存放的位置（如废物贮存部门名称）；</a:t>
            </a:r>
          </a:p>
          <a:p>
            <a:pPr marL="342900" indent="-342900">
              <a:buClr>
                <a:schemeClr val="hlink"/>
              </a:buClr>
              <a:buFont typeface="Wingdings" panose="05000000000000000000" pitchFamily="2" charset="2"/>
              <a:buChar char="p"/>
            </a:pPr>
            <a:r>
              <a:rPr lang="zh-CN" altLang="en-US" sz="2005" b="1" dirty="0">
                <a:solidFill>
                  <a:srgbClr val="FF0000"/>
                </a:solidFill>
                <a:latin typeface="楷体_GB2312" panose="02010609030101010101" pitchFamily="49" charset="-122"/>
                <a:ea typeface="楷体_GB2312" panose="02010609030101010101" pitchFamily="49" charset="-122"/>
              </a:rPr>
              <a:t>废物利用处置方式</a:t>
            </a:r>
            <a:r>
              <a:rPr lang="zh-CN" altLang="en-US" sz="2005" b="1" dirty="0">
                <a:latin typeface="楷体_GB2312" panose="02010609030101010101" pitchFamily="49" charset="-122"/>
                <a:ea typeface="楷体_GB2312" panose="02010609030101010101" pitchFamily="49" charset="-122"/>
              </a:rPr>
              <a:t>，填利用处置方式代码。利用处置方式代码参照</a:t>
            </a:r>
            <a:r>
              <a:rPr lang="en-US" altLang="zh-CN" sz="2005" b="1" dirty="0">
                <a:latin typeface="楷体_GB2312" panose="02010609030101010101" pitchFamily="49" charset="-122"/>
                <a:ea typeface="楷体_GB2312" panose="02010609030101010101" pitchFamily="49" charset="-122"/>
              </a:rPr>
              <a:t>《</a:t>
            </a:r>
            <a:r>
              <a:rPr lang="zh-CN" altLang="en-US" sz="2005" b="1" dirty="0">
                <a:latin typeface="楷体_GB2312" panose="02010609030101010101" pitchFamily="49" charset="-122"/>
                <a:ea typeface="楷体_GB2312" panose="02010609030101010101" pitchFamily="49" charset="-122"/>
              </a:rPr>
              <a:t>危险废物经营单位记录和报告经营情况指南</a:t>
            </a:r>
            <a:r>
              <a:rPr lang="en-US" altLang="zh-CN" sz="2005" b="1" dirty="0">
                <a:latin typeface="楷体_GB2312" panose="02010609030101010101" pitchFamily="49" charset="-122"/>
                <a:ea typeface="楷体_GB2312" panose="02010609030101010101" pitchFamily="49" charset="-122"/>
              </a:rPr>
              <a:t>》</a:t>
            </a:r>
            <a:r>
              <a:rPr lang="zh-CN" altLang="en-US" sz="2005" b="1" dirty="0">
                <a:latin typeface="楷体_GB2312" panose="02010609030101010101" pitchFamily="49" charset="-122"/>
                <a:ea typeface="楷体_GB2312" panose="02010609030101010101" pitchFamily="49" charset="-122"/>
              </a:rPr>
              <a:t>表</a:t>
            </a:r>
            <a:r>
              <a:rPr lang="en-US" altLang="zh-CN" sz="2005" b="1" dirty="0">
                <a:latin typeface="楷体_GB2312" panose="02010609030101010101" pitchFamily="49" charset="-122"/>
                <a:ea typeface="楷体_GB2312" panose="02010609030101010101" pitchFamily="49" charset="-122"/>
              </a:rPr>
              <a:t>6-2</a:t>
            </a:r>
            <a:r>
              <a:rPr lang="zh-CN" altLang="en-US" sz="2005" b="1" dirty="0">
                <a:latin typeface="楷体_GB2312" panose="02010609030101010101" pitchFamily="49" charset="-122"/>
                <a:ea typeface="楷体_GB2312" panose="02010609030101010101" pitchFamily="49" charset="-122"/>
              </a:rPr>
              <a:t>填表说明填写。</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03  </a:t>
            </a:r>
            <a:r>
              <a:rPr lang="zh-CN" altLang="en-US" sz="3000">
                <a:ln>
                  <a:noFill/>
                </a:ln>
                <a:solidFill>
                  <a:schemeClr val="accent1"/>
                </a:solidFill>
                <a:uLnTx/>
                <a:uFillTx/>
                <a:sym typeface="+mn-ea"/>
              </a:rPr>
              <a:t>危险废物管理台账</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01</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6777990" y="2762885"/>
            <a:ext cx="5582285" cy="768985"/>
          </a:xfrm>
          <a:prstGeom prst="rect">
            <a:avLst/>
          </a:prstGeom>
          <a:noFill/>
        </p:spPr>
        <p:txBody>
          <a:bodyPr wrap="square" lIns="0" tIns="0" rIns="0" bIns="0" rtlCol="0">
            <a:spAutoFit/>
          </a:bodyPr>
          <a:lstStyle/>
          <a:p>
            <a:r>
              <a:rPr lang="zh-CN" altLang="en-US" sz="50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危险废物定义</a:t>
            </a:r>
            <a:endParaRPr lang="zh-CN" altLang="en-US" sz="50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方正姚体" pitchFamily="2" charset="-12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04</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6777990" y="2762885"/>
            <a:ext cx="5874385" cy="768985"/>
          </a:xfrm>
          <a:prstGeom prst="rect">
            <a:avLst/>
          </a:prstGeom>
          <a:noFill/>
        </p:spPr>
        <p:txBody>
          <a:bodyPr wrap="square" lIns="0" tIns="0" rIns="0" bIns="0" rtlCol="0">
            <a:spAutoFit/>
          </a:bodyPr>
          <a:lstStyle/>
          <a:p>
            <a:r>
              <a:rPr lang="zh-CN" altLang="en-US" sz="50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危险废物申报登记</a:t>
            </a:r>
            <a:endParaRPr lang="zh-CN" altLang="en-US" sz="5000" b="1" dirty="0">
              <a:ln>
                <a:noFill/>
              </a:ln>
              <a:solidFill>
                <a:schemeClr val="accent1"/>
              </a:solidFill>
              <a:effectLst/>
              <a:uLnTx/>
              <a:uFillTx/>
              <a:latin typeface="+mn-lt"/>
              <a:ea typeface="+mn-ea"/>
              <a:cs typeface="微软雅黑" panose="020B0503020204020204" pitchFamily="34" charset="-122"/>
              <a:sym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2" name="文本框 1"/>
          <p:cNvSpPr txBox="1"/>
          <p:nvPr/>
        </p:nvSpPr>
        <p:spPr>
          <a:xfrm>
            <a:off x="1405992" y="1721322"/>
            <a:ext cx="10052044" cy="4150360"/>
          </a:xfrm>
          <a:prstGeom prst="rect">
            <a:avLst/>
          </a:prstGeom>
          <a:noFill/>
          <a:ln w="9525">
            <a:noFill/>
          </a:ln>
        </p:spPr>
        <p:txBody>
          <a:bodyPr>
            <a:spAutoFit/>
          </a:bodyPr>
          <a:lstStyle/>
          <a:p>
            <a:pPr marL="342900" indent="-342900">
              <a:lnSpc>
                <a:spcPct val="250000"/>
              </a:lnSpc>
              <a:buFont typeface="Wingdings" panose="05000000000000000000" pitchFamily="2" charset="2"/>
              <a:buChar char="u"/>
            </a:pPr>
            <a:r>
              <a:rPr lang="zh-CN" altLang="en-US" sz="2110" dirty="0">
                <a:latin typeface="微软雅黑" panose="020B0503020204020204" pitchFamily="34" charset="-122"/>
              </a:rPr>
              <a:t>各危险废物产生单位每年底对本单位危险废物的产生、转移、贮存和处置情况进行申报登记。</a:t>
            </a:r>
          </a:p>
          <a:p>
            <a:pPr marL="342900" indent="-342900">
              <a:lnSpc>
                <a:spcPct val="250000"/>
              </a:lnSpc>
              <a:buFont typeface="Wingdings" panose="05000000000000000000" pitchFamily="2" charset="2"/>
              <a:buChar char="u"/>
            </a:pPr>
            <a:r>
              <a:rPr lang="zh-CN" altLang="en-US" sz="2110" dirty="0">
                <a:latin typeface="微软雅黑" panose="020B0503020204020204" pitchFamily="34" charset="-122"/>
              </a:rPr>
              <a:t>危险废物申报登记的主要内容有：所产生的危险废物种类、性质、数量、浓度、排放(或转移)去向、排放地点、排放方式(或利用、贮存、处理、处置的地点或方式)、危险废物的贮存、利用或处置场所等。</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04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危险废物申报登记</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05</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5916930" y="2762885"/>
            <a:ext cx="6711315" cy="768985"/>
          </a:xfrm>
          <a:prstGeom prst="rect">
            <a:avLst/>
          </a:prstGeom>
          <a:noFill/>
        </p:spPr>
        <p:txBody>
          <a:bodyPr wrap="square" lIns="0" tIns="0" rIns="0" bIns="0" rtlCol="0">
            <a:spAutoFit/>
          </a:bodyPr>
          <a:lstStyle/>
          <a:p>
            <a:r>
              <a:rPr lang="en-US" altLang="en-US" sz="5000" b="1" dirty="0">
                <a:solidFill>
                  <a:schemeClr val="accent1"/>
                </a:solidFill>
                <a:latin typeface="微软雅黑" panose="020B0503020204020204" pitchFamily="34" charset="-122"/>
                <a:sym typeface="+mn-ea"/>
              </a:rPr>
              <a:t>危险废物管理计划备案</a:t>
            </a:r>
            <a:endParaRPr lang="zh-CN" altLang="en-US" sz="5000" b="1" dirty="0">
              <a:ln>
                <a:noFill/>
              </a:ln>
              <a:solidFill>
                <a:schemeClr val="accent1"/>
              </a:solidFill>
              <a:effectLst/>
              <a:uLnTx/>
              <a:uFillTx/>
              <a:latin typeface="+mn-lt"/>
              <a:ea typeface="+mn-ea"/>
              <a:cs typeface="微软雅黑" panose="020B0503020204020204" pitchFamily="34" charset="-122"/>
              <a:sym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txBox="1"/>
          <p:nvPr/>
        </p:nvSpPr>
        <p:spPr>
          <a:xfrm>
            <a:off x="1827930" y="2424750"/>
            <a:ext cx="9390726" cy="231880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250000"/>
              </a:lnSpc>
              <a:spcBef>
                <a:spcPts val="0"/>
              </a:spcBef>
              <a:spcAft>
                <a:spcPts val="0"/>
              </a:spcAft>
              <a:buClrTx/>
              <a:buSzTx/>
              <a:buFont typeface="Wingdings" panose="05000000000000000000" charset="0"/>
              <a:buChar char="u"/>
              <a:defRPr/>
            </a:pPr>
            <a:r>
              <a:rPr kumimoji="0" lang="en-US" sz="2110" b="0" i="0" u="none" strike="noStrike" kern="1200" cap="none" spc="0" normalizeH="0" baseline="0" noProof="1" smtClean="0">
                <a:ln>
                  <a:noFill/>
                </a:ln>
                <a:solidFill>
                  <a:schemeClr val="tx1"/>
                </a:solidFill>
                <a:effectLst/>
                <a:uLnTx/>
                <a:uFillTx/>
                <a:latin typeface="+mn-lt"/>
                <a:ea typeface="+mn-lt"/>
                <a:cs typeface="+mn-cs"/>
              </a:rPr>
              <a:t>危险废物产生单位每年初制定本年度的危险废物管理计划并到环保局备案。</a:t>
            </a:r>
          </a:p>
          <a:p>
            <a:pPr marL="228600" marR="0" lvl="0" indent="-228600" algn="l" defTabSz="914400" rtl="0" eaLnBrk="1" fontAlgn="auto" latinLnBrk="0" hangingPunct="1">
              <a:lnSpc>
                <a:spcPct val="250000"/>
              </a:lnSpc>
              <a:spcBef>
                <a:spcPts val="0"/>
              </a:spcBef>
              <a:spcAft>
                <a:spcPts val="0"/>
              </a:spcAft>
              <a:buClrTx/>
              <a:buSzTx/>
              <a:buFont typeface="Wingdings" panose="05000000000000000000" charset="0"/>
              <a:buChar char="u"/>
              <a:defRPr/>
            </a:pPr>
            <a:r>
              <a:rPr kumimoji="0" lang="en-US" sz="2110" b="0" i="0" u="none" strike="noStrike" kern="1200" cap="none" spc="0" normalizeH="0" baseline="0" noProof="1" smtClean="0">
                <a:ln>
                  <a:noFill/>
                </a:ln>
                <a:solidFill>
                  <a:schemeClr val="tx1"/>
                </a:solidFill>
                <a:effectLst/>
                <a:uLnTx/>
                <a:uFillTx/>
                <a:latin typeface="+mn-lt"/>
                <a:ea typeface="+mn-lt"/>
                <a:cs typeface="+mn-cs"/>
                <a:sym typeface="+mn-ea"/>
              </a:rPr>
              <a:t>在产生、收集、贮存、处置等每个环节必须做好危险废物管理台账，每年的危险废物申报和危险废物管理计划中的数据都来源于此</a:t>
            </a:r>
            <a:r>
              <a:rPr kumimoji="0" lang="zh-CN" altLang="en-US" sz="2110" b="0" i="0" u="none" strike="noStrike" kern="1200" cap="none" spc="0" normalizeH="0" baseline="0" noProof="1" smtClean="0">
                <a:ln>
                  <a:noFill/>
                </a:ln>
                <a:solidFill>
                  <a:schemeClr val="tx1"/>
                </a:solidFill>
                <a:effectLst/>
                <a:uLnTx/>
                <a:uFillTx/>
                <a:latin typeface="+mn-lt"/>
                <a:ea typeface="+mn-lt"/>
                <a:cs typeface="+mn-cs"/>
                <a:sym typeface="+mn-ea"/>
              </a:rPr>
              <a:t>。</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defRPr/>
            </a:pPr>
            <a:endParaRPr kumimoji="0" lang="en-US" sz="2110" b="0" i="0" u="none" strike="noStrike" kern="1200" cap="none" spc="0" normalizeH="0" baseline="0" noProof="1" smtClean="0">
              <a:ln>
                <a:noFill/>
              </a:ln>
              <a:solidFill>
                <a:schemeClr val="tx1"/>
              </a:solidFill>
              <a:effectLst/>
              <a:uLnTx/>
              <a:uFillTx/>
              <a:latin typeface="+mj-lt"/>
              <a:ea typeface="+mj-lt"/>
              <a:cs typeface="+mn-cs"/>
            </a:endParaRP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05  </a:t>
            </a:r>
            <a:r>
              <a:rPr lang="en-US" altLang="en-US" sz="3000" dirty="0">
                <a:solidFill>
                  <a:schemeClr val="accent1"/>
                </a:solidFill>
                <a:latin typeface="微软雅黑" panose="020B0503020204020204" pitchFamily="34" charset="-122"/>
                <a:sym typeface="+mn-ea"/>
              </a:rPr>
              <a:t>危险废物管理计划备案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06</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5916930" y="2788285"/>
            <a:ext cx="6711315" cy="768985"/>
          </a:xfrm>
          <a:prstGeom prst="rect">
            <a:avLst/>
          </a:prstGeom>
          <a:noFill/>
        </p:spPr>
        <p:txBody>
          <a:bodyPr wrap="square" lIns="0" tIns="0" rIns="0" bIns="0" rtlCol="0">
            <a:spAutoFit/>
          </a:bodyPr>
          <a:lstStyle/>
          <a:p>
            <a:pPr algn="ctr"/>
            <a:r>
              <a:rPr lang="zh-CN" altLang="en-US" sz="5000" b="1" dirty="0">
                <a:solidFill>
                  <a:schemeClr val="accent1"/>
                </a:solidFill>
                <a:latin typeface="微软雅黑" panose="020B0503020204020204" pitchFamily="34" charset="-122"/>
                <a:sym typeface="+mn-ea"/>
              </a:rPr>
              <a:t>意外事故应急预案</a:t>
            </a:r>
            <a:endParaRPr lang="zh-CN" altLang="en-US" sz="5000" b="1" dirty="0">
              <a:ln>
                <a:noFill/>
              </a:ln>
              <a:solidFill>
                <a:schemeClr val="accent1"/>
              </a:solidFill>
              <a:effectLst/>
              <a:uLnTx/>
              <a:uFillTx/>
              <a:latin typeface="+mn-lt"/>
              <a:ea typeface="+mn-ea"/>
              <a:cs typeface="微软雅黑" panose="020B0503020204020204" pitchFamily="34" charset="-122"/>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8"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 name="Group 27"/>
          <p:cNvGrpSpPr/>
          <p:nvPr/>
        </p:nvGrpSpPr>
        <p:grpSpPr>
          <a:xfrm>
            <a:off x="2446395" y="1808163"/>
            <a:ext cx="8146777" cy="4605792"/>
            <a:chOff x="357" y="753"/>
            <a:chExt cx="4866" cy="2751"/>
          </a:xfrm>
        </p:grpSpPr>
        <p:sp>
          <p:nvSpPr>
            <p:cNvPr id="49160" name="Rectangle 3"/>
            <p:cNvSpPr/>
            <p:nvPr/>
          </p:nvSpPr>
          <p:spPr>
            <a:xfrm>
              <a:off x="357"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150000"/>
                </a:lnSpc>
              </a:pPr>
              <a:r>
                <a:rPr lang="zh-CN" altLang="en-US" sz="2530" b="1" dirty="0">
                  <a:latin typeface="Times New Roman" panose="02020603050405020304" pitchFamily="18" charset="0"/>
                  <a:ea typeface="楷体_GB2312" panose="02010609030101010101" pitchFamily="49" charset="-122"/>
                </a:rPr>
                <a:t>事故识别</a:t>
              </a:r>
              <a:endParaRPr lang="zh-CN" altLang="en-US" sz="2110" b="1" dirty="0">
                <a:latin typeface="Times New Roman" panose="02020603050405020304" pitchFamily="18" charset="0"/>
                <a:ea typeface="楷体_GB2312" panose="02010609030101010101" pitchFamily="49" charset="-122"/>
              </a:endParaRPr>
            </a:p>
          </p:txBody>
        </p:sp>
        <p:sp>
          <p:nvSpPr>
            <p:cNvPr id="49161" name="Rectangle 4"/>
            <p:cNvSpPr/>
            <p:nvPr/>
          </p:nvSpPr>
          <p:spPr>
            <a:xfrm>
              <a:off x="1104"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90000"/>
                </a:lnSpc>
              </a:pPr>
              <a:r>
                <a:rPr lang="zh-CN" altLang="en-US" sz="2530" b="1" dirty="0">
                  <a:latin typeface="Times New Roman" panose="02020603050405020304" pitchFamily="18" charset="0"/>
                  <a:ea typeface="楷体_GB2312" panose="02010609030101010101" pitchFamily="49" charset="-122"/>
                </a:rPr>
                <a:t>应急协调人制度</a:t>
              </a:r>
              <a:endParaRPr lang="zh-CN" altLang="en-US" sz="2110" b="1" dirty="0">
                <a:latin typeface="Times New Roman" panose="02020603050405020304" pitchFamily="18" charset="0"/>
                <a:ea typeface="楷体_GB2312" panose="02010609030101010101" pitchFamily="49" charset="-122"/>
              </a:endParaRPr>
            </a:p>
          </p:txBody>
        </p:sp>
        <p:sp>
          <p:nvSpPr>
            <p:cNvPr id="49162" name="Rectangle 5"/>
            <p:cNvSpPr/>
            <p:nvPr/>
          </p:nvSpPr>
          <p:spPr>
            <a:xfrm>
              <a:off x="1824"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r>
                <a:rPr lang="zh-CN" altLang="en-US" sz="2530" b="1" dirty="0">
                  <a:latin typeface="Times New Roman" panose="02020603050405020304" pitchFamily="18" charset="0"/>
                  <a:ea typeface="楷体_GB2312" panose="02010609030101010101" pitchFamily="49" charset="-122"/>
                </a:rPr>
                <a:t>应急响应程序</a:t>
              </a:r>
            </a:p>
            <a:p>
              <a:pPr algn="ctr" eaLnBrk="1" hangingPunct="1"/>
              <a:endParaRPr lang="zh-CN" altLang="en-US" sz="2110" b="1" dirty="0">
                <a:latin typeface="Times New Roman" panose="02020603050405020304" pitchFamily="18" charset="0"/>
                <a:ea typeface="楷体_GB2312" panose="02010609030101010101" pitchFamily="49" charset="-122"/>
              </a:endParaRPr>
            </a:p>
          </p:txBody>
        </p:sp>
        <p:sp>
          <p:nvSpPr>
            <p:cNvPr id="49163" name="Rectangle 6"/>
            <p:cNvSpPr/>
            <p:nvPr/>
          </p:nvSpPr>
          <p:spPr>
            <a:xfrm>
              <a:off x="3273"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150000"/>
                </a:lnSpc>
              </a:pPr>
              <a:r>
                <a:rPr lang="zh-CN" altLang="en-US" sz="2530" b="1" dirty="0">
                  <a:latin typeface="Times New Roman" panose="02020603050405020304" pitchFamily="18" charset="0"/>
                  <a:ea typeface="楷体_GB2312" panose="02010609030101010101" pitchFamily="49" charset="-122"/>
                </a:rPr>
                <a:t>撤离计划</a:t>
              </a:r>
            </a:p>
            <a:p>
              <a:pPr algn="ctr" eaLnBrk="1" hangingPunct="1"/>
              <a:endParaRPr lang="zh-CN" altLang="en-US" sz="2110" b="1" dirty="0">
                <a:latin typeface="Times New Roman" panose="02020603050405020304" pitchFamily="18" charset="0"/>
                <a:ea typeface="楷体_GB2312" panose="02010609030101010101" pitchFamily="49" charset="-122"/>
              </a:endParaRPr>
            </a:p>
          </p:txBody>
        </p:sp>
        <p:sp>
          <p:nvSpPr>
            <p:cNvPr id="49164" name="Rectangle 7"/>
            <p:cNvSpPr/>
            <p:nvPr/>
          </p:nvSpPr>
          <p:spPr>
            <a:xfrm>
              <a:off x="4839"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90000"/>
                </a:lnSpc>
              </a:pPr>
              <a:r>
                <a:rPr lang="zh-CN" altLang="en-US" sz="2530" b="1" dirty="0">
                  <a:latin typeface="Times New Roman" panose="02020603050405020304" pitchFamily="18" charset="0"/>
                  <a:ea typeface="楷体_GB2312" panose="02010609030101010101" pitchFamily="49" charset="-122"/>
                </a:rPr>
                <a:t>应急预案的修订</a:t>
              </a:r>
            </a:p>
          </p:txBody>
        </p:sp>
        <p:sp>
          <p:nvSpPr>
            <p:cNvPr id="49165" name="Rectangle 8"/>
            <p:cNvSpPr/>
            <p:nvPr/>
          </p:nvSpPr>
          <p:spPr>
            <a:xfrm>
              <a:off x="4038"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75000"/>
                </a:lnSpc>
              </a:pPr>
              <a:r>
                <a:rPr lang="zh-CN" altLang="en-US" sz="2530" b="1" dirty="0">
                  <a:latin typeface="Times New Roman" panose="02020603050405020304" pitchFamily="18" charset="0"/>
                  <a:ea typeface="楷体_GB2312" panose="02010609030101010101" pitchFamily="49" charset="-122"/>
                </a:rPr>
                <a:t>向政府有关部门报告</a:t>
              </a:r>
            </a:p>
            <a:p>
              <a:pPr algn="ctr" eaLnBrk="1" hangingPunct="1"/>
              <a:endParaRPr lang="zh-CN" altLang="en-US" sz="2110" b="1" dirty="0">
                <a:latin typeface="Times New Roman" panose="02020603050405020304" pitchFamily="18" charset="0"/>
                <a:ea typeface="楷体_GB2312" panose="02010609030101010101" pitchFamily="49" charset="-122"/>
              </a:endParaRPr>
            </a:p>
          </p:txBody>
        </p:sp>
        <p:sp>
          <p:nvSpPr>
            <p:cNvPr id="49166" name="Rectangle 11"/>
            <p:cNvSpPr/>
            <p:nvPr/>
          </p:nvSpPr>
          <p:spPr>
            <a:xfrm>
              <a:off x="2544" y="1872"/>
              <a:ext cx="384" cy="1632"/>
            </a:xfrm>
            <a:prstGeom prst="rect">
              <a:avLst/>
            </a:prstGeom>
            <a:solidFill>
              <a:srgbClr val="FFFFFF"/>
            </a:solidFill>
            <a:ln w="28575" cap="flat" cmpd="sng">
              <a:solidFill>
                <a:srgbClr val="969696"/>
              </a:solidFill>
              <a:prstDash val="solid"/>
              <a:miter/>
              <a:headEnd type="none" w="med" len="med"/>
              <a:tailEnd type="none" w="med" len="med"/>
            </a:ln>
          </p:spPr>
          <p:txBody>
            <a:bodyPr/>
            <a:lstStyle/>
            <a:p>
              <a:pPr algn="ctr" eaLnBrk="1" hangingPunct="1">
                <a:lnSpc>
                  <a:spcPct val="150000"/>
                </a:lnSpc>
              </a:pPr>
              <a:r>
                <a:rPr lang="zh-CN" altLang="en-US" sz="2530" b="1" dirty="0">
                  <a:latin typeface="Times New Roman" panose="02020603050405020304" pitchFamily="18" charset="0"/>
                  <a:ea typeface="楷体_GB2312" panose="02010609030101010101" pitchFamily="49" charset="-122"/>
                </a:rPr>
                <a:t>应急装备</a:t>
              </a:r>
              <a:endParaRPr lang="zh-CN" altLang="en-US" sz="2110" b="1" dirty="0">
                <a:latin typeface="Times New Roman" panose="02020603050405020304" pitchFamily="18" charset="0"/>
                <a:ea typeface="楷体_GB2312" panose="02010609030101010101" pitchFamily="49" charset="-122"/>
              </a:endParaRPr>
            </a:p>
          </p:txBody>
        </p:sp>
        <p:sp>
          <p:nvSpPr>
            <p:cNvPr id="49167" name="Rectangle 13"/>
            <p:cNvSpPr/>
            <p:nvPr/>
          </p:nvSpPr>
          <p:spPr>
            <a:xfrm>
              <a:off x="825" y="753"/>
              <a:ext cx="3792" cy="540"/>
            </a:xfrm>
            <a:prstGeom prst="rect">
              <a:avLst/>
            </a:prstGeom>
            <a:solidFill>
              <a:srgbClr val="FFFFFF"/>
            </a:solidFill>
            <a:ln w="28575" cap="flat" cmpd="sng">
              <a:solidFill>
                <a:srgbClr val="808080"/>
              </a:solidFill>
              <a:prstDash val="solid"/>
              <a:miter/>
              <a:headEnd type="none" w="med" len="med"/>
              <a:tailEnd type="none" w="med" len="med"/>
            </a:ln>
          </p:spPr>
          <p:txBody>
            <a:bodyPr/>
            <a:lstStyle/>
            <a:p>
              <a:pPr algn="ctr" eaLnBrk="1" hangingPunct="1"/>
              <a:r>
                <a:rPr lang="zh-CN" altLang="en-US" sz="2530" b="1" dirty="0">
                  <a:latin typeface="微软雅黑" panose="020B0503020204020204" pitchFamily="34" charset="-122"/>
                  <a:ea typeface="宋体" panose="02010600030101010101" pitchFamily="2" charset="-122"/>
                </a:rPr>
                <a:t>危险废物产生单位和经营单位危险废物意外事故应急预案编制要点</a:t>
              </a:r>
            </a:p>
          </p:txBody>
        </p:sp>
        <p:sp>
          <p:nvSpPr>
            <p:cNvPr id="49168" name="Line 14"/>
            <p:cNvSpPr/>
            <p:nvPr/>
          </p:nvSpPr>
          <p:spPr>
            <a:xfrm flipV="1">
              <a:off x="533" y="1541"/>
              <a:ext cx="4496" cy="1"/>
            </a:xfrm>
            <a:prstGeom prst="line">
              <a:avLst/>
            </a:prstGeom>
            <a:ln w="28575" cap="flat" cmpd="sng">
              <a:solidFill>
                <a:schemeClr val="tx1"/>
              </a:solidFill>
              <a:prstDash val="solid"/>
              <a:headEnd type="none" w="med" len="med"/>
              <a:tailEnd type="none" w="med" len="med"/>
            </a:ln>
          </p:spPr>
        </p:sp>
        <p:sp>
          <p:nvSpPr>
            <p:cNvPr id="49169" name="Line 15"/>
            <p:cNvSpPr/>
            <p:nvPr/>
          </p:nvSpPr>
          <p:spPr>
            <a:xfrm>
              <a:off x="540" y="1536"/>
              <a:ext cx="0" cy="336"/>
            </a:xfrm>
            <a:prstGeom prst="line">
              <a:avLst/>
            </a:prstGeom>
            <a:ln w="28575" cap="flat" cmpd="sng">
              <a:solidFill>
                <a:schemeClr val="tx1"/>
              </a:solidFill>
              <a:prstDash val="solid"/>
              <a:headEnd type="none" w="med" len="med"/>
              <a:tailEnd type="triangle" w="med" len="med"/>
            </a:ln>
          </p:spPr>
        </p:sp>
        <p:sp>
          <p:nvSpPr>
            <p:cNvPr id="49170" name="Line 17"/>
            <p:cNvSpPr/>
            <p:nvPr/>
          </p:nvSpPr>
          <p:spPr>
            <a:xfrm>
              <a:off x="1302" y="1545"/>
              <a:ext cx="0" cy="336"/>
            </a:xfrm>
            <a:prstGeom prst="line">
              <a:avLst/>
            </a:prstGeom>
            <a:ln w="28575" cap="flat" cmpd="sng">
              <a:solidFill>
                <a:schemeClr val="tx1"/>
              </a:solidFill>
              <a:prstDash val="solid"/>
              <a:headEnd type="none" w="med" len="med"/>
              <a:tailEnd type="triangle" w="med" len="med"/>
            </a:ln>
          </p:spPr>
        </p:sp>
        <p:sp>
          <p:nvSpPr>
            <p:cNvPr id="49171" name="Line 18"/>
            <p:cNvSpPr/>
            <p:nvPr/>
          </p:nvSpPr>
          <p:spPr>
            <a:xfrm>
              <a:off x="2016" y="1536"/>
              <a:ext cx="0" cy="336"/>
            </a:xfrm>
            <a:prstGeom prst="line">
              <a:avLst/>
            </a:prstGeom>
            <a:ln w="28575" cap="flat" cmpd="sng">
              <a:solidFill>
                <a:schemeClr val="tx1"/>
              </a:solidFill>
              <a:prstDash val="solid"/>
              <a:headEnd type="none" w="med" len="med"/>
              <a:tailEnd type="triangle" w="med" len="med"/>
            </a:ln>
          </p:spPr>
        </p:sp>
        <p:sp>
          <p:nvSpPr>
            <p:cNvPr id="49172" name="Line 20"/>
            <p:cNvSpPr/>
            <p:nvPr/>
          </p:nvSpPr>
          <p:spPr>
            <a:xfrm>
              <a:off x="3453" y="1536"/>
              <a:ext cx="0" cy="336"/>
            </a:xfrm>
            <a:prstGeom prst="line">
              <a:avLst/>
            </a:prstGeom>
            <a:ln w="28575" cap="flat" cmpd="sng">
              <a:solidFill>
                <a:schemeClr val="tx1"/>
              </a:solidFill>
              <a:prstDash val="solid"/>
              <a:headEnd type="none" w="med" len="med"/>
              <a:tailEnd type="triangle" w="med" len="med"/>
            </a:ln>
          </p:spPr>
        </p:sp>
        <p:sp>
          <p:nvSpPr>
            <p:cNvPr id="49173" name="Line 21"/>
            <p:cNvSpPr/>
            <p:nvPr/>
          </p:nvSpPr>
          <p:spPr>
            <a:xfrm>
              <a:off x="2718" y="1293"/>
              <a:ext cx="3" cy="579"/>
            </a:xfrm>
            <a:prstGeom prst="line">
              <a:avLst/>
            </a:prstGeom>
            <a:ln w="28575" cap="flat" cmpd="sng">
              <a:solidFill>
                <a:schemeClr val="tx1"/>
              </a:solidFill>
              <a:prstDash val="solid"/>
              <a:headEnd type="none" w="med" len="med"/>
              <a:tailEnd type="triangle" w="med" len="med"/>
            </a:ln>
          </p:spPr>
        </p:sp>
        <p:sp>
          <p:nvSpPr>
            <p:cNvPr id="49174" name="Line 22"/>
            <p:cNvSpPr/>
            <p:nvPr/>
          </p:nvSpPr>
          <p:spPr>
            <a:xfrm>
              <a:off x="4233" y="1542"/>
              <a:ext cx="0" cy="336"/>
            </a:xfrm>
            <a:prstGeom prst="line">
              <a:avLst/>
            </a:prstGeom>
            <a:ln w="28575" cap="flat" cmpd="sng">
              <a:solidFill>
                <a:schemeClr val="tx1"/>
              </a:solidFill>
              <a:prstDash val="solid"/>
              <a:headEnd type="none" w="med" len="med"/>
              <a:tailEnd type="triangle" w="med" len="med"/>
            </a:ln>
          </p:spPr>
        </p:sp>
        <p:sp>
          <p:nvSpPr>
            <p:cNvPr id="49175" name="Line 23"/>
            <p:cNvSpPr/>
            <p:nvPr/>
          </p:nvSpPr>
          <p:spPr>
            <a:xfrm>
              <a:off x="5028" y="1542"/>
              <a:ext cx="0" cy="336"/>
            </a:xfrm>
            <a:prstGeom prst="line">
              <a:avLst/>
            </a:prstGeom>
            <a:ln w="28575" cap="flat" cmpd="sng">
              <a:solidFill>
                <a:schemeClr val="tx1"/>
              </a:solidFill>
              <a:prstDash val="solid"/>
              <a:headEnd type="none" w="med" len="med"/>
              <a:tailEnd type="triangle" w="med" len="med"/>
            </a:ln>
          </p:spPr>
        </p:sp>
      </p:gr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txBox="1"/>
          <p:nvPr/>
        </p:nvSpPr>
        <p:spPr>
          <a:xfrm>
            <a:off x="3034556" y="1613935"/>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 name="组合 18"/>
          <p:cNvGrpSpPr/>
          <p:nvPr/>
        </p:nvGrpSpPr>
        <p:grpSpPr>
          <a:xfrm>
            <a:off x="783654" y="1443164"/>
            <a:ext cx="3551030" cy="610870"/>
            <a:chOff x="7047666" y="1942356"/>
            <a:chExt cx="3367313" cy="579827"/>
          </a:xfrm>
        </p:grpSpPr>
        <p:grpSp>
          <p:nvGrpSpPr>
            <p:cNvPr id="51209" name="组合 19"/>
            <p:cNvGrpSpPr/>
            <p:nvPr/>
          </p:nvGrpSpPr>
          <p:grpSpPr>
            <a:xfrm>
              <a:off x="7047666" y="1942356"/>
              <a:ext cx="550899" cy="579827"/>
              <a:chOff x="4519974" y="1762722"/>
              <a:chExt cx="550899" cy="579827"/>
            </a:xfrm>
          </p:grpSpPr>
          <p:sp>
            <p:nvSpPr>
              <p:cNvPr id="32" name="圆角矩形 31"/>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1212"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31" name="圆角矩形 30"/>
            <p:cNvSpPr/>
            <p:nvPr/>
          </p:nvSpPr>
          <p:spPr>
            <a:xfrm>
              <a:off x="7846232" y="2009100"/>
              <a:ext cx="2568747"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1</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18440" name="Rectangle 20"/>
          <p:cNvSpPr/>
          <p:nvPr/>
        </p:nvSpPr>
        <p:spPr>
          <a:xfrm>
            <a:off x="2533981" y="2557251"/>
            <a:ext cx="8824837" cy="4460134"/>
          </a:xfrm>
          <a:prstGeom prst="rect">
            <a:avLst/>
          </a:prstGeom>
          <a:noFill/>
          <a:ln w="9525">
            <a:noFill/>
          </a:ln>
        </p:spPr>
        <p:txBody>
          <a:bodyPr/>
          <a:lstStyle/>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dirty="0">
                <a:latin typeface="楷体_GB2312" panose="02010609030101010101" pitchFamily="49" charset="-122"/>
                <a:ea typeface="楷体_GB2312" panose="02010609030101010101" pitchFamily="49" charset="-122"/>
              </a:rPr>
              <a:t>应急预案必须进行事故识别，明确什么状态下应启动应急预案，什么状态下应请求外部力量支援，什么状态下应建议撤离厂区等决策关键点和决策标准。</a:t>
            </a:r>
          </a:p>
          <a:p>
            <a:pPr marL="342900" indent="-342900" eaLnBrk="1" hangingPunct="1">
              <a:lnSpc>
                <a:spcPct val="120000"/>
              </a:lnSpc>
              <a:spcBef>
                <a:spcPct val="20000"/>
              </a:spcBef>
              <a:buClr>
                <a:schemeClr val="hlink"/>
              </a:buClr>
              <a:buFont typeface="Wingdings" panose="05000000000000000000" pitchFamily="2" charset="2"/>
              <a:buChar char="p"/>
            </a:pPr>
            <a:endParaRPr lang="zh-CN" altLang="en-US" sz="2740" dirty="0">
              <a:latin typeface="楷体_GB2312" panose="02010609030101010101" pitchFamily="49" charset="-122"/>
              <a:ea typeface="楷体_GB2312" panose="02010609030101010101" pitchFamily="49" charset="-122"/>
            </a:endParaRPr>
          </a:p>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dirty="0">
                <a:latin typeface="楷体_GB2312" panose="02010609030101010101" pitchFamily="49" charset="-122"/>
                <a:ea typeface="楷体_GB2312" panose="02010609030101010101" pitchFamily="49" charset="-122"/>
              </a:rPr>
              <a:t>溢出、火灾、爆炸是最典型的可能威胁环境、财产和人身安全的事故，最需要得到正确的辨识。此外，人为错误引发的事故风险也应当引起注意。</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fade">
                                      <p:cBhvr>
                                        <p:cTn id="7" dur="500"/>
                                        <p:tgtEl>
                                          <p:spTgt spid="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750" fill="hold"/>
                                        <p:tgtEl>
                                          <p:spTgt spid="5"/>
                                        </p:tgtEl>
                                        <p:attrNameLst>
                                          <p:attrName>ppt_x</p:attrName>
                                        </p:attrNameLst>
                                      </p:cBhvr>
                                      <p:tavLst>
                                        <p:tav tm="0">
                                          <p:val>
                                            <p:strVal val="1+#ppt_w/2"/>
                                          </p:val>
                                        </p:tav>
                                        <p:tav tm="100000">
                                          <p:val>
                                            <p:strVal val="#ppt_x"/>
                                          </p:val>
                                        </p:tav>
                                      </p:tavLst>
                                    </p:anim>
                                    <p:anim calcmode="lin" valueType="num">
                                      <p:cBhvr>
                                        <p:cTn id="13" dur="75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3" presetClass="entr" presetSubtype="10" fill="hold" grpId="0" nodeType="afterEffect">
                                  <p:stCondLst>
                                    <p:cond delay="0"/>
                                  </p:stCondLst>
                                  <p:childTnLst>
                                    <p:set>
                                      <p:cBhvr>
                                        <p:cTn id="16" dur="1" fill="hold">
                                          <p:stCondLst>
                                            <p:cond delay="0"/>
                                          </p:stCondLst>
                                        </p:cTn>
                                        <p:tgtEl>
                                          <p:spTgt spid="18440"/>
                                        </p:tgtEl>
                                        <p:attrNameLst>
                                          <p:attrName>style.visibility</p:attrName>
                                        </p:attrNameLst>
                                      </p:cBhvr>
                                      <p:to>
                                        <p:strVal val="visible"/>
                                      </p:to>
                                    </p:set>
                                    <p:animEffect transition="in" filter="blinds(horizontal)">
                                      <p:cBhvr>
                                        <p:cTn id="17" dur="500"/>
                                        <p:tgtEl>
                                          <p:spTgt spid="184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1844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流程图: 可选过程 18"/>
          <p:cNvSpPr/>
          <p:nvPr/>
        </p:nvSpPr>
        <p:spPr>
          <a:xfrm>
            <a:off x="3602337" y="5715803"/>
            <a:ext cx="8709316" cy="944263"/>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0">
              <a:ln>
                <a:noFill/>
              </a:ln>
              <a:solidFill>
                <a:schemeClr val="lt1"/>
              </a:solidFill>
              <a:effectLst/>
              <a:uLnTx/>
              <a:uFillTx/>
              <a:latin typeface="+mn-lt"/>
              <a:ea typeface="+mn-ea"/>
              <a:cs typeface="+mn-cs"/>
            </a:endParaRPr>
          </a:p>
        </p:txBody>
      </p:sp>
      <p:sp>
        <p:nvSpPr>
          <p:cNvPr id="17" name="流程图: 可选过程 16"/>
          <p:cNvSpPr/>
          <p:nvPr/>
        </p:nvSpPr>
        <p:spPr>
          <a:xfrm>
            <a:off x="3572201" y="4309454"/>
            <a:ext cx="8709316" cy="1315940"/>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0">
              <a:ln>
                <a:noFill/>
              </a:ln>
              <a:solidFill>
                <a:schemeClr val="lt1"/>
              </a:solidFill>
              <a:effectLst/>
              <a:uLnTx/>
              <a:uFillTx/>
              <a:latin typeface="+mn-lt"/>
              <a:ea typeface="+mn-ea"/>
              <a:cs typeface="+mn-cs"/>
            </a:endParaRPr>
          </a:p>
        </p:txBody>
      </p:sp>
      <p:sp>
        <p:nvSpPr>
          <p:cNvPr id="16" name="流程图: 可选过程 15"/>
          <p:cNvSpPr/>
          <p:nvPr/>
        </p:nvSpPr>
        <p:spPr>
          <a:xfrm>
            <a:off x="3562156" y="2842833"/>
            <a:ext cx="8689225" cy="1366167"/>
          </a:xfrm>
          <a:prstGeom prst="flowChartAlternateProcess">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0">
              <a:ln>
                <a:noFill/>
              </a:ln>
              <a:solidFill>
                <a:schemeClr val="lt1"/>
              </a:solidFill>
              <a:effectLst/>
              <a:uLnTx/>
              <a:uFillTx/>
              <a:latin typeface="+mn-lt"/>
              <a:ea typeface="+mn-ea"/>
              <a:cs typeface="+mn-cs"/>
            </a:endParaRPr>
          </a:p>
        </p:txBody>
      </p:sp>
      <p:sp>
        <p:nvSpPr>
          <p:cNvPr id="42" name="Content Placeholder 2"/>
          <p:cNvSpPr txBox="1"/>
          <p:nvPr/>
        </p:nvSpPr>
        <p:spPr>
          <a:xfrm>
            <a:off x="2460516" y="2044465"/>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 name="组合 18"/>
          <p:cNvGrpSpPr/>
          <p:nvPr/>
        </p:nvGrpSpPr>
        <p:grpSpPr>
          <a:xfrm>
            <a:off x="783654" y="1586674"/>
            <a:ext cx="3551030" cy="610870"/>
            <a:chOff x="7047666" y="1942356"/>
            <a:chExt cx="3367313" cy="579827"/>
          </a:xfrm>
        </p:grpSpPr>
        <p:grpSp>
          <p:nvGrpSpPr>
            <p:cNvPr id="53264" name="组合 19"/>
            <p:cNvGrpSpPr/>
            <p:nvPr/>
          </p:nvGrpSpPr>
          <p:grpSpPr>
            <a:xfrm>
              <a:off x="7047666" y="1942356"/>
              <a:ext cx="550899" cy="579827"/>
              <a:chOff x="4519974" y="1762722"/>
              <a:chExt cx="550899" cy="579827"/>
            </a:xfrm>
          </p:grpSpPr>
          <p:sp>
            <p:nvSpPr>
              <p:cNvPr id="12" name="圆角矩形 11"/>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3267"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11" name="圆角矩形 10"/>
            <p:cNvSpPr/>
            <p:nvPr/>
          </p:nvSpPr>
          <p:spPr>
            <a:xfrm>
              <a:off x="7846232" y="2009100"/>
              <a:ext cx="2568747"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2</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19467" name="Rectangle 3"/>
          <p:cNvSpPr/>
          <p:nvPr/>
        </p:nvSpPr>
        <p:spPr>
          <a:xfrm>
            <a:off x="3194050" y="2842895"/>
            <a:ext cx="8985250" cy="4048760"/>
          </a:xfrm>
          <a:prstGeom prst="rect">
            <a:avLst/>
          </a:prstGeom>
          <a:noFill/>
          <a:ln w="9525">
            <a:noFill/>
          </a:ln>
        </p:spPr>
        <p:txBody>
          <a:bodyPr/>
          <a:lstStyle/>
          <a:p>
            <a:pPr marL="342900" indent="-342900" eaLnBrk="1" hangingPunct="1">
              <a:lnSpc>
                <a:spcPct val="120000"/>
              </a:lnSpc>
              <a:spcBef>
                <a:spcPct val="20000"/>
              </a:spcBef>
              <a:buClr>
                <a:schemeClr val="hlink"/>
              </a:buClr>
            </a:pPr>
            <a:r>
              <a:rPr lang="zh-CN" altLang="en-US" sz="2425" b="1" dirty="0">
                <a:latin typeface="楷体_GB2312" panose="02010609030101010101" pitchFamily="49" charset="-122"/>
                <a:ea typeface="楷体_GB2312" panose="02010609030101010101" pitchFamily="49" charset="-122"/>
              </a:rPr>
              <a:t>  易燃易爆物质的</a:t>
            </a:r>
            <a:r>
              <a:rPr lang="zh-CN" altLang="en-US" sz="2425" b="1" dirty="0">
                <a:solidFill>
                  <a:srgbClr val="FF0000"/>
                </a:solidFill>
                <a:latin typeface="楷体_GB2312" panose="02010609030101010101" pitchFamily="49" charset="-122"/>
                <a:ea typeface="楷体_GB2312" panose="02010609030101010101" pitchFamily="49" charset="-122"/>
              </a:rPr>
              <a:t>溢出</a:t>
            </a:r>
            <a:r>
              <a:rPr lang="zh-CN" altLang="en-US" sz="2425" b="1" dirty="0">
                <a:latin typeface="楷体_GB2312" panose="02010609030101010101" pitchFamily="49" charset="-122"/>
                <a:ea typeface="楷体_GB2312" panose="02010609030101010101" pitchFamily="49" charset="-122"/>
              </a:rPr>
              <a:t>可能会引发火灾或爆炸；有毒液体或毒烟的溢出可能威胁人体健康或污染环境；可能因为渗漏而污染地下水或因未能控制在发生地点而造成大范围水体或土壤污染。</a:t>
            </a:r>
          </a:p>
          <a:p>
            <a:pPr marL="342900" indent="-342900" eaLnBrk="1" hangingPunct="1">
              <a:lnSpc>
                <a:spcPct val="120000"/>
              </a:lnSpc>
              <a:spcBef>
                <a:spcPct val="20000"/>
              </a:spcBef>
              <a:buClr>
                <a:schemeClr val="hlink"/>
              </a:buClr>
            </a:pPr>
            <a:r>
              <a:rPr lang="zh-CN" altLang="en-US" sz="2425" b="1" dirty="0">
                <a:solidFill>
                  <a:srgbClr val="FF0000"/>
                </a:solidFill>
                <a:latin typeface="楷体_GB2312" panose="02010609030101010101" pitchFamily="49" charset="-122"/>
                <a:ea typeface="楷体_GB2312" panose="02010609030101010101" pitchFamily="49" charset="-122"/>
              </a:rPr>
              <a:t>  火灾</a:t>
            </a:r>
            <a:r>
              <a:rPr lang="zh-CN" altLang="en-US" sz="2425" b="1" dirty="0">
                <a:latin typeface="楷体_GB2312" panose="02010609030101010101" pitchFamily="49" charset="-122"/>
                <a:ea typeface="楷体_GB2312" panose="02010609030101010101" pitchFamily="49" charset="-122"/>
              </a:rPr>
              <a:t>的蔓延可能殃及事故点附近区域甚至周边的外部单位；可能引发爆炸；可能导致有毒烟气的释放；灭火产生的消防水可能被污染，处理不当将造成水体或土壤污染。</a:t>
            </a:r>
          </a:p>
          <a:p>
            <a:pPr marL="342900" indent="-342900" eaLnBrk="1" hangingPunct="1">
              <a:lnSpc>
                <a:spcPct val="120000"/>
              </a:lnSpc>
              <a:spcBef>
                <a:spcPct val="20000"/>
              </a:spcBef>
              <a:buClr>
                <a:schemeClr val="hlink"/>
              </a:buClr>
            </a:pPr>
            <a:r>
              <a:rPr lang="zh-CN" altLang="en-US" sz="2425" b="1" dirty="0">
                <a:solidFill>
                  <a:srgbClr val="FF0000"/>
                </a:solidFill>
                <a:latin typeface="楷体_GB2312" panose="02010609030101010101" pitchFamily="49" charset="-122"/>
                <a:ea typeface="楷体_GB2312" panose="02010609030101010101" pitchFamily="49" charset="-122"/>
              </a:rPr>
              <a:t>  爆炸</a:t>
            </a:r>
            <a:r>
              <a:rPr lang="zh-CN" altLang="en-US" sz="2425" b="1" dirty="0">
                <a:latin typeface="楷体_GB2312" panose="02010609030101010101" pitchFamily="49" charset="-122"/>
                <a:ea typeface="楷体_GB2312" panose="02010609030101010101" pitchFamily="49" charset="-122"/>
              </a:rPr>
              <a:t>除直接威胁人的生命安全外，还可能导致附近有毒有害物质的燃烧、飞散、泄漏，从而造成大气、水或土壤环境的污染。</a:t>
            </a:r>
          </a:p>
        </p:txBody>
      </p:sp>
      <p:cxnSp>
        <p:nvCxnSpPr>
          <p:cNvPr id="21" name="直接箭头连接符 20"/>
          <p:cNvCxnSpPr/>
          <p:nvPr/>
        </p:nvCxnSpPr>
        <p:spPr>
          <a:xfrm flipV="1">
            <a:off x="2698256" y="3475690"/>
            <a:ext cx="823718" cy="1436485"/>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24" name="直接箭头连接符 23"/>
          <p:cNvCxnSpPr/>
          <p:nvPr/>
        </p:nvCxnSpPr>
        <p:spPr>
          <a:xfrm flipV="1">
            <a:off x="2688211" y="4912175"/>
            <a:ext cx="904081" cy="10045"/>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26" name="直接箭头连接符 25"/>
          <p:cNvCxnSpPr/>
          <p:nvPr/>
        </p:nvCxnSpPr>
        <p:spPr>
          <a:xfrm>
            <a:off x="2688211" y="4912175"/>
            <a:ext cx="914127" cy="1225532"/>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53263" name="TextBox 26"/>
          <p:cNvSpPr txBox="1"/>
          <p:nvPr/>
        </p:nvSpPr>
        <p:spPr>
          <a:xfrm>
            <a:off x="1161318" y="4681132"/>
            <a:ext cx="1486711" cy="464820"/>
          </a:xfrm>
          <a:prstGeom prst="rect">
            <a:avLst/>
          </a:prstGeom>
          <a:noFill/>
          <a:ln w="9525">
            <a:noFill/>
          </a:ln>
        </p:spPr>
        <p:txBody>
          <a:bodyPr>
            <a:spAutoFit/>
          </a:bodyPr>
          <a:lstStyle/>
          <a:p>
            <a:pPr eaLnBrk="1" hangingPunct="1"/>
            <a:r>
              <a:rPr lang="zh-CN" altLang="en-US" sz="2425" b="1" dirty="0">
                <a:latin typeface="微软雅黑" panose="020B0503020204020204" pitchFamily="34" charset="-122"/>
                <a:ea typeface="楷体_GB2312" panose="02010609030101010101" pitchFamily="49" charset="-122"/>
              </a:rPr>
              <a:t>事故危害</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fade">
                                      <p:cBhvr>
                                        <p:cTn id="7" dur="500"/>
                                        <p:tgtEl>
                                          <p:spTgt spid="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750" fill="hold"/>
                                        <p:tgtEl>
                                          <p:spTgt spid="5"/>
                                        </p:tgtEl>
                                        <p:attrNameLst>
                                          <p:attrName>ppt_x</p:attrName>
                                        </p:attrNameLst>
                                      </p:cBhvr>
                                      <p:tavLst>
                                        <p:tav tm="0">
                                          <p:val>
                                            <p:strVal val="1+#ppt_w/2"/>
                                          </p:val>
                                        </p:tav>
                                        <p:tav tm="100000">
                                          <p:val>
                                            <p:strVal val="#ppt_x"/>
                                          </p:val>
                                        </p:tav>
                                      </p:tavLst>
                                    </p:anim>
                                    <p:anim calcmode="lin" valueType="num">
                                      <p:cBhvr>
                                        <p:cTn id="13" dur="75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53" presetClass="entr" presetSubtype="16" fill="hold" nodeType="after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fltVal val="0"/>
                                          </p:val>
                                        </p:tav>
                                        <p:tav tm="100000">
                                          <p:val>
                                            <p:strVal val="#ppt_h"/>
                                          </p:val>
                                        </p:tav>
                                      </p:tavLst>
                                    </p:anim>
                                    <p:animEffect transition="in" filter="fade">
                                      <p:cBhvr>
                                        <p:cTn id="19" dur="500"/>
                                        <p:tgtEl>
                                          <p:spTgt spid="21"/>
                                        </p:tgtEl>
                                      </p:cBhvr>
                                    </p:animEffect>
                                  </p:childTnLst>
                                </p:cTn>
                              </p:par>
                            </p:childTnLst>
                          </p:cTn>
                        </p:par>
                        <p:par>
                          <p:cTn id="20" fill="hold">
                            <p:stCondLst>
                              <p:cond delay="1500"/>
                            </p:stCondLst>
                            <p:childTnLst>
                              <p:par>
                                <p:cTn id="21" presetID="53" presetClass="entr" presetSubtype="16"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 calcmode="lin" valueType="num">
                                      <p:cBhvr>
                                        <p:cTn id="23" dur="500" fill="hold"/>
                                        <p:tgtEl>
                                          <p:spTgt spid="24"/>
                                        </p:tgtEl>
                                        <p:attrNameLst>
                                          <p:attrName>ppt_w</p:attrName>
                                        </p:attrNameLst>
                                      </p:cBhvr>
                                      <p:tavLst>
                                        <p:tav tm="0">
                                          <p:val>
                                            <p:fltVal val="0"/>
                                          </p:val>
                                        </p:tav>
                                        <p:tav tm="100000">
                                          <p:val>
                                            <p:strVal val="#ppt_w"/>
                                          </p:val>
                                        </p:tav>
                                      </p:tavLst>
                                    </p:anim>
                                    <p:anim calcmode="lin" valueType="num">
                                      <p:cBhvr>
                                        <p:cTn id="24" dur="500" fill="hold"/>
                                        <p:tgtEl>
                                          <p:spTgt spid="24"/>
                                        </p:tgtEl>
                                        <p:attrNameLst>
                                          <p:attrName>ppt_h</p:attrName>
                                        </p:attrNameLst>
                                      </p:cBhvr>
                                      <p:tavLst>
                                        <p:tav tm="0">
                                          <p:val>
                                            <p:fltVal val="0"/>
                                          </p:val>
                                        </p:tav>
                                        <p:tav tm="100000">
                                          <p:val>
                                            <p:strVal val="#ppt_h"/>
                                          </p:val>
                                        </p:tav>
                                      </p:tavLst>
                                    </p:anim>
                                    <p:animEffect transition="in" filter="fade">
                                      <p:cBhvr>
                                        <p:cTn id="25" dur="500"/>
                                        <p:tgtEl>
                                          <p:spTgt spid="24"/>
                                        </p:tgtEl>
                                      </p:cBhvr>
                                    </p:animEffect>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26"/>
                                        </p:tgtEl>
                                        <p:attrNameLst>
                                          <p:attrName>style.visibility</p:attrName>
                                        </p:attrNameLst>
                                      </p:cBhvr>
                                      <p:to>
                                        <p:strVal val="visible"/>
                                      </p:to>
                                    </p:set>
                                    <p:anim calcmode="lin" valueType="num">
                                      <p:cBhvr>
                                        <p:cTn id="29" dur="500" fill="hold"/>
                                        <p:tgtEl>
                                          <p:spTgt spid="26"/>
                                        </p:tgtEl>
                                        <p:attrNameLst>
                                          <p:attrName>ppt_w</p:attrName>
                                        </p:attrNameLst>
                                      </p:cBhvr>
                                      <p:tavLst>
                                        <p:tav tm="0">
                                          <p:val>
                                            <p:fltVal val="0"/>
                                          </p:val>
                                        </p:tav>
                                        <p:tav tm="100000">
                                          <p:val>
                                            <p:strVal val="#ppt_w"/>
                                          </p:val>
                                        </p:tav>
                                      </p:tavLst>
                                    </p:anim>
                                    <p:anim calcmode="lin" valueType="num">
                                      <p:cBhvr>
                                        <p:cTn id="30" dur="500" fill="hold"/>
                                        <p:tgtEl>
                                          <p:spTgt spid="26"/>
                                        </p:tgtEl>
                                        <p:attrNameLst>
                                          <p:attrName>ppt_h</p:attrName>
                                        </p:attrNameLst>
                                      </p:cBhvr>
                                      <p:tavLst>
                                        <p:tav tm="0">
                                          <p:val>
                                            <p:fltVal val="0"/>
                                          </p:val>
                                        </p:tav>
                                        <p:tav tm="100000">
                                          <p:val>
                                            <p:strVal val="#ppt_h"/>
                                          </p:val>
                                        </p:tav>
                                      </p:tavLst>
                                    </p:anim>
                                    <p:animEffect transition="in" filter="fade">
                                      <p:cBhvr>
                                        <p:cTn id="31" dur="500"/>
                                        <p:tgtEl>
                                          <p:spTgt spid="26"/>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9467"/>
                                        </p:tgtEl>
                                        <p:attrNameLst>
                                          <p:attrName>style.visibility</p:attrName>
                                        </p:attrNameLst>
                                      </p:cBhvr>
                                      <p:to>
                                        <p:strVal val="visible"/>
                                      </p:to>
                                    </p:set>
                                    <p:animEffect transition="in" filter="diamond(in)">
                                      <p:cBhvr>
                                        <p:cTn id="36" dur="2000"/>
                                        <p:tgtEl>
                                          <p:spTgt spid="19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1946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2" name="Content Placeholder 2"/>
          <p:cNvSpPr txBox="1"/>
          <p:nvPr/>
        </p:nvSpPr>
        <p:spPr>
          <a:xfrm>
            <a:off x="2173496" y="197271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5303" name="组合 18"/>
          <p:cNvGrpSpPr/>
          <p:nvPr/>
        </p:nvGrpSpPr>
        <p:grpSpPr>
          <a:xfrm>
            <a:off x="711899" y="1801939"/>
            <a:ext cx="6601467" cy="610870"/>
            <a:chOff x="7047666" y="1942356"/>
            <a:chExt cx="6259934" cy="579827"/>
          </a:xfrm>
        </p:grpSpPr>
        <p:grpSp>
          <p:nvGrpSpPr>
            <p:cNvPr id="55306" name="组合 19"/>
            <p:cNvGrpSpPr/>
            <p:nvPr/>
          </p:nvGrpSpPr>
          <p:grpSpPr>
            <a:xfrm>
              <a:off x="7047666" y="1942356"/>
              <a:ext cx="550899" cy="579827"/>
              <a:chOff x="4519974" y="1762722"/>
              <a:chExt cx="550899" cy="579827"/>
            </a:xfrm>
          </p:grpSpPr>
          <p:sp>
            <p:nvSpPr>
              <p:cNvPr id="12" name="圆角矩形 11"/>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5309"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11" name="圆角矩形 10"/>
            <p:cNvSpPr/>
            <p:nvPr/>
          </p:nvSpPr>
          <p:spPr>
            <a:xfrm>
              <a:off x="7846232" y="2009100"/>
              <a:ext cx="5461368"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37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启动应急预案的标准</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55304" name="Rectangle 4"/>
          <p:cNvSpPr/>
          <p:nvPr/>
        </p:nvSpPr>
        <p:spPr>
          <a:xfrm>
            <a:off x="1522968" y="2961230"/>
            <a:ext cx="2667040" cy="482177"/>
          </a:xfrm>
          <a:prstGeom prst="rect">
            <a:avLst/>
          </a:prstGeom>
          <a:noFill/>
          <a:ln w="28575">
            <a:noFill/>
          </a:ln>
        </p:spPr>
        <p:txBody>
          <a:bodyPr wrap="none" anchor="ctr"/>
          <a:lstStyle/>
          <a:p>
            <a:pPr eaLnBrk="1" hangingPunct="1"/>
            <a:r>
              <a:rPr lang="zh-CN" altLang="en-US" sz="2530" b="1" u="sng" dirty="0">
                <a:solidFill>
                  <a:srgbClr val="000099"/>
                </a:solidFill>
                <a:latin typeface="微软雅黑" panose="020B0503020204020204" pitchFamily="34" charset="-122"/>
                <a:ea typeface="黑体" panose="02010609060101010101" pitchFamily="49" charset="-122"/>
              </a:rPr>
              <a:t>危险废物的溢出</a:t>
            </a:r>
          </a:p>
        </p:txBody>
      </p:sp>
      <p:sp>
        <p:nvSpPr>
          <p:cNvPr id="55305" name="Rectangle 3"/>
          <p:cNvSpPr/>
          <p:nvPr/>
        </p:nvSpPr>
        <p:spPr>
          <a:xfrm>
            <a:off x="3535680" y="3567430"/>
            <a:ext cx="7619365" cy="3426460"/>
          </a:xfrm>
          <a:prstGeom prst="rect">
            <a:avLst/>
          </a:prstGeom>
          <a:noFill/>
          <a:ln w="9525">
            <a:noFill/>
          </a:ln>
        </p:spPr>
        <p:txBody>
          <a:bodyPr/>
          <a:lstStyle/>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危险废物溢出导致易燃液体或者气体泄漏，可能造成火灾或者气体爆炸；</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危险废物溢出导致有毒液体或者气体泄漏；</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危险废物的溢出不能控制在厂区内，导致厂区外土壤污染或者水体污染。</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352" name="组合 18"/>
          <p:cNvGrpSpPr/>
          <p:nvPr/>
        </p:nvGrpSpPr>
        <p:grpSpPr>
          <a:xfrm>
            <a:off x="711899" y="1801939"/>
            <a:ext cx="6601467" cy="610870"/>
            <a:chOff x="7047666" y="1942356"/>
            <a:chExt cx="6259934" cy="579827"/>
          </a:xfrm>
        </p:grpSpPr>
        <p:grpSp>
          <p:nvGrpSpPr>
            <p:cNvPr id="57356" name="组合 19"/>
            <p:cNvGrpSpPr/>
            <p:nvPr/>
          </p:nvGrpSpPr>
          <p:grpSpPr>
            <a:xfrm>
              <a:off x="7047666" y="1942356"/>
              <a:ext cx="550899" cy="579827"/>
              <a:chOff x="4519974" y="1762722"/>
              <a:chExt cx="550899" cy="579827"/>
            </a:xfrm>
          </p:grpSpPr>
          <p:sp>
            <p:nvSpPr>
              <p:cNvPr id="17" name="圆角矩形 16"/>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7359"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16" name="圆角矩形 15"/>
            <p:cNvSpPr/>
            <p:nvPr/>
          </p:nvSpPr>
          <p:spPr>
            <a:xfrm>
              <a:off x="7846232" y="2009100"/>
              <a:ext cx="5461368"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37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启动应急预案的标准</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57353" name="Rectangle 4"/>
          <p:cNvSpPr/>
          <p:nvPr/>
        </p:nvSpPr>
        <p:spPr>
          <a:xfrm>
            <a:off x="1642075" y="2777539"/>
            <a:ext cx="2667040" cy="482177"/>
          </a:xfrm>
          <a:prstGeom prst="rect">
            <a:avLst/>
          </a:prstGeom>
          <a:noFill/>
          <a:ln w="28575">
            <a:noFill/>
          </a:ln>
        </p:spPr>
        <p:txBody>
          <a:bodyPr wrap="none" anchor="ctr"/>
          <a:lstStyle/>
          <a:p>
            <a:pPr eaLnBrk="1" hangingPunct="1"/>
            <a:r>
              <a:rPr lang="zh-CN" altLang="en-US" sz="2530" b="1" u="sng" dirty="0">
                <a:solidFill>
                  <a:srgbClr val="000099"/>
                </a:solidFill>
                <a:latin typeface="微软雅黑" panose="020B0503020204020204" pitchFamily="34" charset="-122"/>
                <a:ea typeface="黑体" panose="02010609060101010101" pitchFamily="49" charset="-122"/>
              </a:rPr>
              <a:t>火灾</a:t>
            </a:r>
          </a:p>
        </p:txBody>
      </p:sp>
      <p:sp>
        <p:nvSpPr>
          <p:cNvPr id="57354" name="Rectangle 3"/>
          <p:cNvSpPr/>
          <p:nvPr/>
        </p:nvSpPr>
        <p:spPr>
          <a:xfrm>
            <a:off x="3366343" y="3088217"/>
            <a:ext cx="8342660" cy="3857413"/>
          </a:xfrm>
          <a:prstGeom prst="rect">
            <a:avLst/>
          </a:prstGeom>
          <a:noFill/>
          <a:ln w="9525">
            <a:noFill/>
          </a:ln>
        </p:spPr>
        <p:txBody>
          <a:bodyPr/>
          <a:lstStyle/>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火灾导致有毒烟气产生或泄漏；</a:t>
            </a:r>
          </a:p>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火灾蔓延，可能导致其他区域材料起火或导致热引发的爆炸；</a:t>
            </a:r>
          </a:p>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火灾蔓延至厂区外；</a:t>
            </a:r>
          </a:p>
          <a:p>
            <a:pPr marL="342900" indent="-342900" eaLnBrk="1" hangingPunct="1">
              <a:lnSpc>
                <a:spcPct val="12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使用水或化学灭火剂可能产生被污染的水流，处理不当会造成水体或土壤污染。</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79"/>
          <p:cNvGrpSpPr/>
          <p:nvPr/>
        </p:nvGrpSpPr>
        <p:grpSpPr>
          <a:xfrm>
            <a:off x="758777" y="2651280"/>
            <a:ext cx="3760308" cy="3767005"/>
            <a:chOff x="6379729" y="2488774"/>
            <a:chExt cx="2513016" cy="2513016"/>
          </a:xfrm>
        </p:grpSpPr>
        <p:sp>
          <p:nvSpPr>
            <p:cNvPr id="1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3"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4" name="等腰三角形 31"/>
          <p:cNvSpPr/>
          <p:nvPr/>
        </p:nvSpPr>
        <p:spPr>
          <a:xfrm>
            <a:off x="3924735" y="1616609"/>
            <a:ext cx="1054761" cy="1130102"/>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Lst>
            <a:ahLst/>
            <a:cxnLst>
              <a:cxn ang="0">
                <a:pos x="connsiteX0-1" y="connsiteY0-2"/>
              </a:cxn>
              <a:cxn ang="0">
                <a:pos x="connsiteX1-3" y="connsiteY1-4"/>
              </a:cxn>
              <a:cxn ang="0">
                <a:pos x="connsiteX2-5" y="connsiteY2-6"/>
              </a:cxn>
              <a:cxn ang="0">
                <a:pos x="connsiteX3-7" y="connsiteY3-8"/>
              </a:cxn>
            </a:cxnLst>
            <a:rect l="l" t="t" r="r" b="b"/>
            <a:pathLst>
              <a:path w="999976" h="1071590">
                <a:moveTo>
                  <a:pt x="0" y="1071590"/>
                </a:moveTo>
                <a:lnTo>
                  <a:pt x="621522" y="0"/>
                </a:lnTo>
                <a:lnTo>
                  <a:pt x="999976" y="492856"/>
                </a:lnTo>
                <a:lnTo>
                  <a:pt x="0" y="107159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15" name="等腰三角形 31"/>
          <p:cNvSpPr/>
          <p:nvPr/>
        </p:nvSpPr>
        <p:spPr>
          <a:xfrm rot="962341">
            <a:off x="4112248" y="2430282"/>
            <a:ext cx="820370" cy="487200"/>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 name="connsiteX0-9" fmla="*/ 0 w 1092640"/>
              <a:gd name="connsiteY0-10" fmla="*/ 1071590 h 1071590"/>
              <a:gd name="connsiteX1-11" fmla="*/ 621522 w 1092640"/>
              <a:gd name="connsiteY1-12" fmla="*/ 0 h 1071590"/>
              <a:gd name="connsiteX2-13" fmla="*/ 1092640 w 1092640"/>
              <a:gd name="connsiteY2-14" fmla="*/ 799396 h 1071590"/>
              <a:gd name="connsiteX3-15" fmla="*/ 0 w 1092640"/>
              <a:gd name="connsiteY3-16" fmla="*/ 1071590 h 1071590"/>
              <a:gd name="connsiteX0-17" fmla="*/ 0 w 1092640"/>
              <a:gd name="connsiteY0-18" fmla="*/ 791871 h 791871"/>
              <a:gd name="connsiteX1-19" fmla="*/ 744852 w 1092640"/>
              <a:gd name="connsiteY1-20" fmla="*/ -1 h 791871"/>
              <a:gd name="connsiteX2-21" fmla="*/ 1092640 w 1092640"/>
              <a:gd name="connsiteY2-22" fmla="*/ 519677 h 791871"/>
              <a:gd name="connsiteX3-23" fmla="*/ 0 w 1092640"/>
              <a:gd name="connsiteY3-24" fmla="*/ 791871 h 791871"/>
              <a:gd name="connsiteX0-25" fmla="*/ 1 w 1254028"/>
              <a:gd name="connsiteY0-26" fmla="*/ 706936 h 706935"/>
              <a:gd name="connsiteX1-27" fmla="*/ 906240 w 1254028"/>
              <a:gd name="connsiteY1-28" fmla="*/ 1 h 706935"/>
              <a:gd name="connsiteX2-29" fmla="*/ 1254028 w 1254028"/>
              <a:gd name="connsiteY2-30" fmla="*/ 519679 h 706935"/>
              <a:gd name="connsiteX3-31" fmla="*/ 1 w 1254028"/>
              <a:gd name="connsiteY3-32" fmla="*/ 706936 h 706935"/>
            </a:gdLst>
            <a:ahLst/>
            <a:cxnLst>
              <a:cxn ang="0">
                <a:pos x="connsiteX0-1" y="connsiteY0-2"/>
              </a:cxn>
              <a:cxn ang="0">
                <a:pos x="connsiteX1-3" y="connsiteY1-4"/>
              </a:cxn>
              <a:cxn ang="0">
                <a:pos x="connsiteX2-5" y="connsiteY2-6"/>
              </a:cxn>
              <a:cxn ang="0">
                <a:pos x="connsiteX3-7" y="connsiteY3-8"/>
              </a:cxn>
            </a:cxnLst>
            <a:rect l="l" t="t" r="r" b="b"/>
            <a:pathLst>
              <a:path w="1254028" h="706935">
                <a:moveTo>
                  <a:pt x="1" y="706936"/>
                </a:moveTo>
                <a:lnTo>
                  <a:pt x="906240" y="1"/>
                </a:lnTo>
                <a:lnTo>
                  <a:pt x="1254028" y="519679"/>
                </a:lnTo>
                <a:lnTo>
                  <a:pt x="1" y="70693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16" name="等腰三角形 31"/>
          <p:cNvSpPr/>
          <p:nvPr/>
        </p:nvSpPr>
        <p:spPr>
          <a:xfrm rot="962341">
            <a:off x="3633420" y="2150686"/>
            <a:ext cx="358284" cy="529055"/>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 name="connsiteX0-9" fmla="*/ 0 w 1092640"/>
              <a:gd name="connsiteY0-10" fmla="*/ 1071590 h 1071590"/>
              <a:gd name="connsiteX1-11" fmla="*/ 621522 w 1092640"/>
              <a:gd name="connsiteY1-12" fmla="*/ 0 h 1071590"/>
              <a:gd name="connsiteX2-13" fmla="*/ 1092640 w 1092640"/>
              <a:gd name="connsiteY2-14" fmla="*/ 799396 h 1071590"/>
              <a:gd name="connsiteX3-15" fmla="*/ 0 w 1092640"/>
              <a:gd name="connsiteY3-16" fmla="*/ 1071590 h 1071590"/>
              <a:gd name="connsiteX0-17" fmla="*/ 0 w 1092640"/>
              <a:gd name="connsiteY0-18" fmla="*/ 791871 h 791871"/>
              <a:gd name="connsiteX1-19" fmla="*/ 744852 w 1092640"/>
              <a:gd name="connsiteY1-20" fmla="*/ -1 h 791871"/>
              <a:gd name="connsiteX2-21" fmla="*/ 1092640 w 1092640"/>
              <a:gd name="connsiteY2-22" fmla="*/ 519677 h 791871"/>
              <a:gd name="connsiteX3-23" fmla="*/ 0 w 1092640"/>
              <a:gd name="connsiteY3-24" fmla="*/ 791871 h 791871"/>
              <a:gd name="connsiteX0-25" fmla="*/ 1 w 1254028"/>
              <a:gd name="connsiteY0-26" fmla="*/ 706936 h 706935"/>
              <a:gd name="connsiteX1-27" fmla="*/ 906240 w 1254028"/>
              <a:gd name="connsiteY1-28" fmla="*/ 1 h 706935"/>
              <a:gd name="connsiteX2-29" fmla="*/ 1254028 w 1254028"/>
              <a:gd name="connsiteY2-30" fmla="*/ 519679 h 706935"/>
              <a:gd name="connsiteX3-31" fmla="*/ 1 w 1254028"/>
              <a:gd name="connsiteY3-32" fmla="*/ 706936 h 706935"/>
              <a:gd name="connsiteX0-33" fmla="*/ 1 w 752066"/>
              <a:gd name="connsiteY0-34" fmla="*/ 1016374 h 1016375"/>
              <a:gd name="connsiteX1-35" fmla="*/ 404278 w 752066"/>
              <a:gd name="connsiteY1-36" fmla="*/ -1 h 1016375"/>
              <a:gd name="connsiteX2-37" fmla="*/ 752066 w 752066"/>
              <a:gd name="connsiteY2-38" fmla="*/ 519677 h 1016375"/>
              <a:gd name="connsiteX3-39" fmla="*/ 1 w 752066"/>
              <a:gd name="connsiteY3-40" fmla="*/ 1016374 h 1016375"/>
              <a:gd name="connsiteX0-41" fmla="*/ 56784 w 808849"/>
              <a:gd name="connsiteY0-42" fmla="*/ 1055400 h 1055399"/>
              <a:gd name="connsiteX1-43" fmla="*/ 0 w 808849"/>
              <a:gd name="connsiteY1-44" fmla="*/ 1 h 1055399"/>
              <a:gd name="connsiteX2-45" fmla="*/ 808849 w 808849"/>
              <a:gd name="connsiteY2-46" fmla="*/ 558703 h 1055399"/>
              <a:gd name="connsiteX3-47" fmla="*/ 56784 w 808849"/>
              <a:gd name="connsiteY3-48" fmla="*/ 1055400 h 1055399"/>
              <a:gd name="connsiteX0-49" fmla="*/ 56784 w 400017"/>
              <a:gd name="connsiteY0-50" fmla="*/ 1055398 h 1055399"/>
              <a:gd name="connsiteX1-51" fmla="*/ 0 w 400017"/>
              <a:gd name="connsiteY1-52" fmla="*/ -1 h 1055399"/>
              <a:gd name="connsiteX2-53" fmla="*/ 400017 w 400017"/>
              <a:gd name="connsiteY2-54" fmla="*/ 320903 h 1055399"/>
              <a:gd name="connsiteX3-55" fmla="*/ 56784 w 400017"/>
              <a:gd name="connsiteY3-56" fmla="*/ 1055398 h 1055399"/>
              <a:gd name="connsiteX0-57" fmla="*/ 468575 w 811808"/>
              <a:gd name="connsiteY0-58" fmla="*/ 734495 h 734494"/>
              <a:gd name="connsiteX1-59" fmla="*/ 0 w 811808"/>
              <a:gd name="connsiteY1-60" fmla="*/ 73278 h 734494"/>
              <a:gd name="connsiteX2-61" fmla="*/ 811808 w 811808"/>
              <a:gd name="connsiteY2-62" fmla="*/ 0 h 734494"/>
              <a:gd name="connsiteX3-63" fmla="*/ 468575 w 811808"/>
              <a:gd name="connsiteY3-64" fmla="*/ 734495 h 734494"/>
              <a:gd name="connsiteX0-65" fmla="*/ 468575 w 546206"/>
              <a:gd name="connsiteY0-66" fmla="*/ 768694 h 768694"/>
              <a:gd name="connsiteX1-67" fmla="*/ 0 w 546206"/>
              <a:gd name="connsiteY1-68" fmla="*/ 107477 h 768694"/>
              <a:gd name="connsiteX2-69" fmla="*/ 546206 w 546206"/>
              <a:gd name="connsiteY2-70" fmla="*/ 0 h 768694"/>
              <a:gd name="connsiteX3-71" fmla="*/ 468575 w 546206"/>
              <a:gd name="connsiteY3-72" fmla="*/ 768694 h 768694"/>
            </a:gdLst>
            <a:ahLst/>
            <a:cxnLst>
              <a:cxn ang="0">
                <a:pos x="connsiteX0-1" y="connsiteY0-2"/>
              </a:cxn>
              <a:cxn ang="0">
                <a:pos x="connsiteX1-3" y="connsiteY1-4"/>
              </a:cxn>
              <a:cxn ang="0">
                <a:pos x="connsiteX2-5" y="connsiteY2-6"/>
              </a:cxn>
              <a:cxn ang="0">
                <a:pos x="connsiteX3-7" y="connsiteY3-8"/>
              </a:cxn>
            </a:cxnLst>
            <a:rect l="l" t="t" r="r" b="b"/>
            <a:pathLst>
              <a:path w="546206" h="768694">
                <a:moveTo>
                  <a:pt x="468575" y="768694"/>
                </a:moveTo>
                <a:lnTo>
                  <a:pt x="0" y="107477"/>
                </a:lnTo>
                <a:lnTo>
                  <a:pt x="546206" y="0"/>
                </a:lnTo>
                <a:lnTo>
                  <a:pt x="468575" y="76869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grpSp>
        <p:nvGrpSpPr>
          <p:cNvPr id="4" name="组合 18"/>
          <p:cNvGrpSpPr/>
          <p:nvPr/>
        </p:nvGrpSpPr>
        <p:grpSpPr>
          <a:xfrm>
            <a:off x="5413121" y="1397285"/>
            <a:ext cx="3551030" cy="610870"/>
            <a:chOff x="7047666" y="1942356"/>
            <a:chExt cx="3367313" cy="579827"/>
          </a:xfrm>
        </p:grpSpPr>
        <p:grpSp>
          <p:nvGrpSpPr>
            <p:cNvPr id="8201" name="组合 19"/>
            <p:cNvGrpSpPr/>
            <p:nvPr/>
          </p:nvGrpSpPr>
          <p:grpSpPr>
            <a:xfrm>
              <a:off x="7047666" y="1942356"/>
              <a:ext cx="550899" cy="579827"/>
              <a:chOff x="4519974" y="1762722"/>
              <a:chExt cx="550899" cy="579827"/>
            </a:xfrm>
          </p:grpSpPr>
          <p:sp>
            <p:nvSpPr>
              <p:cNvPr id="22" name="圆角矩形 21"/>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8204"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21" name="圆角矩形 20"/>
            <p:cNvSpPr/>
            <p:nvPr/>
          </p:nvSpPr>
          <p:spPr>
            <a:xfrm>
              <a:off x="7846232" y="2009100"/>
              <a:ext cx="2568747"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1">
                  <a:ln>
                    <a:noFill/>
                  </a:ln>
                  <a:solidFill>
                    <a:schemeClr val="lt1"/>
                  </a:solidFill>
                  <a:effectLst/>
                  <a:uLnTx/>
                  <a:uFillTx/>
                  <a:latin typeface="+mn-lt"/>
                  <a:ea typeface="+mn-ea"/>
                  <a:cs typeface="+mn-cs"/>
                </a:rPr>
                <a:t>定义及特性</a:t>
              </a:r>
            </a:p>
          </p:txBody>
        </p:sp>
      </p:grpSp>
      <p:sp>
        <p:nvSpPr>
          <p:cNvPr id="2" name="圆角矩形 1"/>
          <p:cNvSpPr/>
          <p:nvPr/>
        </p:nvSpPr>
        <p:spPr>
          <a:xfrm>
            <a:off x="4979497" y="1756516"/>
            <a:ext cx="7369936" cy="5360867"/>
          </a:xfrm>
          <a:prstGeom prst="roundRect">
            <a:avLst/>
          </a:prstGeom>
          <a:no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50000"/>
              </a:lnSpc>
              <a:spcBef>
                <a:spcPct val="0"/>
              </a:spcBef>
              <a:spcAft>
                <a:spcPct val="0"/>
              </a:spcAft>
              <a:buClrTx/>
              <a:buSzTx/>
              <a:buFontTx/>
              <a:buNone/>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（一）定义：危险废物是指列入国家危险废物名录或者根据国家规定的危险废物鉴别标准和鉴别方法认定的具有危险特性的废物。 （ 《中华人民共和国固体废物污染防治法》 第八十八条第四款）</a:t>
            </a:r>
          </a:p>
          <a:p>
            <a:pPr marL="0" marR="0" lvl="0" indent="0" algn="l" defTabSz="914400" rtl="0" eaLnBrk="1" fontAlgn="base" latinLnBrk="0" hangingPunct="1">
              <a:lnSpc>
                <a:spcPct val="150000"/>
              </a:lnSpc>
              <a:spcBef>
                <a:spcPct val="0"/>
              </a:spcBef>
              <a:spcAft>
                <a:spcPct val="0"/>
              </a:spcAft>
              <a:buClrTx/>
              <a:buSzTx/>
              <a:buFontTx/>
              <a:buNone/>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（二）</a:t>
            </a:r>
            <a:r>
              <a:rPr kumimoji="0" lang="zh-CN" altLang="en-US" sz="2110" b="0" i="0" u="none" strike="noStrike" kern="1200" cap="none" spc="0" normalizeH="0" baseline="0" noProof="0" dirty="0">
                <a:ln>
                  <a:noFill/>
                </a:ln>
                <a:solidFill>
                  <a:srgbClr val="000000"/>
                </a:solidFill>
                <a:effectLst/>
                <a:uLnTx/>
                <a:uFillTx/>
                <a:latin typeface="+mn-lt"/>
                <a:ea typeface="+mn-ea"/>
                <a:cs typeface="+mn-cs"/>
              </a:rPr>
              <a:t>危险废物特性是指它表现出来的对</a:t>
            </a:r>
            <a:r>
              <a:rPr kumimoji="0" lang="zh-CN" altLang="en-US" sz="2110" b="0" i="0" u="none" strike="noStrike" kern="1200" cap="none" spc="0" normalizeH="0" baseline="0" noProof="0" dirty="0">
                <a:ln>
                  <a:noFill/>
                </a:ln>
                <a:solidFill>
                  <a:srgbClr val="FF0000"/>
                </a:solidFill>
                <a:effectLst/>
                <a:uLnTx/>
                <a:uFillTx/>
                <a:latin typeface="+mn-lt"/>
                <a:ea typeface="+mn-ea"/>
                <a:cs typeface="+mn-cs"/>
              </a:rPr>
              <a:t>人、动植物</a:t>
            </a:r>
            <a:r>
              <a:rPr kumimoji="0" lang="zh-CN" altLang="en-US" sz="2110" b="0" i="0" u="none" strike="noStrike" kern="1200" cap="none" spc="0" normalizeH="0" baseline="0" noProof="0" dirty="0">
                <a:ln>
                  <a:noFill/>
                </a:ln>
                <a:solidFill>
                  <a:srgbClr val="000000"/>
                </a:solidFill>
                <a:effectLst/>
                <a:uLnTx/>
                <a:uFillTx/>
                <a:latin typeface="+mn-lt"/>
                <a:ea typeface="+mn-ea"/>
                <a:cs typeface="+mn-cs"/>
              </a:rPr>
              <a:t>可能造成</a:t>
            </a:r>
            <a:r>
              <a:rPr kumimoji="0" lang="zh-CN" altLang="en-US" sz="2110" b="0" i="0" u="none" strike="noStrike" kern="1200" cap="none" spc="0" normalizeH="0" baseline="0" noProof="0" dirty="0">
                <a:ln>
                  <a:noFill/>
                </a:ln>
                <a:solidFill>
                  <a:srgbClr val="FF0000"/>
                </a:solidFill>
                <a:effectLst/>
                <a:uLnTx/>
                <a:uFillTx/>
                <a:latin typeface="+mn-lt"/>
                <a:ea typeface="+mn-ea"/>
                <a:cs typeface="+mn-cs"/>
              </a:rPr>
              <a:t>致病性或致命性</a:t>
            </a:r>
            <a:r>
              <a:rPr kumimoji="0" lang="zh-CN" altLang="en-US" sz="2110" b="0" i="0" u="none" strike="noStrike" kern="1200" cap="none" spc="0" normalizeH="0" baseline="0" noProof="0" dirty="0">
                <a:ln>
                  <a:noFill/>
                </a:ln>
                <a:solidFill>
                  <a:srgbClr val="000000"/>
                </a:solidFill>
                <a:effectLst/>
                <a:uLnTx/>
                <a:uFillTx/>
                <a:latin typeface="+mn-lt"/>
                <a:ea typeface="+mn-ea"/>
                <a:cs typeface="+mn-cs"/>
              </a:rPr>
              <a:t>的，或对</a:t>
            </a:r>
            <a:r>
              <a:rPr kumimoji="0" lang="zh-CN" altLang="en-US" sz="2110" b="0" i="0" u="none" strike="noStrike" kern="1200" cap="none" spc="0" normalizeH="0" baseline="0" noProof="0" dirty="0">
                <a:ln>
                  <a:noFill/>
                </a:ln>
                <a:solidFill>
                  <a:srgbClr val="FF0000"/>
                </a:solidFill>
                <a:effectLst/>
                <a:uLnTx/>
                <a:uFillTx/>
                <a:latin typeface="+mn-lt"/>
                <a:ea typeface="+mn-ea"/>
                <a:cs typeface="+mn-cs"/>
              </a:rPr>
              <a:t>环境造成危害</a:t>
            </a:r>
            <a:r>
              <a:rPr kumimoji="0" lang="zh-CN" altLang="en-US" sz="2110" b="0" i="0" u="none" strike="noStrike" kern="1200" cap="none" spc="0" normalizeH="0" baseline="0" noProof="0" dirty="0">
                <a:ln>
                  <a:noFill/>
                </a:ln>
                <a:solidFill>
                  <a:srgbClr val="000000"/>
                </a:solidFill>
                <a:effectLst/>
                <a:uLnTx/>
                <a:uFillTx/>
                <a:latin typeface="+mn-lt"/>
                <a:ea typeface="+mn-ea"/>
                <a:cs typeface="+mn-cs"/>
              </a:rPr>
              <a:t>的性质。   易燃性、腐蚀性、反应性、毒性、感染性等。</a:t>
            </a:r>
            <a:r>
              <a:rPr kumimoji="0" lang="zh-CN" altLang="en-US" sz="2110" b="0" i="0" u="none" strike="noStrike" kern="1200" cap="none" spc="0" normalizeH="0" baseline="0" noProof="1">
                <a:ln>
                  <a:noFill/>
                </a:ln>
                <a:solidFill>
                  <a:schemeClr val="tx1"/>
                </a:solidFill>
                <a:effectLst/>
                <a:uLnTx/>
                <a:uFillTx/>
                <a:latin typeface="+mn-lt"/>
                <a:ea typeface="+mn-ea"/>
                <a:cs typeface="+mn-cs"/>
              </a:rPr>
              <a:t> </a:t>
            </a:r>
            <a:endParaRPr kumimoji="0" lang="en-US" altLang="zh-CN" sz="2110" b="0" i="0" u="none" strike="noStrike" kern="1200" cap="none" spc="0" normalizeH="0" baseline="0" noProof="1">
              <a:ln>
                <a:noFill/>
              </a:ln>
              <a:solidFill>
                <a:schemeClr val="tx1"/>
              </a:solidFill>
              <a:effectLst/>
              <a:uLnTx/>
              <a:uFillTx/>
              <a:latin typeface="+mn-lt"/>
              <a:ea typeface="+mn-ea"/>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（《国家危险废物名录》第二条）</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01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危险废物定义</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3"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ppt_x</p:attrName>
                                        </p:attrNameLst>
                                      </p:cBhvr>
                                      <p:tavLst>
                                        <p:tav tm="0">
                                          <p:val>
                                            <p:strVal val="1+#ppt_w/2"/>
                                          </p:val>
                                        </p:tav>
                                        <p:tav tm="100000">
                                          <p:val>
                                            <p:strVal val="#ppt_x"/>
                                          </p:val>
                                        </p:tav>
                                      </p:tavLst>
                                    </p:anim>
                                    <p:anim calcmode="lin" valueType="num">
                                      <p:cBhvr>
                                        <p:cTn id="13" dur="500" fill="hold"/>
                                        <p:tgtEl>
                                          <p:spTgt spid="14"/>
                                        </p:tgtEl>
                                        <p:attrNameLst>
                                          <p:attrName>ppt_y</p:attrName>
                                        </p:attrNameLst>
                                      </p:cBhvr>
                                      <p:tavLst>
                                        <p:tav tm="0">
                                          <p:val>
                                            <p:strVal val="0-#ppt_h/2"/>
                                          </p:val>
                                        </p:tav>
                                        <p:tav tm="100000">
                                          <p:val>
                                            <p:strVal val="#ppt_y"/>
                                          </p:val>
                                        </p:tav>
                                      </p:tavLst>
                                    </p:anim>
                                  </p:childTnLst>
                                </p:cTn>
                              </p:par>
                              <p:par>
                                <p:cTn id="14" presetID="2" presetClass="entr" presetSubtype="3" fill="hold" nodeType="withEffect">
                                  <p:stCondLst>
                                    <p:cond delay="0"/>
                                  </p:stCondLst>
                                  <p:childTnLst>
                                    <p:set>
                                      <p:cBhvr>
                                        <p:cTn id="15" dur="1" fill="hold">
                                          <p:stCondLst>
                                            <p:cond delay="0"/>
                                          </p:stCondLst>
                                        </p:cTn>
                                        <p:tgtEl>
                                          <p:spTgt spid="15"/>
                                        </p:tgtEl>
                                        <p:attrNameLst>
                                          <p:attrName>style.visibility</p:attrName>
                                        </p:attrNameLst>
                                      </p:cBhvr>
                                      <p:to>
                                        <p:strVal val="visible"/>
                                      </p:to>
                                    </p:set>
                                    <p:anim calcmode="lin" valueType="num">
                                      <p:cBhvr>
                                        <p:cTn id="16" dur="500" fill="hold"/>
                                        <p:tgtEl>
                                          <p:spTgt spid="15"/>
                                        </p:tgtEl>
                                        <p:attrNameLst>
                                          <p:attrName>ppt_x</p:attrName>
                                        </p:attrNameLst>
                                      </p:cBhvr>
                                      <p:tavLst>
                                        <p:tav tm="0">
                                          <p:val>
                                            <p:strVal val="1+#ppt_w/2"/>
                                          </p:val>
                                        </p:tav>
                                        <p:tav tm="100000">
                                          <p:val>
                                            <p:strVal val="#ppt_x"/>
                                          </p:val>
                                        </p:tav>
                                      </p:tavLst>
                                    </p:anim>
                                    <p:anim calcmode="lin" valueType="num">
                                      <p:cBhvr>
                                        <p:cTn id="17" dur="500" fill="hold"/>
                                        <p:tgtEl>
                                          <p:spTgt spid="15"/>
                                        </p:tgtEl>
                                        <p:attrNameLst>
                                          <p:attrName>ppt_y</p:attrName>
                                        </p:attrNameLst>
                                      </p:cBhvr>
                                      <p:tavLst>
                                        <p:tav tm="0">
                                          <p:val>
                                            <p:strVal val="0-#ppt_h/2"/>
                                          </p:val>
                                        </p:tav>
                                        <p:tav tm="100000">
                                          <p:val>
                                            <p:strVal val="#ppt_y"/>
                                          </p:val>
                                        </p:tav>
                                      </p:tavLst>
                                    </p:anim>
                                  </p:childTnLst>
                                </p:cTn>
                              </p:par>
                              <p:par>
                                <p:cTn id="18" presetID="2" presetClass="entr" presetSubtype="3" fill="hold" nodeType="withEffect">
                                  <p:stCondLst>
                                    <p:cond delay="0"/>
                                  </p:stCondLst>
                                  <p:childTnLst>
                                    <p:set>
                                      <p:cBhvr>
                                        <p:cTn id="19" dur="1" fill="hold">
                                          <p:stCondLst>
                                            <p:cond delay="0"/>
                                          </p:stCondLst>
                                        </p:cTn>
                                        <p:tgtEl>
                                          <p:spTgt spid="16"/>
                                        </p:tgtEl>
                                        <p:attrNameLst>
                                          <p:attrName>style.visibility</p:attrName>
                                        </p:attrNameLst>
                                      </p:cBhvr>
                                      <p:to>
                                        <p:strVal val="visible"/>
                                      </p:to>
                                    </p:set>
                                    <p:anim calcmode="lin" valueType="num">
                                      <p:cBhvr>
                                        <p:cTn id="20" dur="500" fill="hold"/>
                                        <p:tgtEl>
                                          <p:spTgt spid="16"/>
                                        </p:tgtEl>
                                        <p:attrNameLst>
                                          <p:attrName>ppt_x</p:attrName>
                                        </p:attrNameLst>
                                      </p:cBhvr>
                                      <p:tavLst>
                                        <p:tav tm="0">
                                          <p:val>
                                            <p:strVal val="1+#ppt_w/2"/>
                                          </p:val>
                                        </p:tav>
                                        <p:tav tm="100000">
                                          <p:val>
                                            <p:strVal val="#ppt_x"/>
                                          </p:val>
                                        </p:tav>
                                      </p:tavLst>
                                    </p:anim>
                                    <p:anim calcmode="lin" valueType="num">
                                      <p:cBhvr>
                                        <p:cTn id="21" dur="500" fill="hold"/>
                                        <p:tgtEl>
                                          <p:spTgt spid="16"/>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2"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 calcmode="lin" valueType="num">
                                      <p:cBhvr>
                                        <p:cTn id="26" dur="750" fill="hold"/>
                                        <p:tgtEl>
                                          <p:spTgt spid="4"/>
                                        </p:tgtEl>
                                        <p:attrNameLst>
                                          <p:attrName>ppt_x</p:attrName>
                                        </p:attrNameLst>
                                      </p:cBhvr>
                                      <p:tavLst>
                                        <p:tav tm="0">
                                          <p:val>
                                            <p:strVal val="1+#ppt_w/2"/>
                                          </p:val>
                                        </p:tav>
                                        <p:tav tm="100000">
                                          <p:val>
                                            <p:strVal val="#ppt_x"/>
                                          </p:val>
                                        </p:tav>
                                      </p:tavLst>
                                    </p:anim>
                                    <p:anim calcmode="lin" valueType="num">
                                      <p:cBhvr>
                                        <p:cTn id="27" dur="75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blinds(horizontal)">
                                      <p:cBhvr>
                                        <p:cTn id="3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8"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9399" name="组合 18"/>
          <p:cNvGrpSpPr/>
          <p:nvPr/>
        </p:nvGrpSpPr>
        <p:grpSpPr>
          <a:xfrm>
            <a:off x="640144" y="1801939"/>
            <a:ext cx="3551030" cy="610870"/>
            <a:chOff x="7047666" y="1942356"/>
            <a:chExt cx="3367313" cy="579827"/>
          </a:xfrm>
        </p:grpSpPr>
        <p:grpSp>
          <p:nvGrpSpPr>
            <p:cNvPr id="59407" name="组合 19"/>
            <p:cNvGrpSpPr/>
            <p:nvPr/>
          </p:nvGrpSpPr>
          <p:grpSpPr>
            <a:xfrm>
              <a:off x="7047666" y="1942356"/>
              <a:ext cx="550899" cy="579827"/>
              <a:chOff x="4519974" y="1762722"/>
              <a:chExt cx="550899" cy="579827"/>
            </a:xfrm>
          </p:grpSpPr>
          <p:sp>
            <p:nvSpPr>
              <p:cNvPr id="12" name="圆角矩形 11"/>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9410"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11" name="圆角矩形 10"/>
            <p:cNvSpPr/>
            <p:nvPr/>
          </p:nvSpPr>
          <p:spPr>
            <a:xfrm>
              <a:off x="7846232" y="2009100"/>
              <a:ext cx="2568747"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2</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grpSp>
        <p:nvGrpSpPr>
          <p:cNvPr id="59400" name="组合 18"/>
          <p:cNvGrpSpPr/>
          <p:nvPr/>
        </p:nvGrpSpPr>
        <p:grpSpPr>
          <a:xfrm>
            <a:off x="640144" y="1801939"/>
            <a:ext cx="6601467" cy="610870"/>
            <a:chOff x="7047666" y="1942356"/>
            <a:chExt cx="6259934" cy="579827"/>
          </a:xfrm>
        </p:grpSpPr>
        <p:grpSp>
          <p:nvGrpSpPr>
            <p:cNvPr id="59403" name="组合 19"/>
            <p:cNvGrpSpPr/>
            <p:nvPr/>
          </p:nvGrpSpPr>
          <p:grpSpPr>
            <a:xfrm>
              <a:off x="7047666" y="1942356"/>
              <a:ext cx="550899" cy="579827"/>
              <a:chOff x="4519974" y="1762722"/>
              <a:chExt cx="550899" cy="579827"/>
            </a:xfrm>
          </p:grpSpPr>
          <p:sp>
            <p:nvSpPr>
              <p:cNvPr id="17" name="圆角矩形 16"/>
              <p:cNvSpPr/>
              <p:nvPr/>
            </p:nvSpPr>
            <p:spPr>
              <a:xfrm>
                <a:off x="4519974" y="1829466"/>
                <a:ext cx="550899" cy="451317"/>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59406" name="文本框 22"/>
              <p:cNvSpPr txBox="1"/>
              <p:nvPr/>
            </p:nvSpPr>
            <p:spPr>
              <a:xfrm>
                <a:off x="4576775" y="1762722"/>
                <a:ext cx="411869" cy="579827"/>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1</a:t>
                </a:r>
              </a:p>
            </p:txBody>
          </p:sp>
        </p:grpSp>
        <p:sp>
          <p:nvSpPr>
            <p:cNvPr id="16" name="圆角矩形 15"/>
            <p:cNvSpPr/>
            <p:nvPr/>
          </p:nvSpPr>
          <p:spPr>
            <a:xfrm>
              <a:off x="7846232" y="2009100"/>
              <a:ext cx="5461368" cy="451317"/>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37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事故识别</a:t>
              </a:r>
              <a:r>
                <a:rPr kumimoji="0" lang="en-US" altLang="zh-CN"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a:t>
              </a: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启动应急预案的标准</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59401" name="Rectangle 4"/>
          <p:cNvSpPr/>
          <p:nvPr/>
        </p:nvSpPr>
        <p:spPr>
          <a:xfrm>
            <a:off x="1705222" y="2707222"/>
            <a:ext cx="2667040" cy="482177"/>
          </a:xfrm>
          <a:prstGeom prst="rect">
            <a:avLst/>
          </a:prstGeom>
          <a:noFill/>
          <a:ln w="28575">
            <a:noFill/>
          </a:ln>
        </p:spPr>
        <p:txBody>
          <a:bodyPr wrap="none" anchor="ctr"/>
          <a:lstStyle/>
          <a:p>
            <a:pPr eaLnBrk="1" hangingPunct="1"/>
            <a:r>
              <a:rPr lang="zh-CN" altLang="en-US" sz="2530" b="1" u="sng" dirty="0">
                <a:solidFill>
                  <a:srgbClr val="000099"/>
                </a:solidFill>
                <a:latin typeface="微软雅黑" panose="020B0503020204020204" pitchFamily="34" charset="-122"/>
                <a:ea typeface="黑体" panose="02010609060101010101" pitchFamily="49" charset="-122"/>
              </a:rPr>
              <a:t>爆炸</a:t>
            </a:r>
          </a:p>
        </p:txBody>
      </p:sp>
      <p:sp>
        <p:nvSpPr>
          <p:cNvPr id="59402" name="Rectangle 3"/>
          <p:cNvSpPr/>
          <p:nvPr/>
        </p:nvSpPr>
        <p:spPr>
          <a:xfrm>
            <a:off x="3539989" y="2895917"/>
            <a:ext cx="8342660" cy="3857413"/>
          </a:xfrm>
          <a:prstGeom prst="rect">
            <a:avLst/>
          </a:prstGeom>
          <a:noFill/>
          <a:ln w="9525">
            <a:noFill/>
          </a:ln>
        </p:spPr>
        <p:txBody>
          <a:bodyPr/>
          <a:lstStyle/>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存在发生爆炸的危险，并可能因产生爆炸碎片或冲击波导致安全风险；</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存在发生爆炸的危险，并可能引燃厂区内其他危险废物；</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存在发生爆炸的危险，并可能导致有毒材料泄漏；</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已经发生爆炸。</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6"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sp>
        <p:nvSpPr>
          <p:cNvPr id="61447" name="Rectangle 3"/>
          <p:cNvSpPr/>
          <p:nvPr/>
        </p:nvSpPr>
        <p:spPr>
          <a:xfrm>
            <a:off x="3439535" y="2423077"/>
            <a:ext cx="8181935" cy="4339590"/>
          </a:xfrm>
          <a:prstGeom prst="rect">
            <a:avLst/>
          </a:prstGeom>
          <a:noFill/>
          <a:ln w="9525">
            <a:noFill/>
          </a:ln>
        </p:spPr>
        <p:txBody>
          <a:bodyPr/>
          <a:lstStyle/>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制定首要应急协调人并制定备用应急协调人；</a:t>
            </a:r>
          </a:p>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赋予调动人员、设备、资金和协调所有应急响应措施等实施应急预案的权力；</a:t>
            </a:r>
          </a:p>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在正常运行期间必须有一人常驻单位</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厂区内或能够在很短的时间内到达单位</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厂区应对紧急状态；</a:t>
            </a:r>
          </a:p>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必须经过专业培训，具备相应的知识和技能，并熟悉单位情况。</a:t>
            </a:r>
          </a:p>
        </p:txBody>
      </p:sp>
      <p:grpSp>
        <p:nvGrpSpPr>
          <p:cNvPr id="61448" name="组合 18"/>
          <p:cNvGrpSpPr/>
          <p:nvPr/>
        </p:nvGrpSpPr>
        <p:grpSpPr>
          <a:xfrm>
            <a:off x="711899" y="1586674"/>
            <a:ext cx="3818906" cy="610870"/>
            <a:chOff x="7047666" y="1942356"/>
            <a:chExt cx="3621329" cy="580398"/>
          </a:xfrm>
        </p:grpSpPr>
        <p:grpSp>
          <p:nvGrpSpPr>
            <p:cNvPr id="61449" name="组合 19"/>
            <p:cNvGrpSpPr/>
            <p:nvPr/>
          </p:nvGrpSpPr>
          <p:grpSpPr>
            <a:xfrm>
              <a:off x="7047666" y="1942356"/>
              <a:ext cx="550899" cy="580398"/>
              <a:chOff x="4519974" y="1762722"/>
              <a:chExt cx="550899" cy="580398"/>
            </a:xfrm>
          </p:grpSpPr>
          <p:sp>
            <p:nvSpPr>
              <p:cNvPr id="19" name="圆角矩形 18"/>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61452" name="文本框 22"/>
              <p:cNvSpPr txBox="1"/>
              <p:nvPr/>
            </p:nvSpPr>
            <p:spPr>
              <a:xfrm>
                <a:off x="4576775"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2</a:t>
                </a:r>
              </a:p>
            </p:txBody>
          </p:sp>
        </p:grpSp>
        <p:sp>
          <p:nvSpPr>
            <p:cNvPr id="18" name="圆角矩形 17"/>
            <p:cNvSpPr/>
            <p:nvPr/>
          </p:nvSpPr>
          <p:spPr>
            <a:xfrm>
              <a:off x="7846231" y="2009166"/>
              <a:ext cx="2822764"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dirty="0">
                  <a:ln>
                    <a:noFill/>
                  </a:ln>
                  <a:solidFill>
                    <a:schemeClr val="lt1"/>
                  </a:solidFill>
                  <a:effectLst/>
                  <a:uLnTx/>
                  <a:uFillTx/>
                  <a:latin typeface="黑体" panose="02010609060101010101" pitchFamily="49" charset="-122"/>
                  <a:ea typeface="黑体" panose="02010609060101010101" pitchFamily="49" charset="-122"/>
                  <a:cs typeface="+mn-cs"/>
                </a:rPr>
                <a:t>应急协调人制度</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sp>
        <p:nvSpPr>
          <p:cNvPr id="63495" name="Rectangle 3"/>
          <p:cNvSpPr/>
          <p:nvPr/>
        </p:nvSpPr>
        <p:spPr>
          <a:xfrm>
            <a:off x="3522980" y="2384425"/>
            <a:ext cx="8342630" cy="3938905"/>
          </a:xfrm>
          <a:prstGeom prst="rect">
            <a:avLst/>
          </a:prstGeom>
          <a:noFill/>
          <a:ln w="9525">
            <a:noFill/>
          </a:ln>
        </p:spPr>
        <p:txBody>
          <a:bodyPr/>
          <a:lstStyle/>
          <a:p>
            <a:pPr marL="342900" indent="-342900" eaLnBrk="1" hangingPunct="1">
              <a:lnSpc>
                <a:spcPct val="13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发现紧急状态时的应急要素：</a:t>
            </a:r>
          </a:p>
          <a:p>
            <a:pPr marL="342900" indent="-342900" eaLnBrk="1" hangingPunct="1">
              <a:lnSpc>
                <a:spcPct val="130000"/>
              </a:lnSpc>
              <a:spcBef>
                <a:spcPts val="20"/>
              </a:spcBef>
              <a:spcAft>
                <a:spcPts val="0"/>
              </a:spcAft>
              <a:buClr>
                <a:schemeClr val="hlink"/>
              </a:buClr>
              <a:buFont typeface="Wingdings" panose="05000000000000000000" pitchFamily="2" charset="2"/>
            </a:pPr>
            <a:r>
              <a:rPr lang="zh-CN" altLang="en-US" sz="2740" b="1" dirty="0">
                <a:latin typeface="楷体_GB2312" panose="02010609030101010101" pitchFamily="49" charset="-122"/>
                <a:ea typeface="楷体_GB2312" panose="02010609030101010101" pitchFamily="49" charset="-122"/>
              </a:rPr>
              <a:t>  警报、初步控制、呼叫救援等。</a:t>
            </a:r>
          </a:p>
          <a:p>
            <a:pPr marL="342900" indent="-342900" eaLnBrk="1" hangingPunct="1">
              <a:lnSpc>
                <a:spcPct val="13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紧急状态控制阶段的应急要素：</a:t>
            </a:r>
          </a:p>
          <a:p>
            <a:pPr marL="342900" indent="-342900" eaLnBrk="1" hangingPunct="1">
              <a:lnSpc>
                <a:spcPct val="130000"/>
              </a:lnSpc>
              <a:spcBef>
                <a:spcPts val="20"/>
              </a:spcBef>
              <a:spcAft>
                <a:spcPts val="0"/>
              </a:spcAft>
              <a:buClr>
                <a:schemeClr val="hlink"/>
              </a:buClr>
              <a:buFont typeface="Wingdings" panose="05000000000000000000" pitchFamily="2" charset="2"/>
            </a:pPr>
            <a:r>
              <a:rPr lang="zh-CN" altLang="en-US" sz="2955" b="1" dirty="0">
                <a:latin typeface="华文行楷" pitchFamily="2" charset="-122"/>
                <a:ea typeface="华文行楷" pitchFamily="2" charset="-122"/>
              </a:rPr>
              <a:t>    </a:t>
            </a:r>
            <a:r>
              <a:rPr lang="zh-CN" altLang="en-US" sz="2740" b="1" dirty="0">
                <a:latin typeface="楷体_GB2312" panose="02010609030101010101" pitchFamily="49" charset="-122"/>
                <a:ea typeface="楷体_GB2312" panose="02010609030101010101" pitchFamily="49" charset="-122"/>
              </a:rPr>
              <a:t>控制事态发展；组织监测；控制污染扩散；消除污染等。</a:t>
            </a:r>
          </a:p>
          <a:p>
            <a:pPr marL="342900" indent="-342900" eaLnBrk="1" hangingPunct="1">
              <a:lnSpc>
                <a:spcPct val="13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紧急状态得到控制后的应急要素：</a:t>
            </a:r>
          </a:p>
          <a:p>
            <a:pPr marL="342900" indent="-342900" eaLnBrk="1" hangingPunct="1">
              <a:lnSpc>
                <a:spcPct val="130000"/>
              </a:lnSpc>
              <a:spcBef>
                <a:spcPts val="20"/>
              </a:spcBef>
              <a:spcAft>
                <a:spcPts val="0"/>
              </a:spcAft>
              <a:buClr>
                <a:schemeClr val="hlink"/>
              </a:buClr>
              <a:buFont typeface="Wingdings" panose="05000000000000000000" pitchFamily="2" charset="2"/>
            </a:pPr>
            <a:r>
              <a:rPr lang="zh-CN" altLang="en-US" sz="2740" b="1" dirty="0">
                <a:latin typeface="楷体_GB2312" panose="02010609030101010101" pitchFamily="49" charset="-122"/>
                <a:ea typeface="楷体_GB2312" panose="02010609030101010101" pitchFamily="49" charset="-122"/>
              </a:rPr>
              <a:t>  处理、分类或处置废物、被污染的土壤或地表水或其他材料；设备清洁和恢复等。</a:t>
            </a:r>
          </a:p>
        </p:txBody>
      </p:sp>
      <p:grpSp>
        <p:nvGrpSpPr>
          <p:cNvPr id="63496" name="组合 18"/>
          <p:cNvGrpSpPr/>
          <p:nvPr/>
        </p:nvGrpSpPr>
        <p:grpSpPr>
          <a:xfrm>
            <a:off x="711899" y="1658429"/>
            <a:ext cx="3567772" cy="610870"/>
            <a:chOff x="7047666" y="1942356"/>
            <a:chExt cx="3383189" cy="580398"/>
          </a:xfrm>
        </p:grpSpPr>
        <p:grpSp>
          <p:nvGrpSpPr>
            <p:cNvPr id="63497" name="组合 19"/>
            <p:cNvGrpSpPr/>
            <p:nvPr/>
          </p:nvGrpSpPr>
          <p:grpSpPr>
            <a:xfrm>
              <a:off x="7047666" y="1942356"/>
              <a:ext cx="550899" cy="580398"/>
              <a:chOff x="4519974" y="1762722"/>
              <a:chExt cx="550899" cy="580398"/>
            </a:xfrm>
          </p:grpSpPr>
          <p:sp>
            <p:nvSpPr>
              <p:cNvPr id="25" name="圆角矩形 24"/>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63500" name="文本框 22"/>
              <p:cNvSpPr txBox="1"/>
              <p:nvPr/>
            </p:nvSpPr>
            <p:spPr>
              <a:xfrm>
                <a:off x="4576775"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3</a:t>
                </a:r>
              </a:p>
            </p:txBody>
          </p:sp>
        </p:grpSp>
        <p:sp>
          <p:nvSpPr>
            <p:cNvPr id="24" name="圆角矩形 23"/>
            <p:cNvSpPr/>
            <p:nvPr/>
          </p:nvSpPr>
          <p:spPr>
            <a:xfrm>
              <a:off x="7846232" y="2009166"/>
              <a:ext cx="2584623"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a:ln>
                    <a:noFill/>
                  </a:ln>
                  <a:solidFill>
                    <a:srgbClr val="FFFFFF"/>
                  </a:solidFill>
                  <a:effectLst/>
                  <a:uLnTx/>
                  <a:uFillTx/>
                  <a:latin typeface="黑体" panose="02010609060101010101" pitchFamily="49" charset="-122"/>
                  <a:ea typeface="黑体" panose="02010609060101010101" pitchFamily="49" charset="-122"/>
                  <a:cs typeface="+mn-cs"/>
                </a:rPr>
                <a:t>应急响应程序</a:t>
              </a:r>
              <a:endParaRPr kumimoji="0" lang="zh-CN" altLang="en-US" sz="2955" b="0" i="0" u="none" strike="noStrike" kern="1200" cap="none" spc="0" normalizeH="0" baseline="0" noProof="1">
                <a:ln>
                  <a:noFill/>
                </a:ln>
                <a:solidFill>
                  <a:srgbClr val="FFFFFF"/>
                </a:solidFill>
                <a:effectLst/>
                <a:uLnTx/>
                <a:uFillTx/>
                <a:latin typeface="+mn-lt"/>
                <a:ea typeface="+mn-ea"/>
                <a:cs typeface="+mn-cs"/>
              </a:endParaRPr>
            </a:p>
          </p:txBody>
        </p:sp>
      </p:gr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2"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sp>
        <p:nvSpPr>
          <p:cNvPr id="65543" name="Rectangle 3"/>
          <p:cNvSpPr/>
          <p:nvPr/>
        </p:nvSpPr>
        <p:spPr>
          <a:xfrm>
            <a:off x="788670" y="2853690"/>
            <a:ext cx="6263005" cy="4069715"/>
          </a:xfrm>
          <a:prstGeom prst="rect">
            <a:avLst/>
          </a:prstGeom>
          <a:noFill/>
          <a:ln w="9525">
            <a:noFill/>
          </a:ln>
        </p:spPr>
        <p:txBody>
          <a:bodyPr/>
          <a:lstStyle/>
          <a:p>
            <a:pPr marL="342900" indent="-342900" eaLnBrk="1" hangingPunct="1">
              <a:lnSpc>
                <a:spcPts val="25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基本应急设备：</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内部联络或警报系统（附使用指南）；</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请求外部支援的设施（如电话）；</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消防灭火器具；</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火灾控制装备；</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溢出控制装备；</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消除污染的装备；</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应急医疗救护设备和药品；</a:t>
            </a:r>
          </a:p>
          <a:p>
            <a:pPr marL="742950" lvl="1" indent="-285750" eaLnBrk="1" hangingPunct="1">
              <a:lnSpc>
                <a:spcPts val="2500"/>
              </a:lnSpc>
              <a:spcBef>
                <a:spcPct val="20000"/>
              </a:spcBef>
              <a:buClr>
                <a:schemeClr val="accent1"/>
              </a:buClr>
              <a:buFont typeface="Wingdings" panose="05000000000000000000" pitchFamily="2" charset="2"/>
              <a:buChar char="Ø"/>
            </a:pPr>
            <a:r>
              <a:rPr lang="zh-CN" altLang="en-US" sz="2530" b="1" dirty="0">
                <a:latin typeface="楷体_GB2312" panose="02010609030101010101" pitchFamily="49" charset="-122"/>
                <a:ea typeface="楷体_GB2312" panose="02010609030101010101" pitchFamily="49" charset="-122"/>
              </a:rPr>
              <a:t>应急人员的安全防护装备（如防护服，防毒面具）等。</a:t>
            </a:r>
          </a:p>
        </p:txBody>
      </p:sp>
      <p:sp>
        <p:nvSpPr>
          <p:cNvPr id="65544" name="Rectangle 3"/>
          <p:cNvSpPr/>
          <p:nvPr/>
        </p:nvSpPr>
        <p:spPr>
          <a:xfrm>
            <a:off x="7444105" y="2920365"/>
            <a:ext cx="4410075" cy="3821430"/>
          </a:xfrm>
          <a:prstGeom prst="rect">
            <a:avLst/>
          </a:prstGeom>
          <a:noFill/>
          <a:ln w="9525">
            <a:noFill/>
          </a:ln>
        </p:spPr>
        <p:txBody>
          <a:bodyPr/>
          <a:lstStyle/>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重点单位，一般要求配备</a:t>
            </a:r>
            <a:r>
              <a:rPr lang="en-US" altLang="zh-CN" sz="2740" b="1" dirty="0">
                <a:latin typeface="楷体_GB2312" panose="02010609030101010101" pitchFamily="49" charset="-122"/>
                <a:ea typeface="楷体_GB2312" panose="02010609030101010101" pitchFamily="49" charset="-122"/>
              </a:rPr>
              <a:t>24</a:t>
            </a:r>
            <a:r>
              <a:rPr lang="zh-CN" altLang="en-US" sz="2740" b="1" dirty="0">
                <a:latin typeface="楷体_GB2312" panose="02010609030101010101" pitchFamily="49" charset="-122"/>
                <a:ea typeface="楷体_GB2312" panose="02010609030101010101" pitchFamily="49" charset="-122"/>
              </a:rPr>
              <a:t>小时有效的报警装置，</a:t>
            </a:r>
            <a:r>
              <a:rPr lang="en-US" altLang="zh-CN" sz="2740" b="1" dirty="0">
                <a:latin typeface="楷体_GB2312" panose="02010609030101010101" pitchFamily="49" charset="-122"/>
                <a:ea typeface="楷体_GB2312" panose="02010609030101010101" pitchFamily="49" charset="-122"/>
              </a:rPr>
              <a:t>24</a:t>
            </a:r>
            <a:r>
              <a:rPr lang="zh-CN" altLang="en-US" sz="2740" b="1" dirty="0">
                <a:latin typeface="楷体_GB2312" panose="02010609030101010101" pitchFamily="49" charset="-122"/>
                <a:ea typeface="楷体_GB2312" panose="02010609030101010101" pitchFamily="49" charset="-122"/>
              </a:rPr>
              <a:t>小时有效地通讯联络手段。</a:t>
            </a: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清单的格式应便于确定所需要的装备及其位置。</a:t>
            </a:r>
          </a:p>
        </p:txBody>
      </p:sp>
      <p:grpSp>
        <p:nvGrpSpPr>
          <p:cNvPr id="65545" name="组合 18"/>
          <p:cNvGrpSpPr/>
          <p:nvPr/>
        </p:nvGrpSpPr>
        <p:grpSpPr>
          <a:xfrm>
            <a:off x="640144" y="1658429"/>
            <a:ext cx="2874643" cy="610870"/>
            <a:chOff x="7047666" y="1942356"/>
            <a:chExt cx="2725922" cy="580398"/>
          </a:xfrm>
        </p:grpSpPr>
        <p:grpSp>
          <p:nvGrpSpPr>
            <p:cNvPr id="65546" name="组合 19"/>
            <p:cNvGrpSpPr/>
            <p:nvPr/>
          </p:nvGrpSpPr>
          <p:grpSpPr>
            <a:xfrm>
              <a:off x="7047666" y="1942356"/>
              <a:ext cx="550899" cy="580398"/>
              <a:chOff x="4519974" y="1762722"/>
              <a:chExt cx="550899" cy="580398"/>
            </a:xfrm>
          </p:grpSpPr>
          <p:sp>
            <p:nvSpPr>
              <p:cNvPr id="26" name="圆角矩形 25"/>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65549" name="文本框 22"/>
              <p:cNvSpPr txBox="1"/>
              <p:nvPr/>
            </p:nvSpPr>
            <p:spPr>
              <a:xfrm>
                <a:off x="4576775"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4</a:t>
                </a:r>
              </a:p>
            </p:txBody>
          </p:sp>
        </p:grpSp>
        <p:sp>
          <p:nvSpPr>
            <p:cNvPr id="25" name="圆角矩形 24"/>
            <p:cNvSpPr/>
            <p:nvPr/>
          </p:nvSpPr>
          <p:spPr>
            <a:xfrm>
              <a:off x="7846232" y="2009166"/>
              <a:ext cx="1927356"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0" dirty="0">
                  <a:ln>
                    <a:noFill/>
                  </a:ln>
                  <a:solidFill>
                    <a:schemeClr val="lt1"/>
                  </a:solidFill>
                  <a:effectLst/>
                  <a:uLnTx/>
                  <a:uFillTx/>
                  <a:latin typeface="Times New Roman" panose="02020603050405020304" pitchFamily="18" charset="0"/>
                  <a:ea typeface="黑体" panose="02010609060101010101" pitchFamily="49" charset="-122"/>
                  <a:cs typeface="+mn-cs"/>
                </a:rPr>
                <a:t>应急装备</a:t>
              </a:r>
              <a:endParaRPr kumimoji="0" lang="zh-CN" altLang="en-US" sz="2955" b="0" i="0" u="none" strike="noStrike" kern="1200" cap="none" spc="0" normalizeH="0" baseline="0" noProof="1">
                <a:ln>
                  <a:noFill/>
                </a:ln>
                <a:solidFill>
                  <a:schemeClr val="lt1"/>
                </a:solidFill>
                <a:effectLst/>
                <a:uLnTx/>
                <a:uFillTx/>
                <a:latin typeface="+mn-lt"/>
                <a:ea typeface="+mn-ea"/>
                <a:cs typeface="+mn-cs"/>
              </a:endParaRPr>
            </a:p>
          </p:txBody>
        </p:sp>
      </p:gr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0"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67591" name="组合 18"/>
          <p:cNvGrpSpPr/>
          <p:nvPr/>
        </p:nvGrpSpPr>
        <p:grpSpPr>
          <a:xfrm>
            <a:off x="711899" y="1801939"/>
            <a:ext cx="3818906" cy="610870"/>
            <a:chOff x="7047666" y="1942356"/>
            <a:chExt cx="3621329" cy="580398"/>
          </a:xfrm>
        </p:grpSpPr>
        <p:grpSp>
          <p:nvGrpSpPr>
            <p:cNvPr id="67594" name="组合 19"/>
            <p:cNvGrpSpPr/>
            <p:nvPr/>
          </p:nvGrpSpPr>
          <p:grpSpPr>
            <a:xfrm>
              <a:off x="7047666" y="1942356"/>
              <a:ext cx="550899" cy="580398"/>
              <a:chOff x="4519974" y="1762722"/>
              <a:chExt cx="550899" cy="580398"/>
            </a:xfrm>
          </p:grpSpPr>
          <p:sp>
            <p:nvSpPr>
              <p:cNvPr id="24" name="圆角矩形 23"/>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67597" name="文本框 22"/>
              <p:cNvSpPr txBox="1"/>
              <p:nvPr/>
            </p:nvSpPr>
            <p:spPr>
              <a:xfrm>
                <a:off x="4577128"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5</a:t>
                </a:r>
              </a:p>
            </p:txBody>
          </p:sp>
        </p:grpSp>
        <p:sp>
          <p:nvSpPr>
            <p:cNvPr id="23" name="圆角矩形 22"/>
            <p:cNvSpPr/>
            <p:nvPr/>
          </p:nvSpPr>
          <p:spPr>
            <a:xfrm>
              <a:off x="7846231" y="2009166"/>
              <a:ext cx="2822764"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795" b="1" i="0" u="none" strike="noStrike" kern="1200" cap="none" spc="0" normalizeH="0" baseline="0" noProof="0">
                  <a:ln>
                    <a:noFill/>
                  </a:ln>
                  <a:solidFill>
                    <a:srgbClr val="FFFFFF"/>
                  </a:solidFill>
                  <a:effectLst/>
                  <a:uLnTx/>
                  <a:uFillTx/>
                  <a:latin typeface="Times New Roman" panose="02020603050405020304" pitchFamily="18" charset="0"/>
                  <a:ea typeface="黑体" panose="02010609060101010101" pitchFamily="49" charset="-122"/>
                  <a:cs typeface="+mn-cs"/>
                </a:rPr>
                <a:t>撤离计划</a:t>
              </a:r>
              <a:endParaRPr kumimoji="0" lang="zh-CN" altLang="en-US" sz="3795" b="1" i="0" u="none" strike="noStrike" kern="1200" cap="none" spc="0" normalizeH="0" baseline="0" noProof="1">
                <a:ln>
                  <a:noFill/>
                </a:ln>
                <a:solidFill>
                  <a:srgbClr val="FFFFFF"/>
                </a:solidFill>
                <a:effectLst/>
                <a:uLnTx/>
                <a:uFillTx/>
                <a:latin typeface="Times New Roman" panose="02020603050405020304" pitchFamily="18" charset="0"/>
                <a:ea typeface="黑体" panose="02010609060101010101" pitchFamily="49" charset="-122"/>
                <a:cs typeface="+mn-cs"/>
              </a:endParaRPr>
            </a:p>
          </p:txBody>
        </p:sp>
      </p:grpSp>
      <p:sp>
        <p:nvSpPr>
          <p:cNvPr id="67592" name="Rectangle 3"/>
          <p:cNvSpPr/>
          <p:nvPr/>
        </p:nvSpPr>
        <p:spPr>
          <a:xfrm>
            <a:off x="2790865" y="2993987"/>
            <a:ext cx="9179773" cy="3659855"/>
          </a:xfrm>
          <a:prstGeom prst="rect">
            <a:avLst/>
          </a:prstGeom>
          <a:noFill/>
          <a:ln w="9525">
            <a:noFill/>
          </a:ln>
        </p:spPr>
        <p:txBody>
          <a:bodyPr/>
          <a:lstStyle/>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确保单位</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厂区人员出口的安全；</a:t>
            </a:r>
          </a:p>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明确启动撤离的信号方式，撤离路线及备选路线；</a:t>
            </a:r>
          </a:p>
          <a:p>
            <a:pPr marL="342900" indent="-342900" eaLnBrk="1" hangingPunct="1">
              <a:lnSpc>
                <a:spcPct val="15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在重点区域应当张贴位置图，标识撤离路线以及最近应急装备的位置。</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 name="组合 18"/>
          <p:cNvGrpSpPr/>
          <p:nvPr/>
        </p:nvGrpSpPr>
        <p:grpSpPr>
          <a:xfrm>
            <a:off x="711899" y="1586674"/>
            <a:ext cx="3818906" cy="610870"/>
            <a:chOff x="7047666" y="1942356"/>
            <a:chExt cx="3621329" cy="580398"/>
          </a:xfrm>
        </p:grpSpPr>
        <p:grpSp>
          <p:nvGrpSpPr>
            <p:cNvPr id="69641" name="组合 19"/>
            <p:cNvGrpSpPr/>
            <p:nvPr/>
          </p:nvGrpSpPr>
          <p:grpSpPr>
            <a:xfrm>
              <a:off x="7047666" y="1942356"/>
              <a:ext cx="550899" cy="580398"/>
              <a:chOff x="4519974" y="1762722"/>
              <a:chExt cx="550899" cy="580398"/>
            </a:xfrm>
          </p:grpSpPr>
          <p:sp>
            <p:nvSpPr>
              <p:cNvPr id="24" name="圆角矩形 23"/>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69644" name="文本框 22"/>
              <p:cNvSpPr txBox="1"/>
              <p:nvPr/>
            </p:nvSpPr>
            <p:spPr>
              <a:xfrm>
                <a:off x="4577128"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6</a:t>
                </a:r>
              </a:p>
            </p:txBody>
          </p:sp>
        </p:grpSp>
        <p:sp>
          <p:nvSpPr>
            <p:cNvPr id="23" name="圆角矩形 22"/>
            <p:cNvSpPr/>
            <p:nvPr/>
          </p:nvSpPr>
          <p:spPr>
            <a:xfrm>
              <a:off x="7846231" y="2009166"/>
              <a:ext cx="2822764"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900" b="1" i="0" u="none" strike="noStrike" kern="1200" cap="none" spc="0" normalizeH="0" baseline="0" noProof="0">
                  <a:ln>
                    <a:noFill/>
                  </a:ln>
                  <a:solidFill>
                    <a:schemeClr val="bg1"/>
                  </a:solidFill>
                  <a:effectLst/>
                  <a:uLnTx/>
                  <a:uFillTx/>
                  <a:latin typeface="+mn-lt"/>
                  <a:ea typeface="+mn-ea"/>
                  <a:cs typeface="+mn-cs"/>
                </a:rPr>
                <a:t>向政府有关部门汇报</a:t>
              </a:r>
              <a:endParaRPr kumimoji="0" lang="zh-CN" altLang="en-US" sz="1900" b="1" i="0" u="none" strike="noStrike" kern="1200" cap="none" spc="0" normalizeH="0" baseline="0" noProof="1">
                <a:ln>
                  <a:noFill/>
                </a:ln>
                <a:solidFill>
                  <a:schemeClr val="bg1"/>
                </a:solidFill>
                <a:effectLst/>
                <a:uLnTx/>
                <a:uFillTx/>
                <a:latin typeface="+mn-lt"/>
                <a:ea typeface="+mn-ea"/>
                <a:cs typeface="+mn-cs"/>
              </a:endParaRPr>
            </a:p>
          </p:txBody>
        </p:sp>
      </p:grpSp>
      <p:sp>
        <p:nvSpPr>
          <p:cNvPr id="77842" name="Rectangle 3"/>
          <p:cNvSpPr/>
          <p:nvPr/>
        </p:nvSpPr>
        <p:spPr>
          <a:xfrm>
            <a:off x="1925955" y="2437130"/>
            <a:ext cx="10217785" cy="4267835"/>
          </a:xfrm>
          <a:prstGeom prst="rect">
            <a:avLst/>
          </a:prstGeom>
          <a:noFill/>
          <a:ln w="9525">
            <a:noFill/>
          </a:ln>
        </p:spPr>
        <p:txBody>
          <a:bodyPr/>
          <a:lstStyle/>
          <a:p>
            <a:pPr marL="342900" indent="-342900" eaLnBrk="1" hangingPunct="1">
              <a:lnSpc>
                <a:spcPct val="130000"/>
              </a:lnSpc>
              <a:spcBef>
                <a:spcPct val="20000"/>
              </a:spcBef>
              <a:buClr>
                <a:schemeClr val="hlink"/>
              </a:buClr>
              <a:buFont typeface="Wingdings" panose="05000000000000000000" pitchFamily="2" charset="2"/>
              <a:buChar char="p"/>
            </a:pP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固废法</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规定：因发生事故或者其他突发性事件，造成危险废物严重污染环境的单位，必须并向所在地县级以上地方人民政府环境保护行政主管部门和有关部门报告；</a:t>
            </a:r>
          </a:p>
          <a:p>
            <a:pPr marL="342900" indent="-342900" eaLnBrk="1" hangingPunct="1">
              <a:lnSpc>
                <a:spcPct val="130000"/>
              </a:lnSpc>
              <a:spcBef>
                <a:spcPct val="20000"/>
              </a:spcBef>
              <a:buClr>
                <a:schemeClr val="hlink"/>
              </a:buClr>
              <a:buFont typeface="Wingdings" panose="05000000000000000000" pitchFamily="2" charset="2"/>
            </a:pPr>
            <a:endParaRPr lang="zh-CN" altLang="en-US" sz="2740" b="1" dirty="0">
              <a:latin typeface="楷体_GB2312" panose="02010609030101010101" pitchFamily="49" charset="-122"/>
              <a:ea typeface="楷体_GB2312" panose="02010609030101010101" pitchFamily="49" charset="-122"/>
            </a:endParaRPr>
          </a:p>
          <a:p>
            <a:pPr marL="342900" indent="-342900" eaLnBrk="1" hangingPunct="1">
              <a:lnSpc>
                <a:spcPct val="130000"/>
              </a:lnSpc>
              <a:spcBef>
                <a:spcPct val="20000"/>
              </a:spcBef>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危险废物经营单位应当根据</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固废法</a:t>
            </a:r>
            <a:r>
              <a:rPr lang="en-US" altLang="zh-CN" sz="2740" b="1" dirty="0">
                <a:latin typeface="楷体_GB2312" panose="02010609030101010101" pitchFamily="49" charset="-122"/>
                <a:ea typeface="楷体_GB2312" panose="02010609030101010101" pitchFamily="49" charset="-122"/>
              </a:rPr>
              <a:t>》</a:t>
            </a:r>
            <a:r>
              <a:rPr lang="zh-CN" altLang="en-US" sz="2740" b="1" dirty="0">
                <a:latin typeface="楷体_GB2312" panose="02010609030101010101" pitchFamily="49" charset="-122"/>
                <a:ea typeface="楷体_GB2312" panose="02010609030101010101" pitchFamily="49" charset="-122"/>
              </a:rPr>
              <a:t>、危险废物经营许可证或政府有关部门的要求，</a:t>
            </a:r>
            <a:r>
              <a:rPr lang="zh-CN" altLang="en-US" sz="2740" b="1" dirty="0">
                <a:solidFill>
                  <a:srgbClr val="FF0000"/>
                </a:solidFill>
                <a:latin typeface="楷体_GB2312" panose="02010609030101010101" pitchFamily="49" charset="-122"/>
                <a:ea typeface="楷体_GB2312" panose="02010609030101010101" pitchFamily="49" charset="-122"/>
              </a:rPr>
              <a:t>在发生事故后，向政府环保部门及其他有关部门报告</a:t>
            </a:r>
            <a:r>
              <a:rPr lang="zh-CN" altLang="en-US" sz="2740" b="1" dirty="0">
                <a:latin typeface="楷体_GB2312" panose="02010609030101010101" pitchFamily="49" charset="-122"/>
                <a:ea typeface="楷体_GB2312" panose="02010609030101010101" pitchFamily="49" charset="-122"/>
              </a:rPr>
              <a:t>。</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fade">
                                      <p:cBhvr>
                                        <p:cTn id="7" dur="500"/>
                                        <p:tgtEl>
                                          <p:spTgt spid="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750" fill="hold"/>
                                        <p:tgtEl>
                                          <p:spTgt spid="5"/>
                                        </p:tgtEl>
                                        <p:attrNameLst>
                                          <p:attrName>ppt_x</p:attrName>
                                        </p:attrNameLst>
                                      </p:cBhvr>
                                      <p:tavLst>
                                        <p:tav tm="0">
                                          <p:val>
                                            <p:strVal val="1+#ppt_w/2"/>
                                          </p:val>
                                        </p:tav>
                                        <p:tav tm="100000">
                                          <p:val>
                                            <p:strVal val="#ppt_x"/>
                                          </p:val>
                                        </p:tav>
                                      </p:tavLst>
                                    </p:anim>
                                    <p:anim calcmode="lin" valueType="num">
                                      <p:cBhvr>
                                        <p:cTn id="13" dur="75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7842"/>
                                        </p:tgtEl>
                                        <p:attrNameLst>
                                          <p:attrName>style.visibility</p:attrName>
                                        </p:attrNameLst>
                                      </p:cBhvr>
                                      <p:to>
                                        <p:strVal val="visible"/>
                                      </p:to>
                                    </p:set>
                                    <p:animEffect transition="in" filter="blinds(horizontal)">
                                      <p:cBhvr>
                                        <p:cTn id="18" dur="500"/>
                                        <p:tgtEl>
                                          <p:spTgt spid="77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7784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grpSp>
        <p:nvGrpSpPr>
          <p:cNvPr id="5" name="组合 18"/>
          <p:cNvGrpSpPr/>
          <p:nvPr/>
        </p:nvGrpSpPr>
        <p:grpSpPr>
          <a:xfrm>
            <a:off x="711899" y="1658429"/>
            <a:ext cx="3818906" cy="610870"/>
            <a:chOff x="7047666" y="1942356"/>
            <a:chExt cx="3621329" cy="580398"/>
          </a:xfrm>
        </p:grpSpPr>
        <p:grpSp>
          <p:nvGrpSpPr>
            <p:cNvPr id="71690" name="组合 19"/>
            <p:cNvGrpSpPr/>
            <p:nvPr/>
          </p:nvGrpSpPr>
          <p:grpSpPr>
            <a:xfrm>
              <a:off x="7047666" y="1942356"/>
              <a:ext cx="550899" cy="580398"/>
              <a:chOff x="4519974" y="1762722"/>
              <a:chExt cx="550899" cy="580398"/>
            </a:xfrm>
          </p:grpSpPr>
          <p:sp>
            <p:nvSpPr>
              <p:cNvPr id="24" name="圆角矩形 23"/>
              <p:cNvSpPr/>
              <p:nvPr/>
            </p:nvSpPr>
            <p:spPr>
              <a:xfrm>
                <a:off x="4519974" y="1829532"/>
                <a:ext cx="550899" cy="451761"/>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71693" name="文本框 22"/>
              <p:cNvSpPr txBox="1"/>
              <p:nvPr/>
            </p:nvSpPr>
            <p:spPr>
              <a:xfrm>
                <a:off x="4577128" y="1762722"/>
                <a:ext cx="411869" cy="580398"/>
              </a:xfrm>
              <a:prstGeom prst="rect">
                <a:avLst/>
              </a:prstGeom>
              <a:noFill/>
              <a:ln w="9525">
                <a:noFill/>
              </a:ln>
            </p:spPr>
            <p:txBody>
              <a:bodyPr wrap="none">
                <a:spAutoFit/>
              </a:bodyPr>
              <a:lstStyle/>
              <a:p>
                <a:r>
                  <a:rPr lang="en-US" altLang="zh-CN" sz="3375" dirty="0">
                    <a:solidFill>
                      <a:schemeClr val="bg1"/>
                    </a:solidFill>
                    <a:latin typeface="微软雅黑" panose="020B0503020204020204" pitchFamily="34" charset="-122"/>
                  </a:rPr>
                  <a:t>7</a:t>
                </a:r>
              </a:p>
            </p:txBody>
          </p:sp>
        </p:grpSp>
        <p:sp>
          <p:nvSpPr>
            <p:cNvPr id="23" name="圆角矩形 22"/>
            <p:cNvSpPr/>
            <p:nvPr/>
          </p:nvSpPr>
          <p:spPr>
            <a:xfrm>
              <a:off x="7846231" y="2009166"/>
              <a:ext cx="2822764" cy="451761"/>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1900" b="1" i="0" u="none" strike="noStrike" kern="1200" cap="none" spc="0" normalizeH="0" baseline="0" noProof="0">
                  <a:ln>
                    <a:noFill/>
                  </a:ln>
                  <a:solidFill>
                    <a:schemeClr val="bg1"/>
                  </a:solidFill>
                  <a:effectLst/>
                  <a:uLnTx/>
                  <a:uFillTx/>
                  <a:latin typeface="+mn-lt"/>
                  <a:ea typeface="+mn-ea"/>
                  <a:cs typeface="+mn-cs"/>
                </a:rPr>
                <a:t>应急预案的修订</a:t>
              </a:r>
              <a:endParaRPr kumimoji="0" lang="zh-CN" altLang="en-US" sz="1900" b="1" i="0" u="none" strike="noStrike" kern="1200" cap="none" spc="0" normalizeH="0" baseline="0" noProof="1">
                <a:ln>
                  <a:noFill/>
                </a:ln>
                <a:solidFill>
                  <a:schemeClr val="bg1"/>
                </a:solidFill>
                <a:effectLst/>
                <a:uLnTx/>
                <a:uFillTx/>
                <a:latin typeface="+mn-lt"/>
                <a:ea typeface="+mn-ea"/>
                <a:cs typeface="+mn-cs"/>
              </a:endParaRPr>
            </a:p>
          </p:txBody>
        </p:sp>
      </p:grpSp>
      <p:sp>
        <p:nvSpPr>
          <p:cNvPr id="79890" name="Rectangle 3"/>
          <p:cNvSpPr/>
          <p:nvPr/>
        </p:nvSpPr>
        <p:spPr>
          <a:xfrm>
            <a:off x="3066415" y="2711450"/>
            <a:ext cx="8724265" cy="3928745"/>
          </a:xfrm>
          <a:prstGeom prst="rect">
            <a:avLst/>
          </a:prstGeom>
          <a:noFill/>
          <a:ln w="9525">
            <a:noFill/>
          </a:ln>
        </p:spPr>
        <p:txBody>
          <a:bodyPr/>
          <a:lstStyle/>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适用法律法规变化；</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不足和缺陷，甚至完全失效；</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经营设施的设计、建设、操作、维护改变；</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可能导致风险提高的其他条件改变；</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应急协调人改变；</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应急装备改变；</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应急技术和能力变化；</a:t>
            </a:r>
          </a:p>
          <a:p>
            <a:pPr marL="342900" indent="-342900" eaLnBrk="1" hangingPunct="1">
              <a:lnSpc>
                <a:spcPct val="120000"/>
              </a:lnSpc>
              <a:spcBef>
                <a:spcPts val="20"/>
              </a:spcBef>
              <a:spcAft>
                <a:spcPts val="0"/>
              </a:spcAft>
              <a:buClr>
                <a:schemeClr val="hlink"/>
              </a:buClr>
              <a:buFont typeface="Wingdings" panose="05000000000000000000" pitchFamily="2" charset="2"/>
              <a:buChar char="p"/>
            </a:pPr>
            <a:r>
              <a:rPr lang="zh-CN" altLang="en-US" sz="2740" b="1" dirty="0">
                <a:latin typeface="楷体_GB2312" panose="02010609030101010101" pitchFamily="49" charset="-122"/>
                <a:ea typeface="楷体_GB2312" panose="02010609030101010101" pitchFamily="49" charset="-122"/>
              </a:rPr>
              <a:t>各个生产班组、生产岗位发生变化。</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06  </a:t>
            </a:r>
            <a:r>
              <a:rPr lang="zh-CN" altLang="en-US" sz="3000" dirty="0">
                <a:solidFill>
                  <a:schemeClr val="accent1"/>
                </a:solidFill>
                <a:latin typeface="微软雅黑" panose="020B0503020204020204" pitchFamily="34" charset="-122"/>
                <a:sym typeface="+mn-ea"/>
              </a:rPr>
              <a:t>意外事故应急预案</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fade">
                                      <p:cBhvr>
                                        <p:cTn id="7" dur="500"/>
                                        <p:tgtEl>
                                          <p:spTgt spid="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750" fill="hold"/>
                                        <p:tgtEl>
                                          <p:spTgt spid="5"/>
                                        </p:tgtEl>
                                        <p:attrNameLst>
                                          <p:attrName>ppt_x</p:attrName>
                                        </p:attrNameLst>
                                      </p:cBhvr>
                                      <p:tavLst>
                                        <p:tav tm="0">
                                          <p:val>
                                            <p:strVal val="1+#ppt_w/2"/>
                                          </p:val>
                                        </p:tav>
                                        <p:tav tm="100000">
                                          <p:val>
                                            <p:strVal val="#ppt_x"/>
                                          </p:val>
                                        </p:tav>
                                      </p:tavLst>
                                    </p:anim>
                                    <p:anim calcmode="lin" valueType="num">
                                      <p:cBhvr>
                                        <p:cTn id="13" dur="75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79890"/>
                                        </p:tgtEl>
                                        <p:attrNameLst>
                                          <p:attrName>style.visibility</p:attrName>
                                        </p:attrNameLst>
                                      </p:cBhvr>
                                      <p:to>
                                        <p:strVal val="visible"/>
                                      </p:to>
                                    </p:set>
                                    <p:animEffect transition="in" filter="checkerboard(across)">
                                      <p:cBhvr>
                                        <p:cTn id="18" dur="500"/>
                                        <p:tgtEl>
                                          <p:spTgt spid="798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7989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07</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5916930" y="2788285"/>
            <a:ext cx="6711315" cy="768985"/>
          </a:xfrm>
          <a:prstGeom prst="rect">
            <a:avLst/>
          </a:prstGeom>
          <a:noFill/>
        </p:spPr>
        <p:txBody>
          <a:bodyPr wrap="square" lIns="0" tIns="0" rIns="0" bIns="0" rtlCol="0">
            <a:spAutoFit/>
          </a:bodyPr>
          <a:lstStyle/>
          <a:p>
            <a:pPr algn="ctr"/>
            <a:r>
              <a:rPr lang="zh-CN" altLang="en-US" sz="5000" b="1" dirty="0">
                <a:solidFill>
                  <a:schemeClr val="accent1"/>
                </a:solidFill>
                <a:latin typeface="微软雅黑" panose="020B0503020204020204" pitchFamily="34" charset="-122"/>
                <a:sym typeface="+mn-ea"/>
              </a:rPr>
              <a:t>产废单位的责任和义务</a:t>
            </a:r>
            <a:endParaRPr lang="zh-CN" altLang="en-US" sz="5000" b="1" dirty="0">
              <a:ln>
                <a:noFill/>
              </a:ln>
              <a:solidFill>
                <a:schemeClr val="accent1"/>
              </a:solidFill>
              <a:effectLst/>
              <a:uLnTx/>
              <a:uFillTx/>
              <a:latin typeface="+mn-lt"/>
              <a:ea typeface="+mn-ea"/>
              <a:cs typeface="微软雅黑" panose="020B0503020204020204" pitchFamily="34" charset="-122"/>
              <a:sym typeface="+mn-ea"/>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Content Placeholder 2"/>
          <p:cNvSpPr txBox="1"/>
          <p:nvPr/>
        </p:nvSpPr>
        <p:spPr>
          <a:xfrm>
            <a:off x="1744980" y="3550920"/>
            <a:ext cx="8101965" cy="808355"/>
          </a:xfrm>
          <a:prstGeom prst="rect">
            <a:avLst/>
          </a:prstGeom>
          <a:noFill/>
          <a:ln w="9525">
            <a:noFill/>
          </a:ln>
        </p:spPr>
        <p:txBody>
          <a:bodyPr/>
          <a:lstStyle/>
          <a:p>
            <a:pPr eaLnBrk="1" hangingPunct="1">
              <a:lnSpc>
                <a:spcPct val="90000"/>
              </a:lnSpc>
              <a:spcBef>
                <a:spcPts val="1000"/>
              </a:spcBef>
            </a:pPr>
            <a:r>
              <a:rPr lang="zh-CN" altLang="en-US" sz="2400" dirty="0">
                <a:latin typeface="微软雅黑" panose="020B0503020204020204" pitchFamily="34" charset="-122"/>
                <a:sym typeface="微软雅黑" panose="020B0503020204020204" pitchFamily="34" charset="-122"/>
              </a:rPr>
              <a:t>根据《国家危险废物名录》和《危险废物鉴别标准》鉴别。</a:t>
            </a:r>
          </a:p>
        </p:txBody>
      </p:sp>
      <p:sp>
        <p:nvSpPr>
          <p:cNvPr id="44" name="Content Placeholder 2"/>
          <p:cNvSpPr txBox="1"/>
          <p:nvPr/>
        </p:nvSpPr>
        <p:spPr>
          <a:xfrm>
            <a:off x="6658744" y="5007606"/>
            <a:ext cx="2800977" cy="768469"/>
          </a:xfrm>
          <a:prstGeom prst="rect">
            <a:avLst/>
          </a:prstGeom>
          <a:noFill/>
          <a:ln w="9525">
            <a:noFill/>
          </a:ln>
        </p:spPr>
        <p:txBody>
          <a:bodyPr/>
          <a:lstStyle/>
          <a:p>
            <a:pPr algn="ctr" eaLnBrk="1" hangingPunct="1">
              <a:lnSpc>
                <a:spcPct val="90000"/>
              </a:lnSpc>
              <a:spcBef>
                <a:spcPts val="1000"/>
              </a:spcBef>
            </a:pPr>
            <a:endParaRPr lang="en-US" altLang="en-US" sz="1475" dirty="0">
              <a:solidFill>
                <a:srgbClr val="808080"/>
              </a:solidFill>
              <a:latin typeface="微软雅黑" panose="020B0503020204020204" pitchFamily="34" charset="-122"/>
            </a:endParaRPr>
          </a:p>
        </p:txBody>
      </p:sp>
      <p:sp>
        <p:nvSpPr>
          <p:cNvPr id="75784" name="文本框 5"/>
          <p:cNvSpPr txBox="1"/>
          <p:nvPr/>
        </p:nvSpPr>
        <p:spPr>
          <a:xfrm>
            <a:off x="812080" y="1693080"/>
            <a:ext cx="4064000" cy="553085"/>
          </a:xfrm>
          <a:prstGeom prst="rect">
            <a:avLst/>
          </a:prstGeom>
          <a:noFill/>
          <a:ln w="9525">
            <a:noFill/>
          </a:ln>
        </p:spPr>
        <p:txBody>
          <a:bodyPr wrap="none">
            <a:spAutoFit/>
          </a:bodyPr>
          <a:lstStyle/>
          <a:p>
            <a:r>
              <a:rPr lang="zh-CN" altLang="en-US" sz="3000" dirty="0">
                <a:latin typeface="微软雅黑" panose="020B0503020204020204" pitchFamily="34" charset="-122"/>
              </a:rPr>
              <a:t>责任一</a:t>
            </a:r>
            <a:r>
              <a:rPr lang="en-US" altLang="zh-CN" sz="3000" dirty="0">
                <a:latin typeface="微软雅黑" panose="020B0503020204020204" pitchFamily="34" charset="-122"/>
              </a:rPr>
              <a:t>    </a:t>
            </a:r>
            <a:r>
              <a:rPr lang="zh-CN" altLang="en-US" sz="3000" dirty="0">
                <a:latin typeface="微软雅黑" panose="020B0503020204020204" pitchFamily="34" charset="-122"/>
              </a:rPr>
              <a:t>危险废物鉴别 </a:t>
            </a:r>
          </a:p>
        </p:txBody>
      </p:sp>
      <p:sp>
        <p:nvSpPr>
          <p:cNvPr id="11" name="Content Placeholder 2"/>
          <p:cNvSpPr txBox="1"/>
          <p:nvPr/>
        </p:nvSpPr>
        <p:spPr>
          <a:xfrm>
            <a:off x="422257" y="5210187"/>
            <a:ext cx="2799303" cy="768470"/>
          </a:xfrm>
          <a:prstGeom prst="rect">
            <a:avLst/>
          </a:prstGeom>
          <a:noFill/>
          <a:ln w="9525">
            <a:noFill/>
          </a:ln>
        </p:spPr>
        <p:txBody>
          <a:bodyPr/>
          <a:lstStyle/>
          <a:p>
            <a:pPr algn="ctr" eaLnBrk="1" hangingPunct="1">
              <a:lnSpc>
                <a:spcPct val="90000"/>
              </a:lnSpc>
              <a:spcBef>
                <a:spcPts val="1000"/>
              </a:spcBef>
            </a:pPr>
            <a:endParaRPr lang="zh-CN" altLang="en-US" sz="1475" dirty="0">
              <a:solidFill>
                <a:srgbClr val="808080"/>
              </a:solidFill>
              <a:latin typeface="微软雅黑" panose="020B0503020204020204" pitchFamily="34" charset="-122"/>
              <a:sym typeface="微软雅黑" panose="020B0503020204020204" pitchFamily="34" charset="-122"/>
            </a:endParaRP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5" name="任意多边形 4"/>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    07  </a:t>
            </a:r>
            <a:r>
              <a:rPr lang="zh-CN" altLang="en-US" sz="3000" dirty="0">
                <a:solidFill>
                  <a:schemeClr val="accent1"/>
                </a:solidFill>
                <a:latin typeface="微软雅黑" panose="020B0503020204020204" pitchFamily="34" charset="-122"/>
                <a:sym typeface="+mn-ea"/>
              </a:rPr>
              <a:t>产废单位的责任和义务</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2">
                                            <p:txEl>
                                              <p:pRg st="0" end="0"/>
                                            </p:txEl>
                                          </p:spTgt>
                                        </p:tgtEl>
                                        <p:attrNameLst>
                                          <p:attrName>style.visibility</p:attrName>
                                        </p:attrNameLst>
                                      </p:cBhvr>
                                      <p:to>
                                        <p:strVal val="visible"/>
                                      </p:to>
                                    </p:set>
                                    <p:animEffect transition="in" filter="fade">
                                      <p:cBhvr>
                                        <p:cTn id="7" dur="500"/>
                                        <p:tgtEl>
                                          <p:spTgt spid="4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4">
                                            <p:txEl>
                                              <p:pRg st="0" end="0"/>
                                            </p:txEl>
                                          </p:spTgt>
                                        </p:tgtEl>
                                        <p:attrNameLst>
                                          <p:attrName>style.visibility</p:attrName>
                                        </p:attrNameLst>
                                      </p:cBhvr>
                                      <p:to>
                                        <p:strVal val="visible"/>
                                      </p:to>
                                    </p:set>
                                    <p:animEffect transition="in" filter="fade">
                                      <p:cBhvr>
                                        <p:cTn id="10" dur="500"/>
                                        <p:tgtEl>
                                          <p:spTgt spid="44">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xEl>
                                              <p:pRg st="0" end="0"/>
                                            </p:txEl>
                                          </p:spTgt>
                                        </p:tgtEl>
                                        <p:attrNameLst>
                                          <p:attrName>style.visibility</p:attrName>
                                        </p:attrNameLst>
                                      </p:cBhvr>
                                      <p:to>
                                        <p:strVal val="visible"/>
                                      </p:to>
                                    </p:set>
                                    <p:animEffect transition="in" filter="fade">
                                      <p:cBhvr>
                                        <p:cTn id="13"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build="p"/>
      <p:bldP spid="44" grpId="0" build="p"/>
      <p:bldP spid="11"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Content Placeholder 2"/>
          <p:cNvSpPr txBox="1"/>
          <p:nvPr/>
        </p:nvSpPr>
        <p:spPr>
          <a:xfrm>
            <a:off x="7855121" y="3639588"/>
            <a:ext cx="2799303" cy="768470"/>
          </a:xfrm>
          <a:prstGeom prst="rect">
            <a:avLst/>
          </a:prstGeom>
          <a:noFill/>
          <a:ln w="9525">
            <a:noFill/>
          </a:ln>
        </p:spPr>
        <p:txBody>
          <a:bodyPr/>
          <a:lstStyle/>
          <a:p>
            <a:pPr algn="ctr" eaLnBrk="1" hangingPunct="1">
              <a:lnSpc>
                <a:spcPct val="90000"/>
              </a:lnSpc>
              <a:spcBef>
                <a:spcPts val="1000"/>
              </a:spcBef>
            </a:pPr>
            <a:endParaRPr lang="zh-CN" altLang="en-US" sz="1685" dirty="0">
              <a:solidFill>
                <a:srgbClr val="808080"/>
              </a:solidFill>
              <a:latin typeface="微软雅黑" panose="020B0503020204020204" pitchFamily="34" charset="-122"/>
            </a:endParaRPr>
          </a:p>
        </p:txBody>
      </p:sp>
      <p:sp>
        <p:nvSpPr>
          <p:cNvPr id="77831" name="Content Placeholder 2"/>
          <p:cNvSpPr txBox="1"/>
          <p:nvPr/>
        </p:nvSpPr>
        <p:spPr>
          <a:xfrm>
            <a:off x="516014" y="3639764"/>
            <a:ext cx="2799303" cy="433625"/>
          </a:xfrm>
          <a:prstGeom prst="rect">
            <a:avLst/>
          </a:prstGeom>
          <a:noFill/>
          <a:ln w="9525">
            <a:noFill/>
          </a:ln>
        </p:spPr>
        <p:txBody>
          <a:bodyPr/>
          <a:lstStyle/>
          <a:p>
            <a:pPr algn="ctr" eaLnBrk="1" hangingPunct="1">
              <a:lnSpc>
                <a:spcPct val="90000"/>
              </a:lnSpc>
              <a:spcBef>
                <a:spcPts val="1000"/>
              </a:spcBef>
            </a:pPr>
            <a:endParaRPr lang="en-US" altLang="en-US" sz="1685" dirty="0">
              <a:solidFill>
                <a:srgbClr val="808080"/>
              </a:solidFill>
              <a:latin typeface="微软雅黑" panose="020B0503020204020204" pitchFamily="34" charset="-122"/>
            </a:endParaRPr>
          </a:p>
        </p:txBody>
      </p:sp>
      <p:sp>
        <p:nvSpPr>
          <p:cNvPr id="77832" name="文本框 5"/>
          <p:cNvSpPr txBox="1"/>
          <p:nvPr/>
        </p:nvSpPr>
        <p:spPr>
          <a:xfrm>
            <a:off x="709497" y="1526875"/>
            <a:ext cx="4826000" cy="553085"/>
          </a:xfrm>
          <a:prstGeom prst="rect">
            <a:avLst/>
          </a:prstGeom>
          <a:noFill/>
          <a:ln w="9525">
            <a:noFill/>
          </a:ln>
        </p:spPr>
        <p:txBody>
          <a:bodyPr wrap="none">
            <a:spAutoFit/>
          </a:bodyPr>
          <a:lstStyle/>
          <a:p>
            <a:r>
              <a:rPr lang="zh-CN" altLang="en-US" sz="3000" dirty="0">
                <a:latin typeface="微软雅黑" panose="020B0503020204020204" pitchFamily="34" charset="-122"/>
              </a:rPr>
              <a:t>责任二    危险废物分类管理 </a:t>
            </a:r>
          </a:p>
        </p:txBody>
      </p:sp>
      <p:sp>
        <p:nvSpPr>
          <p:cNvPr id="11" name="Content Placeholder 2"/>
          <p:cNvSpPr txBox="1"/>
          <p:nvPr/>
        </p:nvSpPr>
        <p:spPr>
          <a:xfrm>
            <a:off x="2646680" y="2682875"/>
            <a:ext cx="7284720" cy="252984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sz="2400" b="0" i="0" u="none" strike="noStrike" kern="1200" cap="none" spc="0" normalizeH="0" baseline="0" noProof="1" smtClean="0">
                <a:ln>
                  <a:noFill/>
                </a:ln>
                <a:solidFill>
                  <a:schemeClr val="tx1"/>
                </a:solidFill>
                <a:effectLst/>
                <a:uLnTx/>
                <a:uFillTx/>
                <a:latin typeface="+mn-lt"/>
                <a:ea typeface="+mn-ea"/>
                <a:cs typeface="+mn-cs"/>
                <a:sym typeface="+mn-ea"/>
              </a:rPr>
              <a:t>与一般废物分开存放；</a:t>
            </a:r>
          </a:p>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altLang="en-US" sz="2400" b="0" i="0" u="none" strike="noStrike" kern="1200" cap="none" spc="0" normalizeH="0" baseline="0" noProof="1" smtClean="0">
                <a:ln>
                  <a:noFill/>
                </a:ln>
                <a:solidFill>
                  <a:schemeClr val="tx1"/>
                </a:solidFill>
                <a:effectLst/>
                <a:uLnTx/>
                <a:uFillTx/>
                <a:latin typeface="+mn-lt"/>
                <a:ea typeface="+mn-ea"/>
                <a:cs typeface="+mn-cs"/>
                <a:sym typeface="+mn-ea"/>
              </a:rPr>
              <a:t>工业废物与办公、生活废物分开；</a:t>
            </a:r>
          </a:p>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sz="2400" b="0" i="0" u="none" strike="noStrike" kern="1200" cap="none" spc="0" normalizeH="0" baseline="0" noProof="1">
                <a:ln>
                  <a:noFill/>
                </a:ln>
                <a:solidFill>
                  <a:schemeClr val="tx1"/>
                </a:solidFill>
                <a:effectLst/>
                <a:uLnTx/>
                <a:uFillTx/>
                <a:latin typeface="+mn-lt"/>
                <a:ea typeface="+mn-ea"/>
                <a:cs typeface="+mn-cs"/>
                <a:sym typeface="+mn-ea"/>
              </a:rPr>
              <a:t>固态、液态、泥态，置于容器中的气态废物分开；</a:t>
            </a:r>
          </a:p>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altLang="en-US" sz="2400" b="0" i="0" u="none" strike="noStrike" kern="1200" cap="none" spc="0" normalizeH="0" baseline="0" noProof="1" smtClean="0">
                <a:ln>
                  <a:noFill/>
                </a:ln>
                <a:solidFill>
                  <a:schemeClr val="tx1"/>
                </a:solidFill>
                <a:effectLst/>
                <a:uLnTx/>
                <a:uFillTx/>
                <a:latin typeface="+mn-lt"/>
                <a:ea typeface="+mn-ea"/>
                <a:cs typeface="+mn-cs"/>
                <a:sym typeface="+mn-ea"/>
              </a:rPr>
              <a:t>可利用的与不可利用的分开；</a:t>
            </a:r>
          </a:p>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altLang="en-US" sz="2400" b="0" i="0" u="none" strike="noStrike" kern="1200" cap="none" spc="0" normalizeH="0" baseline="0" noProof="1" smtClean="0">
                <a:ln>
                  <a:noFill/>
                </a:ln>
                <a:solidFill>
                  <a:schemeClr val="tx1"/>
                </a:solidFill>
                <a:effectLst/>
                <a:uLnTx/>
                <a:uFillTx/>
                <a:latin typeface="+mn-lt"/>
                <a:ea typeface="+mn-ea"/>
                <a:cs typeface="+mn-cs"/>
                <a:sym typeface="+mn-ea"/>
              </a:rPr>
              <a:t>性质不相容的分开；</a:t>
            </a:r>
          </a:p>
          <a:p>
            <a:pPr marL="228600" marR="0" lvl="0" indent="-228600" algn="l" defTabSz="914400" rtl="0" eaLnBrk="1" fontAlgn="auto" latinLnBrk="0" hangingPunct="1">
              <a:lnSpc>
                <a:spcPct val="150000"/>
              </a:lnSpc>
              <a:spcBef>
                <a:spcPts val="1000"/>
              </a:spcBef>
              <a:spcAft>
                <a:spcPts val="0"/>
              </a:spcAft>
              <a:buClrTx/>
              <a:buSzTx/>
              <a:buFont typeface="Wingdings" panose="05000000000000000000" charset="0"/>
              <a:buChar char="ü"/>
              <a:defRPr/>
            </a:pPr>
            <a:r>
              <a:rPr kumimoji="0" lang="zh-CN" altLang="en-US" sz="2400" b="0" i="0" u="none" strike="noStrike" kern="1200" cap="none" spc="0" normalizeH="0" baseline="0" noProof="1" smtClean="0">
                <a:ln>
                  <a:noFill/>
                </a:ln>
                <a:solidFill>
                  <a:schemeClr val="tx1"/>
                </a:solidFill>
                <a:effectLst/>
                <a:uLnTx/>
                <a:uFillTx/>
                <a:latin typeface="+mn-lt"/>
                <a:ea typeface="+mn-ea"/>
                <a:cs typeface="+mn-cs"/>
                <a:sym typeface="+mn-ea"/>
              </a:rPr>
              <a:t>利用和处置方法不同的分开。</a:t>
            </a:r>
          </a:p>
          <a:p>
            <a:pPr marL="228600" marR="0" lvl="0" indent="-228600" algn="ctr" defTabSz="914400" rtl="0" eaLnBrk="1" fontAlgn="auto" latinLnBrk="0" hangingPunct="1">
              <a:lnSpc>
                <a:spcPct val="150000"/>
              </a:lnSpc>
              <a:spcBef>
                <a:spcPts val="1000"/>
              </a:spcBef>
              <a:spcAft>
                <a:spcPts val="0"/>
              </a:spcAft>
              <a:buClrTx/>
              <a:buSzTx/>
              <a:buFont typeface="Arial" panose="020B0604020202020204" pitchFamily="34" charset="0"/>
              <a:buNone/>
              <a:defRPr/>
            </a:pPr>
            <a:endParaRPr kumimoji="0" lang="zh-CN" sz="2400" b="0" i="0" u="none" strike="noStrike" kern="1200" cap="none" spc="0" normalizeH="0" baseline="0" noProof="1">
              <a:ln>
                <a:noFill/>
              </a:ln>
              <a:solidFill>
                <a:schemeClr val="tx1">
                  <a:lumMod val="65000"/>
                  <a:lumOff val="35000"/>
                </a:schemeClr>
              </a:solidFill>
              <a:effectLst/>
              <a:uLnTx/>
              <a:uFillTx/>
              <a:latin typeface="+mn-lt"/>
              <a:ea typeface="+mn-ea"/>
              <a:cs typeface="+mn-cs"/>
            </a:endParaRPr>
          </a:p>
          <a:p>
            <a:pPr marL="0" marR="0" lvl="0" indent="0" algn="ctr" defTabSz="914400" rtl="0" eaLnBrk="1" fontAlgn="auto" latinLnBrk="0" hangingPunct="1">
              <a:lnSpc>
                <a:spcPct val="150000"/>
              </a:lnSpc>
              <a:spcBef>
                <a:spcPts val="1000"/>
              </a:spcBef>
              <a:spcAft>
                <a:spcPts val="0"/>
              </a:spcAft>
              <a:buClrTx/>
              <a:buSzTx/>
              <a:buFont typeface="Arial" panose="020B0604020202020204" pitchFamily="34" charset="0"/>
              <a:buNone/>
              <a:defRPr/>
            </a:pPr>
            <a:endParaRPr kumimoji="0" lang="zh-CN" altLang="en-US" sz="2400" b="0" i="0" u="none" strike="noStrike" kern="1200" cap="none" spc="0" normalizeH="0" baseline="0" noProof="1">
              <a:ln>
                <a:noFill/>
              </a:ln>
              <a:solidFill>
                <a:schemeClr val="tx1">
                  <a:lumMod val="65000"/>
                  <a:lumOff val="35000"/>
                </a:schemeClr>
              </a:solidFill>
              <a:effectLst/>
              <a:uLnTx/>
              <a:uFillTx/>
              <a:latin typeface="+mn-lt"/>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defRPr/>
            </a:pPr>
            <a:endParaRPr kumimoji="0" lang="zh-CN" altLang="en-US" sz="2400" b="0" i="0" u="none" strike="noStrike" kern="1200" cap="none" spc="0" normalizeH="0" baseline="0" noProof="1">
              <a:ln>
                <a:noFill/>
              </a:ln>
              <a:solidFill>
                <a:schemeClr val="tx1">
                  <a:lumMod val="65000"/>
                  <a:lumOff val="35000"/>
                </a:schemeClr>
              </a:solidFill>
              <a:effectLst/>
              <a:uLnTx/>
              <a:uFillTx/>
              <a:latin typeface="+mn-lt"/>
              <a:ea typeface="+mn-ea"/>
              <a:cs typeface="+mn-cs"/>
            </a:endParaRP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    07  </a:t>
            </a:r>
            <a:r>
              <a:rPr lang="zh-CN" altLang="en-US" sz="3000" dirty="0">
                <a:solidFill>
                  <a:schemeClr val="accent1"/>
                </a:solidFill>
                <a:latin typeface="微软雅黑" panose="020B0503020204020204" pitchFamily="34" charset="-122"/>
                <a:sym typeface="+mn-ea"/>
              </a:rPr>
              <a:t>产废单位的责任和义务</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P spid="1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79"/>
          <p:cNvGrpSpPr/>
          <p:nvPr/>
        </p:nvGrpSpPr>
        <p:grpSpPr>
          <a:xfrm>
            <a:off x="758777" y="2364260"/>
            <a:ext cx="3760308" cy="3767005"/>
            <a:chOff x="6379729" y="2488774"/>
            <a:chExt cx="2513016" cy="2513016"/>
          </a:xfrm>
        </p:grpSpPr>
        <p:sp>
          <p:nvSpPr>
            <p:cNvPr id="12"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3" name="任意多边形 83"/>
            <p:cNvSpPr/>
            <p:nvPr/>
          </p:nvSpPr>
          <p:spPr>
            <a:xfrm rot="16377237">
              <a:off x="6409518" y="2506880"/>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4" name="等腰三角形 31"/>
          <p:cNvSpPr/>
          <p:nvPr/>
        </p:nvSpPr>
        <p:spPr>
          <a:xfrm>
            <a:off x="3924735" y="1329589"/>
            <a:ext cx="1054761" cy="1130102"/>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Lst>
            <a:ahLst/>
            <a:cxnLst>
              <a:cxn ang="0">
                <a:pos x="connsiteX0-1" y="connsiteY0-2"/>
              </a:cxn>
              <a:cxn ang="0">
                <a:pos x="connsiteX1-3" y="connsiteY1-4"/>
              </a:cxn>
              <a:cxn ang="0">
                <a:pos x="connsiteX2-5" y="connsiteY2-6"/>
              </a:cxn>
              <a:cxn ang="0">
                <a:pos x="connsiteX3-7" y="connsiteY3-8"/>
              </a:cxn>
            </a:cxnLst>
            <a:rect l="l" t="t" r="r" b="b"/>
            <a:pathLst>
              <a:path w="999976" h="1071590">
                <a:moveTo>
                  <a:pt x="0" y="1071590"/>
                </a:moveTo>
                <a:lnTo>
                  <a:pt x="621522" y="0"/>
                </a:lnTo>
                <a:lnTo>
                  <a:pt x="999976" y="492856"/>
                </a:lnTo>
                <a:lnTo>
                  <a:pt x="0" y="107159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15" name="等腰三角形 31"/>
          <p:cNvSpPr/>
          <p:nvPr/>
        </p:nvSpPr>
        <p:spPr>
          <a:xfrm rot="962341">
            <a:off x="4112248" y="2143262"/>
            <a:ext cx="820370" cy="487200"/>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 name="connsiteX0-9" fmla="*/ 0 w 1092640"/>
              <a:gd name="connsiteY0-10" fmla="*/ 1071590 h 1071590"/>
              <a:gd name="connsiteX1-11" fmla="*/ 621522 w 1092640"/>
              <a:gd name="connsiteY1-12" fmla="*/ 0 h 1071590"/>
              <a:gd name="connsiteX2-13" fmla="*/ 1092640 w 1092640"/>
              <a:gd name="connsiteY2-14" fmla="*/ 799396 h 1071590"/>
              <a:gd name="connsiteX3-15" fmla="*/ 0 w 1092640"/>
              <a:gd name="connsiteY3-16" fmla="*/ 1071590 h 1071590"/>
              <a:gd name="connsiteX0-17" fmla="*/ 0 w 1092640"/>
              <a:gd name="connsiteY0-18" fmla="*/ 791871 h 791871"/>
              <a:gd name="connsiteX1-19" fmla="*/ 744852 w 1092640"/>
              <a:gd name="connsiteY1-20" fmla="*/ -1 h 791871"/>
              <a:gd name="connsiteX2-21" fmla="*/ 1092640 w 1092640"/>
              <a:gd name="connsiteY2-22" fmla="*/ 519677 h 791871"/>
              <a:gd name="connsiteX3-23" fmla="*/ 0 w 1092640"/>
              <a:gd name="connsiteY3-24" fmla="*/ 791871 h 791871"/>
              <a:gd name="connsiteX0-25" fmla="*/ 1 w 1254028"/>
              <a:gd name="connsiteY0-26" fmla="*/ 706936 h 706935"/>
              <a:gd name="connsiteX1-27" fmla="*/ 906240 w 1254028"/>
              <a:gd name="connsiteY1-28" fmla="*/ 1 h 706935"/>
              <a:gd name="connsiteX2-29" fmla="*/ 1254028 w 1254028"/>
              <a:gd name="connsiteY2-30" fmla="*/ 519679 h 706935"/>
              <a:gd name="connsiteX3-31" fmla="*/ 1 w 1254028"/>
              <a:gd name="connsiteY3-32" fmla="*/ 706936 h 706935"/>
            </a:gdLst>
            <a:ahLst/>
            <a:cxnLst>
              <a:cxn ang="0">
                <a:pos x="connsiteX0-1" y="connsiteY0-2"/>
              </a:cxn>
              <a:cxn ang="0">
                <a:pos x="connsiteX1-3" y="connsiteY1-4"/>
              </a:cxn>
              <a:cxn ang="0">
                <a:pos x="connsiteX2-5" y="connsiteY2-6"/>
              </a:cxn>
              <a:cxn ang="0">
                <a:pos x="connsiteX3-7" y="connsiteY3-8"/>
              </a:cxn>
            </a:cxnLst>
            <a:rect l="l" t="t" r="r" b="b"/>
            <a:pathLst>
              <a:path w="1254028" h="706935">
                <a:moveTo>
                  <a:pt x="1" y="706936"/>
                </a:moveTo>
                <a:lnTo>
                  <a:pt x="906240" y="1"/>
                </a:lnTo>
                <a:lnTo>
                  <a:pt x="1254028" y="519679"/>
                </a:lnTo>
                <a:lnTo>
                  <a:pt x="1" y="706936"/>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16" name="等腰三角形 31"/>
          <p:cNvSpPr/>
          <p:nvPr/>
        </p:nvSpPr>
        <p:spPr>
          <a:xfrm rot="962341">
            <a:off x="3633420" y="1863666"/>
            <a:ext cx="358284" cy="529055"/>
          </a:xfrm>
          <a:custGeom>
            <a:avLst/>
            <a:gdLst>
              <a:gd name="connsiteX0" fmla="*/ 0 w 1243044"/>
              <a:gd name="connsiteY0" fmla="*/ 1071590 h 1071590"/>
              <a:gd name="connsiteX1" fmla="*/ 621522 w 1243044"/>
              <a:gd name="connsiteY1" fmla="*/ 0 h 1071590"/>
              <a:gd name="connsiteX2" fmla="*/ 1243044 w 1243044"/>
              <a:gd name="connsiteY2" fmla="*/ 1071590 h 1071590"/>
              <a:gd name="connsiteX3" fmla="*/ 0 w 1243044"/>
              <a:gd name="connsiteY3" fmla="*/ 1071590 h 1071590"/>
              <a:gd name="connsiteX0-1" fmla="*/ 0 w 999976"/>
              <a:gd name="connsiteY0-2" fmla="*/ 1071590 h 1071590"/>
              <a:gd name="connsiteX1-3" fmla="*/ 621522 w 999976"/>
              <a:gd name="connsiteY1-4" fmla="*/ 0 h 1071590"/>
              <a:gd name="connsiteX2-5" fmla="*/ 999976 w 999976"/>
              <a:gd name="connsiteY2-6" fmla="*/ 492856 h 1071590"/>
              <a:gd name="connsiteX3-7" fmla="*/ 0 w 999976"/>
              <a:gd name="connsiteY3-8" fmla="*/ 1071590 h 1071590"/>
              <a:gd name="connsiteX0-9" fmla="*/ 0 w 1092640"/>
              <a:gd name="connsiteY0-10" fmla="*/ 1071590 h 1071590"/>
              <a:gd name="connsiteX1-11" fmla="*/ 621522 w 1092640"/>
              <a:gd name="connsiteY1-12" fmla="*/ 0 h 1071590"/>
              <a:gd name="connsiteX2-13" fmla="*/ 1092640 w 1092640"/>
              <a:gd name="connsiteY2-14" fmla="*/ 799396 h 1071590"/>
              <a:gd name="connsiteX3-15" fmla="*/ 0 w 1092640"/>
              <a:gd name="connsiteY3-16" fmla="*/ 1071590 h 1071590"/>
              <a:gd name="connsiteX0-17" fmla="*/ 0 w 1092640"/>
              <a:gd name="connsiteY0-18" fmla="*/ 791871 h 791871"/>
              <a:gd name="connsiteX1-19" fmla="*/ 744852 w 1092640"/>
              <a:gd name="connsiteY1-20" fmla="*/ -1 h 791871"/>
              <a:gd name="connsiteX2-21" fmla="*/ 1092640 w 1092640"/>
              <a:gd name="connsiteY2-22" fmla="*/ 519677 h 791871"/>
              <a:gd name="connsiteX3-23" fmla="*/ 0 w 1092640"/>
              <a:gd name="connsiteY3-24" fmla="*/ 791871 h 791871"/>
              <a:gd name="connsiteX0-25" fmla="*/ 1 w 1254028"/>
              <a:gd name="connsiteY0-26" fmla="*/ 706936 h 706935"/>
              <a:gd name="connsiteX1-27" fmla="*/ 906240 w 1254028"/>
              <a:gd name="connsiteY1-28" fmla="*/ 1 h 706935"/>
              <a:gd name="connsiteX2-29" fmla="*/ 1254028 w 1254028"/>
              <a:gd name="connsiteY2-30" fmla="*/ 519679 h 706935"/>
              <a:gd name="connsiteX3-31" fmla="*/ 1 w 1254028"/>
              <a:gd name="connsiteY3-32" fmla="*/ 706936 h 706935"/>
              <a:gd name="connsiteX0-33" fmla="*/ 1 w 752066"/>
              <a:gd name="connsiteY0-34" fmla="*/ 1016374 h 1016375"/>
              <a:gd name="connsiteX1-35" fmla="*/ 404278 w 752066"/>
              <a:gd name="connsiteY1-36" fmla="*/ -1 h 1016375"/>
              <a:gd name="connsiteX2-37" fmla="*/ 752066 w 752066"/>
              <a:gd name="connsiteY2-38" fmla="*/ 519677 h 1016375"/>
              <a:gd name="connsiteX3-39" fmla="*/ 1 w 752066"/>
              <a:gd name="connsiteY3-40" fmla="*/ 1016374 h 1016375"/>
              <a:gd name="connsiteX0-41" fmla="*/ 56784 w 808849"/>
              <a:gd name="connsiteY0-42" fmla="*/ 1055400 h 1055399"/>
              <a:gd name="connsiteX1-43" fmla="*/ 0 w 808849"/>
              <a:gd name="connsiteY1-44" fmla="*/ 1 h 1055399"/>
              <a:gd name="connsiteX2-45" fmla="*/ 808849 w 808849"/>
              <a:gd name="connsiteY2-46" fmla="*/ 558703 h 1055399"/>
              <a:gd name="connsiteX3-47" fmla="*/ 56784 w 808849"/>
              <a:gd name="connsiteY3-48" fmla="*/ 1055400 h 1055399"/>
              <a:gd name="connsiteX0-49" fmla="*/ 56784 w 400017"/>
              <a:gd name="connsiteY0-50" fmla="*/ 1055398 h 1055399"/>
              <a:gd name="connsiteX1-51" fmla="*/ 0 w 400017"/>
              <a:gd name="connsiteY1-52" fmla="*/ -1 h 1055399"/>
              <a:gd name="connsiteX2-53" fmla="*/ 400017 w 400017"/>
              <a:gd name="connsiteY2-54" fmla="*/ 320903 h 1055399"/>
              <a:gd name="connsiteX3-55" fmla="*/ 56784 w 400017"/>
              <a:gd name="connsiteY3-56" fmla="*/ 1055398 h 1055399"/>
              <a:gd name="connsiteX0-57" fmla="*/ 468575 w 811808"/>
              <a:gd name="connsiteY0-58" fmla="*/ 734495 h 734494"/>
              <a:gd name="connsiteX1-59" fmla="*/ 0 w 811808"/>
              <a:gd name="connsiteY1-60" fmla="*/ 73278 h 734494"/>
              <a:gd name="connsiteX2-61" fmla="*/ 811808 w 811808"/>
              <a:gd name="connsiteY2-62" fmla="*/ 0 h 734494"/>
              <a:gd name="connsiteX3-63" fmla="*/ 468575 w 811808"/>
              <a:gd name="connsiteY3-64" fmla="*/ 734495 h 734494"/>
              <a:gd name="connsiteX0-65" fmla="*/ 468575 w 546206"/>
              <a:gd name="connsiteY0-66" fmla="*/ 768694 h 768694"/>
              <a:gd name="connsiteX1-67" fmla="*/ 0 w 546206"/>
              <a:gd name="connsiteY1-68" fmla="*/ 107477 h 768694"/>
              <a:gd name="connsiteX2-69" fmla="*/ 546206 w 546206"/>
              <a:gd name="connsiteY2-70" fmla="*/ 0 h 768694"/>
              <a:gd name="connsiteX3-71" fmla="*/ 468575 w 546206"/>
              <a:gd name="connsiteY3-72" fmla="*/ 768694 h 768694"/>
            </a:gdLst>
            <a:ahLst/>
            <a:cxnLst>
              <a:cxn ang="0">
                <a:pos x="connsiteX0-1" y="connsiteY0-2"/>
              </a:cxn>
              <a:cxn ang="0">
                <a:pos x="connsiteX1-3" y="connsiteY1-4"/>
              </a:cxn>
              <a:cxn ang="0">
                <a:pos x="connsiteX2-5" y="connsiteY2-6"/>
              </a:cxn>
              <a:cxn ang="0">
                <a:pos x="connsiteX3-7" y="connsiteY3-8"/>
              </a:cxn>
            </a:cxnLst>
            <a:rect l="l" t="t" r="r" b="b"/>
            <a:pathLst>
              <a:path w="546206" h="768694">
                <a:moveTo>
                  <a:pt x="468575" y="768694"/>
                </a:moveTo>
                <a:lnTo>
                  <a:pt x="0" y="107477"/>
                </a:lnTo>
                <a:lnTo>
                  <a:pt x="546206" y="0"/>
                </a:lnTo>
                <a:lnTo>
                  <a:pt x="468575" y="76869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grpSp>
        <p:nvGrpSpPr>
          <p:cNvPr id="4" name="组合 18"/>
          <p:cNvGrpSpPr/>
          <p:nvPr/>
        </p:nvGrpSpPr>
        <p:grpSpPr>
          <a:xfrm>
            <a:off x="5443257" y="1557284"/>
            <a:ext cx="6219744" cy="875619"/>
            <a:chOff x="7047666" y="2009666"/>
            <a:chExt cx="5897245" cy="450064"/>
          </a:xfrm>
        </p:grpSpPr>
        <p:grpSp>
          <p:nvGrpSpPr>
            <p:cNvPr id="10249" name="组合 19"/>
            <p:cNvGrpSpPr/>
            <p:nvPr/>
          </p:nvGrpSpPr>
          <p:grpSpPr>
            <a:xfrm>
              <a:off x="7047666" y="2009666"/>
              <a:ext cx="550832" cy="450064"/>
              <a:chOff x="4519974" y="1830032"/>
              <a:chExt cx="550832" cy="450064"/>
            </a:xfrm>
          </p:grpSpPr>
          <p:sp>
            <p:nvSpPr>
              <p:cNvPr id="22" name="圆角矩形 21"/>
              <p:cNvSpPr/>
              <p:nvPr/>
            </p:nvSpPr>
            <p:spPr>
              <a:xfrm>
                <a:off x="4519974" y="1830032"/>
                <a:ext cx="550832" cy="450064"/>
              </a:xfrm>
              <a:prstGeom prst="roundRect">
                <a:avLst/>
              </a:prstGeom>
              <a:solidFill>
                <a:schemeClr val="accent2">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1200" cap="none" spc="0" normalizeH="0" baseline="0" noProof="1">
                  <a:ln>
                    <a:noFill/>
                  </a:ln>
                  <a:solidFill>
                    <a:schemeClr val="lt1"/>
                  </a:solidFill>
                  <a:effectLst/>
                  <a:uLnTx/>
                  <a:uFillTx/>
                  <a:latin typeface="+mn-lt"/>
                  <a:ea typeface="+mn-ea"/>
                  <a:cs typeface="+mn-cs"/>
                </a:endParaRPr>
              </a:p>
            </p:txBody>
          </p:sp>
          <p:sp>
            <p:nvSpPr>
              <p:cNvPr id="10252" name="文本框 22"/>
              <p:cNvSpPr txBox="1"/>
              <p:nvPr/>
            </p:nvSpPr>
            <p:spPr>
              <a:xfrm>
                <a:off x="4585665" y="1888850"/>
                <a:ext cx="421005" cy="313984"/>
              </a:xfrm>
              <a:prstGeom prst="rect">
                <a:avLst/>
              </a:prstGeom>
              <a:noFill/>
              <a:ln w="9525">
                <a:noFill/>
              </a:ln>
            </p:spPr>
            <p:txBody>
              <a:bodyPr>
                <a:spAutoFit/>
              </a:bodyPr>
              <a:lstStyle/>
              <a:p>
                <a:r>
                  <a:rPr lang="en-US" altLang="zh-CN" sz="3375" dirty="0">
                    <a:solidFill>
                      <a:schemeClr val="bg1"/>
                    </a:solidFill>
                    <a:latin typeface="微软雅黑" panose="020B0503020204020204" pitchFamily="34" charset="-122"/>
                  </a:rPr>
                  <a:t>2</a:t>
                </a:r>
              </a:p>
            </p:txBody>
          </p:sp>
        </p:grpSp>
        <p:sp>
          <p:nvSpPr>
            <p:cNvPr id="21" name="圆角矩形 20"/>
            <p:cNvSpPr/>
            <p:nvPr/>
          </p:nvSpPr>
          <p:spPr>
            <a:xfrm>
              <a:off x="7846135" y="2009666"/>
              <a:ext cx="5098776" cy="450064"/>
            </a:xfrm>
            <a:prstGeom prst="roundRect">
              <a:avLst/>
            </a:prstGeom>
            <a:solidFill>
              <a:schemeClr val="accent1">
                <a:lumMod val="75000"/>
              </a:schemeClr>
            </a:solid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2955" b="0" i="0" u="none" strike="noStrike" kern="1200" cap="none" spc="0" normalizeH="0" baseline="0" noProof="1">
                  <a:ln>
                    <a:noFill/>
                  </a:ln>
                  <a:solidFill>
                    <a:schemeClr val="lt1"/>
                  </a:solidFill>
                  <a:effectLst/>
                  <a:uLnTx/>
                  <a:uFillTx/>
                  <a:latin typeface="+mn-lt"/>
                  <a:ea typeface="+mn-ea"/>
                  <a:cs typeface="+mn-cs"/>
                </a:rPr>
                <a:t>常见的危险废物及污染途径</a:t>
              </a:r>
            </a:p>
          </p:txBody>
        </p:sp>
      </p:grpSp>
      <p:sp>
        <p:nvSpPr>
          <p:cNvPr id="2" name="圆角矩形 1"/>
          <p:cNvSpPr/>
          <p:nvPr/>
        </p:nvSpPr>
        <p:spPr>
          <a:xfrm>
            <a:off x="4979497" y="2348482"/>
            <a:ext cx="7369936" cy="4719639"/>
          </a:xfrm>
          <a:prstGeom prst="roundRect">
            <a:avLst/>
          </a:prstGeom>
          <a:noFill/>
          <a:ln>
            <a:noFill/>
          </a:ln>
          <a:effectLst>
            <a:outerShdw blurRad="88900" dist="50800" dir="5400000" sx="97000" sy="97000" algn="ctr" rotWithShape="0">
              <a:srgbClr val="000000">
                <a:alpha val="46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50000"/>
              </a:lnSpc>
              <a:spcBef>
                <a:spcPct val="0"/>
              </a:spcBef>
              <a:spcAft>
                <a:spcPct val="0"/>
              </a:spcAft>
              <a:buClrTx/>
              <a:buSzTx/>
              <a:buFontTx/>
              <a:buNone/>
              <a:defRPr/>
            </a:pPr>
            <a:r>
              <a:rPr kumimoji="0" lang="zh-CN" sz="2110" b="0" i="0" u="none" strike="noStrike" kern="1200" cap="none" spc="0" normalizeH="0" baseline="0" noProof="1">
                <a:ln>
                  <a:noFill/>
                </a:ln>
                <a:solidFill>
                  <a:schemeClr val="tx1"/>
                </a:solidFill>
                <a:effectLst/>
                <a:uLnTx/>
                <a:uFillTx/>
                <a:latin typeface="+mn-lt"/>
                <a:ea typeface="+mn-ea"/>
                <a:cs typeface="+mn-cs"/>
              </a:rPr>
              <a:t>（</a:t>
            </a:r>
            <a:r>
              <a:rPr kumimoji="0" lang="en-US" altLang="zh-CN" sz="2110" b="0" i="0" u="none" strike="noStrike" kern="1200" cap="none" spc="0" normalizeH="0" baseline="0" noProof="1">
                <a:ln>
                  <a:noFill/>
                </a:ln>
                <a:solidFill>
                  <a:schemeClr val="tx1"/>
                </a:solidFill>
                <a:effectLst/>
                <a:uLnTx/>
                <a:uFillTx/>
                <a:latin typeface="+mn-lt"/>
                <a:ea typeface="+mn-ea"/>
                <a:cs typeface="+mn-cs"/>
              </a:rPr>
              <a:t>1</a:t>
            </a:r>
            <a:r>
              <a:rPr kumimoji="0" lang="zh-CN" altLang="en-US" sz="2110" b="0" i="0" u="none" strike="noStrike" kern="1200" cap="none" spc="0" normalizeH="0" baseline="0" noProof="1">
                <a:ln>
                  <a:noFill/>
                </a:ln>
                <a:solidFill>
                  <a:schemeClr val="tx1"/>
                </a:solidFill>
                <a:effectLst/>
                <a:uLnTx/>
                <a:uFillTx/>
                <a:latin typeface="+mn-lt"/>
                <a:ea typeface="+mn-ea"/>
                <a:cs typeface="+mn-cs"/>
              </a:rPr>
              <a:t>）常见的危险废物</a:t>
            </a:r>
          </a:p>
          <a:p>
            <a:pPr marL="0" marR="0" lvl="0" indent="0" algn="l" defTabSz="914400" rtl="0" eaLnBrk="1" fontAlgn="base" latinLnBrk="0" hangingPunct="1">
              <a:lnSpc>
                <a:spcPct val="150000"/>
              </a:lnSpc>
              <a:spcBef>
                <a:spcPct val="0"/>
              </a:spcBef>
              <a:spcAft>
                <a:spcPct val="0"/>
              </a:spcAft>
              <a:buClrTx/>
              <a:buSzTx/>
              <a:buFontTx/>
              <a:buNone/>
              <a:defRPr/>
            </a:pPr>
            <a:r>
              <a:rPr kumimoji="0" sz="2110" b="0" i="0" u="none" strike="noStrike" kern="1200" cap="none" spc="0" normalizeH="0" baseline="0" noProof="1">
                <a:ln>
                  <a:noFill/>
                </a:ln>
                <a:solidFill>
                  <a:schemeClr val="tx1"/>
                </a:solidFill>
                <a:effectLst/>
                <a:uLnTx/>
                <a:uFillTx/>
                <a:latin typeface="+mn-lt"/>
                <a:ea typeface="+mn-ea"/>
                <a:cs typeface="+mn-cs"/>
              </a:rPr>
              <a:t>医疗废物、医药废物、废机油、废油漆、废电瓶、废弃的化学品</a:t>
            </a:r>
            <a:r>
              <a:rPr kumimoji="0" lang="zh-CN" altLang="en-US" sz="2110" b="0" i="0" u="none" strike="noStrike" kern="1200" cap="none" spc="0" normalizeH="0" baseline="0" noProof="1">
                <a:ln>
                  <a:noFill/>
                </a:ln>
                <a:solidFill>
                  <a:schemeClr val="tx1"/>
                </a:solidFill>
                <a:effectLst/>
                <a:uLnTx/>
                <a:uFillTx/>
                <a:latin typeface="+mn-lt"/>
                <a:ea typeface="+mn-ea"/>
                <a:cs typeface="+mn-cs"/>
              </a:rPr>
              <a:t>、电镀污泥等</a:t>
            </a:r>
            <a:r>
              <a:rPr kumimoji="0" lang="zh-CN" sz="2110" b="0" i="0" u="none" strike="noStrike" kern="1200" cap="none" spc="0" normalizeH="0" baseline="0" noProof="1">
                <a:ln>
                  <a:noFill/>
                </a:ln>
                <a:solidFill>
                  <a:schemeClr val="tx1"/>
                </a:solidFill>
                <a:effectLst/>
                <a:uLnTx/>
                <a:uFillTx/>
                <a:latin typeface="+mn-lt"/>
                <a:ea typeface="+mn-ea"/>
                <a:cs typeface="+mn-cs"/>
              </a:rPr>
              <a:t>；</a:t>
            </a:r>
          </a:p>
          <a:p>
            <a:pPr marL="0" marR="0" lvl="0" indent="0" algn="l" defTabSz="914400" rtl="0" eaLnBrk="1" fontAlgn="base" latinLnBrk="0" hangingPunct="1">
              <a:lnSpc>
                <a:spcPct val="150000"/>
              </a:lnSpc>
              <a:spcBef>
                <a:spcPct val="0"/>
              </a:spcBef>
              <a:spcAft>
                <a:spcPct val="0"/>
              </a:spcAft>
              <a:buClrTx/>
              <a:buSzTx/>
              <a:buFontTx/>
              <a:buNone/>
              <a:defRPr/>
            </a:pPr>
            <a:r>
              <a:rPr kumimoji="0" lang="zh-CN" sz="2110" b="0" i="0" u="none" strike="noStrike" kern="1200" cap="none" spc="0" normalizeH="0" baseline="0" noProof="1">
                <a:ln>
                  <a:noFill/>
                </a:ln>
                <a:solidFill>
                  <a:schemeClr val="tx1"/>
                </a:solidFill>
                <a:effectLst/>
                <a:uLnTx/>
                <a:uFillTx/>
                <a:latin typeface="+mn-lt"/>
                <a:ea typeface="+mn-ea"/>
                <a:cs typeface="+mn-cs"/>
              </a:rPr>
              <a:t>（</a:t>
            </a:r>
            <a:r>
              <a:rPr kumimoji="0" lang="en-US" altLang="zh-CN" sz="2110" b="0" i="0" u="none" strike="noStrike" kern="1200" cap="none" spc="0" normalizeH="0" baseline="0" noProof="1">
                <a:ln>
                  <a:noFill/>
                </a:ln>
                <a:solidFill>
                  <a:schemeClr val="tx1"/>
                </a:solidFill>
                <a:effectLst/>
                <a:uLnTx/>
                <a:uFillTx/>
                <a:latin typeface="+mn-lt"/>
                <a:ea typeface="+mn-ea"/>
                <a:cs typeface="+mn-cs"/>
              </a:rPr>
              <a:t>2</a:t>
            </a:r>
            <a:r>
              <a:rPr kumimoji="0" lang="zh-CN" altLang="en-US" sz="2110" b="0" i="0" u="none" strike="noStrike" kern="1200" cap="none" spc="0" normalizeH="0" baseline="0" noProof="1">
                <a:ln>
                  <a:noFill/>
                </a:ln>
                <a:solidFill>
                  <a:schemeClr val="tx1"/>
                </a:solidFill>
                <a:effectLst/>
                <a:uLnTx/>
                <a:uFillTx/>
                <a:latin typeface="+mn-lt"/>
                <a:ea typeface="+mn-ea"/>
                <a:cs typeface="+mn-cs"/>
              </a:rPr>
              <a:t>）污染途径</a:t>
            </a:r>
          </a:p>
          <a:p>
            <a:pPr marL="342900" marR="0" lvl="0" indent="-342900" algn="l" defTabSz="914400" rtl="0" eaLnBrk="1" fontAlgn="base" latinLnBrk="0" hangingPunct="1">
              <a:lnSpc>
                <a:spcPct val="150000"/>
              </a:lnSpc>
              <a:spcBef>
                <a:spcPct val="0"/>
              </a:spcBef>
              <a:spcAft>
                <a:spcPct val="0"/>
              </a:spcAft>
              <a:buClrTx/>
              <a:buSzTx/>
              <a:buFont typeface="Wingdings" panose="05000000000000000000" charset="0"/>
              <a:buChar char="u"/>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水体污染</a:t>
            </a:r>
          </a:p>
          <a:p>
            <a:pPr marL="342900" marR="0" lvl="0" indent="-342900" algn="l" defTabSz="914400" rtl="0" eaLnBrk="1" fontAlgn="base" latinLnBrk="0" hangingPunct="1">
              <a:lnSpc>
                <a:spcPct val="150000"/>
              </a:lnSpc>
              <a:spcBef>
                <a:spcPct val="0"/>
              </a:spcBef>
              <a:spcAft>
                <a:spcPct val="0"/>
              </a:spcAft>
              <a:buClrTx/>
              <a:buSzTx/>
              <a:buFont typeface="Wingdings" panose="05000000000000000000" charset="0"/>
              <a:buChar char="u"/>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大气污染</a:t>
            </a:r>
          </a:p>
          <a:p>
            <a:pPr marL="342900" marR="0" lvl="0" indent="-342900" algn="l" defTabSz="914400" rtl="0" eaLnBrk="1" fontAlgn="base" latinLnBrk="0" hangingPunct="1">
              <a:lnSpc>
                <a:spcPct val="150000"/>
              </a:lnSpc>
              <a:spcBef>
                <a:spcPct val="0"/>
              </a:spcBef>
              <a:spcAft>
                <a:spcPct val="0"/>
              </a:spcAft>
              <a:buClrTx/>
              <a:buSzTx/>
              <a:buFont typeface="Wingdings" panose="05000000000000000000" charset="0"/>
              <a:buChar char="u"/>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土壤污染</a:t>
            </a:r>
          </a:p>
          <a:p>
            <a:pPr marL="342900" marR="0" lvl="0" indent="-342900" algn="l" defTabSz="914400" rtl="0" eaLnBrk="1" fontAlgn="base" latinLnBrk="0" hangingPunct="1">
              <a:lnSpc>
                <a:spcPct val="150000"/>
              </a:lnSpc>
              <a:spcBef>
                <a:spcPct val="0"/>
              </a:spcBef>
              <a:spcAft>
                <a:spcPct val="0"/>
              </a:spcAft>
              <a:buClrTx/>
              <a:buSzTx/>
              <a:buFont typeface="Wingdings" panose="05000000000000000000" charset="0"/>
              <a:buChar char="u"/>
              <a:defRPr/>
            </a:pPr>
            <a:r>
              <a:rPr kumimoji="0" lang="zh-CN" altLang="en-US" sz="2110" b="0" i="0" u="none" strike="noStrike" kern="1200" cap="none" spc="0" normalizeH="0" baseline="0" noProof="1">
                <a:ln>
                  <a:noFill/>
                </a:ln>
                <a:solidFill>
                  <a:schemeClr val="tx1"/>
                </a:solidFill>
                <a:effectLst/>
                <a:uLnTx/>
                <a:uFillTx/>
                <a:latin typeface="+mn-lt"/>
                <a:ea typeface="+mn-ea"/>
                <a:cs typeface="+mn-cs"/>
              </a:rPr>
              <a:t>影响环境卫生</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01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危险废物定义</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par>
                          <p:cTn id="8" fill="hold">
                            <p:stCondLst>
                              <p:cond delay="500"/>
                            </p:stCondLst>
                            <p:childTnLst>
                              <p:par>
                                <p:cTn id="9" presetID="2" presetClass="entr" presetSubtype="3"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p:cTn id="11" dur="500" fill="hold"/>
                                        <p:tgtEl>
                                          <p:spTgt spid="14"/>
                                        </p:tgtEl>
                                        <p:attrNameLst>
                                          <p:attrName>ppt_x</p:attrName>
                                        </p:attrNameLst>
                                      </p:cBhvr>
                                      <p:tavLst>
                                        <p:tav tm="0">
                                          <p:val>
                                            <p:strVal val="1+#ppt_w/2"/>
                                          </p:val>
                                        </p:tav>
                                        <p:tav tm="100000">
                                          <p:val>
                                            <p:strVal val="#ppt_x"/>
                                          </p:val>
                                        </p:tav>
                                      </p:tavLst>
                                    </p:anim>
                                    <p:anim calcmode="lin" valueType="num">
                                      <p:cBhvr>
                                        <p:cTn id="12" dur="500" fill="hold"/>
                                        <p:tgtEl>
                                          <p:spTgt spid="14"/>
                                        </p:tgtEl>
                                        <p:attrNameLst>
                                          <p:attrName>ppt_y</p:attrName>
                                        </p:attrNameLst>
                                      </p:cBhvr>
                                      <p:tavLst>
                                        <p:tav tm="0">
                                          <p:val>
                                            <p:strVal val="0-#ppt_h/2"/>
                                          </p:val>
                                        </p:tav>
                                        <p:tav tm="100000">
                                          <p:val>
                                            <p:strVal val="#ppt_y"/>
                                          </p:val>
                                        </p:tav>
                                      </p:tavLst>
                                    </p:anim>
                                  </p:childTnLst>
                                </p:cTn>
                              </p:par>
                              <p:par>
                                <p:cTn id="13" presetID="2" presetClass="entr" presetSubtype="3"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500" fill="hold"/>
                                        <p:tgtEl>
                                          <p:spTgt spid="15"/>
                                        </p:tgtEl>
                                        <p:attrNameLst>
                                          <p:attrName>ppt_x</p:attrName>
                                        </p:attrNameLst>
                                      </p:cBhvr>
                                      <p:tavLst>
                                        <p:tav tm="0">
                                          <p:val>
                                            <p:strVal val="1+#ppt_w/2"/>
                                          </p:val>
                                        </p:tav>
                                        <p:tav tm="100000">
                                          <p:val>
                                            <p:strVal val="#ppt_x"/>
                                          </p:val>
                                        </p:tav>
                                      </p:tavLst>
                                    </p:anim>
                                    <p:anim calcmode="lin" valueType="num">
                                      <p:cBhvr>
                                        <p:cTn id="16" dur="500" fill="hold"/>
                                        <p:tgtEl>
                                          <p:spTgt spid="15"/>
                                        </p:tgtEl>
                                        <p:attrNameLst>
                                          <p:attrName>ppt_y</p:attrName>
                                        </p:attrNameLst>
                                      </p:cBhvr>
                                      <p:tavLst>
                                        <p:tav tm="0">
                                          <p:val>
                                            <p:strVal val="0-#ppt_h/2"/>
                                          </p:val>
                                        </p:tav>
                                        <p:tav tm="100000">
                                          <p:val>
                                            <p:strVal val="#ppt_y"/>
                                          </p:val>
                                        </p:tav>
                                      </p:tavLst>
                                    </p:anim>
                                  </p:childTnLst>
                                </p:cTn>
                              </p:par>
                              <p:par>
                                <p:cTn id="17" presetID="2" presetClass="entr" presetSubtype="3"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500" fill="hold"/>
                                        <p:tgtEl>
                                          <p:spTgt spid="16"/>
                                        </p:tgtEl>
                                        <p:attrNameLst>
                                          <p:attrName>ppt_x</p:attrName>
                                        </p:attrNameLst>
                                      </p:cBhvr>
                                      <p:tavLst>
                                        <p:tav tm="0">
                                          <p:val>
                                            <p:strVal val="1+#ppt_w/2"/>
                                          </p:val>
                                        </p:tav>
                                        <p:tav tm="100000">
                                          <p:val>
                                            <p:strVal val="#ppt_x"/>
                                          </p:val>
                                        </p:tav>
                                      </p:tavLst>
                                    </p:anim>
                                    <p:anim calcmode="lin" valueType="num">
                                      <p:cBhvr>
                                        <p:cTn id="20" dur="500" fill="hold"/>
                                        <p:tgtEl>
                                          <p:spTgt spid="16"/>
                                        </p:tgtEl>
                                        <p:attrNameLst>
                                          <p:attrName>ppt_y</p:attrName>
                                        </p:attrNameLst>
                                      </p:cBhvr>
                                      <p:tavLst>
                                        <p:tav tm="0">
                                          <p:val>
                                            <p:strVal val="0-#ppt_h/2"/>
                                          </p:val>
                                        </p:tav>
                                        <p:tav tm="100000">
                                          <p:val>
                                            <p:strVal val="#ppt_y"/>
                                          </p:val>
                                        </p:tav>
                                      </p:tavLst>
                                    </p:anim>
                                  </p:childTnLst>
                                </p:cTn>
                              </p:par>
                            </p:childTnLst>
                          </p:cTn>
                        </p:par>
                        <p:par>
                          <p:cTn id="21" fill="hold">
                            <p:stCondLst>
                              <p:cond delay="1000"/>
                            </p:stCondLst>
                            <p:childTnLst>
                              <p:par>
                                <p:cTn id="22" presetID="2" presetClass="entr" presetSubtype="2" fill="hold" nodeType="afterEffect">
                                  <p:stCondLst>
                                    <p:cond delay="0"/>
                                  </p:stCondLst>
                                  <p:childTnLst>
                                    <p:set>
                                      <p:cBhvr>
                                        <p:cTn id="23" dur="1" fill="hold">
                                          <p:stCondLst>
                                            <p:cond delay="0"/>
                                          </p:stCondLst>
                                        </p:cTn>
                                        <p:tgtEl>
                                          <p:spTgt spid="4"/>
                                        </p:tgtEl>
                                        <p:attrNameLst>
                                          <p:attrName>style.visibility</p:attrName>
                                        </p:attrNameLst>
                                      </p:cBhvr>
                                      <p:to>
                                        <p:strVal val="visible"/>
                                      </p:to>
                                    </p:set>
                                    <p:anim calcmode="lin" valueType="num">
                                      <p:cBhvr>
                                        <p:cTn id="24" dur="750" fill="hold"/>
                                        <p:tgtEl>
                                          <p:spTgt spid="4"/>
                                        </p:tgtEl>
                                        <p:attrNameLst>
                                          <p:attrName>ppt_x</p:attrName>
                                        </p:attrNameLst>
                                      </p:cBhvr>
                                      <p:tavLst>
                                        <p:tav tm="0">
                                          <p:val>
                                            <p:strVal val="1+#ppt_w/2"/>
                                          </p:val>
                                        </p:tav>
                                        <p:tav tm="100000">
                                          <p:val>
                                            <p:strVal val="#ppt_x"/>
                                          </p:val>
                                        </p:tav>
                                      </p:tavLst>
                                    </p:anim>
                                    <p:anim calcmode="lin" valueType="num">
                                      <p:cBhvr>
                                        <p:cTn id="25" dur="750" fill="hold"/>
                                        <p:tgtEl>
                                          <p:spTgt spid="4"/>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3" presetClass="entr" presetSubtype="10" fill="hold" grpId="0" nodeType="after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blinds(horizontal)">
                                      <p:cBhvr>
                                        <p:cTn id="2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3"/>
          <p:cNvSpPr/>
          <p:nvPr/>
        </p:nvSpPr>
        <p:spPr>
          <a:xfrm>
            <a:off x="422257" y="4100176"/>
            <a:ext cx="11992471" cy="485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900" b="0" i="0" u="none" strike="noStrike" kern="1200" cap="none" spc="0" normalizeH="0" baseline="0" noProof="1">
              <a:ln>
                <a:noFill/>
              </a:ln>
              <a:solidFill>
                <a:schemeClr val="lt1"/>
              </a:solidFill>
              <a:effectLst/>
              <a:uLnTx/>
              <a:uFillTx/>
              <a:latin typeface="+mn-lt"/>
              <a:ea typeface="+mn-ea"/>
              <a:cs typeface="+mn-cs"/>
            </a:endParaRPr>
          </a:p>
        </p:txBody>
      </p:sp>
      <p:grpSp>
        <p:nvGrpSpPr>
          <p:cNvPr id="6" name="Group 22"/>
          <p:cNvGrpSpPr/>
          <p:nvPr/>
        </p:nvGrpSpPr>
        <p:grpSpPr>
          <a:xfrm>
            <a:off x="1572450" y="3768680"/>
            <a:ext cx="681409" cy="683084"/>
            <a:chOff x="2495600" y="3102417"/>
            <a:chExt cx="646764" cy="648072"/>
          </a:xfrm>
        </p:grpSpPr>
        <p:grpSp>
          <p:nvGrpSpPr>
            <p:cNvPr id="79903" name="组合 79"/>
            <p:cNvGrpSpPr/>
            <p:nvPr/>
          </p:nvGrpSpPr>
          <p:grpSpPr>
            <a:xfrm>
              <a:off x="2495600" y="3102417"/>
              <a:ext cx="646764" cy="648072"/>
              <a:chOff x="6379729" y="2488774"/>
              <a:chExt cx="2513016" cy="2513016"/>
            </a:xfrm>
          </p:grpSpPr>
          <p:sp>
            <p:nvSpPr>
              <p:cNvPr id="13"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4"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2" name="椭圆 80"/>
            <p:cNvSpPr/>
            <p:nvPr/>
          </p:nvSpPr>
          <p:spPr bwMode="auto">
            <a:xfrm>
              <a:off x="2631544" y="3238636"/>
              <a:ext cx="374874" cy="375634"/>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1</a:t>
              </a:r>
            </a:p>
          </p:txBody>
        </p:sp>
      </p:grpSp>
      <p:grpSp>
        <p:nvGrpSpPr>
          <p:cNvPr id="10" name="Group 23"/>
          <p:cNvGrpSpPr/>
          <p:nvPr/>
        </p:nvGrpSpPr>
        <p:grpSpPr>
          <a:xfrm>
            <a:off x="5977334" y="3782074"/>
            <a:ext cx="681410" cy="683084"/>
            <a:chOff x="2495600" y="3102417"/>
            <a:chExt cx="646764" cy="648072"/>
          </a:xfrm>
        </p:grpSpPr>
        <p:grpSp>
          <p:nvGrpSpPr>
            <p:cNvPr id="79895" name="组合 79"/>
            <p:cNvGrpSpPr/>
            <p:nvPr/>
          </p:nvGrpSpPr>
          <p:grpSpPr>
            <a:xfrm>
              <a:off x="2495600" y="3102417"/>
              <a:ext cx="646764" cy="648072"/>
              <a:chOff x="6379729" y="2488774"/>
              <a:chExt cx="2513016" cy="2513016"/>
            </a:xfrm>
          </p:grpSpPr>
          <p:sp>
            <p:nvSpPr>
              <p:cNvPr id="18" name="任意多边形 82"/>
              <p:cNvSpPr/>
              <p:nvPr/>
            </p:nvSpPr>
            <p:spPr>
              <a:xfrm rot="3738964">
                <a:off x="6379731" y="2488772"/>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9"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7" name="椭圆 80"/>
            <p:cNvSpPr/>
            <p:nvPr/>
          </p:nvSpPr>
          <p:spPr bwMode="auto">
            <a:xfrm>
              <a:off x="2631544" y="3238636"/>
              <a:ext cx="374874" cy="375634"/>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2</a:t>
              </a:r>
            </a:p>
          </p:txBody>
        </p:sp>
      </p:grpSp>
      <p:grpSp>
        <p:nvGrpSpPr>
          <p:cNvPr id="15" name="Group 28"/>
          <p:cNvGrpSpPr/>
          <p:nvPr/>
        </p:nvGrpSpPr>
        <p:grpSpPr>
          <a:xfrm>
            <a:off x="10537922" y="3768680"/>
            <a:ext cx="683084" cy="683084"/>
            <a:chOff x="2495600" y="3102417"/>
            <a:chExt cx="646764" cy="648072"/>
          </a:xfrm>
        </p:grpSpPr>
        <p:grpSp>
          <p:nvGrpSpPr>
            <p:cNvPr id="79887" name="组合 79"/>
            <p:cNvGrpSpPr/>
            <p:nvPr/>
          </p:nvGrpSpPr>
          <p:grpSpPr>
            <a:xfrm>
              <a:off x="2495600" y="3102417"/>
              <a:ext cx="646764" cy="648072"/>
              <a:chOff x="6379729" y="2488774"/>
              <a:chExt cx="2513016" cy="2513016"/>
            </a:xfrm>
          </p:grpSpPr>
          <p:sp>
            <p:nvSpPr>
              <p:cNvPr id="23"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4"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2" name="椭圆 80"/>
            <p:cNvSpPr/>
            <p:nvPr/>
          </p:nvSpPr>
          <p:spPr bwMode="auto">
            <a:xfrm>
              <a:off x="2631544" y="3238636"/>
              <a:ext cx="374874" cy="375634"/>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3</a:t>
              </a:r>
            </a:p>
          </p:txBody>
        </p:sp>
      </p:grpSp>
      <p:sp>
        <p:nvSpPr>
          <p:cNvPr id="39" name="TextBox 56"/>
          <p:cNvSpPr txBox="1"/>
          <p:nvPr/>
        </p:nvSpPr>
        <p:spPr>
          <a:xfrm>
            <a:off x="4547547" y="4773215"/>
            <a:ext cx="3539311" cy="1650365"/>
          </a:xfrm>
          <a:prstGeom prst="rect">
            <a:avLst/>
          </a:prstGeom>
          <a:noFill/>
          <a:ln w="9525">
            <a:noFill/>
          </a:ln>
        </p:spPr>
        <p:txBody>
          <a:bodyPr>
            <a:spAutoFit/>
          </a:bodyPr>
          <a:lstStyle/>
          <a:p>
            <a:pPr>
              <a:lnSpc>
                <a:spcPct val="150000"/>
              </a:lnSpc>
            </a:pPr>
            <a:r>
              <a:rPr lang="en-US" altLang="en-US" sz="1685" dirty="0">
                <a:latin typeface="微软雅黑" panose="020B0503020204020204" pitchFamily="34" charset="-122"/>
                <a:sym typeface="微软雅黑" panose="020B0503020204020204" pitchFamily="34" charset="-122"/>
              </a:rPr>
              <a:t>产生危险废物的单位必须按照国家有关规定制定危险废物管理计划，并报所在地县级以上地方人民政府环境保护行政主管部门备案；</a:t>
            </a:r>
          </a:p>
        </p:txBody>
      </p:sp>
      <p:sp>
        <p:nvSpPr>
          <p:cNvPr id="42" name="Content Placeholder 2"/>
          <p:cNvSpPr txBox="1"/>
          <p:nvPr/>
        </p:nvSpPr>
        <p:spPr>
          <a:xfrm>
            <a:off x="2173496" y="2116220"/>
            <a:ext cx="6459158" cy="770143"/>
          </a:xfrm>
          <a:prstGeom prst="rect">
            <a:avLst/>
          </a:prstGeom>
          <a:noFill/>
          <a:ln w="9525">
            <a:noFill/>
          </a:ln>
        </p:spPr>
        <p:txBody>
          <a:bodyPr/>
          <a:lstStyle/>
          <a:p>
            <a:pPr algn="ctr" eaLnBrk="1" hangingPunct="1">
              <a:lnSpc>
                <a:spcPct val="90000"/>
              </a:lnSpc>
              <a:spcBef>
                <a:spcPts val="1000"/>
              </a:spcBef>
            </a:pPr>
            <a:endParaRPr lang="en-US" altLang="en-US" sz="2110" dirty="0">
              <a:solidFill>
                <a:srgbClr val="808080"/>
              </a:solidFill>
              <a:latin typeface="微软雅黑" panose="020B0503020204020204" pitchFamily="34" charset="-122"/>
            </a:endParaRPr>
          </a:p>
        </p:txBody>
      </p:sp>
      <p:sp>
        <p:nvSpPr>
          <p:cNvPr id="44" name="Content Placeholder 2"/>
          <p:cNvSpPr txBox="1"/>
          <p:nvPr/>
        </p:nvSpPr>
        <p:spPr>
          <a:xfrm>
            <a:off x="8632654" y="4704571"/>
            <a:ext cx="3782074" cy="1747890"/>
          </a:xfrm>
          <a:prstGeom prst="rect">
            <a:avLst/>
          </a:prstGeom>
          <a:noFill/>
          <a:ln w="9525">
            <a:noFill/>
          </a:ln>
        </p:spPr>
        <p:txBody>
          <a:bodyPr/>
          <a:lstStyle/>
          <a:p>
            <a:pPr eaLnBrk="1" hangingPunct="1">
              <a:lnSpc>
                <a:spcPct val="150000"/>
              </a:lnSpc>
            </a:pPr>
            <a:r>
              <a:rPr lang="en-US" altLang="en-US" sz="1685" dirty="0">
                <a:latin typeface="微软雅黑" panose="020B0503020204020204" pitchFamily="34" charset="-122"/>
                <a:sym typeface="微软雅黑" panose="020B0503020204020204" pitchFamily="34" charset="-122"/>
              </a:rPr>
              <a:t>产生危险废物的单位应当制定意外事故的防范措施和应急预案，并向所在地县级以上地方人民政府环境保护行政主管部门备案；</a:t>
            </a:r>
          </a:p>
        </p:txBody>
      </p:sp>
      <p:sp>
        <p:nvSpPr>
          <p:cNvPr id="2" name="Content Placeholder 2"/>
          <p:cNvSpPr txBox="1"/>
          <p:nvPr/>
        </p:nvSpPr>
        <p:spPr>
          <a:xfrm>
            <a:off x="516014" y="4773215"/>
            <a:ext cx="3765332" cy="1870108"/>
          </a:xfrm>
          <a:prstGeom prst="rect">
            <a:avLst/>
          </a:prstGeom>
          <a:noFill/>
          <a:ln w="9525">
            <a:noFill/>
          </a:ln>
        </p:spPr>
        <p:txBody>
          <a:bodyPr/>
          <a:lstStyle/>
          <a:p>
            <a:pPr eaLnBrk="1" hangingPunct="1">
              <a:lnSpc>
                <a:spcPct val="150000"/>
              </a:lnSpc>
              <a:spcBef>
                <a:spcPts val="1000"/>
              </a:spcBef>
            </a:pPr>
            <a:r>
              <a:rPr lang="en-US" altLang="en-US" sz="1685" dirty="0">
                <a:latin typeface="微软雅黑" panose="020B0503020204020204" pitchFamily="34" charset="-122"/>
              </a:rPr>
              <a:t>产生危险废物的单位必须向所在地县级以上地方人民政府环境保护行政主管部门申报危险废物的种类、产生量、流向、贮存、处置等有关资料；</a:t>
            </a:r>
          </a:p>
          <a:p>
            <a:pPr algn="ctr" eaLnBrk="1" hangingPunct="1">
              <a:lnSpc>
                <a:spcPct val="90000"/>
              </a:lnSpc>
              <a:spcBef>
                <a:spcPts val="1000"/>
              </a:spcBef>
            </a:pPr>
            <a:endParaRPr lang="en-US" altLang="en-US" sz="1475" dirty="0">
              <a:solidFill>
                <a:srgbClr val="808080"/>
              </a:solidFill>
              <a:latin typeface="微软雅黑" panose="020B0503020204020204" pitchFamily="34" charset="-122"/>
            </a:endParaRPr>
          </a:p>
        </p:txBody>
      </p:sp>
      <p:sp>
        <p:nvSpPr>
          <p:cNvPr id="79886" name="文本框 5"/>
          <p:cNvSpPr txBox="1"/>
          <p:nvPr/>
        </p:nvSpPr>
        <p:spPr>
          <a:xfrm>
            <a:off x="662687" y="1931769"/>
            <a:ext cx="3683000" cy="553085"/>
          </a:xfrm>
          <a:prstGeom prst="rect">
            <a:avLst/>
          </a:prstGeom>
          <a:noFill/>
          <a:ln w="9525">
            <a:noFill/>
          </a:ln>
        </p:spPr>
        <p:txBody>
          <a:bodyPr wrap="none">
            <a:spAutoFit/>
          </a:bodyPr>
          <a:lstStyle/>
          <a:p>
            <a:r>
              <a:rPr lang="zh-CN" altLang="en-US" sz="3000" dirty="0">
                <a:latin typeface="微软雅黑" panose="020B0503020204020204" pitchFamily="34" charset="-122"/>
              </a:rPr>
              <a:t>责任三    申报和备案 </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5"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    07  </a:t>
            </a:r>
            <a:r>
              <a:rPr lang="zh-CN" altLang="en-US" sz="3000" dirty="0">
                <a:solidFill>
                  <a:schemeClr val="accent1"/>
                </a:solidFill>
                <a:latin typeface="微软雅黑" panose="020B0503020204020204" pitchFamily="34" charset="-122"/>
                <a:sym typeface="+mn-ea"/>
              </a:rPr>
              <a:t>产废单位的责任和义务</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Click="0"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par>
                                <p:cTn id="10" presetID="53" presetClass="entr" presetSubtype="16" fill="hold" nodeType="with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p:cTn id="12" dur="500" fill="hold"/>
                                        <p:tgtEl>
                                          <p:spTgt spid="10"/>
                                        </p:tgtEl>
                                        <p:attrNameLst>
                                          <p:attrName>ppt_w</p:attrName>
                                        </p:attrNameLst>
                                      </p:cBhvr>
                                      <p:tavLst>
                                        <p:tav tm="0">
                                          <p:val>
                                            <p:fltVal val="0"/>
                                          </p:val>
                                        </p:tav>
                                        <p:tav tm="100000">
                                          <p:val>
                                            <p:strVal val="#ppt_w"/>
                                          </p:val>
                                        </p:tav>
                                      </p:tavLst>
                                    </p:anim>
                                    <p:anim calcmode="lin" valueType="num">
                                      <p:cBhvr>
                                        <p:cTn id="13" dur="500" fill="hold"/>
                                        <p:tgtEl>
                                          <p:spTgt spid="10"/>
                                        </p:tgtEl>
                                        <p:attrNameLst>
                                          <p:attrName>ppt_h</p:attrName>
                                        </p:attrNameLst>
                                      </p:cBhvr>
                                      <p:tavLst>
                                        <p:tav tm="0">
                                          <p:val>
                                            <p:fltVal val="0"/>
                                          </p:val>
                                        </p:tav>
                                        <p:tav tm="100000">
                                          <p:val>
                                            <p:strVal val="#ppt_h"/>
                                          </p:val>
                                        </p:tav>
                                      </p:tavLst>
                                    </p:anim>
                                    <p:animEffect transition="in" filter="fade">
                                      <p:cBhvr>
                                        <p:cTn id="14" dur="500"/>
                                        <p:tgtEl>
                                          <p:spTgt spid="10"/>
                                        </p:tgtEl>
                                      </p:cBhvr>
                                    </p:animEffect>
                                  </p:childTnLst>
                                </p:cTn>
                              </p:par>
                              <p:par>
                                <p:cTn id="15" presetID="53" presetClass="entr" presetSubtype="16"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p:cTn id="22" dur="500" fill="hold"/>
                                        <p:tgtEl>
                                          <p:spTgt spid="39"/>
                                        </p:tgtEl>
                                        <p:attrNameLst>
                                          <p:attrName>ppt_w</p:attrName>
                                        </p:attrNameLst>
                                      </p:cBhvr>
                                      <p:tavLst>
                                        <p:tav tm="0">
                                          <p:val>
                                            <p:fltVal val="0"/>
                                          </p:val>
                                        </p:tav>
                                        <p:tav tm="100000">
                                          <p:val>
                                            <p:strVal val="#ppt_w"/>
                                          </p:val>
                                        </p:tav>
                                      </p:tavLst>
                                    </p:anim>
                                    <p:anim calcmode="lin" valueType="num">
                                      <p:cBhvr>
                                        <p:cTn id="23" dur="500" fill="hold"/>
                                        <p:tgtEl>
                                          <p:spTgt spid="39"/>
                                        </p:tgtEl>
                                        <p:attrNameLst>
                                          <p:attrName>ppt_h</p:attrName>
                                        </p:attrNameLst>
                                      </p:cBhvr>
                                      <p:tavLst>
                                        <p:tav tm="0">
                                          <p:val>
                                            <p:fltVal val="0"/>
                                          </p:val>
                                        </p:tav>
                                        <p:tav tm="100000">
                                          <p:val>
                                            <p:strVal val="#ppt_h"/>
                                          </p:val>
                                        </p:tav>
                                      </p:tavLst>
                                    </p:anim>
                                    <p:animEffect transition="in" filter="fade">
                                      <p:cBhvr>
                                        <p:cTn id="24" dur="500"/>
                                        <p:tgtEl>
                                          <p:spTgt spid="39"/>
                                        </p:tgtEl>
                                      </p:cBhvr>
                                    </p:animEffect>
                                  </p:childTnLst>
                                </p:cTn>
                              </p:par>
                            </p:childTnLst>
                          </p:cTn>
                        </p:par>
                        <p:par>
                          <p:cTn id="25" fill="hold">
                            <p:stCondLst>
                              <p:cond delay="500"/>
                            </p:stCondLst>
                            <p:childTnLst>
                              <p:par>
                                <p:cTn id="26" presetID="22" presetClass="entr" presetSubtype="8" fill="hold" grpId="0" nodeType="after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left)">
                                      <p:cBhvr>
                                        <p:cTn id="28" dur="500"/>
                                        <p:tgtEl>
                                          <p:spTgt spid="9"/>
                                        </p:tgtEl>
                                      </p:cBhvr>
                                    </p:animEffect>
                                  </p:childTnLst>
                                </p:cTn>
                              </p:par>
                            </p:childTnLst>
                          </p:cTn>
                        </p:par>
                        <p:par>
                          <p:cTn id="29" fill="hold">
                            <p:stCondLst>
                              <p:cond delay="1000"/>
                            </p:stCondLst>
                            <p:childTnLst>
                              <p:par>
                                <p:cTn id="30" presetID="10" presetClass="entr" presetSubtype="0" fill="hold" grpId="0" nodeType="afterEffect">
                                  <p:stCondLst>
                                    <p:cond delay="0"/>
                                  </p:stCondLst>
                                  <p:childTnLst>
                                    <p:set>
                                      <p:cBhvr>
                                        <p:cTn id="31" dur="1" fill="hold">
                                          <p:stCondLst>
                                            <p:cond delay="0"/>
                                          </p:stCondLst>
                                        </p:cTn>
                                        <p:tgtEl>
                                          <p:spTgt spid="42">
                                            <p:txEl>
                                              <p:pRg st="0" end="0"/>
                                            </p:txEl>
                                          </p:spTgt>
                                        </p:tgtEl>
                                        <p:attrNameLst>
                                          <p:attrName>style.visibility</p:attrName>
                                        </p:attrNameLst>
                                      </p:cBhvr>
                                      <p:to>
                                        <p:strVal val="visible"/>
                                      </p:to>
                                    </p:set>
                                    <p:animEffect transition="in" filter="fade">
                                      <p:cBhvr>
                                        <p:cTn id="32" dur="500"/>
                                        <p:tgtEl>
                                          <p:spTgt spid="42">
                                            <p:txEl>
                                              <p:pRg st="0" end="0"/>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4">
                                            <p:txEl>
                                              <p:pRg st="0" end="0"/>
                                            </p:txEl>
                                          </p:spTgt>
                                        </p:tgtEl>
                                        <p:attrNameLst>
                                          <p:attrName>style.visibility</p:attrName>
                                        </p:attrNameLst>
                                      </p:cBhvr>
                                      <p:to>
                                        <p:strVal val="visible"/>
                                      </p:to>
                                    </p:set>
                                    <p:animEffect transition="in" filter="fade">
                                      <p:cBhvr>
                                        <p:cTn id="35" dur="500"/>
                                        <p:tgtEl>
                                          <p:spTgt spid="44">
                                            <p:txEl>
                                              <p:pRg st="0" end="0"/>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
                                            <p:txEl>
                                              <p:pRg st="0" end="0"/>
                                            </p:txEl>
                                          </p:spTgt>
                                        </p:tgtEl>
                                        <p:attrNameLst>
                                          <p:attrName>style.visibility</p:attrName>
                                        </p:attrNameLst>
                                      </p:cBhvr>
                                      <p:to>
                                        <p:strVal val="visible"/>
                                      </p:to>
                                    </p:set>
                                    <p:animEffect transition="in" filter="fade">
                                      <p:cBhvr>
                                        <p:cTn id="38"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39" grpId="0"/>
      <p:bldP spid="42" grpId="0" build="p"/>
      <p:bldP spid="44" grpId="0" build="p"/>
      <p:bldP spid="2"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3"/>
          <p:cNvSpPr/>
          <p:nvPr/>
        </p:nvSpPr>
        <p:spPr>
          <a:xfrm>
            <a:off x="422257" y="4100176"/>
            <a:ext cx="11992471" cy="485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vi-VN" sz="1900" b="0" i="0" u="none" strike="noStrike" kern="1200" cap="none" spc="0" normalizeH="0" baseline="0" noProof="1">
              <a:ln>
                <a:noFill/>
              </a:ln>
              <a:solidFill>
                <a:schemeClr val="lt1"/>
              </a:solidFill>
              <a:effectLst/>
              <a:uLnTx/>
              <a:uFillTx/>
              <a:latin typeface="+mn-lt"/>
              <a:ea typeface="+mn-ea"/>
              <a:cs typeface="+mn-cs"/>
            </a:endParaRPr>
          </a:p>
        </p:txBody>
      </p:sp>
      <p:grpSp>
        <p:nvGrpSpPr>
          <p:cNvPr id="5" name="Group 22"/>
          <p:cNvGrpSpPr/>
          <p:nvPr/>
        </p:nvGrpSpPr>
        <p:grpSpPr>
          <a:xfrm>
            <a:off x="1572450" y="3768680"/>
            <a:ext cx="681409" cy="683084"/>
            <a:chOff x="2495600" y="3102417"/>
            <a:chExt cx="646764" cy="648072"/>
          </a:xfrm>
        </p:grpSpPr>
        <p:grpSp>
          <p:nvGrpSpPr>
            <p:cNvPr id="81961" name="组合 79"/>
            <p:cNvGrpSpPr/>
            <p:nvPr/>
          </p:nvGrpSpPr>
          <p:grpSpPr>
            <a:xfrm>
              <a:off x="2495600" y="3102417"/>
              <a:ext cx="646764" cy="648072"/>
              <a:chOff x="6379729" y="2488774"/>
              <a:chExt cx="2513016" cy="2513016"/>
            </a:xfrm>
          </p:grpSpPr>
          <p:sp>
            <p:nvSpPr>
              <p:cNvPr id="13"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4"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2" name="椭圆 80"/>
            <p:cNvSpPr/>
            <p:nvPr/>
          </p:nvSpPr>
          <p:spPr bwMode="auto">
            <a:xfrm>
              <a:off x="2631544" y="3238636"/>
              <a:ext cx="374874" cy="375634"/>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1</a:t>
              </a:r>
            </a:p>
          </p:txBody>
        </p:sp>
      </p:grpSp>
      <p:grpSp>
        <p:nvGrpSpPr>
          <p:cNvPr id="8" name="Group 23"/>
          <p:cNvGrpSpPr/>
          <p:nvPr/>
        </p:nvGrpSpPr>
        <p:grpSpPr>
          <a:xfrm>
            <a:off x="4462162" y="3768680"/>
            <a:ext cx="681409" cy="683084"/>
            <a:chOff x="2495600" y="3102417"/>
            <a:chExt cx="646764" cy="648072"/>
          </a:xfrm>
        </p:grpSpPr>
        <p:grpSp>
          <p:nvGrpSpPr>
            <p:cNvPr id="81953" name="组合 79"/>
            <p:cNvGrpSpPr/>
            <p:nvPr/>
          </p:nvGrpSpPr>
          <p:grpSpPr>
            <a:xfrm>
              <a:off x="2495600" y="3102417"/>
              <a:ext cx="646764" cy="648072"/>
              <a:chOff x="6379729" y="2488774"/>
              <a:chExt cx="2513016" cy="2513016"/>
            </a:xfrm>
          </p:grpSpPr>
          <p:sp>
            <p:nvSpPr>
              <p:cNvPr id="1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19"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7" name="椭圆 80"/>
            <p:cNvSpPr/>
            <p:nvPr/>
          </p:nvSpPr>
          <p:spPr bwMode="auto">
            <a:xfrm>
              <a:off x="2631544" y="3238636"/>
              <a:ext cx="374874" cy="375634"/>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2</a:t>
              </a:r>
            </a:p>
          </p:txBody>
        </p:sp>
      </p:grpSp>
      <p:grpSp>
        <p:nvGrpSpPr>
          <p:cNvPr id="11" name="Group 28"/>
          <p:cNvGrpSpPr/>
          <p:nvPr/>
        </p:nvGrpSpPr>
        <p:grpSpPr>
          <a:xfrm>
            <a:off x="7603007" y="3756960"/>
            <a:ext cx="683084" cy="683084"/>
            <a:chOff x="2495600" y="3102417"/>
            <a:chExt cx="646764" cy="648072"/>
          </a:xfrm>
        </p:grpSpPr>
        <p:grpSp>
          <p:nvGrpSpPr>
            <p:cNvPr id="81945" name="组合 79"/>
            <p:cNvGrpSpPr/>
            <p:nvPr/>
          </p:nvGrpSpPr>
          <p:grpSpPr>
            <a:xfrm>
              <a:off x="2495600" y="3102417"/>
              <a:ext cx="646764" cy="648072"/>
              <a:chOff x="6379729" y="2488774"/>
              <a:chExt cx="2513016" cy="2513016"/>
            </a:xfrm>
          </p:grpSpPr>
          <p:sp>
            <p:nvSpPr>
              <p:cNvPr id="23"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4"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2" name="椭圆 80"/>
            <p:cNvSpPr/>
            <p:nvPr/>
          </p:nvSpPr>
          <p:spPr bwMode="auto">
            <a:xfrm>
              <a:off x="2631544" y="3238636"/>
              <a:ext cx="374874" cy="375634"/>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3</a:t>
              </a:r>
            </a:p>
          </p:txBody>
        </p:sp>
      </p:grpSp>
      <p:grpSp>
        <p:nvGrpSpPr>
          <p:cNvPr id="16" name="Group 33"/>
          <p:cNvGrpSpPr/>
          <p:nvPr/>
        </p:nvGrpSpPr>
        <p:grpSpPr>
          <a:xfrm>
            <a:off x="10673535" y="3743566"/>
            <a:ext cx="681409" cy="684758"/>
            <a:chOff x="2495600" y="3102417"/>
            <a:chExt cx="646764" cy="648072"/>
          </a:xfrm>
        </p:grpSpPr>
        <p:grpSp>
          <p:nvGrpSpPr>
            <p:cNvPr id="81937" name="组合 79"/>
            <p:cNvGrpSpPr/>
            <p:nvPr/>
          </p:nvGrpSpPr>
          <p:grpSpPr>
            <a:xfrm>
              <a:off x="2495600" y="3102417"/>
              <a:ext cx="646764" cy="648072"/>
              <a:chOff x="6379729" y="2488774"/>
              <a:chExt cx="2513016" cy="2513016"/>
            </a:xfrm>
          </p:grpSpPr>
          <p:sp>
            <p:nvSpPr>
              <p:cNvPr id="28" name="任意多边形 82"/>
              <p:cNvSpPr/>
              <p:nvPr/>
            </p:nvSpPr>
            <p:spPr>
              <a:xfrm rot="3738964">
                <a:off x="6379729" y="2488774"/>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9" name="任意多边形 83"/>
              <p:cNvSpPr/>
              <p:nvPr/>
            </p:nvSpPr>
            <p:spPr>
              <a:xfrm rot="16377237">
                <a:off x="6397834" y="2506880"/>
                <a:ext cx="2476803" cy="2476801"/>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7" name="椭圆 80"/>
            <p:cNvSpPr/>
            <p:nvPr/>
          </p:nvSpPr>
          <p:spPr bwMode="auto">
            <a:xfrm>
              <a:off x="2631544" y="3238636"/>
              <a:ext cx="374874" cy="375634"/>
            </a:xfrm>
            <a:prstGeom prst="ellipse">
              <a:avLst/>
            </a:prstGeom>
            <a:solidFill>
              <a:schemeClr val="accent4"/>
            </a:solidFill>
            <a:ln w="25400" cap="flat" cmpd="sng" algn="ctr">
              <a:noFill/>
              <a:prstDash val="solid"/>
            </a:ln>
            <a:effectLst>
              <a:innerShdw blurRad="63500" dist="25400" dir="18660000">
                <a:prstClr val="black">
                  <a:alpha val="35000"/>
                </a:prstClr>
              </a:inn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en-US" altLang="zh-CN" sz="19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cs"/>
                </a:rPr>
                <a:t>4</a:t>
              </a:r>
            </a:p>
          </p:txBody>
        </p:sp>
      </p:grpSp>
      <p:sp>
        <p:nvSpPr>
          <p:cNvPr id="39" name="TextBox 56"/>
          <p:cNvSpPr txBox="1"/>
          <p:nvPr/>
        </p:nvSpPr>
        <p:spPr>
          <a:xfrm>
            <a:off x="3943152" y="4975795"/>
            <a:ext cx="2554867" cy="350520"/>
          </a:xfrm>
          <a:prstGeom prst="rect">
            <a:avLst/>
          </a:prstGeom>
          <a:noFill/>
          <a:ln w="9525">
            <a:noFill/>
          </a:ln>
        </p:spPr>
        <p:txBody>
          <a:bodyPr>
            <a:spAutoFit/>
          </a:bodyPr>
          <a:lstStyle/>
          <a:p>
            <a:pPr algn="ctr"/>
            <a:r>
              <a:rPr lang="zh-CN" altLang="en-US" sz="1685" dirty="0">
                <a:latin typeface="微软雅黑" panose="020B0503020204020204" pitchFamily="34" charset="-122"/>
                <a:sym typeface="微软雅黑" panose="020B0503020204020204" pitchFamily="34" charset="-122"/>
              </a:rPr>
              <a:t>建立危险废物管理制度</a:t>
            </a:r>
          </a:p>
        </p:txBody>
      </p:sp>
      <p:sp>
        <p:nvSpPr>
          <p:cNvPr id="40" name="TextBox 57"/>
          <p:cNvSpPr txBox="1"/>
          <p:nvPr/>
        </p:nvSpPr>
        <p:spPr>
          <a:xfrm>
            <a:off x="6914900" y="4975795"/>
            <a:ext cx="2489572" cy="350520"/>
          </a:xfrm>
          <a:prstGeom prst="rect">
            <a:avLst/>
          </a:prstGeom>
          <a:noFill/>
          <a:ln w="9525">
            <a:noFill/>
          </a:ln>
        </p:spPr>
        <p:txBody>
          <a:bodyPr>
            <a:spAutoFit/>
          </a:bodyPr>
          <a:lstStyle/>
          <a:p>
            <a:pPr eaLnBrk="1" hangingPunct="1"/>
            <a:r>
              <a:rPr lang="zh-CN" altLang="en-US" sz="1685" dirty="0">
                <a:latin typeface="微软雅黑" panose="020B0503020204020204" pitchFamily="34" charset="-122"/>
              </a:rPr>
              <a:t>建立危险废物管理台账</a:t>
            </a:r>
            <a:r>
              <a:rPr lang="en-US" altLang="en-US" sz="1685" dirty="0">
                <a:latin typeface="微软雅黑" panose="020B0503020204020204" pitchFamily="34" charset="-122"/>
              </a:rPr>
              <a:t> </a:t>
            </a:r>
          </a:p>
        </p:txBody>
      </p:sp>
      <p:sp>
        <p:nvSpPr>
          <p:cNvPr id="41" name="TextBox 58"/>
          <p:cNvSpPr txBox="1"/>
          <p:nvPr/>
        </p:nvSpPr>
        <p:spPr>
          <a:xfrm>
            <a:off x="10414029" y="4882039"/>
            <a:ext cx="1495083" cy="350520"/>
          </a:xfrm>
          <a:prstGeom prst="rect">
            <a:avLst/>
          </a:prstGeom>
          <a:noFill/>
          <a:ln w="9525">
            <a:noFill/>
          </a:ln>
        </p:spPr>
        <p:txBody>
          <a:bodyPr>
            <a:spAutoFit/>
          </a:bodyPr>
          <a:lstStyle/>
          <a:p>
            <a:pPr eaLnBrk="1" hangingPunct="1"/>
            <a:r>
              <a:rPr lang="zh-CN" altLang="en-US" sz="1685" dirty="0">
                <a:latin typeface="微软雅黑" panose="020B0503020204020204" pitchFamily="34" charset="-122"/>
              </a:rPr>
              <a:t>制定应急预案</a:t>
            </a:r>
          </a:p>
        </p:txBody>
      </p:sp>
      <p:sp>
        <p:nvSpPr>
          <p:cNvPr id="81935" name="Content Placeholder 2"/>
          <p:cNvSpPr txBox="1"/>
          <p:nvPr/>
        </p:nvSpPr>
        <p:spPr>
          <a:xfrm>
            <a:off x="516014" y="4681132"/>
            <a:ext cx="3063831" cy="1553680"/>
          </a:xfrm>
          <a:prstGeom prst="rect">
            <a:avLst/>
          </a:prstGeom>
          <a:noFill/>
          <a:ln w="9525">
            <a:noFill/>
          </a:ln>
        </p:spPr>
        <p:txBody>
          <a:bodyPr/>
          <a:lstStyle/>
          <a:p>
            <a:pPr algn="ctr" eaLnBrk="1" hangingPunct="1">
              <a:lnSpc>
                <a:spcPct val="150000"/>
              </a:lnSpc>
            </a:pPr>
            <a:r>
              <a:rPr lang="en-US" altLang="en-US" sz="1685" dirty="0">
                <a:latin typeface="微软雅黑" panose="020B0503020204020204" pitchFamily="34" charset="-122"/>
              </a:rPr>
              <a:t>建立管理组织机构</a:t>
            </a:r>
            <a:r>
              <a:rPr lang="zh-CN" altLang="en-US" sz="1685" dirty="0">
                <a:latin typeface="微软雅黑" panose="020B0503020204020204" pitchFamily="34" charset="-122"/>
              </a:rPr>
              <a:t>，设立专职或兼职的危险废物管理人员。</a:t>
            </a:r>
          </a:p>
          <a:p>
            <a:pPr algn="ctr" eaLnBrk="1" hangingPunct="1">
              <a:lnSpc>
                <a:spcPct val="90000"/>
              </a:lnSpc>
              <a:spcBef>
                <a:spcPts val="1000"/>
              </a:spcBef>
            </a:pPr>
            <a:endParaRPr lang="en-US" altLang="en-US" sz="1475" dirty="0">
              <a:solidFill>
                <a:srgbClr val="808080"/>
              </a:solidFill>
              <a:latin typeface="微软雅黑" panose="020B0503020204020204" pitchFamily="34" charset="-122"/>
            </a:endParaRPr>
          </a:p>
        </p:txBody>
      </p:sp>
      <p:sp>
        <p:nvSpPr>
          <p:cNvPr id="81936" name="文本框 5"/>
          <p:cNvSpPr txBox="1"/>
          <p:nvPr/>
        </p:nvSpPr>
        <p:spPr>
          <a:xfrm>
            <a:off x="667132" y="1813659"/>
            <a:ext cx="6844030" cy="553085"/>
          </a:xfrm>
          <a:prstGeom prst="rect">
            <a:avLst/>
          </a:prstGeom>
          <a:noFill/>
          <a:ln w="9525">
            <a:noFill/>
          </a:ln>
        </p:spPr>
        <p:txBody>
          <a:bodyPr wrap="square">
            <a:spAutoFit/>
          </a:bodyPr>
          <a:lstStyle/>
          <a:p>
            <a:r>
              <a:rPr lang="zh-CN" altLang="en-US" sz="3000" dirty="0">
                <a:latin typeface="微软雅黑" panose="020B0503020204020204" pitchFamily="34" charset="-122"/>
              </a:rPr>
              <a:t>责任四     建立健全的危险废物管理体系 </a:t>
            </a:r>
          </a:p>
        </p:txBody>
      </p:sp>
      <p:sp>
        <p:nvSpPr>
          <p:cNvPr id="2" name="任意多边形 1"/>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6"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accent1"/>
                </a:solidFill>
                <a:latin typeface="Arial" panose="020B0604020202020204" pitchFamily="34" charset="0"/>
                <a:ea typeface="微软雅黑" panose="020B0503020204020204" pitchFamily="34" charset="-122"/>
                <a:cs typeface="+mn-ea"/>
                <a:sym typeface="Arial" panose="020B0604020202020204" pitchFamily="34" charset="0"/>
              </a:rPr>
              <a:t>    07  </a:t>
            </a:r>
            <a:r>
              <a:rPr lang="zh-CN" altLang="en-US" sz="3000" dirty="0">
                <a:solidFill>
                  <a:schemeClr val="accent1"/>
                </a:solidFill>
                <a:latin typeface="微软雅黑" panose="020B0503020204020204" pitchFamily="34" charset="-122"/>
                <a:sym typeface="+mn-ea"/>
              </a:rPr>
              <a:t>产废单位的责任和义务</a:t>
            </a:r>
            <a:endParaRPr lang="zh-CN" altLang="en-US" sz="3000"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3" presetClass="entr" presetSubtype="16"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par>
                                <p:cTn id="15" presetID="53" presetClass="entr" presetSubtype="16"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p:cTn id="17" dur="500" fill="hold"/>
                                        <p:tgtEl>
                                          <p:spTgt spid="11"/>
                                        </p:tgtEl>
                                        <p:attrNameLst>
                                          <p:attrName>ppt_w</p:attrName>
                                        </p:attrNameLst>
                                      </p:cBhvr>
                                      <p:tavLst>
                                        <p:tav tm="0">
                                          <p:val>
                                            <p:fltVal val="0"/>
                                          </p:val>
                                        </p:tav>
                                        <p:tav tm="100000">
                                          <p:val>
                                            <p:strVal val="#ppt_w"/>
                                          </p:val>
                                        </p:tav>
                                      </p:tavLst>
                                    </p:anim>
                                    <p:anim calcmode="lin" valueType="num">
                                      <p:cBhvr>
                                        <p:cTn id="18" dur="500" fill="hold"/>
                                        <p:tgtEl>
                                          <p:spTgt spid="11"/>
                                        </p:tgtEl>
                                        <p:attrNameLst>
                                          <p:attrName>ppt_h</p:attrName>
                                        </p:attrNameLst>
                                      </p:cBhvr>
                                      <p:tavLst>
                                        <p:tav tm="0">
                                          <p:val>
                                            <p:fltVal val="0"/>
                                          </p:val>
                                        </p:tav>
                                        <p:tav tm="100000">
                                          <p:val>
                                            <p:strVal val="#ppt_h"/>
                                          </p:val>
                                        </p:tav>
                                      </p:tavLst>
                                    </p:anim>
                                    <p:animEffect transition="in" filter="fade">
                                      <p:cBhvr>
                                        <p:cTn id="19" dur="500"/>
                                        <p:tgtEl>
                                          <p:spTgt spid="11"/>
                                        </p:tgtEl>
                                      </p:cBhvr>
                                    </p:animEffect>
                                  </p:childTnLst>
                                </p:cTn>
                              </p:par>
                              <p:par>
                                <p:cTn id="20" presetID="53" presetClass="entr" presetSubtype="16" fill="hold"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9"/>
                                        </p:tgtEl>
                                        <p:attrNameLst>
                                          <p:attrName>style.visibility</p:attrName>
                                        </p:attrNameLst>
                                      </p:cBhvr>
                                      <p:to>
                                        <p:strVal val="visible"/>
                                      </p:to>
                                    </p:set>
                                    <p:anim calcmode="lin" valueType="num">
                                      <p:cBhvr>
                                        <p:cTn id="27" dur="500" fill="hold"/>
                                        <p:tgtEl>
                                          <p:spTgt spid="39"/>
                                        </p:tgtEl>
                                        <p:attrNameLst>
                                          <p:attrName>ppt_w</p:attrName>
                                        </p:attrNameLst>
                                      </p:cBhvr>
                                      <p:tavLst>
                                        <p:tav tm="0">
                                          <p:val>
                                            <p:fltVal val="0"/>
                                          </p:val>
                                        </p:tav>
                                        <p:tav tm="100000">
                                          <p:val>
                                            <p:strVal val="#ppt_w"/>
                                          </p:val>
                                        </p:tav>
                                      </p:tavLst>
                                    </p:anim>
                                    <p:anim calcmode="lin" valueType="num">
                                      <p:cBhvr>
                                        <p:cTn id="28" dur="500" fill="hold"/>
                                        <p:tgtEl>
                                          <p:spTgt spid="39"/>
                                        </p:tgtEl>
                                        <p:attrNameLst>
                                          <p:attrName>ppt_h</p:attrName>
                                        </p:attrNameLst>
                                      </p:cBhvr>
                                      <p:tavLst>
                                        <p:tav tm="0">
                                          <p:val>
                                            <p:fltVal val="0"/>
                                          </p:val>
                                        </p:tav>
                                        <p:tav tm="100000">
                                          <p:val>
                                            <p:strVal val="#ppt_h"/>
                                          </p:val>
                                        </p:tav>
                                      </p:tavLst>
                                    </p:anim>
                                    <p:animEffect transition="in" filter="fade">
                                      <p:cBhvr>
                                        <p:cTn id="29" dur="500"/>
                                        <p:tgtEl>
                                          <p:spTgt spid="39"/>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anim calcmode="lin" valueType="num">
                                      <p:cBhvr>
                                        <p:cTn id="32" dur="500" fill="hold"/>
                                        <p:tgtEl>
                                          <p:spTgt spid="40"/>
                                        </p:tgtEl>
                                        <p:attrNameLst>
                                          <p:attrName>ppt_w</p:attrName>
                                        </p:attrNameLst>
                                      </p:cBhvr>
                                      <p:tavLst>
                                        <p:tav tm="0">
                                          <p:val>
                                            <p:fltVal val="0"/>
                                          </p:val>
                                        </p:tav>
                                        <p:tav tm="100000">
                                          <p:val>
                                            <p:strVal val="#ppt_w"/>
                                          </p:val>
                                        </p:tav>
                                      </p:tavLst>
                                    </p:anim>
                                    <p:anim calcmode="lin" valueType="num">
                                      <p:cBhvr>
                                        <p:cTn id="33" dur="500" fill="hold"/>
                                        <p:tgtEl>
                                          <p:spTgt spid="40"/>
                                        </p:tgtEl>
                                        <p:attrNameLst>
                                          <p:attrName>ppt_h</p:attrName>
                                        </p:attrNameLst>
                                      </p:cBhvr>
                                      <p:tavLst>
                                        <p:tav tm="0">
                                          <p:val>
                                            <p:fltVal val="0"/>
                                          </p:val>
                                        </p:tav>
                                        <p:tav tm="100000">
                                          <p:val>
                                            <p:strVal val="#ppt_h"/>
                                          </p:val>
                                        </p:tav>
                                      </p:tavLst>
                                    </p:anim>
                                    <p:animEffect transition="in" filter="fade">
                                      <p:cBhvr>
                                        <p:cTn id="34" dur="500"/>
                                        <p:tgtEl>
                                          <p:spTgt spid="40"/>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41"/>
                                        </p:tgtEl>
                                        <p:attrNameLst>
                                          <p:attrName>style.visibility</p:attrName>
                                        </p:attrNameLst>
                                      </p:cBhvr>
                                      <p:to>
                                        <p:strVal val="visible"/>
                                      </p:to>
                                    </p:set>
                                    <p:anim calcmode="lin" valueType="num">
                                      <p:cBhvr>
                                        <p:cTn id="37" dur="500" fill="hold"/>
                                        <p:tgtEl>
                                          <p:spTgt spid="41"/>
                                        </p:tgtEl>
                                        <p:attrNameLst>
                                          <p:attrName>ppt_w</p:attrName>
                                        </p:attrNameLst>
                                      </p:cBhvr>
                                      <p:tavLst>
                                        <p:tav tm="0">
                                          <p:val>
                                            <p:fltVal val="0"/>
                                          </p:val>
                                        </p:tav>
                                        <p:tav tm="100000">
                                          <p:val>
                                            <p:strVal val="#ppt_w"/>
                                          </p:val>
                                        </p:tav>
                                      </p:tavLst>
                                    </p:anim>
                                    <p:anim calcmode="lin" valueType="num">
                                      <p:cBhvr>
                                        <p:cTn id="38" dur="500" fill="hold"/>
                                        <p:tgtEl>
                                          <p:spTgt spid="41"/>
                                        </p:tgtEl>
                                        <p:attrNameLst>
                                          <p:attrName>ppt_h</p:attrName>
                                        </p:attrNameLst>
                                      </p:cBhvr>
                                      <p:tavLst>
                                        <p:tav tm="0">
                                          <p:val>
                                            <p:fltVal val="0"/>
                                          </p:val>
                                        </p:tav>
                                        <p:tav tm="100000">
                                          <p:val>
                                            <p:strVal val="#ppt_h"/>
                                          </p:val>
                                        </p:tav>
                                      </p:tavLst>
                                    </p:anim>
                                    <p:animEffect transition="in" filter="fade">
                                      <p:cBhvr>
                                        <p:cTn id="39" dur="500"/>
                                        <p:tgtEl>
                                          <p:spTgt spid="41"/>
                                        </p:tgtEl>
                                      </p:cBhvr>
                                    </p:animEffect>
                                  </p:childTnLst>
                                </p:cTn>
                              </p:par>
                            </p:childTnLst>
                          </p:cTn>
                        </p:par>
                        <p:par>
                          <p:cTn id="40" fill="hold">
                            <p:stCondLst>
                              <p:cond delay="500"/>
                            </p:stCondLst>
                            <p:childTnLst>
                              <p:par>
                                <p:cTn id="41" presetID="22" presetClass="entr" presetSubtype="8" fill="hold" grpId="0" nodeType="after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wipe(left)">
                                      <p:cBhvr>
                                        <p:cTn id="4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39" grpId="0"/>
      <p:bldP spid="40" grpId="0"/>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259"/>
          <p:cNvSpPr>
            <a:spLocks noChangeArrowheads="1"/>
          </p:cNvSpPr>
          <p:nvPr/>
        </p:nvSpPr>
        <p:spPr bwMode="auto">
          <a:xfrm>
            <a:off x="1908482" y="2143395"/>
            <a:ext cx="2196442" cy="1861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ctr">
              <a:buNone/>
            </a:pPr>
            <a:r>
              <a:rPr lang="en-US" altLang="zh-CN" sz="11500" b="1" cap="all" spc="300" dirty="0">
                <a:solidFill>
                  <a:schemeClr val="accent1"/>
                </a:solidFill>
                <a:latin typeface="+mj-ea"/>
                <a:ea typeface="+mj-ea"/>
                <a:cs typeface="Arial" panose="020B0604020202020204" pitchFamily="34" charset="0"/>
              </a:rPr>
              <a:t>02</a:t>
            </a:r>
          </a:p>
        </p:txBody>
      </p:sp>
      <p:sp>
        <p:nvSpPr>
          <p:cNvPr id="6" name="Freeform 6"/>
          <p:cNvSpPr/>
          <p:nvPr/>
        </p:nvSpPr>
        <p:spPr bwMode="auto">
          <a:xfrm>
            <a:off x="354" y="5397910"/>
            <a:ext cx="12858044" cy="1834739"/>
          </a:xfrm>
          <a:custGeom>
            <a:avLst/>
            <a:gdLst>
              <a:gd name="T0" fmla="*/ 1115 w 5702"/>
              <a:gd name="T1" fmla="*/ 0 h 1219"/>
              <a:gd name="T2" fmla="*/ 1277 w 5702"/>
              <a:gd name="T3" fmla="*/ 0 h 1219"/>
              <a:gd name="T4" fmla="*/ 1428 w 5702"/>
              <a:gd name="T5" fmla="*/ 2 h 1219"/>
              <a:gd name="T6" fmla="*/ 1569 w 5702"/>
              <a:gd name="T7" fmla="*/ 2 h 1219"/>
              <a:gd name="T8" fmla="*/ 1698 w 5702"/>
              <a:gd name="T9" fmla="*/ 4 h 1219"/>
              <a:gd name="T10" fmla="*/ 1816 w 5702"/>
              <a:gd name="T11" fmla="*/ 6 h 1219"/>
              <a:gd name="T12" fmla="*/ 1922 w 5702"/>
              <a:gd name="T13" fmla="*/ 7 h 1219"/>
              <a:gd name="T14" fmla="*/ 2018 w 5702"/>
              <a:gd name="T15" fmla="*/ 11 h 1219"/>
              <a:gd name="T16" fmla="*/ 2102 w 5702"/>
              <a:gd name="T17" fmla="*/ 14 h 1219"/>
              <a:gd name="T18" fmla="*/ 2201 w 5702"/>
              <a:gd name="T19" fmla="*/ 20 h 1219"/>
              <a:gd name="T20" fmla="*/ 2293 w 5702"/>
              <a:gd name="T21" fmla="*/ 32 h 1219"/>
              <a:gd name="T22" fmla="*/ 2375 w 5702"/>
              <a:gd name="T23" fmla="*/ 46 h 1219"/>
              <a:gd name="T24" fmla="*/ 2452 w 5702"/>
              <a:gd name="T25" fmla="*/ 63 h 1219"/>
              <a:gd name="T26" fmla="*/ 2518 w 5702"/>
              <a:gd name="T27" fmla="*/ 84 h 1219"/>
              <a:gd name="T28" fmla="*/ 2579 w 5702"/>
              <a:gd name="T29" fmla="*/ 107 h 1219"/>
              <a:gd name="T30" fmla="*/ 2633 w 5702"/>
              <a:gd name="T31" fmla="*/ 131 h 1219"/>
              <a:gd name="T32" fmla="*/ 2680 w 5702"/>
              <a:gd name="T33" fmla="*/ 157 h 1219"/>
              <a:gd name="T34" fmla="*/ 2722 w 5702"/>
              <a:gd name="T35" fmla="*/ 185 h 1219"/>
              <a:gd name="T36" fmla="*/ 2756 w 5702"/>
              <a:gd name="T37" fmla="*/ 213 h 1219"/>
              <a:gd name="T38" fmla="*/ 2788 w 5702"/>
              <a:gd name="T39" fmla="*/ 241 h 1219"/>
              <a:gd name="T40" fmla="*/ 2812 w 5702"/>
              <a:gd name="T41" fmla="*/ 269 h 1219"/>
              <a:gd name="T42" fmla="*/ 2835 w 5702"/>
              <a:gd name="T43" fmla="*/ 295 h 1219"/>
              <a:gd name="T44" fmla="*/ 2852 w 5702"/>
              <a:gd name="T45" fmla="*/ 319 h 1219"/>
              <a:gd name="T46" fmla="*/ 2868 w 5702"/>
              <a:gd name="T47" fmla="*/ 295 h 1219"/>
              <a:gd name="T48" fmla="*/ 2891 w 5702"/>
              <a:gd name="T49" fmla="*/ 269 h 1219"/>
              <a:gd name="T50" fmla="*/ 2915 w 5702"/>
              <a:gd name="T51" fmla="*/ 241 h 1219"/>
              <a:gd name="T52" fmla="*/ 2946 w 5702"/>
              <a:gd name="T53" fmla="*/ 213 h 1219"/>
              <a:gd name="T54" fmla="*/ 2981 w 5702"/>
              <a:gd name="T55" fmla="*/ 185 h 1219"/>
              <a:gd name="T56" fmla="*/ 3023 w 5702"/>
              <a:gd name="T57" fmla="*/ 157 h 1219"/>
              <a:gd name="T58" fmla="*/ 3070 w 5702"/>
              <a:gd name="T59" fmla="*/ 131 h 1219"/>
              <a:gd name="T60" fmla="*/ 3124 w 5702"/>
              <a:gd name="T61" fmla="*/ 107 h 1219"/>
              <a:gd name="T62" fmla="*/ 3185 w 5702"/>
              <a:gd name="T63" fmla="*/ 84 h 1219"/>
              <a:gd name="T64" fmla="*/ 3253 w 5702"/>
              <a:gd name="T65" fmla="*/ 63 h 1219"/>
              <a:gd name="T66" fmla="*/ 3328 w 5702"/>
              <a:gd name="T67" fmla="*/ 46 h 1219"/>
              <a:gd name="T68" fmla="*/ 3409 w 5702"/>
              <a:gd name="T69" fmla="*/ 32 h 1219"/>
              <a:gd name="T70" fmla="*/ 3502 w 5702"/>
              <a:gd name="T71" fmla="*/ 20 h 1219"/>
              <a:gd name="T72" fmla="*/ 3601 w 5702"/>
              <a:gd name="T73" fmla="*/ 14 h 1219"/>
              <a:gd name="T74" fmla="*/ 3684 w 5702"/>
              <a:gd name="T75" fmla="*/ 11 h 1219"/>
              <a:gd name="T76" fmla="*/ 3780 w 5702"/>
              <a:gd name="T77" fmla="*/ 7 h 1219"/>
              <a:gd name="T78" fmla="*/ 3886 w 5702"/>
              <a:gd name="T79" fmla="*/ 6 h 1219"/>
              <a:gd name="T80" fmla="*/ 4005 w 5702"/>
              <a:gd name="T81" fmla="*/ 4 h 1219"/>
              <a:gd name="T82" fmla="*/ 4134 w 5702"/>
              <a:gd name="T83" fmla="*/ 2 h 1219"/>
              <a:gd name="T84" fmla="*/ 4275 w 5702"/>
              <a:gd name="T85" fmla="*/ 2 h 1219"/>
              <a:gd name="T86" fmla="*/ 4426 w 5702"/>
              <a:gd name="T87" fmla="*/ 0 h 1219"/>
              <a:gd name="T88" fmla="*/ 4588 w 5702"/>
              <a:gd name="T89" fmla="*/ 0 h 1219"/>
              <a:gd name="T90" fmla="*/ 4799 w 5702"/>
              <a:gd name="T91" fmla="*/ 0 h 1219"/>
              <a:gd name="T92" fmla="*/ 4999 w 5702"/>
              <a:gd name="T93" fmla="*/ 2 h 1219"/>
              <a:gd name="T94" fmla="*/ 5189 w 5702"/>
              <a:gd name="T95" fmla="*/ 4 h 1219"/>
              <a:gd name="T96" fmla="*/ 5368 w 5702"/>
              <a:gd name="T97" fmla="*/ 6 h 1219"/>
              <a:gd name="T98" fmla="*/ 5541 w 5702"/>
              <a:gd name="T99" fmla="*/ 7 h 1219"/>
              <a:gd name="T100" fmla="*/ 5702 w 5702"/>
              <a:gd name="T101" fmla="*/ 9 h 1219"/>
              <a:gd name="T102" fmla="*/ 5702 w 5702"/>
              <a:gd name="T103" fmla="*/ 1219 h 1219"/>
              <a:gd name="T104" fmla="*/ 0 w 5702"/>
              <a:gd name="T105" fmla="*/ 1219 h 1219"/>
              <a:gd name="T106" fmla="*/ 0 w 5702"/>
              <a:gd name="T107" fmla="*/ 9 h 1219"/>
              <a:gd name="T108" fmla="*/ 164 w 5702"/>
              <a:gd name="T109" fmla="*/ 7 h 1219"/>
              <a:gd name="T110" fmla="*/ 335 w 5702"/>
              <a:gd name="T111" fmla="*/ 6 h 1219"/>
              <a:gd name="T112" fmla="*/ 514 w 5702"/>
              <a:gd name="T113" fmla="*/ 4 h 1219"/>
              <a:gd name="T114" fmla="*/ 704 w 5702"/>
              <a:gd name="T115" fmla="*/ 2 h 1219"/>
              <a:gd name="T116" fmla="*/ 904 w 5702"/>
              <a:gd name="T117" fmla="*/ 0 h 1219"/>
              <a:gd name="T118" fmla="*/ 1115 w 5702"/>
              <a:gd name="T119" fmla="*/ 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5702" h="1219">
                <a:moveTo>
                  <a:pt x="1115" y="0"/>
                </a:moveTo>
                <a:lnTo>
                  <a:pt x="1277" y="0"/>
                </a:lnTo>
                <a:lnTo>
                  <a:pt x="1428" y="2"/>
                </a:lnTo>
                <a:lnTo>
                  <a:pt x="1569" y="2"/>
                </a:lnTo>
                <a:lnTo>
                  <a:pt x="1698" y="4"/>
                </a:lnTo>
                <a:lnTo>
                  <a:pt x="1816" y="6"/>
                </a:lnTo>
                <a:lnTo>
                  <a:pt x="1922" y="7"/>
                </a:lnTo>
                <a:lnTo>
                  <a:pt x="2018" y="11"/>
                </a:lnTo>
                <a:lnTo>
                  <a:pt x="2102" y="14"/>
                </a:lnTo>
                <a:lnTo>
                  <a:pt x="2201" y="20"/>
                </a:lnTo>
                <a:lnTo>
                  <a:pt x="2293" y="32"/>
                </a:lnTo>
                <a:lnTo>
                  <a:pt x="2375" y="46"/>
                </a:lnTo>
                <a:lnTo>
                  <a:pt x="2452" y="63"/>
                </a:lnTo>
                <a:lnTo>
                  <a:pt x="2518" y="84"/>
                </a:lnTo>
                <a:lnTo>
                  <a:pt x="2579" y="107"/>
                </a:lnTo>
                <a:lnTo>
                  <a:pt x="2633" y="131"/>
                </a:lnTo>
                <a:lnTo>
                  <a:pt x="2680" y="157"/>
                </a:lnTo>
                <a:lnTo>
                  <a:pt x="2722" y="185"/>
                </a:lnTo>
                <a:lnTo>
                  <a:pt x="2756" y="213"/>
                </a:lnTo>
                <a:lnTo>
                  <a:pt x="2788" y="241"/>
                </a:lnTo>
                <a:lnTo>
                  <a:pt x="2812" y="269"/>
                </a:lnTo>
                <a:lnTo>
                  <a:pt x="2835" y="295"/>
                </a:lnTo>
                <a:lnTo>
                  <a:pt x="2852" y="319"/>
                </a:lnTo>
                <a:lnTo>
                  <a:pt x="2868" y="295"/>
                </a:lnTo>
                <a:lnTo>
                  <a:pt x="2891" y="269"/>
                </a:lnTo>
                <a:lnTo>
                  <a:pt x="2915" y="241"/>
                </a:lnTo>
                <a:lnTo>
                  <a:pt x="2946" y="213"/>
                </a:lnTo>
                <a:lnTo>
                  <a:pt x="2981" y="185"/>
                </a:lnTo>
                <a:lnTo>
                  <a:pt x="3023" y="157"/>
                </a:lnTo>
                <a:lnTo>
                  <a:pt x="3070" y="131"/>
                </a:lnTo>
                <a:lnTo>
                  <a:pt x="3124" y="107"/>
                </a:lnTo>
                <a:lnTo>
                  <a:pt x="3185" y="84"/>
                </a:lnTo>
                <a:lnTo>
                  <a:pt x="3253" y="63"/>
                </a:lnTo>
                <a:lnTo>
                  <a:pt x="3328" y="46"/>
                </a:lnTo>
                <a:lnTo>
                  <a:pt x="3409" y="32"/>
                </a:lnTo>
                <a:lnTo>
                  <a:pt x="3502" y="20"/>
                </a:lnTo>
                <a:lnTo>
                  <a:pt x="3601" y="14"/>
                </a:lnTo>
                <a:lnTo>
                  <a:pt x="3684" y="11"/>
                </a:lnTo>
                <a:lnTo>
                  <a:pt x="3780" y="7"/>
                </a:lnTo>
                <a:lnTo>
                  <a:pt x="3886" y="6"/>
                </a:lnTo>
                <a:lnTo>
                  <a:pt x="4005" y="4"/>
                </a:lnTo>
                <a:lnTo>
                  <a:pt x="4134" y="2"/>
                </a:lnTo>
                <a:lnTo>
                  <a:pt x="4275" y="2"/>
                </a:lnTo>
                <a:lnTo>
                  <a:pt x="4426" y="0"/>
                </a:lnTo>
                <a:lnTo>
                  <a:pt x="4588" y="0"/>
                </a:lnTo>
                <a:lnTo>
                  <a:pt x="4799" y="0"/>
                </a:lnTo>
                <a:lnTo>
                  <a:pt x="4999" y="2"/>
                </a:lnTo>
                <a:lnTo>
                  <a:pt x="5189" y="4"/>
                </a:lnTo>
                <a:lnTo>
                  <a:pt x="5368" y="6"/>
                </a:lnTo>
                <a:lnTo>
                  <a:pt x="5541" y="7"/>
                </a:lnTo>
                <a:lnTo>
                  <a:pt x="5702" y="9"/>
                </a:lnTo>
                <a:lnTo>
                  <a:pt x="5702" y="1219"/>
                </a:lnTo>
                <a:lnTo>
                  <a:pt x="0" y="1219"/>
                </a:lnTo>
                <a:lnTo>
                  <a:pt x="0" y="9"/>
                </a:lnTo>
                <a:lnTo>
                  <a:pt x="164" y="7"/>
                </a:lnTo>
                <a:lnTo>
                  <a:pt x="335" y="6"/>
                </a:lnTo>
                <a:lnTo>
                  <a:pt x="514" y="4"/>
                </a:lnTo>
                <a:lnTo>
                  <a:pt x="704" y="2"/>
                </a:lnTo>
                <a:lnTo>
                  <a:pt x="904" y="0"/>
                </a:lnTo>
                <a:lnTo>
                  <a:pt x="1115"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7" name="Freeform 7"/>
          <p:cNvSpPr/>
          <p:nvPr/>
        </p:nvSpPr>
        <p:spPr bwMode="auto">
          <a:xfrm>
            <a:off x="354" y="5128493"/>
            <a:ext cx="12858044" cy="593017"/>
          </a:xfrm>
          <a:custGeom>
            <a:avLst/>
            <a:gdLst>
              <a:gd name="T0" fmla="*/ 1184 w 5702"/>
              <a:gd name="T1" fmla="*/ 0 h 394"/>
              <a:gd name="T2" fmla="*/ 1492 w 5702"/>
              <a:gd name="T3" fmla="*/ 2 h 394"/>
              <a:gd name="T4" fmla="*/ 1754 w 5702"/>
              <a:gd name="T5" fmla="*/ 5 h 394"/>
              <a:gd name="T6" fmla="*/ 1968 w 5702"/>
              <a:gd name="T7" fmla="*/ 11 h 394"/>
              <a:gd name="T8" fmla="*/ 2156 w 5702"/>
              <a:gd name="T9" fmla="*/ 19 h 394"/>
              <a:gd name="T10" fmla="*/ 2333 w 5702"/>
              <a:gd name="T11" fmla="*/ 42 h 394"/>
              <a:gd name="T12" fmla="*/ 2480 w 5702"/>
              <a:gd name="T13" fmla="*/ 78 h 394"/>
              <a:gd name="T14" fmla="*/ 2598 w 5702"/>
              <a:gd name="T15" fmla="*/ 122 h 394"/>
              <a:gd name="T16" fmla="*/ 2690 w 5702"/>
              <a:gd name="T17" fmla="*/ 172 h 394"/>
              <a:gd name="T18" fmla="*/ 2763 w 5702"/>
              <a:gd name="T19" fmla="*/ 225 h 394"/>
              <a:gd name="T20" fmla="*/ 2816 w 5702"/>
              <a:gd name="T21" fmla="*/ 277 h 394"/>
              <a:gd name="T22" fmla="*/ 2852 w 5702"/>
              <a:gd name="T23" fmla="*/ 326 h 394"/>
              <a:gd name="T24" fmla="*/ 2887 w 5702"/>
              <a:gd name="T25" fmla="*/ 277 h 394"/>
              <a:gd name="T26" fmla="*/ 2939 w 5702"/>
              <a:gd name="T27" fmla="*/ 225 h 394"/>
              <a:gd name="T28" fmla="*/ 3012 w 5702"/>
              <a:gd name="T29" fmla="*/ 172 h 394"/>
              <a:gd name="T30" fmla="*/ 3105 w 5702"/>
              <a:gd name="T31" fmla="*/ 122 h 394"/>
              <a:gd name="T32" fmla="*/ 3223 w 5702"/>
              <a:gd name="T33" fmla="*/ 78 h 394"/>
              <a:gd name="T34" fmla="*/ 3369 w 5702"/>
              <a:gd name="T35" fmla="*/ 42 h 394"/>
              <a:gd name="T36" fmla="*/ 3547 w 5702"/>
              <a:gd name="T37" fmla="*/ 19 h 394"/>
              <a:gd name="T38" fmla="*/ 3735 w 5702"/>
              <a:gd name="T39" fmla="*/ 11 h 394"/>
              <a:gd name="T40" fmla="*/ 3949 w 5702"/>
              <a:gd name="T41" fmla="*/ 5 h 394"/>
              <a:gd name="T42" fmla="*/ 4210 w 5702"/>
              <a:gd name="T43" fmla="*/ 2 h 394"/>
              <a:gd name="T44" fmla="*/ 4519 w 5702"/>
              <a:gd name="T45" fmla="*/ 0 h 394"/>
              <a:gd name="T46" fmla="*/ 4907 w 5702"/>
              <a:gd name="T47" fmla="*/ 0 h 394"/>
              <a:gd name="T48" fmla="*/ 5318 w 5702"/>
              <a:gd name="T49" fmla="*/ 2 h 394"/>
              <a:gd name="T50" fmla="*/ 5702 w 5702"/>
              <a:gd name="T51" fmla="*/ 5 h 394"/>
              <a:gd name="T52" fmla="*/ 5513 w 5702"/>
              <a:gd name="T53" fmla="*/ 72 h 394"/>
              <a:gd name="T54" fmla="*/ 5116 w 5702"/>
              <a:gd name="T55" fmla="*/ 70 h 394"/>
              <a:gd name="T56" fmla="*/ 4689 w 5702"/>
              <a:gd name="T57" fmla="*/ 68 h 394"/>
              <a:gd name="T58" fmla="*/ 4358 w 5702"/>
              <a:gd name="T59" fmla="*/ 70 h 394"/>
              <a:gd name="T60" fmla="*/ 4073 w 5702"/>
              <a:gd name="T61" fmla="*/ 72 h 394"/>
              <a:gd name="T62" fmla="*/ 3836 w 5702"/>
              <a:gd name="T63" fmla="*/ 75 h 394"/>
              <a:gd name="T64" fmla="*/ 3648 w 5702"/>
              <a:gd name="T65" fmla="*/ 80 h 394"/>
              <a:gd name="T66" fmla="*/ 3455 w 5702"/>
              <a:gd name="T67" fmla="*/ 98 h 394"/>
              <a:gd name="T68" fmla="*/ 3293 w 5702"/>
              <a:gd name="T69" fmla="*/ 127 h 394"/>
              <a:gd name="T70" fmla="*/ 3162 w 5702"/>
              <a:gd name="T71" fmla="*/ 167 h 394"/>
              <a:gd name="T72" fmla="*/ 3056 w 5702"/>
              <a:gd name="T73" fmla="*/ 214 h 394"/>
              <a:gd name="T74" fmla="*/ 2974 w 5702"/>
              <a:gd name="T75" fmla="*/ 266 h 394"/>
              <a:gd name="T76" fmla="*/ 2911 w 5702"/>
              <a:gd name="T77" fmla="*/ 320 h 394"/>
              <a:gd name="T78" fmla="*/ 2868 w 5702"/>
              <a:gd name="T79" fmla="*/ 371 h 394"/>
              <a:gd name="T80" fmla="*/ 2835 w 5702"/>
              <a:gd name="T81" fmla="*/ 371 h 394"/>
              <a:gd name="T82" fmla="*/ 2791 w 5702"/>
              <a:gd name="T83" fmla="*/ 320 h 394"/>
              <a:gd name="T84" fmla="*/ 2730 w 5702"/>
              <a:gd name="T85" fmla="*/ 266 h 394"/>
              <a:gd name="T86" fmla="*/ 2647 w 5702"/>
              <a:gd name="T87" fmla="*/ 214 h 394"/>
              <a:gd name="T88" fmla="*/ 2542 w 5702"/>
              <a:gd name="T89" fmla="*/ 167 h 394"/>
              <a:gd name="T90" fmla="*/ 2410 w 5702"/>
              <a:gd name="T91" fmla="*/ 127 h 394"/>
              <a:gd name="T92" fmla="*/ 2248 w 5702"/>
              <a:gd name="T93" fmla="*/ 98 h 394"/>
              <a:gd name="T94" fmla="*/ 2055 w 5702"/>
              <a:gd name="T95" fmla="*/ 80 h 394"/>
              <a:gd name="T96" fmla="*/ 1867 w 5702"/>
              <a:gd name="T97" fmla="*/ 75 h 394"/>
              <a:gd name="T98" fmla="*/ 1630 w 5702"/>
              <a:gd name="T99" fmla="*/ 72 h 394"/>
              <a:gd name="T100" fmla="*/ 1344 w 5702"/>
              <a:gd name="T101" fmla="*/ 70 h 394"/>
              <a:gd name="T102" fmla="*/ 1014 w 5702"/>
              <a:gd name="T103" fmla="*/ 68 h 394"/>
              <a:gd name="T104" fmla="*/ 587 w 5702"/>
              <a:gd name="T105" fmla="*/ 70 h 394"/>
              <a:gd name="T106" fmla="*/ 190 w 5702"/>
              <a:gd name="T107" fmla="*/ 72 h 394"/>
              <a:gd name="T108" fmla="*/ 0 w 5702"/>
              <a:gd name="T109" fmla="*/ 5 h 394"/>
              <a:gd name="T110" fmla="*/ 385 w 5702"/>
              <a:gd name="T111" fmla="*/ 2 h 394"/>
              <a:gd name="T112" fmla="*/ 796 w 5702"/>
              <a:gd name="T113" fmla="*/ 0 h 3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702" h="394">
                <a:moveTo>
                  <a:pt x="1014" y="0"/>
                </a:moveTo>
                <a:lnTo>
                  <a:pt x="1184" y="0"/>
                </a:lnTo>
                <a:lnTo>
                  <a:pt x="1344" y="0"/>
                </a:lnTo>
                <a:lnTo>
                  <a:pt x="1492" y="2"/>
                </a:lnTo>
                <a:lnTo>
                  <a:pt x="1630" y="4"/>
                </a:lnTo>
                <a:lnTo>
                  <a:pt x="1754" y="5"/>
                </a:lnTo>
                <a:lnTo>
                  <a:pt x="1867" y="7"/>
                </a:lnTo>
                <a:lnTo>
                  <a:pt x="1968" y="11"/>
                </a:lnTo>
                <a:lnTo>
                  <a:pt x="2055" y="12"/>
                </a:lnTo>
                <a:lnTo>
                  <a:pt x="2156" y="19"/>
                </a:lnTo>
                <a:lnTo>
                  <a:pt x="2248" y="30"/>
                </a:lnTo>
                <a:lnTo>
                  <a:pt x="2333" y="42"/>
                </a:lnTo>
                <a:lnTo>
                  <a:pt x="2410" y="59"/>
                </a:lnTo>
                <a:lnTo>
                  <a:pt x="2480" y="78"/>
                </a:lnTo>
                <a:lnTo>
                  <a:pt x="2542" y="99"/>
                </a:lnTo>
                <a:lnTo>
                  <a:pt x="2598" y="122"/>
                </a:lnTo>
                <a:lnTo>
                  <a:pt x="2647" y="146"/>
                </a:lnTo>
                <a:lnTo>
                  <a:pt x="2690" y="172"/>
                </a:lnTo>
                <a:lnTo>
                  <a:pt x="2730" y="199"/>
                </a:lnTo>
                <a:lnTo>
                  <a:pt x="2763" y="225"/>
                </a:lnTo>
                <a:lnTo>
                  <a:pt x="2791" y="253"/>
                </a:lnTo>
                <a:lnTo>
                  <a:pt x="2816" y="277"/>
                </a:lnTo>
                <a:lnTo>
                  <a:pt x="2835" y="303"/>
                </a:lnTo>
                <a:lnTo>
                  <a:pt x="2852" y="326"/>
                </a:lnTo>
                <a:lnTo>
                  <a:pt x="2868" y="303"/>
                </a:lnTo>
                <a:lnTo>
                  <a:pt x="2887" y="277"/>
                </a:lnTo>
                <a:lnTo>
                  <a:pt x="2911" y="253"/>
                </a:lnTo>
                <a:lnTo>
                  <a:pt x="2939" y="225"/>
                </a:lnTo>
                <a:lnTo>
                  <a:pt x="2974" y="199"/>
                </a:lnTo>
                <a:lnTo>
                  <a:pt x="3012" y="172"/>
                </a:lnTo>
                <a:lnTo>
                  <a:pt x="3056" y="146"/>
                </a:lnTo>
                <a:lnTo>
                  <a:pt x="3105" y="122"/>
                </a:lnTo>
                <a:lnTo>
                  <a:pt x="3162" y="99"/>
                </a:lnTo>
                <a:lnTo>
                  <a:pt x="3223" y="78"/>
                </a:lnTo>
                <a:lnTo>
                  <a:pt x="3293" y="59"/>
                </a:lnTo>
                <a:lnTo>
                  <a:pt x="3369" y="42"/>
                </a:lnTo>
                <a:lnTo>
                  <a:pt x="3455" y="30"/>
                </a:lnTo>
                <a:lnTo>
                  <a:pt x="3547" y="19"/>
                </a:lnTo>
                <a:lnTo>
                  <a:pt x="3648" y="12"/>
                </a:lnTo>
                <a:lnTo>
                  <a:pt x="3735" y="11"/>
                </a:lnTo>
                <a:lnTo>
                  <a:pt x="3836" y="7"/>
                </a:lnTo>
                <a:lnTo>
                  <a:pt x="3949" y="5"/>
                </a:lnTo>
                <a:lnTo>
                  <a:pt x="4073" y="4"/>
                </a:lnTo>
                <a:lnTo>
                  <a:pt x="4210" y="2"/>
                </a:lnTo>
                <a:lnTo>
                  <a:pt x="4358" y="0"/>
                </a:lnTo>
                <a:lnTo>
                  <a:pt x="4519" y="0"/>
                </a:lnTo>
                <a:lnTo>
                  <a:pt x="4689" y="0"/>
                </a:lnTo>
                <a:lnTo>
                  <a:pt x="4907" y="0"/>
                </a:lnTo>
                <a:lnTo>
                  <a:pt x="5116" y="2"/>
                </a:lnTo>
                <a:lnTo>
                  <a:pt x="5318" y="2"/>
                </a:lnTo>
                <a:lnTo>
                  <a:pt x="5513" y="4"/>
                </a:lnTo>
                <a:lnTo>
                  <a:pt x="5702" y="5"/>
                </a:lnTo>
                <a:lnTo>
                  <a:pt x="5702" y="73"/>
                </a:lnTo>
                <a:lnTo>
                  <a:pt x="5513" y="72"/>
                </a:lnTo>
                <a:lnTo>
                  <a:pt x="5318" y="70"/>
                </a:lnTo>
                <a:lnTo>
                  <a:pt x="5116" y="70"/>
                </a:lnTo>
                <a:lnTo>
                  <a:pt x="4907" y="68"/>
                </a:lnTo>
                <a:lnTo>
                  <a:pt x="4689" y="68"/>
                </a:lnTo>
                <a:lnTo>
                  <a:pt x="4519" y="68"/>
                </a:lnTo>
                <a:lnTo>
                  <a:pt x="4358" y="70"/>
                </a:lnTo>
                <a:lnTo>
                  <a:pt x="4210" y="70"/>
                </a:lnTo>
                <a:lnTo>
                  <a:pt x="4073" y="72"/>
                </a:lnTo>
                <a:lnTo>
                  <a:pt x="3949" y="73"/>
                </a:lnTo>
                <a:lnTo>
                  <a:pt x="3836" y="75"/>
                </a:lnTo>
                <a:lnTo>
                  <a:pt x="3735" y="78"/>
                </a:lnTo>
                <a:lnTo>
                  <a:pt x="3648" y="80"/>
                </a:lnTo>
                <a:lnTo>
                  <a:pt x="3547" y="87"/>
                </a:lnTo>
                <a:lnTo>
                  <a:pt x="3455" y="98"/>
                </a:lnTo>
                <a:lnTo>
                  <a:pt x="3369" y="110"/>
                </a:lnTo>
                <a:lnTo>
                  <a:pt x="3293" y="127"/>
                </a:lnTo>
                <a:lnTo>
                  <a:pt x="3223" y="146"/>
                </a:lnTo>
                <a:lnTo>
                  <a:pt x="3162" y="167"/>
                </a:lnTo>
                <a:lnTo>
                  <a:pt x="3105" y="190"/>
                </a:lnTo>
                <a:lnTo>
                  <a:pt x="3056" y="214"/>
                </a:lnTo>
                <a:lnTo>
                  <a:pt x="3012" y="240"/>
                </a:lnTo>
                <a:lnTo>
                  <a:pt x="2974" y="266"/>
                </a:lnTo>
                <a:lnTo>
                  <a:pt x="2939" y="293"/>
                </a:lnTo>
                <a:lnTo>
                  <a:pt x="2911" y="320"/>
                </a:lnTo>
                <a:lnTo>
                  <a:pt x="2887" y="345"/>
                </a:lnTo>
                <a:lnTo>
                  <a:pt x="2868" y="371"/>
                </a:lnTo>
                <a:lnTo>
                  <a:pt x="2852" y="394"/>
                </a:lnTo>
                <a:lnTo>
                  <a:pt x="2835" y="371"/>
                </a:lnTo>
                <a:lnTo>
                  <a:pt x="2816" y="345"/>
                </a:lnTo>
                <a:lnTo>
                  <a:pt x="2791" y="320"/>
                </a:lnTo>
                <a:lnTo>
                  <a:pt x="2763" y="293"/>
                </a:lnTo>
                <a:lnTo>
                  <a:pt x="2730" y="266"/>
                </a:lnTo>
                <a:lnTo>
                  <a:pt x="2690" y="240"/>
                </a:lnTo>
                <a:lnTo>
                  <a:pt x="2647" y="214"/>
                </a:lnTo>
                <a:lnTo>
                  <a:pt x="2598" y="190"/>
                </a:lnTo>
                <a:lnTo>
                  <a:pt x="2542" y="167"/>
                </a:lnTo>
                <a:lnTo>
                  <a:pt x="2480" y="146"/>
                </a:lnTo>
                <a:lnTo>
                  <a:pt x="2410" y="127"/>
                </a:lnTo>
                <a:lnTo>
                  <a:pt x="2333" y="110"/>
                </a:lnTo>
                <a:lnTo>
                  <a:pt x="2248" y="98"/>
                </a:lnTo>
                <a:lnTo>
                  <a:pt x="2156" y="87"/>
                </a:lnTo>
                <a:lnTo>
                  <a:pt x="2055" y="80"/>
                </a:lnTo>
                <a:lnTo>
                  <a:pt x="1968" y="78"/>
                </a:lnTo>
                <a:lnTo>
                  <a:pt x="1867" y="75"/>
                </a:lnTo>
                <a:lnTo>
                  <a:pt x="1754" y="73"/>
                </a:lnTo>
                <a:lnTo>
                  <a:pt x="1630" y="72"/>
                </a:lnTo>
                <a:lnTo>
                  <a:pt x="1492" y="70"/>
                </a:lnTo>
                <a:lnTo>
                  <a:pt x="1344" y="70"/>
                </a:lnTo>
                <a:lnTo>
                  <a:pt x="1184" y="68"/>
                </a:lnTo>
                <a:lnTo>
                  <a:pt x="1014" y="68"/>
                </a:lnTo>
                <a:lnTo>
                  <a:pt x="796" y="68"/>
                </a:lnTo>
                <a:lnTo>
                  <a:pt x="587" y="70"/>
                </a:lnTo>
                <a:lnTo>
                  <a:pt x="385" y="70"/>
                </a:lnTo>
                <a:lnTo>
                  <a:pt x="190" y="72"/>
                </a:lnTo>
                <a:lnTo>
                  <a:pt x="0" y="73"/>
                </a:lnTo>
                <a:lnTo>
                  <a:pt x="0" y="5"/>
                </a:lnTo>
                <a:lnTo>
                  <a:pt x="190" y="4"/>
                </a:lnTo>
                <a:lnTo>
                  <a:pt x="385" y="2"/>
                </a:lnTo>
                <a:lnTo>
                  <a:pt x="587" y="2"/>
                </a:lnTo>
                <a:lnTo>
                  <a:pt x="796" y="0"/>
                </a:lnTo>
                <a:lnTo>
                  <a:pt x="1014" y="0"/>
                </a:lnTo>
                <a:close/>
              </a:path>
            </a:pathLst>
          </a:custGeom>
          <a:solidFill>
            <a:schemeClr val="accent1"/>
          </a:solidFill>
          <a:ln w="0">
            <a:noFill/>
            <a:prstDash val="solid"/>
            <a:round/>
          </a:ln>
        </p:spPr>
        <p:txBody>
          <a:bodyPr vert="horz" wrap="square" lIns="128580" tIns="64290" rIns="128580" bIns="64290" numCol="1" anchor="t" anchorCtr="0" compatLnSpc="1"/>
          <a:lstStyle/>
          <a:p>
            <a:endParaRPr lang="zh-CN" altLang="en-US"/>
          </a:p>
        </p:txBody>
      </p:sp>
      <p:sp>
        <p:nvSpPr>
          <p:cNvPr id="4" name="TextBox 48"/>
          <p:cNvSpPr txBox="1"/>
          <p:nvPr/>
        </p:nvSpPr>
        <p:spPr>
          <a:xfrm>
            <a:off x="6777990" y="2762885"/>
            <a:ext cx="5874385" cy="768985"/>
          </a:xfrm>
          <a:prstGeom prst="rect">
            <a:avLst/>
          </a:prstGeom>
          <a:noFill/>
        </p:spPr>
        <p:txBody>
          <a:bodyPr wrap="square" lIns="0" tIns="0" rIns="0" bIns="0" rtlCol="0">
            <a:spAutoFit/>
          </a:bodyPr>
          <a:lstStyle/>
          <a:p>
            <a:r>
              <a:rPr lang="zh-CN" altLang="en-US" sz="5000">
                <a:ln>
                  <a:noFill/>
                </a:ln>
                <a:solidFill>
                  <a:schemeClr val="accent1"/>
                </a:solidFill>
                <a:effectLst/>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5000" b="1"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sym typeface="方正姚体" pitchFamily="2"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92" name="Rectangle 9"/>
          <p:cNvSpPr/>
          <p:nvPr/>
        </p:nvSpPr>
        <p:spPr>
          <a:xfrm>
            <a:off x="1411725" y="1154706"/>
            <a:ext cx="10279739" cy="5379284"/>
          </a:xfrm>
          <a:prstGeom prst="rect">
            <a:avLst/>
          </a:prstGeom>
          <a:noFill/>
          <a:ln w="9525">
            <a:noFill/>
          </a:ln>
        </p:spPr>
        <p:txBody>
          <a:bodyPr/>
          <a:lstStyle/>
          <a:p>
            <a:pPr marL="342900" indent="-342900" eaLnBrk="1" hangingPunct="1">
              <a:lnSpc>
                <a:spcPct val="150000"/>
              </a:lnSpc>
              <a:spcBef>
                <a:spcPct val="20000"/>
              </a:spcBef>
              <a:buClr>
                <a:schemeClr val="hlink"/>
              </a:buClr>
              <a:buFont typeface="Wingdings" panose="05000000000000000000" pitchFamily="2" charset="2"/>
            </a:pPr>
            <a:r>
              <a:rPr lang="zh-CN" altLang="en-US" sz="2425" b="1" dirty="0">
                <a:latin typeface="楷体_GB2312" panose="02010609030101010101" pitchFamily="49" charset="-122"/>
                <a:ea typeface="楷体_GB2312" panose="02010609030101010101" pitchFamily="49" charset="-122"/>
              </a:rPr>
              <a:t>       危险废物管理是运用法律、行政、经济、技术的手段解决危险废物对环境的负面影响。</a:t>
            </a:r>
          </a:p>
          <a:p>
            <a:pPr marL="342900" indent="-342900" eaLnBrk="1" hangingPunct="1">
              <a:lnSpc>
                <a:spcPct val="150000"/>
              </a:lnSpc>
              <a:spcBef>
                <a:spcPct val="20000"/>
              </a:spcBef>
              <a:buClr>
                <a:schemeClr val="hlink"/>
              </a:buClr>
              <a:buFont typeface="Wingdings" panose="05000000000000000000" pitchFamily="2" charset="2"/>
            </a:pPr>
            <a:r>
              <a:rPr lang="zh-CN" altLang="en-US" sz="2425" b="1" dirty="0">
                <a:latin typeface="楷体_GB2312" panose="02010609030101010101" pitchFamily="49" charset="-122"/>
                <a:ea typeface="楷体_GB2312" panose="02010609030101010101" pitchFamily="49" charset="-122"/>
              </a:rPr>
              <a:t>       危险废物的管理包括国家和地方各级行政部门对危险废物问题制定的法规、政策以及实施这些法规的政策。</a:t>
            </a:r>
          </a:p>
          <a:p>
            <a:pPr marL="342900" indent="-342900" eaLnBrk="1" hangingPunct="1">
              <a:lnSpc>
                <a:spcPct val="150000"/>
              </a:lnSpc>
              <a:spcBef>
                <a:spcPct val="20000"/>
              </a:spcBef>
              <a:buClr>
                <a:schemeClr val="hlink"/>
              </a:buClr>
              <a:buFont typeface="Wingdings" panose="05000000000000000000" pitchFamily="2" charset="2"/>
            </a:pPr>
            <a:r>
              <a:rPr lang="zh-CN" altLang="en-US" sz="2425" b="1" dirty="0">
                <a:solidFill>
                  <a:srgbClr val="FF0000"/>
                </a:solidFill>
                <a:latin typeface="楷体_GB2312" panose="02010609030101010101" pitchFamily="49" charset="-122"/>
                <a:ea typeface="楷体_GB2312" panose="02010609030101010101" pitchFamily="49" charset="-122"/>
              </a:rPr>
              <a:t>       危险废物的全过程管理</a:t>
            </a:r>
            <a:r>
              <a:rPr lang="zh-CN" altLang="en-US" sz="2425" b="1" dirty="0">
                <a:latin typeface="楷体_GB2312" panose="02010609030101010101" pitchFamily="49" charset="-122"/>
                <a:ea typeface="楷体_GB2312" panose="02010609030101010101" pitchFamily="49" charset="-122"/>
              </a:rPr>
              <a:t>是指对危险废物的避免和减量，产生后的收集、运输、贮存、循环、利用、无害化处理以及最终无害化处置的管理，其优先顺序为最小减量化、废物回收利用、废物的环境无害化处置。</a:t>
            </a:r>
          </a:p>
          <a:p>
            <a:pPr marL="342900" indent="-342900" eaLnBrk="1" hangingPunct="1">
              <a:lnSpc>
                <a:spcPct val="150000"/>
              </a:lnSpc>
              <a:spcBef>
                <a:spcPct val="20000"/>
              </a:spcBef>
              <a:buClr>
                <a:schemeClr val="hlink"/>
              </a:buClr>
              <a:buFont typeface="Wingdings" panose="05000000000000000000" pitchFamily="2" charset="2"/>
            </a:pPr>
            <a:r>
              <a:rPr lang="zh-CN" altLang="en-US" sz="2425" b="1" dirty="0">
                <a:latin typeface="楷体_GB2312" panose="02010609030101010101" pitchFamily="49" charset="-122"/>
                <a:ea typeface="楷体_GB2312" panose="02010609030101010101" pitchFamily="49" charset="-122"/>
              </a:rPr>
              <a:t>       通过严格执行危险废物申报登记、转移联单、经营许可证、行政代执行等制度，切实做到危险废物从产生到最终处置的</a:t>
            </a:r>
            <a:r>
              <a:rPr lang="zh-CN" altLang="en-US" sz="2740" b="1" dirty="0">
                <a:latin typeface="宋体" panose="02010600030101010101" pitchFamily="2" charset="-122"/>
                <a:ea typeface="楷体_GB2312" panose="02010609030101010101" pitchFamily="49" charset="-122"/>
              </a:rPr>
              <a:t>“</a:t>
            </a:r>
            <a:r>
              <a:rPr lang="zh-CN" altLang="en-US" sz="2740" b="1" dirty="0">
                <a:solidFill>
                  <a:srgbClr val="FF0000"/>
                </a:solidFill>
                <a:latin typeface="楷体_GB2312" panose="02010609030101010101" pitchFamily="49" charset="-122"/>
                <a:ea typeface="楷体_GB2312" panose="02010609030101010101" pitchFamily="49" charset="-122"/>
              </a:rPr>
              <a:t>从摇篮到坟墓</a:t>
            </a:r>
            <a:r>
              <a:rPr lang="zh-CN" altLang="en-US" sz="2740" b="1" dirty="0">
                <a:solidFill>
                  <a:srgbClr val="FF0000"/>
                </a:solidFill>
                <a:latin typeface="宋体" panose="02010600030101010101" pitchFamily="2" charset="-122"/>
                <a:ea typeface="楷体_GB2312" panose="02010609030101010101" pitchFamily="49" charset="-122"/>
              </a:rPr>
              <a:t>”</a:t>
            </a:r>
            <a:r>
              <a:rPr lang="zh-CN" altLang="en-US" sz="2425" b="1" dirty="0">
                <a:latin typeface="楷体_GB2312" panose="02010609030101010101" pitchFamily="49" charset="-122"/>
                <a:ea typeface="楷体_GB2312" panose="02010609030101010101" pitchFamily="49" charset="-122"/>
              </a:rPr>
              <a:t>的全过程环境监管。 </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7092"/>
                                        </p:tgtEl>
                                        <p:attrNameLst>
                                          <p:attrName>style.visibility</p:attrName>
                                        </p:attrNameLst>
                                      </p:cBhvr>
                                      <p:to>
                                        <p:strVal val="visible"/>
                                      </p:to>
                                    </p:set>
                                    <p:animEffect transition="in" filter="box(in)">
                                      <p:cBhvr>
                                        <p:cTn id="7" dur="500"/>
                                        <p:tgtEl>
                                          <p:spTgt spid="87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9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椭圆 80"/>
          <p:cNvSpPr/>
          <p:nvPr/>
        </p:nvSpPr>
        <p:spPr bwMode="auto">
          <a:xfrm>
            <a:off x="737331" y="2919986"/>
            <a:ext cx="1422820" cy="1425245"/>
          </a:xfrm>
          <a:prstGeom prst="ellipse">
            <a:avLst/>
          </a:prstGeom>
          <a:solidFill>
            <a:schemeClr val="bg1">
              <a:lumMod val="85000"/>
            </a:schemeClr>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cxnSp>
        <p:nvCxnSpPr>
          <p:cNvPr id="9" name="Straight Connector 31"/>
          <p:cNvCxnSpPr/>
          <p:nvPr/>
        </p:nvCxnSpPr>
        <p:spPr>
          <a:xfrm>
            <a:off x="1411725" y="3687133"/>
            <a:ext cx="10035302" cy="0"/>
          </a:xfrm>
          <a:prstGeom prst="line">
            <a:avLst/>
          </a:prstGeom>
          <a:ln>
            <a:solidFill>
              <a:schemeClr val="tx1">
                <a:lumMod val="50000"/>
                <a:lumOff val="50000"/>
              </a:schemeClr>
            </a:solidFill>
            <a:prstDash val="sysDot"/>
            <a:headEnd type="diamond" w="med" len="med"/>
            <a:tailEnd type="diamond" w="med" len="med"/>
          </a:ln>
        </p:spPr>
        <p:style>
          <a:lnRef idx="1">
            <a:schemeClr val="accent1"/>
          </a:lnRef>
          <a:fillRef idx="0">
            <a:schemeClr val="accent1"/>
          </a:fillRef>
          <a:effectRef idx="0">
            <a:schemeClr val="accent1"/>
          </a:effectRef>
          <a:fontRef idx="minor">
            <a:schemeClr val="tx1"/>
          </a:fontRef>
        </p:style>
      </p:cxnSp>
      <p:grpSp>
        <p:nvGrpSpPr>
          <p:cNvPr id="8" name="Group 32"/>
          <p:cNvGrpSpPr/>
          <p:nvPr/>
        </p:nvGrpSpPr>
        <p:grpSpPr>
          <a:xfrm>
            <a:off x="2858255" y="2727803"/>
            <a:ext cx="1794769" cy="1972237"/>
            <a:chOff x="2106021" y="2086164"/>
            <a:chExt cx="1867174" cy="1870950"/>
          </a:xfrm>
        </p:grpSpPr>
        <p:grpSp>
          <p:nvGrpSpPr>
            <p:cNvPr id="16422" name="Group 10"/>
            <p:cNvGrpSpPr/>
            <p:nvPr/>
          </p:nvGrpSpPr>
          <p:grpSpPr>
            <a:xfrm>
              <a:off x="2106021" y="2086164"/>
              <a:ext cx="1867174" cy="1870950"/>
              <a:chOff x="3692576" y="1742634"/>
              <a:chExt cx="2790379" cy="2796023"/>
            </a:xfrm>
          </p:grpSpPr>
          <p:grpSp>
            <p:nvGrpSpPr>
              <p:cNvPr id="16424" name="组合 79"/>
              <p:cNvGrpSpPr/>
              <p:nvPr/>
            </p:nvGrpSpPr>
            <p:grpSpPr>
              <a:xfrm>
                <a:off x="3692576" y="1742634"/>
                <a:ext cx="2790379" cy="2796023"/>
                <a:chOff x="6379729" y="2488774"/>
                <a:chExt cx="2513016" cy="2513016"/>
              </a:xfrm>
            </p:grpSpPr>
            <p:sp>
              <p:nvSpPr>
                <p:cNvPr id="22"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23"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1" name="椭圆 80"/>
              <p:cNvSpPr/>
              <p:nvPr/>
            </p:nvSpPr>
            <p:spPr bwMode="auto">
              <a:xfrm>
                <a:off x="4055112" y="2122371"/>
                <a:ext cx="2016471" cy="2020558"/>
              </a:xfrm>
              <a:prstGeom prst="ellipse">
                <a:avLst/>
              </a:prstGeom>
              <a:solidFill>
                <a:schemeClr val="accent1"/>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6423" name="Rectangle 28"/>
            <p:cNvSpPr/>
            <p:nvPr/>
          </p:nvSpPr>
          <p:spPr>
            <a:xfrm>
              <a:off x="2366231" y="2682014"/>
              <a:ext cx="1346754" cy="640942"/>
            </a:xfrm>
            <a:prstGeom prst="rect">
              <a:avLst/>
            </a:prstGeom>
            <a:noFill/>
            <a:ln w="9525">
              <a:noFill/>
            </a:ln>
          </p:spPr>
          <p:txBody>
            <a:bodyPr>
              <a:spAutoFit/>
            </a:bodyPr>
            <a:lstStyle/>
            <a:p>
              <a:pPr algn="ctr" eaLnBrk="1" hangingPunct="1"/>
              <a:r>
                <a:rPr lang="zh-CN" altLang="en-US" sz="3795" b="1" dirty="0">
                  <a:solidFill>
                    <a:schemeClr val="bg1"/>
                  </a:solidFill>
                  <a:latin typeface="微软雅黑" panose="020B0503020204020204" pitchFamily="34" charset="-122"/>
                </a:rPr>
                <a:t>收集</a:t>
              </a:r>
            </a:p>
          </p:txBody>
        </p:sp>
      </p:grpSp>
      <p:grpSp>
        <p:nvGrpSpPr>
          <p:cNvPr id="12" name="Group 34"/>
          <p:cNvGrpSpPr/>
          <p:nvPr/>
        </p:nvGrpSpPr>
        <p:grpSpPr>
          <a:xfrm>
            <a:off x="5454976" y="2347754"/>
            <a:ext cx="2216673" cy="2554867"/>
            <a:chOff x="4854592" y="1725481"/>
            <a:chExt cx="2418708" cy="2423599"/>
          </a:xfrm>
        </p:grpSpPr>
        <p:grpSp>
          <p:nvGrpSpPr>
            <p:cNvPr id="16412" name="Group 15"/>
            <p:cNvGrpSpPr/>
            <p:nvPr/>
          </p:nvGrpSpPr>
          <p:grpSpPr>
            <a:xfrm>
              <a:off x="4854592" y="1725481"/>
              <a:ext cx="2418708" cy="2423599"/>
              <a:chOff x="3692576" y="1742634"/>
              <a:chExt cx="2790379" cy="2796023"/>
            </a:xfrm>
          </p:grpSpPr>
          <p:grpSp>
            <p:nvGrpSpPr>
              <p:cNvPr id="16414" name="组合 79"/>
              <p:cNvGrpSpPr/>
              <p:nvPr/>
            </p:nvGrpSpPr>
            <p:grpSpPr>
              <a:xfrm>
                <a:off x="3692576" y="1742634"/>
                <a:ext cx="2790379" cy="2796023"/>
                <a:chOff x="6379729" y="2488774"/>
                <a:chExt cx="2513016" cy="2513016"/>
              </a:xfrm>
            </p:grpSpPr>
            <p:sp>
              <p:nvSpPr>
                <p:cNvPr id="30"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31"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29" name="椭圆 80"/>
              <p:cNvSpPr/>
              <p:nvPr/>
            </p:nvSpPr>
            <p:spPr bwMode="auto">
              <a:xfrm>
                <a:off x="4101618" y="2137562"/>
                <a:ext cx="2016471" cy="2020558"/>
              </a:xfrm>
              <a:prstGeom prst="ellipse">
                <a:avLst/>
              </a:prstGeom>
              <a:solidFill>
                <a:schemeClr val="accent2"/>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6413" name="Rectangle 29"/>
            <p:cNvSpPr/>
            <p:nvPr/>
          </p:nvSpPr>
          <p:spPr>
            <a:xfrm>
              <a:off x="5374277" y="2615927"/>
              <a:ext cx="1443448" cy="640926"/>
            </a:xfrm>
            <a:prstGeom prst="rect">
              <a:avLst/>
            </a:prstGeom>
            <a:noFill/>
            <a:ln w="9525">
              <a:noFill/>
            </a:ln>
          </p:spPr>
          <p:txBody>
            <a:bodyPr>
              <a:spAutoFit/>
            </a:bodyPr>
            <a:lstStyle/>
            <a:p>
              <a:pPr algn="ctr" eaLnBrk="1" hangingPunct="1"/>
              <a:r>
                <a:rPr lang="zh-CN" altLang="en-US" sz="3795" b="1" dirty="0">
                  <a:solidFill>
                    <a:schemeClr val="bg1"/>
                  </a:solidFill>
                  <a:latin typeface="微软雅黑" panose="020B0503020204020204" pitchFamily="34" charset="-122"/>
                </a:rPr>
                <a:t>贮存</a:t>
              </a:r>
            </a:p>
          </p:txBody>
        </p:sp>
      </p:grpSp>
      <p:grpSp>
        <p:nvGrpSpPr>
          <p:cNvPr id="15" name="Group 35"/>
          <p:cNvGrpSpPr/>
          <p:nvPr/>
        </p:nvGrpSpPr>
        <p:grpSpPr>
          <a:xfrm>
            <a:off x="8468580" y="2722780"/>
            <a:ext cx="1968888" cy="1972237"/>
            <a:chOff x="8238901" y="2081251"/>
            <a:chExt cx="1867174" cy="1870950"/>
          </a:xfrm>
        </p:grpSpPr>
        <p:grpSp>
          <p:nvGrpSpPr>
            <p:cNvPr id="16402" name="Group 20"/>
            <p:cNvGrpSpPr/>
            <p:nvPr/>
          </p:nvGrpSpPr>
          <p:grpSpPr>
            <a:xfrm>
              <a:off x="8238901" y="2081251"/>
              <a:ext cx="1867174" cy="1870950"/>
              <a:chOff x="3692576" y="1742634"/>
              <a:chExt cx="2790379" cy="2796023"/>
            </a:xfrm>
          </p:grpSpPr>
          <p:grpSp>
            <p:nvGrpSpPr>
              <p:cNvPr id="16404" name="组合 79"/>
              <p:cNvGrpSpPr/>
              <p:nvPr/>
            </p:nvGrpSpPr>
            <p:grpSpPr>
              <a:xfrm>
                <a:off x="3692576" y="1742634"/>
                <a:ext cx="2790379" cy="2796023"/>
                <a:chOff x="6379729" y="2488774"/>
                <a:chExt cx="2513016" cy="2513016"/>
              </a:xfrm>
            </p:grpSpPr>
            <p:sp>
              <p:nvSpPr>
                <p:cNvPr id="38" name="任意多边形 82"/>
                <p:cNvSpPr/>
                <p:nvPr/>
              </p:nvSpPr>
              <p:spPr>
                <a:xfrm rot="3738964">
                  <a:off x="6379728" y="2488775"/>
                  <a:ext cx="2513016" cy="2513016"/>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17000">
                      <a:srgbClr val="FFFFFF"/>
                    </a:gs>
                    <a:gs pos="88000">
                      <a:srgbClr val="FFFFFF">
                        <a:lumMod val="72000"/>
                      </a:srgbClr>
                    </a:gs>
                  </a:gsLst>
                  <a:lin ang="2700000" scaled="1"/>
                  <a:tileRect/>
                </a:gradFill>
                <a:ln w="25400" cap="flat" cmpd="sng" algn="ctr">
                  <a:noFill/>
                  <a:prstDash val="solid"/>
                </a:ln>
                <a:effectLst>
                  <a:outerShdw blurRad="127000" dist="63500" dir="7380000" sx="102000" sy="102000" algn="tr" rotWithShape="0">
                    <a:prstClr val="black">
                      <a:alpha val="39000"/>
                    </a:prstClr>
                  </a:outerShdw>
                </a:effectLst>
              </p:spPr>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a:ln>
                      <a:noFill/>
                    </a:ln>
                    <a:solidFill>
                      <a:srgbClr val="FFFFFF"/>
                    </a:solidFill>
                    <a:effectLst/>
                    <a:uLnTx/>
                    <a:uFillTx/>
                    <a:latin typeface="Arial" panose="020B0604020202020204"/>
                    <a:ea typeface="宋体" panose="02010600030101010101" pitchFamily="2" charset="-122"/>
                    <a:cs typeface="+mn-cs"/>
                  </a:endParaRPr>
                </a:p>
              </p:txBody>
            </p:sp>
            <p:sp>
              <p:nvSpPr>
                <p:cNvPr id="39" name="任意多边形 83"/>
                <p:cNvSpPr/>
                <p:nvPr/>
              </p:nvSpPr>
              <p:spPr>
                <a:xfrm rot="16377237">
                  <a:off x="6409518" y="2506881"/>
                  <a:ext cx="2476803" cy="2476800"/>
                </a:xfrm>
                <a:custGeom>
                  <a:avLst/>
                  <a:gdLst>
                    <a:gd name="connsiteX0" fmla="*/ 0 w 1800200"/>
                    <a:gd name="connsiteY0" fmla="*/ 900100 h 1800200"/>
                    <a:gd name="connsiteX1" fmla="*/ 263634 w 1800200"/>
                    <a:gd name="connsiteY1" fmla="*/ 263633 h 1800200"/>
                    <a:gd name="connsiteX2" fmla="*/ 900101 w 1800200"/>
                    <a:gd name="connsiteY2" fmla="*/ 1 h 1800200"/>
                    <a:gd name="connsiteX3" fmla="*/ 1536568 w 1800200"/>
                    <a:gd name="connsiteY3" fmla="*/ 263635 h 1800200"/>
                    <a:gd name="connsiteX4" fmla="*/ 1800200 w 1800200"/>
                    <a:gd name="connsiteY4" fmla="*/ 900102 h 1800200"/>
                    <a:gd name="connsiteX5" fmla="*/ 1536567 w 1800200"/>
                    <a:gd name="connsiteY5" fmla="*/ 1536569 h 1800200"/>
                    <a:gd name="connsiteX6" fmla="*/ 900100 w 1800200"/>
                    <a:gd name="connsiteY6" fmla="*/ 1800202 h 1800200"/>
                    <a:gd name="connsiteX7" fmla="*/ 263633 w 1800200"/>
                    <a:gd name="connsiteY7" fmla="*/ 1536568 h 1800200"/>
                    <a:gd name="connsiteX8" fmla="*/ 0 w 1800200"/>
                    <a:gd name="connsiteY8" fmla="*/ 900101 h 1800200"/>
                    <a:gd name="connsiteX9" fmla="*/ 0 w 1800200"/>
                    <a:gd name="connsiteY9" fmla="*/ 90010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0" y="900100"/>
                      </a:moveTo>
                      <a:cubicBezTo>
                        <a:pt x="0" y="661379"/>
                        <a:pt x="94832" y="432435"/>
                        <a:pt x="263634" y="263633"/>
                      </a:cubicBezTo>
                      <a:cubicBezTo>
                        <a:pt x="432436" y="94832"/>
                        <a:pt x="661380" y="0"/>
                        <a:pt x="900101" y="1"/>
                      </a:cubicBezTo>
                      <a:cubicBezTo>
                        <a:pt x="1138822" y="1"/>
                        <a:pt x="1367766" y="94833"/>
                        <a:pt x="1536568" y="263635"/>
                      </a:cubicBezTo>
                      <a:cubicBezTo>
                        <a:pt x="1705369" y="432437"/>
                        <a:pt x="1800201" y="661381"/>
                        <a:pt x="1800200" y="900102"/>
                      </a:cubicBezTo>
                      <a:cubicBezTo>
                        <a:pt x="1800200" y="1138823"/>
                        <a:pt x="1705368" y="1367767"/>
                        <a:pt x="1536567" y="1536569"/>
                      </a:cubicBezTo>
                      <a:cubicBezTo>
                        <a:pt x="1367765" y="1705371"/>
                        <a:pt x="1138821" y="1800202"/>
                        <a:pt x="900100" y="1800202"/>
                      </a:cubicBezTo>
                      <a:cubicBezTo>
                        <a:pt x="661379" y="1800202"/>
                        <a:pt x="432435" y="1705370"/>
                        <a:pt x="263633" y="1536568"/>
                      </a:cubicBezTo>
                      <a:cubicBezTo>
                        <a:pt x="94832" y="1367766"/>
                        <a:pt x="0" y="1138822"/>
                        <a:pt x="0" y="900101"/>
                      </a:cubicBezTo>
                      <a:lnTo>
                        <a:pt x="0" y="900100"/>
                      </a:lnTo>
                      <a:close/>
                    </a:path>
                  </a:pathLst>
                </a:custGeom>
                <a:gradFill flip="none" rotWithShape="1">
                  <a:gsLst>
                    <a:gs pos="29000">
                      <a:srgbClr val="FFFFFF"/>
                    </a:gs>
                    <a:gs pos="98000">
                      <a:srgbClr val="FFFFFF">
                        <a:lumMod val="75000"/>
                      </a:srgbClr>
                    </a:gs>
                  </a:gsLst>
                  <a:lin ang="2700000" scaled="1"/>
                  <a:tileRect/>
                </a:gradFill>
                <a:ln w="25400" cap="flat" cmpd="sng" algn="ctr">
                  <a:noFill/>
                  <a:prstDash val="solid"/>
                </a:ln>
                <a:effectLst>
                  <a:softEdge rad="0"/>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37" name="椭圆 80"/>
              <p:cNvSpPr/>
              <p:nvPr/>
            </p:nvSpPr>
            <p:spPr bwMode="auto">
              <a:xfrm>
                <a:off x="4101618" y="2137562"/>
                <a:ext cx="2016471" cy="2020558"/>
              </a:xfrm>
              <a:prstGeom prst="ellipse">
                <a:avLst/>
              </a:prstGeom>
              <a:solidFill>
                <a:schemeClr val="accent3"/>
              </a:soli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grpSp>
        <p:sp>
          <p:nvSpPr>
            <p:cNvPr id="16403" name="Rectangle 30"/>
            <p:cNvSpPr/>
            <p:nvPr/>
          </p:nvSpPr>
          <p:spPr>
            <a:xfrm>
              <a:off x="8630712" y="2675899"/>
              <a:ext cx="1100910" cy="640942"/>
            </a:xfrm>
            <a:prstGeom prst="rect">
              <a:avLst/>
            </a:prstGeom>
            <a:noFill/>
            <a:ln w="9525">
              <a:noFill/>
            </a:ln>
          </p:spPr>
          <p:txBody>
            <a:bodyPr>
              <a:spAutoFit/>
            </a:bodyPr>
            <a:lstStyle/>
            <a:p>
              <a:pPr algn="ctr" eaLnBrk="1" hangingPunct="1"/>
              <a:r>
                <a:rPr lang="zh-CN" altLang="en-US" sz="3795" b="1" dirty="0">
                  <a:solidFill>
                    <a:schemeClr val="bg1"/>
                  </a:solidFill>
                  <a:latin typeface="微软雅黑" panose="020B0503020204020204" pitchFamily="34" charset="-122"/>
                </a:rPr>
                <a:t>转移</a:t>
              </a:r>
            </a:p>
          </p:txBody>
        </p:sp>
      </p:grpSp>
      <p:sp>
        <p:nvSpPr>
          <p:cNvPr id="16397" name="Rectangle 28"/>
          <p:cNvSpPr/>
          <p:nvPr/>
        </p:nvSpPr>
        <p:spPr>
          <a:xfrm>
            <a:off x="752080" y="3375728"/>
            <a:ext cx="1421416" cy="610870"/>
          </a:xfrm>
          <a:prstGeom prst="rect">
            <a:avLst/>
          </a:prstGeom>
          <a:noFill/>
          <a:ln w="9525">
            <a:noFill/>
          </a:ln>
        </p:spPr>
        <p:txBody>
          <a:bodyPr>
            <a:spAutoFit/>
          </a:bodyPr>
          <a:lstStyle/>
          <a:p>
            <a:pPr algn="ctr" eaLnBrk="1" hangingPunct="1"/>
            <a:r>
              <a:rPr lang="zh-CN" altLang="en-US" sz="3375" b="1" dirty="0">
                <a:latin typeface="微软雅黑" panose="020B0503020204020204" pitchFamily="34" charset="-122"/>
              </a:rPr>
              <a:t>产生</a:t>
            </a:r>
          </a:p>
        </p:txBody>
      </p:sp>
      <p:sp>
        <p:nvSpPr>
          <p:cNvPr id="6" name="椭圆 80"/>
          <p:cNvSpPr/>
          <p:nvPr/>
        </p:nvSpPr>
        <p:spPr bwMode="auto">
          <a:xfrm>
            <a:off x="11113838" y="2974564"/>
            <a:ext cx="1422821" cy="1425245"/>
          </a:xfrm>
          <a:prstGeom prst="ellipse">
            <a:avLst/>
          </a:prstGeom>
          <a:gradFill>
            <a:gsLst>
              <a:gs pos="0">
                <a:srgbClr val="FECF40"/>
              </a:gs>
              <a:gs pos="100000">
                <a:srgbClr val="846C21"/>
              </a:gs>
            </a:gsLst>
            <a:lin ang="5400000" scaled="0"/>
          </a:gradFill>
          <a:ln w="25400" cap="flat" cmpd="sng" algn="ctr">
            <a:noFill/>
            <a:prstDash val="solid"/>
          </a:ln>
          <a:effectLst>
            <a:innerShdw blurRad="63500" dist="25400" dir="18660000">
              <a:prstClr val="black">
                <a:alpha val="35000"/>
              </a:prstClr>
            </a:innerShdw>
          </a:effec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900" b="0" i="0" u="none" strike="noStrike" kern="0" cap="none" spc="0" normalizeH="0" baseline="0" noProof="1" smtClean="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16401" name="Rectangle 30"/>
          <p:cNvSpPr/>
          <p:nvPr/>
        </p:nvSpPr>
        <p:spPr>
          <a:xfrm>
            <a:off x="11244445" y="3375728"/>
            <a:ext cx="1161912" cy="675640"/>
          </a:xfrm>
          <a:prstGeom prst="rect">
            <a:avLst/>
          </a:prstGeom>
          <a:noFill/>
          <a:ln w="9525">
            <a:noFill/>
          </a:ln>
        </p:spPr>
        <p:txBody>
          <a:bodyPr>
            <a:spAutoFit/>
          </a:bodyPr>
          <a:lstStyle/>
          <a:p>
            <a:pPr algn="ctr" eaLnBrk="1" hangingPunct="1"/>
            <a:r>
              <a:rPr lang="zh-CN" altLang="en-US" sz="3795" b="1" dirty="0">
                <a:latin typeface="微软雅黑" panose="020B0503020204020204" pitchFamily="34" charset="-122"/>
              </a:rPr>
              <a:t>处置</a:t>
            </a:r>
          </a:p>
        </p:txBody>
      </p:sp>
      <p:sp>
        <p:nvSpPr>
          <p:cNvPr id="2" name="任意多边形 1"/>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10" name="任意多边形 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11"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par>
                          <p:cTn id="10" fill="hold">
                            <p:stCondLst>
                              <p:cond delay="500"/>
                            </p:stCondLst>
                            <p:childTnLst>
                              <p:par>
                                <p:cTn id="11" presetID="53" presetClass="entr" presetSubtype="16"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ppt_w</p:attrName>
                                        </p:attrNameLst>
                                      </p:cBhvr>
                                      <p:tavLst>
                                        <p:tav tm="0">
                                          <p:val>
                                            <p:fltVal val="0"/>
                                          </p:val>
                                        </p:tav>
                                        <p:tav tm="100000">
                                          <p:val>
                                            <p:strVal val="#ppt_w"/>
                                          </p:val>
                                        </p:tav>
                                      </p:tavLst>
                                    </p:anim>
                                    <p:anim calcmode="lin" valueType="num">
                                      <p:cBhvr>
                                        <p:cTn id="14" dur="500" fill="hold"/>
                                        <p:tgtEl>
                                          <p:spTgt spid="12"/>
                                        </p:tgtEl>
                                        <p:attrNameLst>
                                          <p:attrName>ppt_h</p:attrName>
                                        </p:attrNameLst>
                                      </p:cBhvr>
                                      <p:tavLst>
                                        <p:tav tm="0">
                                          <p:val>
                                            <p:fltVal val="0"/>
                                          </p:val>
                                        </p:tav>
                                        <p:tav tm="100000">
                                          <p:val>
                                            <p:strVal val="#ppt_h"/>
                                          </p:val>
                                        </p:tav>
                                      </p:tavLst>
                                    </p:anim>
                                    <p:animEffect transition="in" filter="fade">
                                      <p:cBhvr>
                                        <p:cTn id="15" dur="500"/>
                                        <p:tgtEl>
                                          <p:spTgt spid="12"/>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p:cTn id="19" dur="500" fill="hold"/>
                                        <p:tgtEl>
                                          <p:spTgt spid="15"/>
                                        </p:tgtEl>
                                        <p:attrNameLst>
                                          <p:attrName>ppt_w</p:attrName>
                                        </p:attrNameLst>
                                      </p:cBhvr>
                                      <p:tavLst>
                                        <p:tav tm="0">
                                          <p:val>
                                            <p:fltVal val="0"/>
                                          </p:val>
                                        </p:tav>
                                        <p:tav tm="100000">
                                          <p:val>
                                            <p:strVal val="#ppt_w"/>
                                          </p:val>
                                        </p:tav>
                                      </p:tavLst>
                                    </p:anim>
                                    <p:anim calcmode="lin" valueType="num">
                                      <p:cBhvr>
                                        <p:cTn id="20" dur="500" fill="hold"/>
                                        <p:tgtEl>
                                          <p:spTgt spid="15"/>
                                        </p:tgtEl>
                                        <p:attrNameLst>
                                          <p:attrName>ppt_h</p:attrName>
                                        </p:attrNameLst>
                                      </p:cBhvr>
                                      <p:tavLst>
                                        <p:tav tm="0">
                                          <p:val>
                                            <p:fltVal val="0"/>
                                          </p:val>
                                        </p:tav>
                                        <p:tav tm="100000">
                                          <p:val>
                                            <p:strVal val="#ppt_h"/>
                                          </p:val>
                                        </p:tav>
                                      </p:tavLst>
                                    </p:anim>
                                    <p:animEffect transition="in" filter="fade">
                                      <p:cBhvr>
                                        <p:cTn id="21" dur="500"/>
                                        <p:tgtEl>
                                          <p:spTgt spid="15"/>
                                        </p:tgtEl>
                                      </p:cBhvr>
                                    </p:animEffect>
                                  </p:childTnLst>
                                </p:cTn>
                              </p:par>
                            </p:childTnLst>
                          </p:cTn>
                        </p:par>
                        <p:par>
                          <p:cTn id="22" fill="hold">
                            <p:stCondLst>
                              <p:cond delay="1500"/>
                            </p:stCondLst>
                            <p:childTnLst>
                              <p:par>
                                <p:cTn id="23" presetID="16" presetClass="entr" presetSubtype="37" fill="hold" nodeType="after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arn(outVertical)">
                                      <p:cBhvr>
                                        <p:cTn id="25" dur="1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5"/>
          <p:cNvGrpSpPr/>
          <p:nvPr/>
        </p:nvGrpSpPr>
        <p:grpSpPr>
          <a:xfrm>
            <a:off x="1701383" y="2109032"/>
            <a:ext cx="1526893" cy="1801466"/>
            <a:chOff x="1120775" y="1730534"/>
            <a:chExt cx="1085850" cy="1280160"/>
          </a:xfrm>
        </p:grpSpPr>
        <p:cxnSp>
          <p:nvCxnSpPr>
            <p:cNvPr id="10" name="Straight Connector 14"/>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18458" name="Group 11"/>
            <p:cNvGrpSpPr/>
            <p:nvPr/>
          </p:nvGrpSpPr>
          <p:grpSpPr>
            <a:xfrm>
              <a:off x="1120775" y="1838325"/>
              <a:ext cx="1085850" cy="1077920"/>
              <a:chOff x="3810000" y="1948650"/>
              <a:chExt cx="1085850" cy="1077920"/>
            </a:xfrm>
          </p:grpSpPr>
          <p:sp>
            <p:nvSpPr>
              <p:cNvPr id="12" name="Trapezoid 7"/>
              <p:cNvSpPr/>
              <p:nvPr/>
            </p:nvSpPr>
            <p:spPr>
              <a:xfrm rot="5400000" flipH="1">
                <a:off x="3664481" y="2319673"/>
                <a:ext cx="893494" cy="152400"/>
              </a:xfrm>
              <a:prstGeom prst="trapezoid">
                <a:avLst>
                  <a:gd name="adj" fmla="val 6250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sp>
            <p:nvSpPr>
              <p:cNvPr id="13" name="Parallelogram 9"/>
              <p:cNvSpPr/>
              <p:nvPr/>
            </p:nvSpPr>
            <p:spPr>
              <a:xfrm rot="16200000" flipV="1">
                <a:off x="3508543" y="2344573"/>
                <a:ext cx="983915" cy="381000"/>
              </a:xfrm>
              <a:prstGeom prst="parallelogram">
                <a:avLst>
                  <a:gd name="adj" fmla="val 63243"/>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sp>
            <p:nvSpPr>
              <p:cNvPr id="14" name="Freeform 10"/>
              <p:cNvSpPr/>
              <p:nvPr/>
            </p:nvSpPr>
            <p:spPr>
              <a:xfrm flipV="1">
                <a:off x="3810000" y="2287012"/>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grpSp>
      </p:grpSp>
      <p:grpSp>
        <p:nvGrpSpPr>
          <p:cNvPr id="8" name="Group 16"/>
          <p:cNvGrpSpPr/>
          <p:nvPr/>
        </p:nvGrpSpPr>
        <p:grpSpPr>
          <a:xfrm>
            <a:off x="5866853" y="1769165"/>
            <a:ext cx="1526893" cy="1801466"/>
            <a:chOff x="1120775" y="1730534"/>
            <a:chExt cx="1085850" cy="1280160"/>
          </a:xfrm>
        </p:grpSpPr>
        <p:cxnSp>
          <p:nvCxnSpPr>
            <p:cNvPr id="16" name="Straight Connector 17"/>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18453" name="Group 18"/>
            <p:cNvGrpSpPr/>
            <p:nvPr/>
          </p:nvGrpSpPr>
          <p:grpSpPr>
            <a:xfrm>
              <a:off x="1120775" y="1838325"/>
              <a:ext cx="1085850" cy="1077920"/>
              <a:chOff x="3810000" y="1948650"/>
              <a:chExt cx="1085850" cy="1077920"/>
            </a:xfrm>
          </p:grpSpPr>
          <p:sp>
            <p:nvSpPr>
              <p:cNvPr id="18" name="Trapezoid 19"/>
              <p:cNvSpPr/>
              <p:nvPr/>
            </p:nvSpPr>
            <p:spPr>
              <a:xfrm rot="5400000" flipH="1">
                <a:off x="3664482" y="2319673"/>
                <a:ext cx="893495" cy="152400"/>
              </a:xfrm>
              <a:prstGeom prst="trapezoid">
                <a:avLst>
                  <a:gd name="adj" fmla="val 6250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19" name="Parallelogram 20"/>
              <p:cNvSpPr/>
              <p:nvPr/>
            </p:nvSpPr>
            <p:spPr>
              <a:xfrm rot="16200000" flipV="1">
                <a:off x="3508543" y="2344572"/>
                <a:ext cx="983914" cy="381000"/>
              </a:xfrm>
              <a:prstGeom prst="parallelogram">
                <a:avLst>
                  <a:gd name="adj" fmla="val 63243"/>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0" name="Freeform 21"/>
              <p:cNvSpPr/>
              <p:nvPr/>
            </p:nvSpPr>
            <p:spPr>
              <a:xfrm flipV="1">
                <a:off x="3810000" y="2287011"/>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grpSp>
      </p:grpSp>
      <p:grpSp>
        <p:nvGrpSpPr>
          <p:cNvPr id="11" name="Group 22"/>
          <p:cNvGrpSpPr/>
          <p:nvPr/>
        </p:nvGrpSpPr>
        <p:grpSpPr>
          <a:xfrm>
            <a:off x="10412373" y="1921519"/>
            <a:ext cx="1526893" cy="1801466"/>
            <a:chOff x="1120775" y="1730534"/>
            <a:chExt cx="1085850" cy="1280160"/>
          </a:xfrm>
        </p:grpSpPr>
        <p:cxnSp>
          <p:nvCxnSpPr>
            <p:cNvPr id="22" name="Straight Connector 23"/>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18448" name="Group 24"/>
            <p:cNvGrpSpPr/>
            <p:nvPr/>
          </p:nvGrpSpPr>
          <p:grpSpPr>
            <a:xfrm>
              <a:off x="1120775" y="1838325"/>
              <a:ext cx="1085850" cy="1077920"/>
              <a:chOff x="3810000" y="1948650"/>
              <a:chExt cx="1085850" cy="1077920"/>
            </a:xfrm>
          </p:grpSpPr>
          <p:sp>
            <p:nvSpPr>
              <p:cNvPr id="24" name="Trapezoid 25"/>
              <p:cNvSpPr/>
              <p:nvPr/>
            </p:nvSpPr>
            <p:spPr>
              <a:xfrm rot="5400000" flipH="1">
                <a:off x="3664481" y="2319673"/>
                <a:ext cx="893494" cy="152400"/>
              </a:xfrm>
              <a:prstGeom prst="trapezoid">
                <a:avLst>
                  <a:gd name="adj" fmla="val 6250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5" name="Parallelogram 26"/>
              <p:cNvSpPr/>
              <p:nvPr/>
            </p:nvSpPr>
            <p:spPr>
              <a:xfrm rot="16200000" flipV="1">
                <a:off x="3508543" y="2344573"/>
                <a:ext cx="983915" cy="381000"/>
              </a:xfrm>
              <a:prstGeom prst="parallelogram">
                <a:avLst>
                  <a:gd name="adj" fmla="val 63243"/>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6" name="Freeform 27"/>
              <p:cNvSpPr/>
              <p:nvPr/>
            </p:nvSpPr>
            <p:spPr>
              <a:xfrm flipV="1">
                <a:off x="3810000" y="2287012"/>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grpSp>
      </p:grpSp>
      <p:sp>
        <p:nvSpPr>
          <p:cNvPr id="44" name="TextBox 53"/>
          <p:cNvSpPr txBox="1"/>
          <p:nvPr/>
        </p:nvSpPr>
        <p:spPr>
          <a:xfrm>
            <a:off x="1018299" y="3894229"/>
            <a:ext cx="2538124" cy="1454150"/>
          </a:xfrm>
          <a:prstGeom prst="rect">
            <a:avLst/>
          </a:prstGeom>
          <a:noFill/>
          <a:ln w="9525">
            <a:noFill/>
          </a:ln>
        </p:spPr>
        <p:txBody>
          <a:bodyPr wrap="square" lIns="0" tIns="0" rIns="0" bIns="0">
            <a:spAutoFit/>
          </a:bodyPr>
          <a:lstStyle/>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rPr>
              <a:t>废物分类</a:t>
            </a:r>
            <a:r>
              <a:rPr lang="zh-CN" altLang="en-US" sz="1685" dirty="0">
                <a:solidFill>
                  <a:schemeClr val="accent1"/>
                </a:solidFill>
                <a:latin typeface="微软雅黑" panose="020B0503020204020204" pitchFamily="34" charset="-122"/>
                <a:ea typeface="微软雅黑" panose="020B0503020204020204" pitchFamily="34" charset="-122"/>
              </a:rPr>
              <a:t>；</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rPr>
              <a:t>符合法定标准的容器包装</a:t>
            </a:r>
            <a:r>
              <a:rPr lang="zh-CN" altLang="en-US" sz="1685" dirty="0">
                <a:solidFill>
                  <a:schemeClr val="accent1"/>
                </a:solidFill>
                <a:latin typeface="微软雅黑" panose="020B0503020204020204" pitchFamily="34" charset="-122"/>
                <a:ea typeface="微软雅黑" panose="020B0503020204020204" pitchFamily="34" charset="-122"/>
              </a:rPr>
              <a:t>；</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rPr>
              <a:t>做好标记、登记记录</a:t>
            </a:r>
            <a:r>
              <a:rPr lang="zh-CN" altLang="en-US" sz="1685" dirty="0">
                <a:solidFill>
                  <a:schemeClr val="accent1"/>
                </a:solidFill>
                <a:latin typeface="微软雅黑" panose="020B0503020204020204" pitchFamily="34" charset="-122"/>
                <a:ea typeface="微软雅黑" panose="020B0503020204020204" pitchFamily="34" charset="-122"/>
              </a:rPr>
              <a:t>；</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rPr>
              <a:t>建立危险废物交接台账</a:t>
            </a:r>
            <a:r>
              <a:rPr lang="zh-CN" altLang="en-US" sz="1685" dirty="0">
                <a:solidFill>
                  <a:schemeClr val="accent1"/>
                </a:solidFill>
                <a:latin typeface="微软雅黑" panose="020B0503020204020204" pitchFamily="34" charset="-122"/>
                <a:ea typeface="微软雅黑" panose="020B0503020204020204" pitchFamily="34" charset="-122"/>
              </a:rPr>
              <a:t>；</a:t>
            </a:r>
            <a:endParaRPr lang="en-US" altLang="en-US" sz="1685" dirty="0">
              <a:solidFill>
                <a:schemeClr val="accent1"/>
              </a:solidFill>
              <a:latin typeface="微软雅黑" panose="020B0503020204020204" pitchFamily="34" charset="-122"/>
              <a:ea typeface="微软雅黑" panose="020B0503020204020204" pitchFamily="34" charset="-122"/>
            </a:endParaRPr>
          </a:p>
        </p:txBody>
      </p:sp>
      <p:sp>
        <p:nvSpPr>
          <p:cNvPr id="45" name="TextBox 54"/>
          <p:cNvSpPr txBox="1"/>
          <p:nvPr/>
        </p:nvSpPr>
        <p:spPr>
          <a:xfrm>
            <a:off x="10079202" y="3875339"/>
            <a:ext cx="2459436" cy="1297940"/>
          </a:xfrm>
          <a:prstGeom prst="rect">
            <a:avLst/>
          </a:prstGeom>
          <a:noFill/>
        </p:spPr>
        <p:txBody>
          <a:bodyPr lIns="0" tIns="0" rIns="0" bIns="0">
            <a:spAutoFit/>
          </a:bodyPr>
          <a:lstStyle/>
          <a:p>
            <a:pPr marR="0" defTabSz="914400" eaLnBrk="1" fontAlgn="auto" hangingPunct="1">
              <a:spcBef>
                <a:spcPct val="20000"/>
              </a:spcBef>
              <a:spcAft>
                <a:spcPts val="0"/>
              </a:spcAft>
              <a:buClrTx/>
              <a:buSzTx/>
              <a:buFontTx/>
              <a:defRPr/>
            </a:pPr>
            <a:r>
              <a:rPr kumimoji="0" lang="en-US" sz="1685" kern="1200" cap="none" spc="0" normalizeH="0" baseline="0" noProof="1">
                <a:solidFill>
                  <a:schemeClr val="accent1"/>
                </a:solidFill>
                <a:latin typeface="微软雅黑" panose="020B0503020204020204" pitchFamily="34" charset="-122"/>
                <a:ea typeface="微软雅黑" panose="020B0503020204020204" pitchFamily="34" charset="-122"/>
                <a:cs typeface="+mn-cs"/>
              </a:rPr>
              <a:t>对危险废物的容器和包装物以及收集、贮存、运输、处置危险废物的设施、场所，必须设置危险废物识别标志。</a:t>
            </a:r>
          </a:p>
        </p:txBody>
      </p:sp>
      <p:sp>
        <p:nvSpPr>
          <p:cNvPr id="48" name="TextBox 57"/>
          <p:cNvSpPr txBox="1"/>
          <p:nvPr/>
        </p:nvSpPr>
        <p:spPr>
          <a:xfrm>
            <a:off x="3631764" y="3855740"/>
            <a:ext cx="6146078" cy="2596515"/>
          </a:xfrm>
          <a:prstGeom prst="rect">
            <a:avLst/>
          </a:prstGeom>
          <a:noFill/>
          <a:ln w="9525">
            <a:noFill/>
          </a:ln>
        </p:spPr>
        <p:txBody>
          <a:bodyPr lIns="0" tIns="0" rIns="0" bIns="0">
            <a:spAutoFit/>
          </a:bodyPr>
          <a:lstStyle/>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易爆、易燃及排出有毒气体的危险废物必须进行预处理，使之稳定后贮存，否则，按易爆、易燃危险品贮存。</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不水解、不挥发的固体危险废物可在贮存设施内分别堆放</a:t>
            </a:r>
            <a:r>
              <a:rPr lang="zh-CN"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a:t>
            </a: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其他类别的危险废物必须装入容器内。</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禁止将不相容（相互反应）的危险废物在同一容器内混装。</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无法装入常用容器的危险废物可用防漏胶袋等盛装。</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装载液体、半固体危险废物的容器内须留足够空间，容器顶部与液体表面之间保留100毫米以上的空间。 </a:t>
            </a:r>
          </a:p>
          <a:p>
            <a:pPr marL="285750" indent="-285750" eaLnBrk="1" hangingPunct="1">
              <a:spcBef>
                <a:spcPct val="20000"/>
              </a:spcBef>
              <a:buFont typeface="Wingdings" panose="05000000000000000000" pitchFamily="2" charset="2"/>
              <a:buChar char="l"/>
            </a:pPr>
            <a:r>
              <a:rPr lang="en-US" altLang="en-US" sz="1685" dirty="0">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医院产生的临床废物，必须当日消毒，消毒后装入容器。</a:t>
            </a:r>
          </a:p>
        </p:txBody>
      </p:sp>
      <p:sp>
        <p:nvSpPr>
          <p:cNvPr id="18444" name="文本框 4"/>
          <p:cNvSpPr txBox="1"/>
          <p:nvPr/>
        </p:nvSpPr>
        <p:spPr>
          <a:xfrm>
            <a:off x="1718125" y="3033204"/>
            <a:ext cx="1409065" cy="398780"/>
          </a:xfrm>
          <a:prstGeom prst="rect">
            <a:avLst/>
          </a:prstGeom>
          <a:noFill/>
          <a:ln w="9525">
            <a:noFill/>
          </a:ln>
        </p:spPr>
        <p:txBody>
          <a:bodyPr wrap="none">
            <a:spAutoFit/>
          </a:bodyPr>
          <a:lstStyle/>
          <a:p>
            <a:r>
              <a:rPr lang="en-US" altLang="zh-CN" sz="2000" dirty="0">
                <a:solidFill>
                  <a:schemeClr val="bg1"/>
                </a:solidFill>
                <a:latin typeface="微软雅黑" panose="020B0503020204020204" pitchFamily="34" charset="-122"/>
              </a:rPr>
              <a:t>1.</a:t>
            </a:r>
            <a:r>
              <a:rPr lang="zh-CN" altLang="en-US" sz="2000" dirty="0">
                <a:solidFill>
                  <a:schemeClr val="bg1"/>
                </a:solidFill>
                <a:latin typeface="微软雅黑" panose="020B0503020204020204" pitchFamily="34" charset="-122"/>
              </a:rPr>
              <a:t>分类收集</a:t>
            </a:r>
          </a:p>
        </p:txBody>
      </p:sp>
      <p:sp>
        <p:nvSpPr>
          <p:cNvPr id="18445" name="文本框 5"/>
          <p:cNvSpPr txBox="1"/>
          <p:nvPr/>
        </p:nvSpPr>
        <p:spPr>
          <a:xfrm>
            <a:off x="5866853" y="2701707"/>
            <a:ext cx="1409065" cy="398780"/>
          </a:xfrm>
          <a:prstGeom prst="rect">
            <a:avLst/>
          </a:prstGeom>
          <a:noFill/>
          <a:ln w="9525">
            <a:noFill/>
          </a:ln>
        </p:spPr>
        <p:txBody>
          <a:bodyPr wrap="none">
            <a:spAutoFit/>
          </a:bodyPr>
          <a:lstStyle/>
          <a:p>
            <a:r>
              <a:rPr lang="en-US" altLang="zh-CN" sz="2000" dirty="0">
                <a:solidFill>
                  <a:schemeClr val="bg1"/>
                </a:solidFill>
                <a:latin typeface="微软雅黑" panose="020B0503020204020204" pitchFamily="34" charset="-122"/>
              </a:rPr>
              <a:t>2.</a:t>
            </a:r>
            <a:r>
              <a:rPr lang="zh-CN" altLang="en-US" sz="2000" dirty="0">
                <a:solidFill>
                  <a:schemeClr val="bg1"/>
                </a:solidFill>
                <a:latin typeface="微软雅黑" panose="020B0503020204020204" pitchFamily="34" charset="-122"/>
              </a:rPr>
              <a:t>收集容器</a:t>
            </a:r>
          </a:p>
        </p:txBody>
      </p:sp>
      <p:sp>
        <p:nvSpPr>
          <p:cNvPr id="18446" name="文本框 10"/>
          <p:cNvSpPr txBox="1"/>
          <p:nvPr/>
        </p:nvSpPr>
        <p:spPr>
          <a:xfrm>
            <a:off x="10512827" y="2926054"/>
            <a:ext cx="1016254" cy="398780"/>
          </a:xfrm>
          <a:prstGeom prst="rect">
            <a:avLst/>
          </a:prstGeom>
          <a:noFill/>
          <a:ln w="9525">
            <a:noFill/>
          </a:ln>
        </p:spPr>
        <p:txBody>
          <a:bodyPr>
            <a:spAutoFit/>
          </a:bodyPr>
          <a:lstStyle/>
          <a:p>
            <a:r>
              <a:rPr lang="en-US" altLang="zh-CN" sz="2000" dirty="0">
                <a:solidFill>
                  <a:schemeClr val="bg1"/>
                </a:solidFill>
                <a:latin typeface="微软雅黑" panose="020B0503020204020204" pitchFamily="34" charset="-122"/>
              </a:rPr>
              <a:t>3.</a:t>
            </a:r>
            <a:r>
              <a:rPr lang="zh-CN" altLang="en-US" sz="2000" dirty="0">
                <a:solidFill>
                  <a:schemeClr val="bg1"/>
                </a:solidFill>
                <a:latin typeface="微软雅黑" panose="020B0503020204020204" pitchFamily="34" charset="-122"/>
              </a:rPr>
              <a:t>标志</a:t>
            </a:r>
          </a:p>
        </p:txBody>
      </p:sp>
      <p:sp>
        <p:nvSpPr>
          <p:cNvPr id="2" name="任意多边形 1"/>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6" name="任意多边形 5"/>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9"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 presetClass="entr" presetSubtype="4" accel="50000" decel="50000"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p:cTn id="11" dur="500" fill="hold"/>
                                        <p:tgtEl>
                                          <p:spTgt spid="44"/>
                                        </p:tgtEl>
                                        <p:attrNameLst>
                                          <p:attrName>ppt_x</p:attrName>
                                        </p:attrNameLst>
                                      </p:cBhvr>
                                      <p:tavLst>
                                        <p:tav tm="0">
                                          <p:val>
                                            <p:strVal val="#ppt_x"/>
                                          </p:val>
                                        </p:tav>
                                        <p:tav tm="100000">
                                          <p:val>
                                            <p:strVal val="#ppt_x"/>
                                          </p:val>
                                        </p:tav>
                                      </p:tavLst>
                                    </p:anim>
                                    <p:anim calcmode="lin" valueType="num">
                                      <p:cBhvr>
                                        <p:cTn id="12" dur="500" fill="hold"/>
                                        <p:tgtEl>
                                          <p:spTgt spid="44"/>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500"/>
                                        <p:tgtEl>
                                          <p:spTgt spid="8"/>
                                        </p:tgtEl>
                                      </p:cBhvr>
                                    </p:animEffect>
                                  </p:childTnLst>
                                </p:cTn>
                              </p:par>
                            </p:childTnLst>
                          </p:cTn>
                        </p:par>
                        <p:par>
                          <p:cTn id="17" fill="hold">
                            <p:stCondLst>
                              <p:cond delay="1500"/>
                            </p:stCondLst>
                            <p:childTnLst>
                              <p:par>
                                <p:cTn id="18" presetID="2" presetClass="entr" presetSubtype="4" accel="50000" decel="50000" fill="hold" grpId="0" nodeType="afterEffect">
                                  <p:stCondLst>
                                    <p:cond delay="0"/>
                                  </p:stCondLst>
                                  <p:childTnLst>
                                    <p:set>
                                      <p:cBhvr>
                                        <p:cTn id="19" dur="1" fill="hold">
                                          <p:stCondLst>
                                            <p:cond delay="0"/>
                                          </p:stCondLst>
                                        </p:cTn>
                                        <p:tgtEl>
                                          <p:spTgt spid="48"/>
                                        </p:tgtEl>
                                        <p:attrNameLst>
                                          <p:attrName>style.visibility</p:attrName>
                                        </p:attrNameLst>
                                      </p:cBhvr>
                                      <p:to>
                                        <p:strVal val="visible"/>
                                      </p:to>
                                    </p:set>
                                    <p:anim calcmode="lin" valueType="num">
                                      <p:cBhvr>
                                        <p:cTn id="20" dur="500" fill="hold"/>
                                        <p:tgtEl>
                                          <p:spTgt spid="48"/>
                                        </p:tgtEl>
                                        <p:attrNameLst>
                                          <p:attrName>ppt_x</p:attrName>
                                        </p:attrNameLst>
                                      </p:cBhvr>
                                      <p:tavLst>
                                        <p:tav tm="0">
                                          <p:val>
                                            <p:strVal val="#ppt_x"/>
                                          </p:val>
                                        </p:tav>
                                        <p:tav tm="100000">
                                          <p:val>
                                            <p:strVal val="#ppt_x"/>
                                          </p:val>
                                        </p:tav>
                                      </p:tavLst>
                                    </p:anim>
                                    <p:anim calcmode="lin" valueType="num">
                                      <p:cBhvr>
                                        <p:cTn id="21" dur="500" fill="hold"/>
                                        <p:tgtEl>
                                          <p:spTgt spid="48"/>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p:stCondLst>
                              <p:cond delay="2500"/>
                            </p:stCondLst>
                            <p:childTnLst>
                              <p:par>
                                <p:cTn id="27" presetID="2" presetClass="entr" presetSubtype="4" accel="50000" decel="50000" fill="hold" grpId="0" nodeType="afterEffect">
                                  <p:stCondLst>
                                    <p:cond delay="0"/>
                                  </p:stCondLst>
                                  <p:childTnLst>
                                    <p:set>
                                      <p:cBhvr>
                                        <p:cTn id="28" dur="1" fill="hold">
                                          <p:stCondLst>
                                            <p:cond delay="0"/>
                                          </p:stCondLst>
                                        </p:cTn>
                                        <p:tgtEl>
                                          <p:spTgt spid="45"/>
                                        </p:tgtEl>
                                        <p:attrNameLst>
                                          <p:attrName>style.visibility</p:attrName>
                                        </p:attrNameLst>
                                      </p:cBhvr>
                                      <p:to>
                                        <p:strVal val="visible"/>
                                      </p:to>
                                    </p:set>
                                    <p:anim calcmode="lin" valueType="num">
                                      <p:cBhvr>
                                        <p:cTn id="29" dur="500" fill="hold"/>
                                        <p:tgtEl>
                                          <p:spTgt spid="45"/>
                                        </p:tgtEl>
                                        <p:attrNameLst>
                                          <p:attrName>ppt_x</p:attrName>
                                        </p:attrNameLst>
                                      </p:cBhvr>
                                      <p:tavLst>
                                        <p:tav tm="0">
                                          <p:val>
                                            <p:strVal val="#ppt_x"/>
                                          </p:val>
                                        </p:tav>
                                        <p:tav tm="100000">
                                          <p:val>
                                            <p:strVal val="#ppt_x"/>
                                          </p:val>
                                        </p:tav>
                                      </p:tavLst>
                                    </p:anim>
                                    <p:anim calcmode="lin" valueType="num">
                                      <p:cBhvr>
                                        <p:cTn id="30"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15"/>
          <p:cNvGrpSpPr/>
          <p:nvPr/>
        </p:nvGrpSpPr>
        <p:grpSpPr>
          <a:xfrm>
            <a:off x="1557873" y="2396052"/>
            <a:ext cx="1526893" cy="1801466"/>
            <a:chOff x="1120775" y="1730534"/>
            <a:chExt cx="1085850" cy="1280160"/>
          </a:xfrm>
        </p:grpSpPr>
        <p:cxnSp>
          <p:nvCxnSpPr>
            <p:cNvPr id="10" name="Straight Connector 14"/>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20506" name="Group 11"/>
            <p:cNvGrpSpPr/>
            <p:nvPr/>
          </p:nvGrpSpPr>
          <p:grpSpPr>
            <a:xfrm>
              <a:off x="1120775" y="1838325"/>
              <a:ext cx="1085850" cy="1077920"/>
              <a:chOff x="3810000" y="1948650"/>
              <a:chExt cx="1085850" cy="1077920"/>
            </a:xfrm>
          </p:grpSpPr>
          <p:sp>
            <p:nvSpPr>
              <p:cNvPr id="12" name="Trapezoid 7"/>
              <p:cNvSpPr/>
              <p:nvPr/>
            </p:nvSpPr>
            <p:spPr>
              <a:xfrm rot="5400000" flipH="1">
                <a:off x="3664481" y="2319673"/>
                <a:ext cx="893494" cy="152400"/>
              </a:xfrm>
              <a:prstGeom prst="trapezoid">
                <a:avLst>
                  <a:gd name="adj" fmla="val 6250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sp>
            <p:nvSpPr>
              <p:cNvPr id="13" name="Parallelogram 9"/>
              <p:cNvSpPr/>
              <p:nvPr/>
            </p:nvSpPr>
            <p:spPr>
              <a:xfrm rot="16200000" flipV="1">
                <a:off x="3508543" y="2344573"/>
                <a:ext cx="983915" cy="381000"/>
              </a:xfrm>
              <a:prstGeom prst="parallelogram">
                <a:avLst>
                  <a:gd name="adj" fmla="val 63243"/>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sp>
            <p:nvSpPr>
              <p:cNvPr id="14" name="Freeform 10"/>
              <p:cNvSpPr/>
              <p:nvPr/>
            </p:nvSpPr>
            <p:spPr>
              <a:xfrm flipV="1">
                <a:off x="3810000" y="2287012"/>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3375" b="0" i="0" u="none" strike="noStrike" kern="1200" cap="none" spc="0" normalizeH="0" baseline="0" noProof="1">
                  <a:ln>
                    <a:noFill/>
                  </a:ln>
                  <a:solidFill>
                    <a:schemeClr val="lt1"/>
                  </a:solidFill>
                  <a:effectLst/>
                  <a:uLnTx/>
                  <a:uFillTx/>
                  <a:latin typeface="+mn-lt"/>
                  <a:ea typeface="+mn-ea"/>
                  <a:cs typeface="+mn-cs"/>
                </a:endParaRPr>
              </a:p>
            </p:txBody>
          </p:sp>
        </p:grpSp>
      </p:grpSp>
      <p:grpSp>
        <p:nvGrpSpPr>
          <p:cNvPr id="8" name="Group 16"/>
          <p:cNvGrpSpPr/>
          <p:nvPr/>
        </p:nvGrpSpPr>
        <p:grpSpPr>
          <a:xfrm>
            <a:off x="5866853" y="2503930"/>
            <a:ext cx="1526893" cy="1801466"/>
            <a:chOff x="1120775" y="1730534"/>
            <a:chExt cx="1085850" cy="1280160"/>
          </a:xfrm>
        </p:grpSpPr>
        <p:cxnSp>
          <p:nvCxnSpPr>
            <p:cNvPr id="16" name="Straight Connector 17"/>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20501" name="Group 18"/>
            <p:cNvGrpSpPr/>
            <p:nvPr/>
          </p:nvGrpSpPr>
          <p:grpSpPr>
            <a:xfrm>
              <a:off x="1120775" y="1838325"/>
              <a:ext cx="1085850" cy="1077920"/>
              <a:chOff x="3810000" y="1948650"/>
              <a:chExt cx="1085850" cy="1077920"/>
            </a:xfrm>
          </p:grpSpPr>
          <p:sp>
            <p:nvSpPr>
              <p:cNvPr id="18" name="Trapezoid 19"/>
              <p:cNvSpPr/>
              <p:nvPr/>
            </p:nvSpPr>
            <p:spPr>
              <a:xfrm rot="5400000" flipH="1">
                <a:off x="3664482" y="2319673"/>
                <a:ext cx="893495" cy="152400"/>
              </a:xfrm>
              <a:prstGeom prst="trapezoid">
                <a:avLst>
                  <a:gd name="adj" fmla="val 6250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19" name="Parallelogram 20"/>
              <p:cNvSpPr/>
              <p:nvPr/>
            </p:nvSpPr>
            <p:spPr>
              <a:xfrm rot="16200000" flipV="1">
                <a:off x="3508543" y="2344572"/>
                <a:ext cx="983914" cy="381000"/>
              </a:xfrm>
              <a:prstGeom prst="parallelogram">
                <a:avLst>
                  <a:gd name="adj" fmla="val 63243"/>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0" name="Freeform 21"/>
              <p:cNvSpPr/>
              <p:nvPr/>
            </p:nvSpPr>
            <p:spPr>
              <a:xfrm flipV="1">
                <a:off x="3810000" y="2287011"/>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grpSp>
      </p:grpSp>
      <p:grpSp>
        <p:nvGrpSpPr>
          <p:cNvPr id="11" name="Group 22"/>
          <p:cNvGrpSpPr/>
          <p:nvPr/>
        </p:nvGrpSpPr>
        <p:grpSpPr>
          <a:xfrm>
            <a:off x="10268863" y="2423804"/>
            <a:ext cx="1526893" cy="1801466"/>
            <a:chOff x="1120775" y="1730534"/>
            <a:chExt cx="1085850" cy="1280160"/>
          </a:xfrm>
        </p:grpSpPr>
        <p:cxnSp>
          <p:nvCxnSpPr>
            <p:cNvPr id="22" name="Straight Connector 23"/>
            <p:cNvCxnSpPr/>
            <p:nvPr/>
          </p:nvCxnSpPr>
          <p:spPr>
            <a:xfrm rot="5400000">
              <a:off x="700961" y="2369424"/>
              <a:ext cx="1280160" cy="2381"/>
            </a:xfrm>
            <a:prstGeom prst="line">
              <a:avLst/>
            </a:prstGeom>
            <a:ln>
              <a:solidFill>
                <a:schemeClr val="tx1">
                  <a:lumMod val="50000"/>
                  <a:lumOff val="50000"/>
                </a:schemeClr>
              </a:solidFill>
            </a:ln>
            <a:effectLst>
              <a:outerShdw blurRad="38100" dist="12700" sx="96000" sy="96000" algn="l" rotWithShape="0">
                <a:prstClr val="black">
                  <a:alpha val="95000"/>
                </a:prstClr>
              </a:outerShdw>
            </a:effectLst>
          </p:spPr>
          <p:style>
            <a:lnRef idx="1">
              <a:schemeClr val="accent1"/>
            </a:lnRef>
            <a:fillRef idx="0">
              <a:schemeClr val="accent1"/>
            </a:fillRef>
            <a:effectRef idx="0">
              <a:schemeClr val="accent1"/>
            </a:effectRef>
            <a:fontRef idx="minor">
              <a:schemeClr val="tx1"/>
            </a:fontRef>
          </p:style>
        </p:cxnSp>
        <p:grpSp>
          <p:nvGrpSpPr>
            <p:cNvPr id="20496" name="Group 24"/>
            <p:cNvGrpSpPr/>
            <p:nvPr/>
          </p:nvGrpSpPr>
          <p:grpSpPr>
            <a:xfrm>
              <a:off x="1120775" y="1838325"/>
              <a:ext cx="1085850" cy="1077920"/>
              <a:chOff x="3810000" y="1948650"/>
              <a:chExt cx="1085850" cy="1077920"/>
            </a:xfrm>
          </p:grpSpPr>
          <p:sp>
            <p:nvSpPr>
              <p:cNvPr id="24" name="Trapezoid 25"/>
              <p:cNvSpPr/>
              <p:nvPr/>
            </p:nvSpPr>
            <p:spPr>
              <a:xfrm rot="5400000" flipH="1">
                <a:off x="3664481" y="2319673"/>
                <a:ext cx="893494" cy="152400"/>
              </a:xfrm>
              <a:prstGeom prst="trapezoid">
                <a:avLst>
                  <a:gd name="adj" fmla="val 62501"/>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5" name="Parallelogram 26"/>
              <p:cNvSpPr/>
              <p:nvPr/>
            </p:nvSpPr>
            <p:spPr>
              <a:xfrm rot="16200000" flipV="1">
                <a:off x="3508543" y="2344573"/>
                <a:ext cx="983915" cy="381000"/>
              </a:xfrm>
              <a:prstGeom prst="parallelogram">
                <a:avLst>
                  <a:gd name="adj" fmla="val 63243"/>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sp>
            <p:nvSpPr>
              <p:cNvPr id="26" name="Freeform 27"/>
              <p:cNvSpPr/>
              <p:nvPr/>
            </p:nvSpPr>
            <p:spPr>
              <a:xfrm flipV="1">
                <a:off x="3810000" y="2287012"/>
                <a:ext cx="1085850" cy="740018"/>
              </a:xfrm>
              <a:custGeom>
                <a:avLst/>
                <a:gdLst>
                  <a:gd name="connsiteX0" fmla="*/ 0 w 838200"/>
                  <a:gd name="connsiteY0" fmla="*/ 0 h 657225"/>
                  <a:gd name="connsiteX1" fmla="*/ 838200 w 838200"/>
                  <a:gd name="connsiteY1" fmla="*/ 0 h 657225"/>
                  <a:gd name="connsiteX2" fmla="*/ 838200 w 838200"/>
                  <a:gd name="connsiteY2" fmla="*/ 657225 h 657225"/>
                  <a:gd name="connsiteX3" fmla="*/ 0 w 838200"/>
                  <a:gd name="connsiteY3" fmla="*/ 657225 h 657225"/>
                  <a:gd name="connsiteX4" fmla="*/ 0 w 838200"/>
                  <a:gd name="connsiteY4" fmla="*/ 0 h 657225"/>
                  <a:gd name="connsiteX0-1" fmla="*/ 0 w 838200"/>
                  <a:gd name="connsiteY0-2" fmla="*/ 0 h 657225"/>
                  <a:gd name="connsiteX1-3" fmla="*/ 609600 w 838200"/>
                  <a:gd name="connsiteY1-4" fmla="*/ 0 h 657225"/>
                  <a:gd name="connsiteX2-5" fmla="*/ 838200 w 838200"/>
                  <a:gd name="connsiteY2-6" fmla="*/ 657225 h 657225"/>
                  <a:gd name="connsiteX3-7" fmla="*/ 0 w 838200"/>
                  <a:gd name="connsiteY3-8" fmla="*/ 657225 h 657225"/>
                  <a:gd name="connsiteX4-9" fmla="*/ 0 w 838200"/>
                  <a:gd name="connsiteY4-10" fmla="*/ 0 h 657225"/>
                  <a:gd name="connsiteX0-11" fmla="*/ 0 w 838200"/>
                  <a:gd name="connsiteY0-12" fmla="*/ 0 h 657225"/>
                  <a:gd name="connsiteX1-13" fmla="*/ 483079 w 838200"/>
                  <a:gd name="connsiteY1-14" fmla="*/ 0 h 657225"/>
                  <a:gd name="connsiteX2-15" fmla="*/ 838200 w 838200"/>
                  <a:gd name="connsiteY2-16" fmla="*/ 657225 h 657225"/>
                  <a:gd name="connsiteX3-17" fmla="*/ 0 w 838200"/>
                  <a:gd name="connsiteY3-18" fmla="*/ 657225 h 657225"/>
                  <a:gd name="connsiteX4-19" fmla="*/ 0 w 838200"/>
                  <a:gd name="connsiteY4-20" fmla="*/ 0 h 657225"/>
                  <a:gd name="connsiteX0-21" fmla="*/ 0 w 838200"/>
                  <a:gd name="connsiteY0-22" fmla="*/ 0 h 657225"/>
                  <a:gd name="connsiteX1-23" fmla="*/ 483079 w 838200"/>
                  <a:gd name="connsiteY1-24" fmla="*/ 0 h 657225"/>
                  <a:gd name="connsiteX2-25" fmla="*/ 602916 w 838200"/>
                  <a:gd name="connsiteY2-26" fmla="*/ 0 h 657225"/>
                  <a:gd name="connsiteX3-27" fmla="*/ 838200 w 838200"/>
                  <a:gd name="connsiteY3-28" fmla="*/ 657225 h 657225"/>
                  <a:gd name="connsiteX4-29" fmla="*/ 0 w 838200"/>
                  <a:gd name="connsiteY4-30" fmla="*/ 657225 h 657225"/>
                  <a:gd name="connsiteX5" fmla="*/ 0 w 838200"/>
                  <a:gd name="connsiteY5" fmla="*/ 0 h 65722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 y="connsiteY5"/>
                  </a:cxn>
                </a:cxnLst>
                <a:rect l="l" t="t" r="r" b="b"/>
                <a:pathLst>
                  <a:path w="838200" h="657225">
                    <a:moveTo>
                      <a:pt x="0" y="0"/>
                    </a:moveTo>
                    <a:lnTo>
                      <a:pt x="483079" y="0"/>
                    </a:lnTo>
                    <a:lnTo>
                      <a:pt x="602916" y="0"/>
                    </a:lnTo>
                    <a:lnTo>
                      <a:pt x="838200" y="657225"/>
                    </a:lnTo>
                    <a:lnTo>
                      <a:pt x="0" y="657225"/>
                    </a:ln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2000" b="0" i="0" u="none" strike="noStrike" kern="1200" cap="none" spc="0" normalizeH="0" baseline="0" noProof="1">
                  <a:ln>
                    <a:noFill/>
                  </a:ln>
                  <a:solidFill>
                    <a:schemeClr val="bg1"/>
                  </a:solidFill>
                  <a:effectLst/>
                  <a:uLnTx/>
                  <a:uFillTx/>
                  <a:latin typeface="+mn-lt"/>
                  <a:ea typeface="+mn-ea"/>
                  <a:cs typeface="+mn-cs"/>
                </a:endParaRPr>
              </a:p>
            </p:txBody>
          </p:sp>
        </p:grpSp>
      </p:grpSp>
      <p:sp>
        <p:nvSpPr>
          <p:cNvPr id="44" name="TextBox 53"/>
          <p:cNvSpPr txBox="1"/>
          <p:nvPr/>
        </p:nvSpPr>
        <p:spPr>
          <a:xfrm>
            <a:off x="874789" y="4324759"/>
            <a:ext cx="3882527" cy="1090295"/>
          </a:xfrm>
          <a:prstGeom prst="rect">
            <a:avLst/>
          </a:prstGeom>
          <a:noFill/>
          <a:ln w="9525">
            <a:noFill/>
          </a:ln>
        </p:spPr>
        <p:txBody>
          <a:bodyPr wrap="square" lIns="0" tIns="0" rIns="0" bIns="0">
            <a:spAutoFit/>
          </a:bodyPr>
          <a:lstStyle/>
          <a:p>
            <a:pPr marL="285750" indent="-285750" eaLnBrk="1" hangingPunct="1">
              <a:spcBef>
                <a:spcPct val="20000"/>
              </a:spcBef>
              <a:buFont typeface="Wingdings" panose="05000000000000000000" pitchFamily="2" charset="2"/>
              <a:buChar char="l"/>
            </a:pPr>
            <a:r>
              <a:rPr lang="zh-CN" altLang="en-US" sz="1685" dirty="0">
                <a:solidFill>
                  <a:schemeClr val="accent1"/>
                </a:solidFill>
                <a:latin typeface="微软雅黑" panose="020B0503020204020204" pitchFamily="34" charset="-122"/>
                <a:ea typeface="微软雅黑" panose="020B0503020204020204" pitchFamily="34" charset="-122"/>
              </a:rPr>
              <a:t>建造专用的危险废物贮存设施，也可利用原有构筑物改建成危险废物贮存设施。</a:t>
            </a:r>
          </a:p>
          <a:p>
            <a:pPr marL="285750" indent="-285750" eaLnBrk="1" hangingPunct="1">
              <a:spcBef>
                <a:spcPct val="20000"/>
              </a:spcBef>
              <a:buFont typeface="Wingdings" panose="05000000000000000000" pitchFamily="2" charset="2"/>
              <a:buChar char="l"/>
            </a:pPr>
            <a:r>
              <a:rPr lang="zh-CN" altLang="en-US" sz="1685" dirty="0">
                <a:solidFill>
                  <a:schemeClr val="accent1"/>
                </a:solidFill>
                <a:latin typeface="微软雅黑" panose="020B0503020204020204" pitchFamily="34" charset="-122"/>
                <a:ea typeface="微软雅黑" panose="020B0503020204020204" pitchFamily="34" charset="-122"/>
              </a:rPr>
              <a:t>贮存场所：防渗、防雨、防火、防盗。</a:t>
            </a:r>
          </a:p>
        </p:txBody>
      </p:sp>
      <p:sp>
        <p:nvSpPr>
          <p:cNvPr id="45" name="TextBox 54"/>
          <p:cNvSpPr txBox="1"/>
          <p:nvPr/>
        </p:nvSpPr>
        <p:spPr>
          <a:xfrm>
            <a:off x="8701789" y="4598622"/>
            <a:ext cx="3693339" cy="830580"/>
          </a:xfrm>
          <a:prstGeom prst="rect">
            <a:avLst/>
          </a:prstGeom>
          <a:noFill/>
        </p:spPr>
        <p:txBody>
          <a:bodyPr wrap="square" lIns="0" tIns="0" rIns="0" bIns="0">
            <a:spAutoFit/>
          </a:bodyPr>
          <a:lstStyle/>
          <a:p>
            <a:pPr marR="0" defTabSz="914400" eaLnBrk="1" fontAlgn="auto" hangingPunct="1">
              <a:spcBef>
                <a:spcPct val="20000"/>
              </a:spcBef>
              <a:spcAft>
                <a:spcPts val="0"/>
              </a:spcAft>
              <a:buClrTx/>
              <a:buSzTx/>
              <a:buFontTx/>
              <a:defRPr/>
            </a:pPr>
            <a:r>
              <a:rPr kumimoji="0" lang="en-US" sz="1685" kern="1200" cap="none" spc="0" normalizeH="0" baseline="0" noProof="1">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医疗废物中感染性与损伤性废物暂存时间不得超过48小时</a:t>
            </a:r>
            <a:r>
              <a:rPr kumimoji="0" lang="zh-CN" altLang="en-US" sz="1685" kern="1200" cap="none" spc="0" normalizeH="0" baseline="0" noProof="1">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a:t>
            </a:r>
          </a:p>
          <a:p>
            <a:pPr marR="0" defTabSz="914400" eaLnBrk="1" fontAlgn="auto" hangingPunct="1">
              <a:spcBef>
                <a:spcPct val="20000"/>
              </a:spcBef>
              <a:spcAft>
                <a:spcPts val="0"/>
              </a:spcAft>
              <a:buClrTx/>
              <a:buSzTx/>
              <a:buFontTx/>
              <a:defRPr/>
            </a:pPr>
            <a:r>
              <a:rPr kumimoji="0" lang="en-US" sz="1685" kern="1200" cap="none" spc="0" normalizeH="0" baseline="0" noProof="1">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其他危险废物贮存时间不得超过一年</a:t>
            </a:r>
            <a:r>
              <a:rPr kumimoji="0" lang="zh-CN" altLang="en-US" sz="1685" kern="1200" cap="none" spc="0" normalizeH="0" baseline="0" noProof="1">
                <a:solidFill>
                  <a:schemeClr val="accent1"/>
                </a:solidFill>
                <a:latin typeface="微软雅黑" panose="020B0503020204020204" pitchFamily="34" charset="-122"/>
                <a:ea typeface="微软雅黑" panose="020B0503020204020204" pitchFamily="34" charset="-122"/>
                <a:cs typeface="微软雅黑" panose="020B0503020204020204" pitchFamily="34" charset="-122"/>
              </a:rPr>
              <a:t>。</a:t>
            </a:r>
          </a:p>
        </p:txBody>
      </p:sp>
      <p:sp>
        <p:nvSpPr>
          <p:cNvPr id="48" name="TextBox 57"/>
          <p:cNvSpPr txBox="1"/>
          <p:nvPr/>
        </p:nvSpPr>
        <p:spPr>
          <a:xfrm>
            <a:off x="5378453" y="4752160"/>
            <a:ext cx="2986817" cy="615315"/>
          </a:xfrm>
          <a:prstGeom prst="rect">
            <a:avLst/>
          </a:prstGeom>
          <a:noFill/>
          <a:ln w="9525">
            <a:noFill/>
          </a:ln>
        </p:spPr>
        <p:txBody>
          <a:bodyPr wrap="square" lIns="0" tIns="0" rIns="0" bIns="0">
            <a:spAutoFit/>
          </a:bodyPr>
          <a:lstStyle/>
          <a:p>
            <a:pPr marL="285750" indent="-285750" eaLnBrk="1" hangingPunct="1">
              <a:spcBef>
                <a:spcPct val="20000"/>
              </a:spcBef>
              <a:buFont typeface="Wingdings" panose="05000000000000000000" pitchFamily="2" charset="2"/>
              <a:buChar char="l"/>
            </a:pPr>
            <a:r>
              <a:rPr lang="en-US" altLang="en-US" sz="2000" dirty="0">
                <a:solidFill>
                  <a:schemeClr val="accent1"/>
                </a:solidFill>
                <a:latin typeface="微软雅黑" panose="020B0503020204020204" pitchFamily="34" charset="-122"/>
                <a:ea typeface="微软雅黑" panose="020B0503020204020204" pitchFamily="34" charset="-122"/>
              </a:rPr>
              <a:t>容器和包装物必须设置危险废物识别标志。</a:t>
            </a:r>
          </a:p>
        </p:txBody>
      </p:sp>
      <p:sp>
        <p:nvSpPr>
          <p:cNvPr id="20492" name="文本框 4"/>
          <p:cNvSpPr txBox="1"/>
          <p:nvPr/>
        </p:nvSpPr>
        <p:spPr>
          <a:xfrm>
            <a:off x="1514475" y="3320415"/>
            <a:ext cx="1710690" cy="398780"/>
          </a:xfrm>
          <a:prstGeom prst="rect">
            <a:avLst/>
          </a:prstGeom>
          <a:noFill/>
          <a:ln w="9525">
            <a:noFill/>
          </a:ln>
        </p:spPr>
        <p:txBody>
          <a:bodyPr wrap="square">
            <a:spAutoFit/>
          </a:bodyPr>
          <a:lstStyle/>
          <a:p>
            <a:r>
              <a:rPr lang="en-US" altLang="zh-CN" sz="2000" dirty="0">
                <a:solidFill>
                  <a:schemeClr val="bg1"/>
                </a:solidFill>
                <a:latin typeface="微软雅黑" panose="020B0503020204020204" pitchFamily="34" charset="-122"/>
              </a:rPr>
              <a:t>1.</a:t>
            </a:r>
            <a:r>
              <a:rPr lang="zh-CN" altLang="en-US" sz="2000" dirty="0">
                <a:solidFill>
                  <a:schemeClr val="bg1"/>
                </a:solidFill>
                <a:latin typeface="微软雅黑" panose="020B0503020204020204" pitchFamily="34" charset="-122"/>
              </a:rPr>
              <a:t>贮存场所</a:t>
            </a:r>
          </a:p>
        </p:txBody>
      </p:sp>
      <p:sp>
        <p:nvSpPr>
          <p:cNvPr id="20493" name="文本框 5"/>
          <p:cNvSpPr txBox="1"/>
          <p:nvPr/>
        </p:nvSpPr>
        <p:spPr>
          <a:xfrm>
            <a:off x="5866853" y="3496745"/>
            <a:ext cx="1155065" cy="398780"/>
          </a:xfrm>
          <a:prstGeom prst="rect">
            <a:avLst/>
          </a:prstGeom>
          <a:noFill/>
          <a:ln w="9525">
            <a:noFill/>
          </a:ln>
        </p:spPr>
        <p:txBody>
          <a:bodyPr wrap="none">
            <a:spAutoFit/>
          </a:bodyPr>
          <a:lstStyle/>
          <a:p>
            <a:r>
              <a:rPr lang="en-US" altLang="zh-CN" sz="2000" dirty="0">
                <a:solidFill>
                  <a:schemeClr val="bg1"/>
                </a:solidFill>
                <a:latin typeface="微软雅黑" panose="020B0503020204020204" pitchFamily="34" charset="-122"/>
              </a:rPr>
              <a:t>2.</a:t>
            </a:r>
            <a:r>
              <a:rPr lang="zh-CN" altLang="en-US" sz="2000" dirty="0">
                <a:solidFill>
                  <a:schemeClr val="bg1"/>
                </a:solidFill>
                <a:latin typeface="微软雅黑" panose="020B0503020204020204" pitchFamily="34" charset="-122"/>
              </a:rPr>
              <a:t>标识牌</a:t>
            </a:r>
          </a:p>
        </p:txBody>
      </p:sp>
      <p:sp>
        <p:nvSpPr>
          <p:cNvPr id="20494" name="文本框 10"/>
          <p:cNvSpPr txBox="1"/>
          <p:nvPr/>
        </p:nvSpPr>
        <p:spPr>
          <a:xfrm>
            <a:off x="10228682" y="3428339"/>
            <a:ext cx="1409065" cy="398780"/>
          </a:xfrm>
          <a:prstGeom prst="rect">
            <a:avLst/>
          </a:prstGeom>
          <a:noFill/>
          <a:ln w="9525">
            <a:noFill/>
          </a:ln>
        </p:spPr>
        <p:txBody>
          <a:bodyPr wrap="none">
            <a:spAutoFit/>
          </a:bodyPr>
          <a:lstStyle/>
          <a:p>
            <a:r>
              <a:rPr lang="en-US" altLang="zh-CN" sz="2000" dirty="0">
                <a:solidFill>
                  <a:schemeClr val="bg1"/>
                </a:solidFill>
                <a:latin typeface="微软雅黑" panose="020B0503020204020204" pitchFamily="34" charset="-122"/>
              </a:rPr>
              <a:t>3.</a:t>
            </a:r>
            <a:r>
              <a:rPr lang="zh-CN" altLang="en-US" sz="2000" dirty="0">
                <a:solidFill>
                  <a:schemeClr val="bg1"/>
                </a:solidFill>
                <a:latin typeface="微软雅黑" panose="020B0503020204020204" pitchFamily="34" charset="-122"/>
              </a:rPr>
              <a:t>贮存期限</a:t>
            </a:r>
          </a:p>
        </p:txBody>
      </p:sp>
      <p:sp>
        <p:nvSpPr>
          <p:cNvPr id="29" name="任意多边形 28"/>
          <p:cNvSpPr/>
          <p:nvPr>
            <p:custDataLst>
              <p:tags r:id="rId1"/>
            </p:custDataLst>
          </p:nvPr>
        </p:nvSpPr>
        <p:spPr>
          <a:xfrm>
            <a:off x="733425" y="646430"/>
            <a:ext cx="12125325" cy="76200"/>
          </a:xfrm>
          <a:custGeom>
            <a:avLst/>
            <a:gdLst>
              <a:gd name="connsiteX0" fmla="*/ 0 w 12125327"/>
              <a:gd name="connsiteY0" fmla="*/ 0 h 31282"/>
              <a:gd name="connsiteX1" fmla="*/ 12125327 w 12125327"/>
              <a:gd name="connsiteY1" fmla="*/ 0 h 31282"/>
              <a:gd name="connsiteX2" fmla="*/ 12125327 w 12125327"/>
              <a:gd name="connsiteY2" fmla="*/ 31282 h 31282"/>
              <a:gd name="connsiteX3" fmla="*/ 17139 w 12125327"/>
              <a:gd name="connsiteY3" fmla="*/ 31282 h 31282"/>
            </a:gdLst>
            <a:ahLst/>
            <a:cxnLst>
              <a:cxn ang="0">
                <a:pos x="connsiteX0" y="connsiteY0"/>
              </a:cxn>
              <a:cxn ang="0">
                <a:pos x="connsiteX1" y="connsiteY1"/>
              </a:cxn>
              <a:cxn ang="0">
                <a:pos x="connsiteX2" y="connsiteY2"/>
              </a:cxn>
              <a:cxn ang="0">
                <a:pos x="connsiteX3" y="connsiteY3"/>
              </a:cxn>
            </a:cxnLst>
            <a:rect l="l" t="t" r="r" b="b"/>
            <a:pathLst>
              <a:path w="12125327" h="31282">
                <a:moveTo>
                  <a:pt x="0" y="0"/>
                </a:moveTo>
                <a:lnTo>
                  <a:pt x="12125327" y="0"/>
                </a:lnTo>
                <a:lnTo>
                  <a:pt x="12125327" y="31282"/>
                </a:lnTo>
                <a:lnTo>
                  <a:pt x="17139" y="3128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a:latin typeface="Arial" panose="020B0604020202020204" pitchFamily="34" charset="0"/>
              <a:ea typeface="微软雅黑" panose="020B0503020204020204" pitchFamily="34" charset="-122"/>
              <a:sym typeface="Arial" panose="020B0604020202020204" pitchFamily="34" charset="0"/>
            </a:endParaRPr>
          </a:p>
        </p:txBody>
      </p:sp>
      <p:sp>
        <p:nvSpPr>
          <p:cNvPr id="30" name="任意多边形 29"/>
          <p:cNvSpPr/>
          <p:nvPr>
            <p:custDataLst>
              <p:tags r:id="rId2"/>
            </p:custDataLst>
          </p:nvPr>
        </p:nvSpPr>
        <p:spPr>
          <a:xfrm>
            <a:off x="0" y="140970"/>
            <a:ext cx="577215" cy="536575"/>
          </a:xfrm>
          <a:custGeom>
            <a:avLst/>
            <a:gdLst>
              <a:gd name="connsiteX0" fmla="*/ 284734 w 577217"/>
              <a:gd name="connsiteY0" fmla="*/ 0 h 536832"/>
              <a:gd name="connsiteX1" fmla="*/ 577217 w 577217"/>
              <a:gd name="connsiteY1" fmla="*/ 536832 h 536832"/>
              <a:gd name="connsiteX2" fmla="*/ 0 w 577217"/>
              <a:gd name="connsiteY2" fmla="*/ 536832 h 536832"/>
              <a:gd name="connsiteX3" fmla="*/ 0 w 577217"/>
              <a:gd name="connsiteY3" fmla="*/ 184 h 536832"/>
            </a:gdLst>
            <a:ahLst/>
            <a:cxnLst>
              <a:cxn ang="0">
                <a:pos x="connsiteX0" y="connsiteY0"/>
              </a:cxn>
              <a:cxn ang="0">
                <a:pos x="connsiteX1" y="connsiteY1"/>
              </a:cxn>
              <a:cxn ang="0">
                <a:pos x="connsiteX2" y="connsiteY2"/>
              </a:cxn>
              <a:cxn ang="0">
                <a:pos x="connsiteX3" y="connsiteY3"/>
              </a:cxn>
            </a:cxnLst>
            <a:rect l="l" t="t" r="r" b="b"/>
            <a:pathLst>
              <a:path w="577217" h="536832">
                <a:moveTo>
                  <a:pt x="284734" y="0"/>
                </a:moveTo>
                <a:lnTo>
                  <a:pt x="577217" y="536832"/>
                </a:lnTo>
                <a:lnTo>
                  <a:pt x="0" y="536832"/>
                </a:lnTo>
                <a:lnTo>
                  <a:pt x="0" y="184"/>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6435" tIns="48218" rIns="96435" bIns="48218" numCol="1" spcCol="0" rtlCol="0" fromWordArt="0" anchor="ctr" anchorCtr="0" forceAA="0" compatLnSpc="1">
            <a:noAutofit/>
          </a:bodyPr>
          <a:lstStyle/>
          <a:p>
            <a:pPr algn="ctr"/>
            <a:endParaRPr lang="zh-CN" altLang="en-US" sz="2000" dirty="0">
              <a:solidFill>
                <a:srgbClr val="7EC234"/>
              </a:solidFill>
              <a:latin typeface="Arial" panose="020B0604020202020204" pitchFamily="34" charset="0"/>
              <a:ea typeface="微软雅黑" panose="020B0503020204020204" pitchFamily="34" charset="-122"/>
              <a:sym typeface="Arial" panose="020B0604020202020204" pitchFamily="34" charset="0"/>
            </a:endParaRPr>
          </a:p>
        </p:txBody>
      </p:sp>
      <p:sp>
        <p:nvSpPr>
          <p:cNvPr id="2" name="Content Placeholder 2"/>
          <p:cNvSpPr txBox="1"/>
          <p:nvPr/>
        </p:nvSpPr>
        <p:spPr>
          <a:xfrm>
            <a:off x="577215" y="112395"/>
            <a:ext cx="8253095" cy="461645"/>
          </a:xfrm>
          <a:prstGeom prst="rect">
            <a:avLst/>
          </a:prstGeom>
        </p:spPr>
        <p:txBody>
          <a:bodyPr vert="horz" wrap="square" lIns="0" tIns="0" rIns="0" bIns="0" rtlCol="0" anchor="t">
            <a:spAutoFit/>
          </a:bodyPr>
          <a:lstStyle>
            <a:lvl1pPr marL="0" indent="0" algn="r" defTabSz="457200" rtl="0" eaLnBrk="1" latinLnBrk="0" hangingPunct="1">
              <a:spcBef>
                <a:spcPct val="20000"/>
              </a:spcBef>
              <a:spcAft>
                <a:spcPts val="600"/>
              </a:spcAft>
              <a:buClr>
                <a:schemeClr val="accent1">
                  <a:lumMod val="75000"/>
                </a:schemeClr>
              </a:buClr>
              <a:buSzPct val="145000"/>
              <a:buFont typeface="Arial" panose="020B0604020202020204"/>
              <a:buNone/>
              <a:defRPr sz="2100" kern="1200" cap="none">
                <a:solidFill>
                  <a:schemeClr val="tx1"/>
                </a:solidFill>
                <a:effectLst/>
                <a:latin typeface="+mn-lt"/>
                <a:ea typeface="+mn-ea"/>
                <a:cs typeface="+mn-cs"/>
              </a:defRPr>
            </a:lvl1pPr>
            <a:lvl2pPr marL="457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2000" kern="1200" cap="none">
                <a:solidFill>
                  <a:schemeClr val="tx1">
                    <a:tint val="75000"/>
                  </a:schemeClr>
                </a:solidFill>
                <a:effectLst/>
                <a:latin typeface="+mn-lt"/>
                <a:ea typeface="+mn-ea"/>
                <a:cs typeface="+mn-cs"/>
              </a:defRPr>
            </a:lvl2pPr>
            <a:lvl3pPr marL="914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800" kern="1200" cap="none">
                <a:solidFill>
                  <a:schemeClr val="tx1">
                    <a:tint val="75000"/>
                  </a:schemeClr>
                </a:solidFill>
                <a:effectLst/>
                <a:latin typeface="+mn-lt"/>
                <a:ea typeface="+mn-ea"/>
                <a:cs typeface="+mn-cs"/>
              </a:defRPr>
            </a:lvl3pPr>
            <a:lvl4pPr marL="1371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600" kern="1200" cap="none">
                <a:solidFill>
                  <a:schemeClr val="tx1">
                    <a:tint val="75000"/>
                  </a:schemeClr>
                </a:solidFill>
                <a:effectLst/>
                <a:latin typeface="+mn-lt"/>
                <a:ea typeface="+mn-ea"/>
                <a:cs typeface="+mn-cs"/>
              </a:defRPr>
            </a:lvl4pPr>
            <a:lvl5pPr marL="18288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5pPr>
            <a:lvl6pPr marL="22860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6pPr>
            <a:lvl7pPr marL="27432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7pPr>
            <a:lvl8pPr marL="32004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8pPr>
            <a:lvl9pPr marL="3657600" indent="0" algn="ctr" defTabSz="457200" rtl="0" eaLnBrk="1" latinLnBrk="0" hangingPunct="1">
              <a:spcBef>
                <a:spcPct val="20000"/>
              </a:spcBef>
              <a:spcAft>
                <a:spcPts val="600"/>
              </a:spcAft>
              <a:buClr>
                <a:schemeClr val="accent1">
                  <a:lumMod val="75000"/>
                </a:schemeClr>
              </a:buClr>
              <a:buSzPct val="145000"/>
              <a:buFont typeface="Arial" panose="020B0604020202020204"/>
              <a:buNone/>
              <a:defRPr sz="1400" kern="1200" cap="none">
                <a:solidFill>
                  <a:schemeClr val="tx1">
                    <a:tint val="75000"/>
                  </a:schemeClr>
                </a:solidFill>
                <a:effectLst/>
                <a:latin typeface="+mn-lt"/>
                <a:ea typeface="+mn-ea"/>
                <a:cs typeface="+mn-cs"/>
              </a:defRPr>
            </a:lvl9pPr>
          </a:lstStyle>
          <a:p>
            <a:pPr algn="l"/>
            <a:r>
              <a:rPr lang="en-US" sz="3000" dirty="0">
                <a:solidFill>
                  <a:schemeClr val="bg1">
                    <a:lumMod val="65000"/>
                  </a:schemeClr>
                </a:solidFill>
                <a:latin typeface="Arial" panose="020B0604020202020204" pitchFamily="34" charset="0"/>
                <a:ea typeface="微软雅黑" panose="020B0503020204020204" pitchFamily="34" charset="-122"/>
                <a:cs typeface="+mn-ea"/>
                <a:sym typeface="Arial" panose="020B0604020202020204" pitchFamily="34" charset="0"/>
              </a:rPr>
              <a:t>    </a:t>
            </a:r>
            <a:r>
              <a:rPr lang="en-US" sz="3000" dirty="0">
                <a:solidFill>
                  <a:schemeClr val="tx1"/>
                </a:solidFill>
                <a:latin typeface="Arial" panose="020B0604020202020204" pitchFamily="34" charset="0"/>
                <a:ea typeface="微软雅黑" panose="020B0503020204020204" pitchFamily="34" charset="-122"/>
                <a:cs typeface="+mn-ea"/>
                <a:sym typeface="Arial" panose="020B0604020202020204" pitchFamily="34" charset="0"/>
              </a:rPr>
              <a:t>02  </a:t>
            </a:r>
            <a:r>
              <a:rPr lang="zh-CN" altLang="en-US" sz="3000">
                <a:ln>
                  <a:noFill/>
                </a:ln>
                <a:solidFill>
                  <a:schemeClr val="accent1"/>
                </a:solidFill>
                <a:uLnTx/>
                <a:uFillTx/>
                <a:latin typeface="微软雅黑" panose="020B0503020204020204" pitchFamily="34" charset="-122"/>
                <a:ea typeface="微软雅黑" panose="020B0503020204020204" pitchFamily="34" charset="-122"/>
                <a:cs typeface="微软雅黑" panose="020B0503020204020204" pitchFamily="34" charset="-122"/>
                <a:sym typeface="+mn-ea"/>
              </a:rPr>
              <a:t>危险废物规范化管理</a:t>
            </a:r>
            <a:endParaRPr lang="zh-CN" altLang="en-US" sz="3000" b="1" dirty="0">
              <a:solidFill>
                <a:schemeClr val="accent1"/>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advTm="0">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 presetClass="entr" presetSubtype="4" accel="50000" decel="50000" fill="hold" grpId="0" nodeType="afterEffect">
                                  <p:stCondLst>
                                    <p:cond delay="0"/>
                                  </p:stCondLst>
                                  <p:childTnLst>
                                    <p:set>
                                      <p:cBhvr>
                                        <p:cTn id="10" dur="1" fill="hold">
                                          <p:stCondLst>
                                            <p:cond delay="0"/>
                                          </p:stCondLst>
                                        </p:cTn>
                                        <p:tgtEl>
                                          <p:spTgt spid="44"/>
                                        </p:tgtEl>
                                        <p:attrNameLst>
                                          <p:attrName>style.visibility</p:attrName>
                                        </p:attrNameLst>
                                      </p:cBhvr>
                                      <p:to>
                                        <p:strVal val="visible"/>
                                      </p:to>
                                    </p:set>
                                    <p:anim calcmode="lin" valueType="num">
                                      <p:cBhvr>
                                        <p:cTn id="11" dur="500" fill="hold"/>
                                        <p:tgtEl>
                                          <p:spTgt spid="44"/>
                                        </p:tgtEl>
                                        <p:attrNameLst>
                                          <p:attrName>ppt_x</p:attrName>
                                        </p:attrNameLst>
                                      </p:cBhvr>
                                      <p:tavLst>
                                        <p:tav tm="0">
                                          <p:val>
                                            <p:strVal val="#ppt_x"/>
                                          </p:val>
                                        </p:tav>
                                        <p:tav tm="100000">
                                          <p:val>
                                            <p:strVal val="#ppt_x"/>
                                          </p:val>
                                        </p:tav>
                                      </p:tavLst>
                                    </p:anim>
                                    <p:anim calcmode="lin" valueType="num">
                                      <p:cBhvr>
                                        <p:cTn id="12" dur="500" fill="hold"/>
                                        <p:tgtEl>
                                          <p:spTgt spid="44"/>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22" presetClass="entr" presetSubtype="8" fill="hold" nodeType="after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wipe(left)">
                                      <p:cBhvr>
                                        <p:cTn id="16" dur="500"/>
                                        <p:tgtEl>
                                          <p:spTgt spid="8"/>
                                        </p:tgtEl>
                                      </p:cBhvr>
                                    </p:animEffect>
                                  </p:childTnLst>
                                </p:cTn>
                              </p:par>
                            </p:childTnLst>
                          </p:cTn>
                        </p:par>
                        <p:par>
                          <p:cTn id="17" fill="hold">
                            <p:stCondLst>
                              <p:cond delay="1500"/>
                            </p:stCondLst>
                            <p:childTnLst>
                              <p:par>
                                <p:cTn id="18" presetID="2" presetClass="entr" presetSubtype="4" accel="50000" decel="50000" fill="hold" grpId="0" nodeType="afterEffect">
                                  <p:stCondLst>
                                    <p:cond delay="0"/>
                                  </p:stCondLst>
                                  <p:childTnLst>
                                    <p:set>
                                      <p:cBhvr>
                                        <p:cTn id="19" dur="1" fill="hold">
                                          <p:stCondLst>
                                            <p:cond delay="0"/>
                                          </p:stCondLst>
                                        </p:cTn>
                                        <p:tgtEl>
                                          <p:spTgt spid="48"/>
                                        </p:tgtEl>
                                        <p:attrNameLst>
                                          <p:attrName>style.visibility</p:attrName>
                                        </p:attrNameLst>
                                      </p:cBhvr>
                                      <p:to>
                                        <p:strVal val="visible"/>
                                      </p:to>
                                    </p:set>
                                    <p:anim calcmode="lin" valueType="num">
                                      <p:cBhvr>
                                        <p:cTn id="20" dur="500" fill="hold"/>
                                        <p:tgtEl>
                                          <p:spTgt spid="48"/>
                                        </p:tgtEl>
                                        <p:attrNameLst>
                                          <p:attrName>ppt_x</p:attrName>
                                        </p:attrNameLst>
                                      </p:cBhvr>
                                      <p:tavLst>
                                        <p:tav tm="0">
                                          <p:val>
                                            <p:strVal val="#ppt_x"/>
                                          </p:val>
                                        </p:tav>
                                        <p:tav tm="100000">
                                          <p:val>
                                            <p:strVal val="#ppt_x"/>
                                          </p:val>
                                        </p:tav>
                                      </p:tavLst>
                                    </p:anim>
                                    <p:anim calcmode="lin" valueType="num">
                                      <p:cBhvr>
                                        <p:cTn id="21" dur="500" fill="hold"/>
                                        <p:tgtEl>
                                          <p:spTgt spid="48"/>
                                        </p:tgtEl>
                                        <p:attrNameLst>
                                          <p:attrName>ppt_y</p:attrName>
                                        </p:attrNameLst>
                                      </p:cBhvr>
                                      <p:tavLst>
                                        <p:tav tm="0">
                                          <p:val>
                                            <p:strVal val="1+#ppt_h/2"/>
                                          </p:val>
                                        </p:tav>
                                        <p:tav tm="100000">
                                          <p:val>
                                            <p:strVal val="#ppt_y"/>
                                          </p:val>
                                        </p:tav>
                                      </p:tavLst>
                                    </p:anim>
                                  </p:childTnLst>
                                </p:cTn>
                              </p:par>
                            </p:childTnLst>
                          </p:cTn>
                        </p:par>
                        <p:par>
                          <p:cTn id="22" fill="hold">
                            <p:stCondLst>
                              <p:cond delay="2000"/>
                            </p:stCondLst>
                            <p:childTnLst>
                              <p:par>
                                <p:cTn id="23" presetID="22" presetClass="entr" presetSubtype="8" fill="hold" nodeType="after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par>
                          <p:cTn id="26" fill="hold">
                            <p:stCondLst>
                              <p:cond delay="2500"/>
                            </p:stCondLst>
                            <p:childTnLst>
                              <p:par>
                                <p:cTn id="27" presetID="2" presetClass="entr" presetSubtype="4" accel="50000" decel="50000" fill="hold" grpId="0" nodeType="afterEffect">
                                  <p:stCondLst>
                                    <p:cond delay="0"/>
                                  </p:stCondLst>
                                  <p:childTnLst>
                                    <p:set>
                                      <p:cBhvr>
                                        <p:cTn id="28" dur="1" fill="hold">
                                          <p:stCondLst>
                                            <p:cond delay="0"/>
                                          </p:stCondLst>
                                        </p:cTn>
                                        <p:tgtEl>
                                          <p:spTgt spid="45"/>
                                        </p:tgtEl>
                                        <p:attrNameLst>
                                          <p:attrName>style.visibility</p:attrName>
                                        </p:attrNameLst>
                                      </p:cBhvr>
                                      <p:to>
                                        <p:strVal val="visible"/>
                                      </p:to>
                                    </p:set>
                                    <p:anim calcmode="lin" valueType="num">
                                      <p:cBhvr>
                                        <p:cTn id="29" dur="500" fill="hold"/>
                                        <p:tgtEl>
                                          <p:spTgt spid="45"/>
                                        </p:tgtEl>
                                        <p:attrNameLst>
                                          <p:attrName>ppt_x</p:attrName>
                                        </p:attrNameLst>
                                      </p:cBhvr>
                                      <p:tavLst>
                                        <p:tav tm="0">
                                          <p:val>
                                            <p:strVal val="#ppt_x"/>
                                          </p:val>
                                        </p:tav>
                                        <p:tav tm="100000">
                                          <p:val>
                                            <p:strVal val="#ppt_x"/>
                                          </p:val>
                                        </p:tav>
                                      </p:tavLst>
                                    </p:anim>
                                    <p:anim calcmode="lin" valueType="num">
                                      <p:cBhvr>
                                        <p:cTn id="30"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8"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1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2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3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4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5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2.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3.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4.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5.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6.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6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7.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70.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71.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8.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ags/tag9.xml><?xml version="1.0" encoding="utf-8"?>
<p:tagLst xmlns:a="http://schemas.openxmlformats.org/drawingml/2006/main" xmlns:r="http://schemas.openxmlformats.org/officeDocument/2006/relationships" xmlns:p="http://schemas.openxmlformats.org/presentationml/2006/main">
  <p:tag name="MH" val="20160830110547"/>
  <p:tag name="MH_LIBRARY" val="CONTENTS"/>
  <p:tag name="MH_TYPE" val="OTHERS"/>
  <p:tag name="ID" val="545840"/>
</p:tagLst>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自定义设计方案">
  <a:themeElements>
    <a:clrScheme name="自定义 93">
      <a:dk1>
        <a:srgbClr val="000000"/>
      </a:dk1>
      <a:lt1>
        <a:srgbClr val="FFFFFF"/>
      </a:lt1>
      <a:dk2>
        <a:srgbClr val="44546A"/>
      </a:dk2>
      <a:lt2>
        <a:srgbClr val="E7E6E6"/>
      </a:lt2>
      <a:accent1>
        <a:srgbClr val="003366"/>
      </a:accent1>
      <a:accent2>
        <a:srgbClr val="003366"/>
      </a:accent2>
      <a:accent3>
        <a:srgbClr val="003366"/>
      </a:accent3>
      <a:accent4>
        <a:srgbClr val="003366"/>
      </a:accent4>
      <a:accent5>
        <a:srgbClr val="003366"/>
      </a:accent5>
      <a:accent6>
        <a:srgbClr val="003366"/>
      </a:accent6>
      <a:hlink>
        <a:srgbClr val="003366"/>
      </a:hlink>
      <a:folHlink>
        <a:srgbClr val="003366"/>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lumMod val="95000"/>
          </a:schemeClr>
        </a:solidFill>
        <a:ln w="9525" cap="flat" cmpd="sng" algn="ctr">
          <a:solidFill>
            <a:schemeClr val="tx2">
              <a:lumMod val="60000"/>
              <a:lumOff val="40000"/>
            </a:schemeClr>
          </a:solidFill>
          <a:prstDash val="solid"/>
          <a:round/>
          <a:headEnd type="none" w="med" len="med"/>
          <a:tailEnd type="none" w="med" len="med"/>
        </a:ln>
      </a:spPr>
      <a:bodyPr vert="horz" wrap="square" lIns="179705" tIns="71755" rIns="179705" bIns="71755" numCol="1" rtlCol="0" anchor="ctr" anchorCtr="0" compatLnSpc="1">
        <a:spAutoFit/>
      </a:bodyPr>
      <a:lstStyle>
        <a:defPPr algn="just" eaLnBrk="1" latinLnBrk="0" hangingPunct="1">
          <a:lnSpc>
            <a:spcPct val="150000"/>
          </a:lnSpc>
          <a:spcBef>
            <a:spcPts val="0"/>
          </a:spcBef>
          <a:spcAft>
            <a:spcPts val="0"/>
          </a:spcAft>
          <a:defRPr sz="1800" spc="100">
            <a:solidFill>
              <a:srgbClr val="FF0000"/>
            </a:solidFill>
            <a:uFillTx/>
            <a:latin typeface="微软雅黑" panose="020B0503020204020204" pitchFamily="34" charset="-122"/>
            <a:ea typeface="微软雅黑" panose="020B0503020204020204" pitchFamily="34" charset="-122"/>
            <a:cs typeface="+mn-ea"/>
            <a:sym typeface="微软雅黑 Light" panose="020B0502040204020203" pitchFamily="34" charset="-122"/>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基本">
  <a:themeElements>
    <a:clrScheme name="基本">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基本">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基本">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2418</Words>
  <Application>Microsoft Office PowerPoint</Application>
  <PresentationFormat>自定义</PresentationFormat>
  <Paragraphs>333</Paragraphs>
  <Slides>41</Slides>
  <Notes>33</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41</vt:i4>
      </vt:variant>
    </vt:vector>
  </HeadingPairs>
  <TitlesOfParts>
    <vt:vector size="54" baseType="lpstr">
      <vt:lpstr>方正姚体</vt:lpstr>
      <vt:lpstr>黑体</vt:lpstr>
      <vt:lpstr>华文行楷</vt:lpstr>
      <vt:lpstr>楷体_GB2312</vt:lpstr>
      <vt:lpstr>宋体</vt:lpstr>
      <vt:lpstr>微软雅黑</vt:lpstr>
      <vt:lpstr>Arial</vt:lpstr>
      <vt:lpstr>Arial Black</vt:lpstr>
      <vt:lpstr>Calibri</vt:lpstr>
      <vt:lpstr>Times New Roman</vt:lpstr>
      <vt:lpstr>Wingdings</vt:lpstr>
      <vt:lpstr>自定义设计方案</vt:lpstr>
      <vt:lpstr>基本</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37</cp:revision>
  <dcterms:created xsi:type="dcterms:W3CDTF">2019-01-25T08:45:00Z</dcterms:created>
  <dcterms:modified xsi:type="dcterms:W3CDTF">2021-03-24T09:13:36Z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2052-11.1.0.9208</vt:lpwstr>
  </property>
</Properties>
</file>