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notesMasterIdLst>
    <p:notesMasterId r:id="rId30"/>
  </p:notesMasterIdLst>
  <p:sldIdLst>
    <p:sldId id="290" r:id="rId3"/>
    <p:sldId id="276" r:id="rId4"/>
    <p:sldId id="291" r:id="rId5"/>
    <p:sldId id="258" r:id="rId6"/>
    <p:sldId id="325" r:id="rId7"/>
    <p:sldId id="326" r:id="rId8"/>
    <p:sldId id="327" r:id="rId9"/>
    <p:sldId id="324" r:id="rId10"/>
    <p:sldId id="328" r:id="rId11"/>
    <p:sldId id="329" r:id="rId12"/>
    <p:sldId id="262" r:id="rId13"/>
    <p:sldId id="330" r:id="rId14"/>
    <p:sldId id="331" r:id="rId15"/>
    <p:sldId id="332" r:id="rId16"/>
    <p:sldId id="333" r:id="rId17"/>
    <p:sldId id="337" r:id="rId18"/>
    <p:sldId id="336" r:id="rId19"/>
    <p:sldId id="334" r:id="rId20"/>
    <p:sldId id="338" r:id="rId21"/>
    <p:sldId id="339" r:id="rId22"/>
    <p:sldId id="340" r:id="rId23"/>
    <p:sldId id="341" r:id="rId24"/>
    <p:sldId id="342" r:id="rId25"/>
    <p:sldId id="344" r:id="rId26"/>
    <p:sldId id="347" r:id="rId27"/>
    <p:sldId id="346" r:id="rId28"/>
    <p:sldId id="268" r:id="rId29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72AB"/>
    <a:srgbClr val="203864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5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7AD1ED5F-AB97-47B5-9F7B-ACDF41A6E0FD}" type="datetimeFigureOut">
              <a:rPr lang="zh-CN" altLang="en-US"/>
              <a:t>2020/4/8</a:t>
            </a:fld>
            <a:endParaRPr lang="zh-CN" altLang="en-US"/>
          </a:p>
        </p:txBody>
      </p:sp>
      <p:sp>
        <p:nvSpPr>
          <p:cNvPr id="5124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备注占位符 4"/>
          <p:cNvSpPr>
            <a:spLocks noGrp="1" noChangeArrowheads="1"/>
          </p:cNvSpPr>
          <p:nvPr>
            <p:ph type="body" sz="quarter" idx="9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2C92D475-3D99-4A14-A382-ED92881F3A8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9AC57C5D-A7E6-4368-B5C6-A8AC6F56BA86}" type="slidenum">
              <a:rPr lang="zh-CN" altLang="en-US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6656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65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8BA13D6D-07B0-4C0E-8E60-B5C8A792C360}" type="slidenum">
              <a:rPr lang="zh-CN" altLang="en-US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150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50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905E2B70-F15F-4CFA-8F35-F76B7F10C606}" type="slidenum">
              <a:rPr lang="zh-CN" altLang="en-US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608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608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EFD9C12C-D9BF-495A-858C-67AFBF893D8C}" type="slidenum">
              <a:rPr lang="zh-CN" altLang="en-US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3993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993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40EA0539-5F0C-42D7-88D0-74075B898434}" type="slidenum">
              <a:rPr lang="zh-CN" altLang="en-US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608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608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EFD9C12C-D9BF-495A-858C-67AFBF893D8C}" type="slidenum">
              <a:rPr lang="zh-CN" altLang="en-US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3993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993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40EA0539-5F0C-42D7-88D0-74075B898434}" type="slidenum">
              <a:rPr lang="zh-CN" altLang="en-US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126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26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59959F10-5B8B-4832-8A2D-F6A83A68D2D1}" type="slidenum">
              <a:rPr lang="zh-CN" altLang="en-US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608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608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EFD9C12C-D9BF-495A-858C-67AFBF893D8C}" type="slidenum">
              <a:rPr lang="zh-CN" altLang="en-US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3993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993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40EA0539-5F0C-42D7-88D0-74075B898434}" type="slidenum">
              <a:rPr lang="zh-CN" altLang="en-US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608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608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EFD9C12C-D9BF-495A-858C-67AFBF893D8C}" type="slidenum">
              <a:rPr lang="zh-CN" altLang="en-US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79875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en-US" dirty="0"/>
          </a:p>
        </p:txBody>
      </p:sp>
      <p:sp>
        <p:nvSpPr>
          <p:cNvPr id="60419" name="灯片编号占位符 3"/>
          <p:cNvSpPr txBox="1">
            <a:spLocks noGrp="1" noChangeArrowheads="1"/>
          </p:cNvSpPr>
          <p:nvPr>
            <p:ph type="sldNum" sz="quarter"/>
          </p:nvPr>
        </p:nvSpPr>
        <p:spPr bwMode="auto">
          <a:noFill/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/>
            <a:fld id="{9A0DB2DC-4C9A-4742-B13C-FB6460FD3503}" type="slidenum">
              <a:rPr lang="en-US" altLang="en-US" sz="1200" dirty="0"/>
              <a:t>25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55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77FD8817-3E61-466F-9FEC-D6C465E48484}" type="slidenum">
              <a:rPr lang="zh-CN" altLang="en-US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7270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270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604E82EE-18C4-488A-A449-A8870C77F793}" type="slidenum">
              <a:rPr lang="zh-CN" altLang="en-US"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331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31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060437A3-5E75-4495-94B6-D986275EFB36}" type="slidenum">
              <a:rPr lang="zh-CN" altLang="en-US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536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3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C6B28C60-4D65-4DD8-BE59-FDBEA0468386}" type="slidenum">
              <a:rPr lang="zh-CN" altLang="en-US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536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3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C6B28C60-4D65-4DD8-BE59-FDBEA0468386}" type="slidenum">
              <a:rPr lang="zh-CN" altLang="en-US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536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3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C6B28C60-4D65-4DD8-BE59-FDBEA0468386}" type="slidenum">
              <a:rPr lang="zh-CN" altLang="en-US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331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31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060437A3-5E75-4495-94B6-D986275EFB36}" type="slidenum">
              <a:rPr lang="zh-CN" altLang="en-US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536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3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C6B28C60-4D65-4DD8-BE59-FDBEA0468386}" type="slidenum">
              <a:rPr lang="zh-CN" altLang="en-US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331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31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/>
          <a:p>
            <a:pPr fontAlgn="base"/>
            <a:fld id="{060437A3-5E75-4495-94B6-D986275EFB36}" type="slidenum">
              <a:rPr lang="zh-CN" altLang="en-US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获取资料咨询微信：ansyingsj1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434975" y="666750"/>
            <a:ext cx="82804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占位符 5">
            <a:extLst>
              <a:ext uri="{FF2B5EF4-FFF2-40B4-BE49-F238E27FC236}">
                <a16:creationId xmlns:a16="http://schemas.microsoft.com/office/drawing/2014/main" id="{23B2872B-F186-4E69-BCD4-D47311DFBF47}"/>
              </a:ext>
            </a:extLst>
          </p:cNvPr>
          <p:cNvSpPr txBox="1">
            <a:spLocks/>
          </p:cNvSpPr>
          <p:nvPr userDrawn="1"/>
        </p:nvSpPr>
        <p:spPr>
          <a:xfrm>
            <a:off x="1" y="1912022"/>
            <a:ext cx="9143999" cy="43858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更多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EHS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独家精品资料，请咨询“安应管家”微信号：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ansyingsj1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BFBFB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文本占位符 5">
            <a:extLst>
              <a:ext uri="{FF2B5EF4-FFF2-40B4-BE49-F238E27FC236}">
                <a16:creationId xmlns:a16="http://schemas.microsoft.com/office/drawing/2014/main" id="{23B2872B-F186-4E69-BCD4-D47311DFBF47}"/>
              </a:ext>
            </a:extLst>
          </p:cNvPr>
          <p:cNvSpPr txBox="1">
            <a:spLocks/>
          </p:cNvSpPr>
          <p:nvPr userDrawn="1"/>
        </p:nvSpPr>
        <p:spPr>
          <a:xfrm>
            <a:off x="152401" y="3507854"/>
            <a:ext cx="9143999" cy="43858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80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CN" altLang="en-US" sz="2400" b="1">
                <a:solidFill>
                  <a:srgbClr val="FBFBFB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更多</a:t>
            </a:r>
            <a:r>
              <a:rPr lang="en-US" altLang="zh-CN" sz="2400" b="1">
                <a:solidFill>
                  <a:srgbClr val="FBFBFB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EHS</a:t>
            </a:r>
            <a:r>
              <a:rPr lang="zh-CN" altLang="en-US" sz="2400" b="1">
                <a:solidFill>
                  <a:srgbClr val="FBFBFB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独家精品资料，请咨询“安应管家”微信号：</a:t>
            </a:r>
            <a:r>
              <a:rPr lang="en-US" altLang="zh-CN" sz="2400" b="1">
                <a:solidFill>
                  <a:srgbClr val="FBFBFB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ansyingsj1</a:t>
            </a:r>
            <a:endParaRPr lang="en-US" altLang="en-US" sz="2400" b="1" dirty="0">
              <a:solidFill>
                <a:srgbClr val="FBFBFB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med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获取资料咨询微信：ansyingsj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61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7D8338A4-A964-4845-8823-9E87D3B412B9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ransition spd="med" advTm="0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5">
            <a:extLst>
              <a:ext uri="{FF2B5EF4-FFF2-40B4-BE49-F238E27FC236}">
                <a16:creationId xmlns:a16="http://schemas.microsoft.com/office/drawing/2014/main" id="{23B2872B-F186-4E69-BCD4-D47311DFBF47}"/>
              </a:ext>
            </a:extLst>
          </p:cNvPr>
          <p:cNvSpPr txBox="1">
            <a:spLocks/>
          </p:cNvSpPr>
          <p:nvPr userDrawn="1"/>
        </p:nvSpPr>
        <p:spPr>
          <a:xfrm>
            <a:off x="1" y="1912022"/>
            <a:ext cx="9143999" cy="43858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更多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EHS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独家精品资料，请咨询“安应管家”微信号：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ansyingsj1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BFBFB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12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95552" y="1441871"/>
            <a:ext cx="63401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 sz="48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现代</a:t>
            </a:r>
            <a:r>
              <a:rPr lang="zh-CN" altLang="en-US" sz="4800" b="1">
                <a:solidFill>
                  <a:srgbClr val="203864"/>
                </a:solidFill>
                <a:latin typeface="微软雅黑" pitchFamily="34" charset="-122"/>
                <a:ea typeface="微软雅黑" pitchFamily="34" charset="-122"/>
              </a:rPr>
              <a:t>安全生产</a:t>
            </a:r>
            <a:r>
              <a:rPr lang="zh-CN" altLang="en-US" sz="48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管理理论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2"/>
          <p:cNvGrpSpPr/>
          <p:nvPr/>
        </p:nvGrpSpPr>
        <p:grpSpPr bwMode="auto">
          <a:xfrm rot="-1142007">
            <a:off x="1264073" y="1831372"/>
            <a:ext cx="1556078" cy="1558119"/>
            <a:chOff x="0" y="0"/>
            <a:chExt cx="1200" cy="1200"/>
          </a:xfrm>
          <a:solidFill>
            <a:schemeClr val="accent1"/>
          </a:solidFill>
        </p:grpSpPr>
        <p:sp>
          <p:nvSpPr>
            <p:cNvPr id="125" name="AutoShape 32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26" name="Group 4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36" name="AutoShape 34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37" name="AutoShape 35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27" name="Group 7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34" name="AutoShape 37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35" name="AutoShape 38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28" name="Group 10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32" name="AutoShape 40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33" name="AutoShape 41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29" name="Group 13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130" name="AutoShape 43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31" name="AutoShape 44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138" name="Group 16"/>
          <p:cNvGrpSpPr/>
          <p:nvPr/>
        </p:nvGrpSpPr>
        <p:grpSpPr bwMode="auto">
          <a:xfrm rot="-1142007">
            <a:off x="1264073" y="1830971"/>
            <a:ext cx="1556078" cy="1558119"/>
            <a:chOff x="0" y="0"/>
            <a:chExt cx="1200" cy="1200"/>
          </a:xfrm>
          <a:solidFill>
            <a:schemeClr val="accent1"/>
          </a:solidFill>
        </p:grpSpPr>
        <p:sp>
          <p:nvSpPr>
            <p:cNvPr id="139" name="AutoShape 46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40" name="Group 18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50" name="AutoShape 48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51" name="AutoShape 49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41" name="Group 21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48" name="AutoShape 51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49" name="AutoShape 52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42" name="Group 24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46" name="AutoShape 54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47" name="AutoShape 55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43" name="Group 27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144" name="AutoShape 57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45" name="AutoShape 58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152" name="Group 30"/>
          <p:cNvGrpSpPr/>
          <p:nvPr/>
        </p:nvGrpSpPr>
        <p:grpSpPr bwMode="auto">
          <a:xfrm>
            <a:off x="2569066" y="2229537"/>
            <a:ext cx="2136912" cy="2139715"/>
            <a:chOff x="0" y="0"/>
            <a:chExt cx="1200" cy="1200"/>
          </a:xfrm>
          <a:solidFill>
            <a:schemeClr val="accent2"/>
          </a:solidFill>
        </p:grpSpPr>
        <p:sp>
          <p:nvSpPr>
            <p:cNvPr id="153" name="AutoShape 60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54" name="Group 32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64" name="AutoShape 62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65" name="AutoShape 63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55" name="Group 35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62" name="AutoShape 65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63" name="AutoShape 66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56" name="Group 38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60" name="AutoShape 68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61" name="AutoShape 69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57" name="Group 41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158" name="AutoShape 71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59" name="AutoShape 72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166" name="Group 44"/>
          <p:cNvGrpSpPr/>
          <p:nvPr/>
        </p:nvGrpSpPr>
        <p:grpSpPr bwMode="auto">
          <a:xfrm>
            <a:off x="2564756" y="2226838"/>
            <a:ext cx="2142300" cy="2145112"/>
            <a:chOff x="0" y="0"/>
            <a:chExt cx="1200" cy="1200"/>
          </a:xfrm>
          <a:solidFill>
            <a:schemeClr val="accent2"/>
          </a:solidFill>
        </p:grpSpPr>
        <p:sp>
          <p:nvSpPr>
            <p:cNvPr id="167" name="AutoShape 74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68" name="Group 46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78" name="AutoShape 76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79" name="AutoShape 77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69" name="Group 49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76" name="AutoShape 79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77" name="AutoShape 80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70" name="Group 52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74" name="AutoShape 82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75" name="AutoShape 83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71" name="Group 55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172" name="AutoShape 85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73" name="AutoShape 86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180" name="Group 58"/>
          <p:cNvGrpSpPr/>
          <p:nvPr/>
        </p:nvGrpSpPr>
        <p:grpSpPr bwMode="auto">
          <a:xfrm rot="1282349">
            <a:off x="4440883" y="1597225"/>
            <a:ext cx="1901993" cy="1904487"/>
            <a:chOff x="0" y="0"/>
            <a:chExt cx="1200" cy="1200"/>
          </a:xfrm>
          <a:solidFill>
            <a:schemeClr val="accent3"/>
          </a:solidFill>
        </p:grpSpPr>
        <p:sp>
          <p:nvSpPr>
            <p:cNvPr id="181" name="AutoShape 88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82" name="Group 60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92" name="AutoShape 90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93" name="AutoShape 91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83" name="Group 63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90" name="AutoShape 93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91" name="AutoShape 94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84" name="Group 66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188" name="AutoShape 96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89" name="AutoShape 97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85" name="Group 69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186" name="AutoShape 99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87" name="AutoShape 100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194" name="Group 72"/>
          <p:cNvGrpSpPr/>
          <p:nvPr/>
        </p:nvGrpSpPr>
        <p:grpSpPr bwMode="auto">
          <a:xfrm rot="1283135">
            <a:off x="4443197" y="1596242"/>
            <a:ext cx="1906303" cy="1908804"/>
            <a:chOff x="0" y="0"/>
            <a:chExt cx="1200" cy="1200"/>
          </a:xfrm>
          <a:solidFill>
            <a:schemeClr val="accent1"/>
          </a:solidFill>
        </p:grpSpPr>
        <p:sp>
          <p:nvSpPr>
            <p:cNvPr id="195" name="AutoShape 102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96" name="Group 74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06" name="AutoShape 104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07" name="AutoShape 105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97" name="Group 77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04" name="AutoShape 107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05" name="AutoShape 108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98" name="Group 80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02" name="AutoShape 110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03" name="AutoShape 111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99" name="Group 83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200" name="AutoShape 113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01" name="AutoShape 114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208" name="Group 86"/>
          <p:cNvGrpSpPr/>
          <p:nvPr/>
        </p:nvGrpSpPr>
        <p:grpSpPr bwMode="auto">
          <a:xfrm>
            <a:off x="6156447" y="2417286"/>
            <a:ext cx="1511896" cy="1513879"/>
            <a:chOff x="0" y="0"/>
            <a:chExt cx="1200" cy="1200"/>
          </a:xfrm>
          <a:solidFill>
            <a:schemeClr val="accent4"/>
          </a:solidFill>
        </p:grpSpPr>
        <p:sp>
          <p:nvSpPr>
            <p:cNvPr id="209" name="AutoShape 116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210" name="Group 88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20" name="AutoShape 118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21" name="AutoShape 119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11" name="Group 91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18" name="AutoShape 121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19" name="AutoShape 122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12" name="Group 94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16" name="AutoShape 124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17" name="AutoShape 125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13" name="Group 97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214" name="AutoShape 127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15" name="AutoShape 128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222" name="Group 100"/>
          <p:cNvGrpSpPr/>
          <p:nvPr/>
        </p:nvGrpSpPr>
        <p:grpSpPr bwMode="auto">
          <a:xfrm>
            <a:off x="6152139" y="2424666"/>
            <a:ext cx="1516205" cy="1518195"/>
            <a:chOff x="0" y="0"/>
            <a:chExt cx="1200" cy="1200"/>
          </a:xfrm>
          <a:solidFill>
            <a:schemeClr val="accent2"/>
          </a:solidFill>
        </p:grpSpPr>
        <p:sp>
          <p:nvSpPr>
            <p:cNvPr id="223" name="AutoShape 130"/>
            <p:cNvSpPr/>
            <p:nvPr/>
          </p:nvSpPr>
          <p:spPr bwMode="auto">
            <a:xfrm>
              <a:off x="96" y="96"/>
              <a:ext cx="1007" cy="1007"/>
            </a:xfrm>
            <a:custGeom>
              <a:avLst/>
              <a:gdLst>
                <a:gd name="T0" fmla="*/ 0 w 21600"/>
                <a:gd name="T1" fmla="*/ 23 h 21600"/>
                <a:gd name="T2" fmla="*/ 23 w 21600"/>
                <a:gd name="T3" fmla="*/ 0 h 21600"/>
                <a:gd name="T4" fmla="*/ 47 w 21600"/>
                <a:gd name="T5" fmla="*/ 23 h 21600"/>
                <a:gd name="T6" fmla="*/ 23 w 21600"/>
                <a:gd name="T7" fmla="*/ 47 h 21600"/>
                <a:gd name="T8" fmla="*/ 0 w 21600"/>
                <a:gd name="T9" fmla="*/ 23 h 21600"/>
                <a:gd name="T10" fmla="*/ 7 w 21600"/>
                <a:gd name="T11" fmla="*/ 23 h 21600"/>
                <a:gd name="T12" fmla="*/ 23 w 21600"/>
                <a:gd name="T13" fmla="*/ 40 h 21600"/>
                <a:gd name="T14" fmla="*/ 40 w 21600"/>
                <a:gd name="T15" fmla="*/ 23 h 21600"/>
                <a:gd name="T16" fmla="*/ 23 w 21600"/>
                <a:gd name="T17" fmla="*/ 7 h 21600"/>
                <a:gd name="T18" fmla="*/ 7 w 21600"/>
                <a:gd name="T19" fmla="*/ 23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3153 w 21600"/>
                <a:gd name="T31" fmla="*/ 3153 h 21600"/>
                <a:gd name="T32" fmla="*/ 18447 w 21600"/>
                <a:gd name="T33" fmla="*/ 18447 h 216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03" y="10800"/>
                  </a:moveTo>
                  <a:cubicBezTo>
                    <a:pt x="3003" y="15106"/>
                    <a:pt x="6494" y="18597"/>
                    <a:pt x="10800" y="18597"/>
                  </a:cubicBezTo>
                  <a:cubicBezTo>
                    <a:pt x="15106" y="18597"/>
                    <a:pt x="18597" y="15106"/>
                    <a:pt x="18597" y="10800"/>
                  </a:cubicBezTo>
                  <a:cubicBezTo>
                    <a:pt x="18597" y="6494"/>
                    <a:pt x="15106" y="3003"/>
                    <a:pt x="10800" y="3003"/>
                  </a:cubicBezTo>
                  <a:cubicBezTo>
                    <a:pt x="6494" y="3003"/>
                    <a:pt x="3003" y="6494"/>
                    <a:pt x="3003" y="10800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/>
              <a:endParaRPr lang="zh-CN" altLang="en-US" noProof="1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224" name="Group 102"/>
            <p:cNvGrpSpPr/>
            <p:nvPr/>
          </p:nvGrpSpPr>
          <p:grpSpPr bwMode="auto">
            <a:xfrm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34" name="AutoShape 132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35" name="AutoShape 133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25" name="Group 105"/>
            <p:cNvGrpSpPr/>
            <p:nvPr/>
          </p:nvGrpSpPr>
          <p:grpSpPr bwMode="auto">
            <a:xfrm rot="-54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32" name="AutoShape 135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33" name="AutoShape 136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26" name="Group 108"/>
            <p:cNvGrpSpPr/>
            <p:nvPr/>
          </p:nvGrpSpPr>
          <p:grpSpPr bwMode="auto">
            <a:xfrm rot="-2700000">
              <a:off x="456" y="0"/>
              <a:ext cx="288" cy="1200"/>
              <a:chOff x="0" y="0"/>
              <a:chExt cx="288" cy="1200"/>
            </a:xfrm>
            <a:grpFill/>
          </p:grpSpPr>
          <p:sp>
            <p:nvSpPr>
              <p:cNvPr id="230" name="AutoShape 138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31" name="AutoShape 139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227" name="Group 111"/>
            <p:cNvGrpSpPr/>
            <p:nvPr/>
          </p:nvGrpSpPr>
          <p:grpSpPr bwMode="auto">
            <a:xfrm rot="2700000" flipH="1">
              <a:off x="457" y="0"/>
              <a:ext cx="288" cy="1200"/>
              <a:chOff x="0" y="0"/>
              <a:chExt cx="288" cy="1200"/>
            </a:xfrm>
            <a:grpFill/>
          </p:grpSpPr>
          <p:sp>
            <p:nvSpPr>
              <p:cNvPr id="228" name="AutoShape 141"/>
              <p:cNvSpPr/>
              <p:nvPr/>
            </p:nvSpPr>
            <p:spPr bwMode="auto">
              <a:xfrm>
                <a:off x="0" y="983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29" name="AutoShape 142"/>
              <p:cNvSpPr/>
              <p:nvPr/>
            </p:nvSpPr>
            <p:spPr bwMode="auto">
              <a:xfrm flipV="1">
                <a:off x="0" y="0"/>
                <a:ext cx="288" cy="217"/>
              </a:xfrm>
              <a:custGeom>
                <a:avLst/>
                <a:gdLst>
                  <a:gd name="T0" fmla="*/ 0 w 21600"/>
                  <a:gd name="T1" fmla="*/ 0 h 21600"/>
                  <a:gd name="T2" fmla="*/ 1 w 21600"/>
                  <a:gd name="T3" fmla="*/ 2 h 21600"/>
                  <a:gd name="T4" fmla="*/ 3 w 21600"/>
                  <a:gd name="T5" fmla="*/ 2 h 21600"/>
                  <a:gd name="T6" fmla="*/ 4 w 21600"/>
                  <a:gd name="T7" fmla="*/ 0 h 21600"/>
                  <a:gd name="T8" fmla="*/ 0 w 21600"/>
                  <a:gd name="T9" fmla="*/ 0 h 216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4500 w 21600"/>
                  <a:gd name="T16" fmla="*/ 4479 h 21600"/>
                  <a:gd name="T17" fmla="*/ 17100 w 21600"/>
                  <a:gd name="T18" fmla="*/ 17121 h 216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/>
                <a:endParaRPr lang="zh-CN" altLang="en-US" noProof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sp>
        <p:nvSpPr>
          <p:cNvPr id="236" name="AutoShape 143"/>
          <p:cNvSpPr>
            <a:spLocks noChangeArrowheads="1"/>
          </p:cNvSpPr>
          <p:nvPr/>
        </p:nvSpPr>
        <p:spPr bwMode="auto">
          <a:xfrm>
            <a:off x="1411288" y="1450975"/>
            <a:ext cx="1395412" cy="390525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 eaLnBrk="0" hangingPunct="0"/>
            <a:r>
              <a:rPr lang="en-US" altLang="zh-CN" sz="36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237" name="AutoShape 144"/>
          <p:cNvSpPr>
            <a:spLocks noChangeArrowheads="1"/>
          </p:cNvSpPr>
          <p:nvPr/>
        </p:nvSpPr>
        <p:spPr bwMode="auto">
          <a:xfrm>
            <a:off x="2947988" y="1762125"/>
            <a:ext cx="1395412" cy="390525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 eaLnBrk="0" hangingPunct="0"/>
            <a:r>
              <a:rPr lang="en-US" altLang="zh-CN" sz="32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238" name="AutoShape 145"/>
          <p:cNvSpPr>
            <a:spLocks noChangeArrowheads="1"/>
          </p:cNvSpPr>
          <p:nvPr/>
        </p:nvSpPr>
        <p:spPr bwMode="auto">
          <a:xfrm>
            <a:off x="4718050" y="3621088"/>
            <a:ext cx="1397000" cy="390525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 eaLnBrk="0" hangingPunct="0"/>
            <a:r>
              <a:rPr lang="en-US" altLang="zh-CN" sz="32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</a:p>
        </p:txBody>
      </p:sp>
      <p:sp>
        <p:nvSpPr>
          <p:cNvPr id="239" name="AutoShape 146"/>
          <p:cNvSpPr>
            <a:spLocks noChangeArrowheads="1"/>
          </p:cNvSpPr>
          <p:nvPr/>
        </p:nvSpPr>
        <p:spPr bwMode="auto">
          <a:xfrm>
            <a:off x="6194425" y="1854200"/>
            <a:ext cx="1397000" cy="390525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 eaLnBrk="0" hangingPunct="0"/>
            <a:r>
              <a:rPr lang="en-US" altLang="zh-CN" sz="32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4</a:t>
            </a:r>
          </a:p>
        </p:txBody>
      </p:sp>
      <p:sp>
        <p:nvSpPr>
          <p:cNvPr id="240" name="Rectangle 147"/>
          <p:cNvSpPr>
            <a:spLocks noChangeArrowheads="1"/>
          </p:cNvSpPr>
          <p:nvPr/>
        </p:nvSpPr>
        <p:spPr bwMode="auto">
          <a:xfrm>
            <a:off x="1535113" y="2217738"/>
            <a:ext cx="98901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/>
            <a:r>
              <a:rPr lang="zh-CN" altLang="en-US" sz="200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</a:rPr>
              <a:t>系统原理</a:t>
            </a:r>
          </a:p>
        </p:txBody>
      </p:sp>
      <p:sp>
        <p:nvSpPr>
          <p:cNvPr id="241" name="Rectangle 148"/>
          <p:cNvSpPr>
            <a:spLocks noChangeArrowheads="1"/>
          </p:cNvSpPr>
          <p:nvPr/>
        </p:nvSpPr>
        <p:spPr bwMode="auto">
          <a:xfrm>
            <a:off x="3121025" y="2919413"/>
            <a:ext cx="9890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/>
            <a:r>
              <a:rPr lang="zh-CN" altLang="en-US" sz="200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人本原理</a:t>
            </a:r>
            <a:endParaRPr lang="zh-CN" altLang="en-US" sz="2000">
              <a:solidFill>
                <a:srgbClr val="26262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2" name="Rectangle 149"/>
          <p:cNvSpPr>
            <a:spLocks noChangeArrowheads="1"/>
          </p:cNvSpPr>
          <p:nvPr/>
        </p:nvSpPr>
        <p:spPr bwMode="auto">
          <a:xfrm>
            <a:off x="4875213" y="2157413"/>
            <a:ext cx="98901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/>
            <a:r>
              <a:rPr lang="zh-CN" altLang="en-US" sz="200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</a:rPr>
              <a:t>预防原理</a:t>
            </a:r>
          </a:p>
        </p:txBody>
      </p:sp>
      <p:sp>
        <p:nvSpPr>
          <p:cNvPr id="243" name="Rectangle 150"/>
          <p:cNvSpPr>
            <a:spLocks noChangeArrowheads="1"/>
          </p:cNvSpPr>
          <p:nvPr/>
        </p:nvSpPr>
        <p:spPr bwMode="auto">
          <a:xfrm>
            <a:off x="6407150" y="2782888"/>
            <a:ext cx="989013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084" tIns="31042" rIns="62084" bIns="31042" anchor="ctr"/>
          <a:lstStyle/>
          <a:p>
            <a:pPr algn="ctr"/>
            <a:r>
              <a:rPr lang="zh-CN" altLang="en-US" sz="200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</a:rPr>
              <a:t>强制原理</a:t>
            </a:r>
          </a:p>
        </p:txBody>
      </p:sp>
      <p:sp>
        <p:nvSpPr>
          <p:cNvPr id="65553" name="TextBox 121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en-US" altLang="zh-CN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12" dur="200" fill="hold"/>
                                        <p:tgtEl>
                                          <p:spTgt spid="1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24" dur="200" fill="hold"/>
                                        <p:tgtEl>
                                          <p:spTgt spid="1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36" dur="200" fill="hold"/>
                                        <p:tgtEl>
                                          <p:spTgt spid="1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48" dur="200" fill="hold"/>
                                        <p:tgtEl>
                                          <p:spTgt spid="2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3199940">
                                      <p:cBhvr>
                                        <p:cTn id="54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199940">
                                      <p:cBhvr>
                                        <p:cTn id="56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199940">
                                      <p:cBhvr>
                                        <p:cTn id="58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199940">
                                      <p:cBhvr>
                                        <p:cTn id="60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843088" y="1131888"/>
            <a:ext cx="4384675" cy="3697287"/>
          </a:xfrm>
          <a:custGeom>
            <a:avLst/>
            <a:gdLst>
              <a:gd name="T0" fmla="*/ 0 w 3668"/>
              <a:gd name="T1" fmla="*/ 2742 h 3785"/>
              <a:gd name="T2" fmla="*/ 253 w 3668"/>
              <a:gd name="T3" fmla="*/ 2556 h 3785"/>
              <a:gd name="T4" fmla="*/ 515 w 3668"/>
              <a:gd name="T5" fmla="*/ 2395 h 3785"/>
              <a:gd name="T6" fmla="*/ 798 w 3668"/>
              <a:gd name="T7" fmla="*/ 2223 h 3785"/>
              <a:gd name="T8" fmla="*/ 1152 w 3668"/>
              <a:gd name="T9" fmla="*/ 2000 h 3785"/>
              <a:gd name="T10" fmla="*/ 1587 w 3668"/>
              <a:gd name="T11" fmla="*/ 1728 h 3785"/>
              <a:gd name="T12" fmla="*/ 1869 w 3668"/>
              <a:gd name="T13" fmla="*/ 1525 h 3785"/>
              <a:gd name="T14" fmla="*/ 2061 w 3668"/>
              <a:gd name="T15" fmla="*/ 1394 h 3785"/>
              <a:gd name="T16" fmla="*/ 2324 w 3668"/>
              <a:gd name="T17" fmla="*/ 1182 h 3785"/>
              <a:gd name="T18" fmla="*/ 2557 w 3668"/>
              <a:gd name="T19" fmla="*/ 980 h 3785"/>
              <a:gd name="T20" fmla="*/ 2769 w 3668"/>
              <a:gd name="T21" fmla="*/ 768 h 3785"/>
              <a:gd name="T22" fmla="*/ 2941 w 3668"/>
              <a:gd name="T23" fmla="*/ 606 h 3785"/>
              <a:gd name="T24" fmla="*/ 3193 w 3668"/>
              <a:gd name="T25" fmla="*/ 353 h 3785"/>
              <a:gd name="T26" fmla="*/ 3011 w 3668"/>
              <a:gd name="T27" fmla="*/ 252 h 3785"/>
              <a:gd name="T28" fmla="*/ 3648 w 3668"/>
              <a:gd name="T29" fmla="*/ 0 h 3785"/>
              <a:gd name="T30" fmla="*/ 3668 w 3668"/>
              <a:gd name="T31" fmla="*/ 687 h 3785"/>
              <a:gd name="T32" fmla="*/ 3466 w 3668"/>
              <a:gd name="T33" fmla="*/ 525 h 3785"/>
              <a:gd name="T34" fmla="*/ 3213 w 3668"/>
              <a:gd name="T35" fmla="*/ 828 h 3785"/>
              <a:gd name="T36" fmla="*/ 2910 w 3668"/>
              <a:gd name="T37" fmla="*/ 1202 h 3785"/>
              <a:gd name="T38" fmla="*/ 2698 w 3668"/>
              <a:gd name="T39" fmla="*/ 1515 h 3785"/>
              <a:gd name="T40" fmla="*/ 2597 w 3668"/>
              <a:gd name="T41" fmla="*/ 1738 h 3785"/>
              <a:gd name="T42" fmla="*/ 2496 w 3668"/>
              <a:gd name="T43" fmla="*/ 1970 h 3785"/>
              <a:gd name="T44" fmla="*/ 2435 w 3668"/>
              <a:gd name="T45" fmla="*/ 2182 h 3785"/>
              <a:gd name="T46" fmla="*/ 2375 w 3668"/>
              <a:gd name="T47" fmla="*/ 2384 h 3785"/>
              <a:gd name="T48" fmla="*/ 2264 w 3668"/>
              <a:gd name="T49" fmla="*/ 2779 h 3785"/>
              <a:gd name="T50" fmla="*/ 2183 w 3668"/>
              <a:gd name="T51" fmla="*/ 3152 h 3785"/>
              <a:gd name="T52" fmla="*/ 2122 w 3668"/>
              <a:gd name="T53" fmla="*/ 3445 h 3785"/>
              <a:gd name="T54" fmla="*/ 2042 w 3668"/>
              <a:gd name="T55" fmla="*/ 3785 h 3785"/>
              <a:gd name="T56" fmla="*/ 0 w 3668"/>
              <a:gd name="T57" fmla="*/ 3785 h 3785"/>
              <a:gd name="T58" fmla="*/ 0 w 3668"/>
              <a:gd name="T59" fmla="*/ 2742 h 37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668" h="3785">
                <a:moveTo>
                  <a:pt x="0" y="2742"/>
                </a:moveTo>
                <a:lnTo>
                  <a:pt x="253" y="2556"/>
                </a:lnTo>
                <a:lnTo>
                  <a:pt x="515" y="2395"/>
                </a:lnTo>
                <a:lnTo>
                  <a:pt x="798" y="2223"/>
                </a:lnTo>
                <a:lnTo>
                  <a:pt x="1152" y="2000"/>
                </a:lnTo>
                <a:lnTo>
                  <a:pt x="1587" y="1728"/>
                </a:lnTo>
                <a:lnTo>
                  <a:pt x="1869" y="1525"/>
                </a:lnTo>
                <a:lnTo>
                  <a:pt x="2061" y="1394"/>
                </a:lnTo>
                <a:lnTo>
                  <a:pt x="2324" y="1182"/>
                </a:lnTo>
                <a:lnTo>
                  <a:pt x="2557" y="980"/>
                </a:lnTo>
                <a:lnTo>
                  <a:pt x="2769" y="768"/>
                </a:lnTo>
                <a:lnTo>
                  <a:pt x="2941" y="606"/>
                </a:lnTo>
                <a:lnTo>
                  <a:pt x="3193" y="353"/>
                </a:lnTo>
                <a:lnTo>
                  <a:pt x="3011" y="252"/>
                </a:lnTo>
                <a:lnTo>
                  <a:pt x="3648" y="0"/>
                </a:lnTo>
                <a:lnTo>
                  <a:pt x="3668" y="687"/>
                </a:lnTo>
                <a:lnTo>
                  <a:pt x="3466" y="525"/>
                </a:lnTo>
                <a:lnTo>
                  <a:pt x="3213" y="828"/>
                </a:lnTo>
                <a:lnTo>
                  <a:pt x="2910" y="1202"/>
                </a:lnTo>
                <a:lnTo>
                  <a:pt x="2698" y="1515"/>
                </a:lnTo>
                <a:lnTo>
                  <a:pt x="2597" y="1738"/>
                </a:lnTo>
                <a:lnTo>
                  <a:pt x="2496" y="1970"/>
                </a:lnTo>
                <a:lnTo>
                  <a:pt x="2435" y="2182"/>
                </a:lnTo>
                <a:lnTo>
                  <a:pt x="2375" y="2384"/>
                </a:lnTo>
                <a:lnTo>
                  <a:pt x="2264" y="2779"/>
                </a:lnTo>
                <a:lnTo>
                  <a:pt x="2183" y="3152"/>
                </a:lnTo>
                <a:lnTo>
                  <a:pt x="2122" y="3445"/>
                </a:lnTo>
                <a:lnTo>
                  <a:pt x="2042" y="3785"/>
                </a:lnTo>
                <a:lnTo>
                  <a:pt x="0" y="3785"/>
                </a:lnTo>
                <a:lnTo>
                  <a:pt x="0" y="2742"/>
                </a:lnTo>
                <a:close/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873" tIns="31437" rIns="62873" bIns="31437" anchor="ctr"/>
          <a:lstStyle/>
          <a:p>
            <a:pPr algn="ctr"/>
            <a:endParaRPr lang="zh-CN" altLang="en-US" sz="1300" b="1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990850" y="3478213"/>
            <a:ext cx="1590675" cy="29368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873" tIns="31437" rIns="62873" bIns="31437" anchor="ctr"/>
          <a:lstStyle/>
          <a:p>
            <a:pPr algn="ctr" fontAlgn="auto"/>
            <a:r>
              <a:rPr sz="1300" noProof="1">
                <a:latin typeface="微软雅黑" pitchFamily="34" charset="-122"/>
                <a:ea typeface="微软雅黑" pitchFamily="34" charset="-122"/>
              </a:rPr>
              <a:t>封闭原则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3657600" y="2843213"/>
            <a:ext cx="1592263" cy="29368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2873" tIns="31437" rIns="62873" bIns="31437" anchor="ctr"/>
          <a:lstStyle/>
          <a:p>
            <a:pPr algn="ctr" fontAlgn="auto"/>
            <a:r>
              <a:rPr sz="1300" noProof="1">
                <a:latin typeface="微软雅黑" pitchFamily="34" charset="-122"/>
                <a:ea typeface="微软雅黑" pitchFamily="34" charset="-122"/>
              </a:rPr>
              <a:t>反馈原则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4154488" y="2230438"/>
            <a:ext cx="1592262" cy="2952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873" tIns="31437" rIns="62873" bIns="31437" anchor="ctr"/>
          <a:lstStyle/>
          <a:p>
            <a:pPr algn="ctr" fontAlgn="auto"/>
            <a:r>
              <a:rPr sz="1300" noProof="1">
                <a:latin typeface="微软雅黑" pitchFamily="34" charset="-122"/>
                <a:ea typeface="微软雅黑" pitchFamily="34" charset="-122"/>
              </a:rPr>
              <a:t>整合分原则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4713288" y="1652588"/>
            <a:ext cx="1590675" cy="29368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2873" tIns="31437" rIns="62873" bIns="31437" anchor="ctr"/>
          <a:lstStyle/>
          <a:p>
            <a:pPr algn="ctr" fontAlgn="auto"/>
            <a:r>
              <a:rPr sz="1300" noProof="1">
                <a:latin typeface="微软雅黑" pitchFamily="34" charset="-122"/>
                <a:ea typeface="微软雅黑" pitchFamily="34" charset="-122"/>
              </a:rPr>
              <a:t>动态相关性原则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359025" y="4059238"/>
            <a:ext cx="1590675" cy="29527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873" tIns="31437" rIns="62873" bIns="31437" anchor="ctr"/>
          <a:lstStyle/>
          <a:p>
            <a:pPr algn="ctr" fontAlgn="auto"/>
            <a:r>
              <a:rPr sz="1300" noProof="1">
                <a:latin typeface="微软雅黑" pitchFamily="34" charset="-122"/>
                <a:ea typeface="微软雅黑" pitchFamily="34" charset="-122"/>
              </a:rPr>
              <a:t>安全第一原则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4713288" y="4040188"/>
            <a:ext cx="1577975" cy="2463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873" tIns="31437" rIns="62873" bIns="31437">
            <a:spAutoFit/>
          </a:bodyPr>
          <a:lstStyle/>
          <a:p>
            <a:pPr algn="ctr"/>
            <a:r>
              <a:rPr lang="zh-CN" altLang="en-US" sz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监督检查原则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5133975" y="3416300"/>
            <a:ext cx="1577975" cy="2463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2873" tIns="31437" rIns="62873" bIns="31437">
            <a:spAutoFit/>
          </a:bodyPr>
          <a:lstStyle/>
          <a:p>
            <a:pPr algn="ctr"/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行为原则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5541963" y="2792413"/>
            <a:ext cx="1577975" cy="2463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2873" tIns="31437" rIns="62873" bIns="31437">
            <a:spAutoFit/>
          </a:bodyPr>
          <a:lstStyle/>
          <a:p>
            <a:pPr algn="ctr"/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激励原则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5922963" y="2168525"/>
            <a:ext cx="1579562" cy="2463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2873" tIns="31437" rIns="62873" bIns="31437">
            <a:spAutoFit/>
          </a:bodyPr>
          <a:lstStyle/>
          <a:p>
            <a:pPr algn="ctr"/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能级原则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521450" y="1601788"/>
            <a:ext cx="1579563" cy="2463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2873" tIns="31437" rIns="62873" bIns="31437">
            <a:spAutoFit/>
          </a:bodyPr>
          <a:lstStyle/>
          <a:p>
            <a:pPr algn="ctr"/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动力原则</a:t>
            </a:r>
          </a:p>
        </p:txBody>
      </p:sp>
      <p:sp>
        <p:nvSpPr>
          <p:cNvPr id="16" name="Title 13"/>
          <p:cNvSpPr txBox="1">
            <a:spLocks noChangeArrowheads="1"/>
          </p:cNvSpPr>
          <p:nvPr/>
        </p:nvSpPr>
        <p:spPr bwMode="auto">
          <a:xfrm>
            <a:off x="1786255" y="1344930"/>
            <a:ext cx="1329055" cy="3073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r>
              <a:rPr lang="zh-CN" altLang="en-US"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偶然损失原则</a:t>
            </a:r>
          </a:p>
        </p:txBody>
      </p:sp>
      <p:sp>
        <p:nvSpPr>
          <p:cNvPr id="20494" name="TextBox 16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Title 13"/>
          <p:cNvSpPr txBox="1">
            <a:spLocks noChangeArrowheads="1"/>
          </p:cNvSpPr>
          <p:nvPr/>
        </p:nvSpPr>
        <p:spPr bwMode="auto">
          <a:xfrm>
            <a:off x="1407160" y="1848485"/>
            <a:ext cx="1346835" cy="320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r>
              <a:rPr lang="zh-CN" altLang="en-US"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因果关系原则</a:t>
            </a:r>
          </a:p>
        </p:txBody>
      </p:sp>
      <p:sp>
        <p:nvSpPr>
          <p:cNvPr id="8" name="Title 13"/>
          <p:cNvSpPr txBox="1">
            <a:spLocks noChangeArrowheads="1"/>
          </p:cNvSpPr>
          <p:nvPr/>
        </p:nvSpPr>
        <p:spPr bwMode="auto">
          <a:xfrm>
            <a:off x="355600" y="2976245"/>
            <a:ext cx="1401445" cy="3206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r>
              <a:rPr lang="zh-CN" altLang="en-US"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本质安全化原则</a:t>
            </a:r>
          </a:p>
        </p:txBody>
      </p:sp>
      <p:sp>
        <p:nvSpPr>
          <p:cNvPr id="17" name="Title 13"/>
          <p:cNvSpPr txBox="1">
            <a:spLocks noChangeArrowheads="1"/>
          </p:cNvSpPr>
          <p:nvPr/>
        </p:nvSpPr>
        <p:spPr bwMode="auto">
          <a:xfrm>
            <a:off x="971550" y="2414905"/>
            <a:ext cx="1318260" cy="3149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r>
              <a:rPr lang="en-US" altLang="zh-CN"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3E</a:t>
            </a:r>
            <a:r>
              <a:rPr lang="zh-CN" altLang="en-US"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原则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bldLvl="0" animBg="1"/>
      <p:bldP spid="6" grpId="0" animBg="1"/>
      <p:bldP spid="7" grpId="0" bldLvl="0" animBg="1"/>
      <p:bldP spid="9" grpId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6" grpId="0" bldLvl="0" animBg="1"/>
      <p:bldP spid="2" grpId="0" bldLvl="0" animBg="1"/>
      <p:bldP spid="8" grpId="0" bldLvl="0" animBg="1"/>
      <p:bldP spid="17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 noChangeArrowheads="1"/>
          </p:cNvSpPr>
          <p:nvPr/>
        </p:nvSpPr>
        <p:spPr bwMode="auto">
          <a:xfrm>
            <a:off x="745490" y="1418908"/>
            <a:ext cx="2349500" cy="2803525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2830513" y="2474913"/>
            <a:ext cx="1495425" cy="1782762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椭圆 4"/>
          <p:cNvSpPr>
            <a:spLocks noChangeArrowheads="1"/>
          </p:cNvSpPr>
          <p:nvPr/>
        </p:nvSpPr>
        <p:spPr bwMode="auto">
          <a:xfrm>
            <a:off x="2435225" y="1419225"/>
            <a:ext cx="701675" cy="703263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endParaRPr lang="zh-CN" altLang="en-US" sz="13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椭圆 5"/>
          <p:cNvSpPr>
            <a:spLocks noChangeArrowheads="1"/>
          </p:cNvSpPr>
          <p:nvPr/>
        </p:nvSpPr>
        <p:spPr bwMode="auto">
          <a:xfrm>
            <a:off x="4032250" y="2638425"/>
            <a:ext cx="585788" cy="585788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endParaRPr lang="zh-CN" altLang="en-US" sz="13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2695" y="1848485"/>
            <a:ext cx="135509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4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系统原理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41388" y="2419350"/>
            <a:ext cx="1957387" cy="135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pPr algn="ctr"/>
            <a:r>
              <a:rPr lang="zh-CN" altLang="en-US" sz="12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是现代管理学的一个最基本原理。是指人们在从事管理工作时，运用系统理论、观点和方法，对管理活动进行充分的系统分析，以达到管理的优化目标</a:t>
            </a:r>
          </a:p>
          <a:p>
            <a:pPr algn="ctr"/>
            <a:endParaRPr lang="zh-CN" altLang="en-US" sz="1200">
              <a:solidFill>
                <a:srgbClr val="F8F8F8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71838" y="2789238"/>
            <a:ext cx="64389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0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系统</a:t>
            </a:r>
            <a:endParaRPr lang="zh-CN" altLang="en-US" sz="2000">
              <a:solidFill>
                <a:srgbClr val="F8F8F8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925763" y="3219450"/>
            <a:ext cx="1400175" cy="621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pPr algn="ctr"/>
            <a:r>
              <a:rPr lang="zh-CN" altLang="en-US" sz="12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是由相互作用相互依赖的若干部分组成的有机整体。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462338" y="1476375"/>
            <a:ext cx="429895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任何管理对象都可以作为一个系统。系统可分为若干个子系统，子系统可分为若干个要素，即系统是由要素组成的。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87900" y="2947988"/>
            <a:ext cx="360045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管理系统6个特征：集合性、相关性、目的性、整体性、层次性和适应性。</a:t>
            </a:r>
            <a:endParaRPr lang="en-US" altLang="zh-CN" sz="1200">
              <a:solidFill>
                <a:srgbClr val="40404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069" name="TextBox 15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6" grpId="0" bldLvl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 bwMode="auto">
          <a:xfrm>
            <a:off x="1020763" y="1525588"/>
            <a:ext cx="1674812" cy="2630487"/>
            <a:chOff x="778084" y="1038958"/>
            <a:chExt cx="1850186" cy="2900945"/>
          </a:xfrm>
        </p:grpSpPr>
        <p:sp>
          <p:nvSpPr>
            <p:cNvPr id="33" name="圆角矩形 32"/>
            <p:cNvSpPr/>
            <p:nvPr/>
          </p:nvSpPr>
          <p:spPr>
            <a:xfrm>
              <a:off x="886815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778084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1402412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17" name="文本框 11"/>
            <p:cNvSpPr txBox="1">
              <a:spLocks noChangeArrowheads="1"/>
            </p:cNvSpPr>
            <p:nvPr/>
          </p:nvSpPr>
          <p:spPr bwMode="auto">
            <a:xfrm>
              <a:off x="1304926" y="1222952"/>
              <a:ext cx="839367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01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18" name="文本框 64"/>
            <p:cNvSpPr txBox="1">
              <a:spLocks noChangeArrowheads="1"/>
            </p:cNvSpPr>
            <p:nvPr/>
          </p:nvSpPr>
          <p:spPr bwMode="auto">
            <a:xfrm>
              <a:off x="1148007" y="2434566"/>
              <a:ext cx="1110344" cy="61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动态相关性原则</a:t>
              </a:r>
            </a:p>
          </p:txBody>
        </p:sp>
      </p:grpSp>
      <p:grpSp>
        <p:nvGrpSpPr>
          <p:cNvPr id="39" name="组合 38"/>
          <p:cNvGrpSpPr/>
          <p:nvPr/>
        </p:nvGrpSpPr>
        <p:grpSpPr bwMode="auto">
          <a:xfrm>
            <a:off x="2824163" y="1525588"/>
            <a:ext cx="1676400" cy="2630487"/>
            <a:chOff x="2690633" y="1038958"/>
            <a:chExt cx="1850186" cy="2900945"/>
          </a:xfrm>
        </p:grpSpPr>
        <p:sp>
          <p:nvSpPr>
            <p:cNvPr id="40" name="圆角矩形 39"/>
            <p:cNvSpPr/>
            <p:nvPr/>
          </p:nvSpPr>
          <p:spPr>
            <a:xfrm>
              <a:off x="2799261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2690633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3316121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24" name="文本框 48"/>
            <p:cNvSpPr txBox="1">
              <a:spLocks noChangeArrowheads="1"/>
            </p:cNvSpPr>
            <p:nvPr/>
          </p:nvSpPr>
          <p:spPr bwMode="auto">
            <a:xfrm>
              <a:off x="3185327" y="1222952"/>
              <a:ext cx="89494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02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25" name="文本框 66"/>
            <p:cNvSpPr txBox="1">
              <a:spLocks noChangeArrowheads="1"/>
            </p:cNvSpPr>
            <p:nvPr/>
          </p:nvSpPr>
          <p:spPr bwMode="auto">
            <a:xfrm>
              <a:off x="2953444" y="2434633"/>
              <a:ext cx="1316856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整合分原则</a:t>
              </a:r>
            </a:p>
          </p:txBody>
        </p:sp>
      </p:grpSp>
      <p:grpSp>
        <p:nvGrpSpPr>
          <p:cNvPr id="46" name="组合 45"/>
          <p:cNvGrpSpPr/>
          <p:nvPr/>
        </p:nvGrpSpPr>
        <p:grpSpPr bwMode="auto">
          <a:xfrm>
            <a:off x="4621213" y="1525588"/>
            <a:ext cx="1674812" cy="2630487"/>
            <a:chOff x="4603182" y="1038958"/>
            <a:chExt cx="1850186" cy="2900945"/>
          </a:xfrm>
        </p:grpSpPr>
        <p:sp>
          <p:nvSpPr>
            <p:cNvPr id="47" name="圆角矩形 46"/>
            <p:cNvSpPr/>
            <p:nvPr/>
          </p:nvSpPr>
          <p:spPr>
            <a:xfrm>
              <a:off x="4711913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8" name="任意多边形 47"/>
            <p:cNvSpPr/>
            <p:nvPr/>
          </p:nvSpPr>
          <p:spPr>
            <a:xfrm>
              <a:off x="4603182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5227510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1" name="文本框 54"/>
            <p:cNvSpPr txBox="1">
              <a:spLocks noChangeArrowheads="1"/>
            </p:cNvSpPr>
            <p:nvPr/>
          </p:nvSpPr>
          <p:spPr bwMode="auto">
            <a:xfrm>
              <a:off x="5044295" y="1222952"/>
              <a:ext cx="97858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03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2" name="文本框 68"/>
            <p:cNvSpPr txBox="1">
              <a:spLocks noChangeArrowheads="1"/>
            </p:cNvSpPr>
            <p:nvPr/>
          </p:nvSpPr>
          <p:spPr bwMode="auto">
            <a:xfrm>
              <a:off x="4973104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反馈原则</a:t>
              </a:r>
            </a:p>
          </p:txBody>
        </p:sp>
      </p:grpSp>
      <p:grpSp>
        <p:nvGrpSpPr>
          <p:cNvPr id="53" name="组合 52"/>
          <p:cNvGrpSpPr/>
          <p:nvPr/>
        </p:nvGrpSpPr>
        <p:grpSpPr bwMode="auto">
          <a:xfrm>
            <a:off x="6424613" y="1525588"/>
            <a:ext cx="1676400" cy="2630487"/>
            <a:chOff x="6515731" y="1038958"/>
            <a:chExt cx="1850186" cy="2900945"/>
          </a:xfrm>
        </p:grpSpPr>
        <p:sp>
          <p:nvSpPr>
            <p:cNvPr id="54" name="圆角矩形 53"/>
            <p:cNvSpPr/>
            <p:nvPr/>
          </p:nvSpPr>
          <p:spPr>
            <a:xfrm>
              <a:off x="6624359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55" name="任意多边形 54"/>
            <p:cNvSpPr/>
            <p:nvPr/>
          </p:nvSpPr>
          <p:spPr>
            <a:xfrm>
              <a:off x="6515731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7141219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8" name="文本框 60"/>
            <p:cNvSpPr txBox="1">
              <a:spLocks noChangeArrowheads="1"/>
            </p:cNvSpPr>
            <p:nvPr/>
          </p:nvSpPr>
          <p:spPr bwMode="auto">
            <a:xfrm>
              <a:off x="6988992" y="1222952"/>
              <a:ext cx="87627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04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9" name="文本框 70"/>
            <p:cNvSpPr txBox="1">
              <a:spLocks noChangeArrowheads="1"/>
            </p:cNvSpPr>
            <p:nvPr/>
          </p:nvSpPr>
          <p:spPr bwMode="auto">
            <a:xfrm>
              <a:off x="6885653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封闭原则</a:t>
              </a:r>
            </a:p>
          </p:txBody>
        </p:sp>
      </p:grpSp>
      <p:sp>
        <p:nvSpPr>
          <p:cNvPr id="38941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942" name="TextBox 30"/>
          <p:cNvSpPr txBox="1">
            <a:spLocks noChangeArrowheads="1"/>
          </p:cNvSpPr>
          <p:nvPr/>
        </p:nvSpPr>
        <p:spPr bwMode="auto">
          <a:xfrm>
            <a:off x="7681913" y="19526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</a:rPr>
              <a:t>系统原理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动态相关性原则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79"/>
            <a:chOff x="3002037" y="3922395"/>
            <a:chExt cx="7067433" cy="374245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整合分原则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30500" y="1816100"/>
            <a:ext cx="5154613" cy="5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构成管理系统的各要素是运动和发展的，它们相互联系又相互制约。显然，如果管理系统的各要素都处于静止状态，就不会发生事故。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1027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高效的现代安全生产管理必须在整体规划下明确分工，在分工基础上有效综合。运用该原则，要求企业管理者在制定整体目标和进行宏观决策时，必须</a:t>
            </a:r>
            <a:r>
              <a:rPr lang="en-US" altLang="zh-CN" sz="1200">
                <a:latin typeface="微软雅黑" pitchFamily="34" charset="-122"/>
                <a:ea typeface="微软雅黑" pitchFamily="34" charset="-122"/>
              </a:rPr>
              <a:t>[</a:t>
            </a: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获取资料咨询微信：</a:t>
            </a:r>
            <a:r>
              <a:rPr lang="en-US" altLang="zh-CN" sz="1200">
                <a:latin typeface="微软雅黑" pitchFamily="34" charset="-122"/>
                <a:ea typeface="微软雅黑" pitchFamily="34" charset="-122"/>
              </a:rPr>
              <a:t>ansyingsj1]</a:t>
            </a: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将安全纳入其中，在考虑资金、人员和体系时，都必须将安全生产作为一项重要内容考虑。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42106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系统原理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424312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反馈原则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封闭原则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30500" y="181610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反馈是控制过程中对控制机构的反作用。成功、高效的管理，离不开灵活、准确、快速的反馈。企业生产的外部条件和内部条件不断变化，所以必须及时反馈安全信息，以便及时采取行动。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1027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 在任何一个管理系统内部，管理手段、管理过程等必须构成一个连续封闭的回路，才能形成有效的管理活动。封闭原则告诉我们，在企业的安全生产中，各管理机构之间、各管理制度和方法之间，必须有紧密的联系，开成相互制约的回路，才能有效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3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330575"/>
            <a:ext cx="64325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4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系统原理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352304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 noChangeArrowheads="1"/>
          </p:cNvSpPr>
          <p:nvPr/>
        </p:nvSpPr>
        <p:spPr bwMode="auto">
          <a:xfrm>
            <a:off x="745490" y="1418908"/>
            <a:ext cx="2349500" cy="2803525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2830513" y="2474913"/>
            <a:ext cx="1495425" cy="1782762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椭圆 4"/>
          <p:cNvSpPr>
            <a:spLocks noChangeArrowheads="1"/>
          </p:cNvSpPr>
          <p:nvPr/>
        </p:nvSpPr>
        <p:spPr bwMode="auto">
          <a:xfrm>
            <a:off x="2435225" y="1419225"/>
            <a:ext cx="701675" cy="703263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6" name="椭圆 5"/>
          <p:cNvSpPr>
            <a:spLocks noChangeArrowheads="1"/>
          </p:cNvSpPr>
          <p:nvPr/>
        </p:nvSpPr>
        <p:spPr bwMode="auto">
          <a:xfrm>
            <a:off x="4032250" y="2638425"/>
            <a:ext cx="585788" cy="585788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2695" y="1848485"/>
            <a:ext cx="135509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4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人本原理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41388" y="2419350"/>
            <a:ext cx="1957387" cy="621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pPr algn="ctr"/>
            <a:r>
              <a:rPr lang="zh-CN" altLang="en-US" sz="12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在管理中必须把人的因素放在首位，体现以人为本的指导思想。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71838" y="2789238"/>
            <a:ext cx="64389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0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人本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462338" y="1476375"/>
            <a:ext cx="4298950" cy="621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一切管理活动都是以人为本展开的，人既是管理的主体，又是管理的客体，每个人都处在一定的管理层面上，离开人就无所谓管理。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87900" y="2947988"/>
            <a:ext cx="360045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管理活动中，作为管理对象的要素和管理系统各环节，都要人掌管、运作、推动和实施。</a:t>
            </a:r>
          </a:p>
        </p:txBody>
      </p:sp>
      <p:sp>
        <p:nvSpPr>
          <p:cNvPr id="45069" name="TextBox 15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6" grpId="0" bldLvl="0" animBg="1"/>
      <p:bldP spid="10" grpId="0"/>
      <p:bldP spid="11" grpId="0"/>
      <p:bldP spid="12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 bwMode="auto">
          <a:xfrm>
            <a:off x="1020763" y="1525588"/>
            <a:ext cx="1674812" cy="2630487"/>
            <a:chOff x="778084" y="1038958"/>
            <a:chExt cx="1850186" cy="2900945"/>
          </a:xfrm>
        </p:grpSpPr>
        <p:sp>
          <p:nvSpPr>
            <p:cNvPr id="33" name="圆角矩形 32"/>
            <p:cNvSpPr/>
            <p:nvPr/>
          </p:nvSpPr>
          <p:spPr>
            <a:xfrm>
              <a:off x="886815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778084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1402412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17" name="文本框 11"/>
            <p:cNvSpPr txBox="1">
              <a:spLocks noChangeArrowheads="1"/>
            </p:cNvSpPr>
            <p:nvPr/>
          </p:nvSpPr>
          <p:spPr bwMode="auto">
            <a:xfrm>
              <a:off x="1304926" y="1222952"/>
              <a:ext cx="839367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01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18" name="文本框 64"/>
            <p:cNvSpPr txBox="1">
              <a:spLocks noChangeArrowheads="1"/>
            </p:cNvSpPr>
            <p:nvPr/>
          </p:nvSpPr>
          <p:spPr bwMode="auto">
            <a:xfrm>
              <a:off x="1148007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动力原则</a:t>
              </a:r>
            </a:p>
          </p:txBody>
        </p:sp>
      </p:grpSp>
      <p:grpSp>
        <p:nvGrpSpPr>
          <p:cNvPr id="39" name="组合 38"/>
          <p:cNvGrpSpPr/>
          <p:nvPr/>
        </p:nvGrpSpPr>
        <p:grpSpPr bwMode="auto">
          <a:xfrm>
            <a:off x="2824163" y="1525588"/>
            <a:ext cx="1676400" cy="2630487"/>
            <a:chOff x="2690633" y="1038958"/>
            <a:chExt cx="1850186" cy="2900945"/>
          </a:xfrm>
        </p:grpSpPr>
        <p:sp>
          <p:nvSpPr>
            <p:cNvPr id="40" name="圆角矩形 39"/>
            <p:cNvSpPr/>
            <p:nvPr/>
          </p:nvSpPr>
          <p:spPr>
            <a:xfrm>
              <a:off x="2799261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2690633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3316121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24" name="文本框 48"/>
            <p:cNvSpPr txBox="1">
              <a:spLocks noChangeArrowheads="1"/>
            </p:cNvSpPr>
            <p:nvPr/>
          </p:nvSpPr>
          <p:spPr bwMode="auto">
            <a:xfrm>
              <a:off x="3185327" y="1222952"/>
              <a:ext cx="89494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02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25" name="文本框 66"/>
            <p:cNvSpPr txBox="1">
              <a:spLocks noChangeArrowheads="1"/>
            </p:cNvSpPr>
            <p:nvPr/>
          </p:nvSpPr>
          <p:spPr bwMode="auto">
            <a:xfrm>
              <a:off x="2953444" y="2434633"/>
              <a:ext cx="1316856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能级原则</a:t>
              </a:r>
            </a:p>
          </p:txBody>
        </p:sp>
      </p:grpSp>
      <p:grpSp>
        <p:nvGrpSpPr>
          <p:cNvPr id="46" name="组合 45"/>
          <p:cNvGrpSpPr/>
          <p:nvPr/>
        </p:nvGrpSpPr>
        <p:grpSpPr bwMode="auto">
          <a:xfrm>
            <a:off x="4621213" y="1525588"/>
            <a:ext cx="1674812" cy="2630487"/>
            <a:chOff x="4603182" y="1038958"/>
            <a:chExt cx="1850186" cy="2900945"/>
          </a:xfrm>
        </p:grpSpPr>
        <p:sp>
          <p:nvSpPr>
            <p:cNvPr id="47" name="圆角矩形 46"/>
            <p:cNvSpPr/>
            <p:nvPr/>
          </p:nvSpPr>
          <p:spPr>
            <a:xfrm>
              <a:off x="4711913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8" name="任意多边形 47"/>
            <p:cNvSpPr/>
            <p:nvPr/>
          </p:nvSpPr>
          <p:spPr>
            <a:xfrm>
              <a:off x="4603182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5227510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1" name="文本框 54"/>
            <p:cNvSpPr txBox="1">
              <a:spLocks noChangeArrowheads="1"/>
            </p:cNvSpPr>
            <p:nvPr/>
          </p:nvSpPr>
          <p:spPr bwMode="auto">
            <a:xfrm>
              <a:off x="5044295" y="1222952"/>
              <a:ext cx="97858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03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2" name="文本框 68"/>
            <p:cNvSpPr txBox="1">
              <a:spLocks noChangeArrowheads="1"/>
            </p:cNvSpPr>
            <p:nvPr/>
          </p:nvSpPr>
          <p:spPr bwMode="auto">
            <a:xfrm>
              <a:off x="4973104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激励原则</a:t>
              </a:r>
            </a:p>
          </p:txBody>
        </p:sp>
      </p:grpSp>
      <p:grpSp>
        <p:nvGrpSpPr>
          <p:cNvPr id="53" name="组合 52"/>
          <p:cNvGrpSpPr/>
          <p:nvPr/>
        </p:nvGrpSpPr>
        <p:grpSpPr bwMode="auto">
          <a:xfrm>
            <a:off x="6424613" y="1525588"/>
            <a:ext cx="1676400" cy="2630487"/>
            <a:chOff x="6515731" y="1038958"/>
            <a:chExt cx="1850186" cy="2900945"/>
          </a:xfrm>
        </p:grpSpPr>
        <p:sp>
          <p:nvSpPr>
            <p:cNvPr id="54" name="圆角矩形 53"/>
            <p:cNvSpPr/>
            <p:nvPr/>
          </p:nvSpPr>
          <p:spPr>
            <a:xfrm>
              <a:off x="6624359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55" name="任意多边形 54"/>
            <p:cNvSpPr/>
            <p:nvPr/>
          </p:nvSpPr>
          <p:spPr>
            <a:xfrm>
              <a:off x="6515731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7141219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8" name="文本框 60"/>
            <p:cNvSpPr txBox="1">
              <a:spLocks noChangeArrowheads="1"/>
            </p:cNvSpPr>
            <p:nvPr/>
          </p:nvSpPr>
          <p:spPr bwMode="auto">
            <a:xfrm>
              <a:off x="6988992" y="1222952"/>
              <a:ext cx="87627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04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9" name="文本框 70"/>
            <p:cNvSpPr txBox="1">
              <a:spLocks noChangeArrowheads="1"/>
            </p:cNvSpPr>
            <p:nvPr/>
          </p:nvSpPr>
          <p:spPr bwMode="auto">
            <a:xfrm>
              <a:off x="6885653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行为原则</a:t>
              </a:r>
            </a:p>
          </p:txBody>
        </p:sp>
      </p:grpSp>
      <p:sp>
        <p:nvSpPr>
          <p:cNvPr id="38941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424312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942" name="TextBox 30"/>
          <p:cNvSpPr txBox="1">
            <a:spLocks noChangeArrowheads="1"/>
          </p:cNvSpPr>
          <p:nvPr/>
        </p:nvSpPr>
        <p:spPr bwMode="auto">
          <a:xfrm>
            <a:off x="7681913" y="19526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</a:rPr>
              <a:t>人本原理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动力原则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能级原则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29865" y="1797050"/>
            <a:ext cx="5154613" cy="5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推动管理活动的基本力量是人，管理必须有激发人的工作能力的动力。对于管理系统，有3种动力：物质动力、精神动力和信息动力。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1027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现代管理认为，单位和个人都具有一定的能量，并且可以按照能量大小顺序排列，形成管理的能级，就像原子中电子的能级一样。在管理系统中，建立一套合理的能级，根据单位和个人能量的大小安排工作，发挥不同能级的能量，保证结构的稳定性和管理的有效性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42106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人本原理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280296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激励原则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行为原则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30500" y="181610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利用某种外部诱因的刺激，调动人的积极性和创造性。以科学的手段，激发人的内在潜力，使其充分发挥积极性、创造性和主动性。人的工作动力来源于内在动人、外部压力和工作吸引力。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 需要与动机是人的行为的基础，人类的行为规律：需要决定动机，动机产生行为，行为指向目标，目标完成需要得到满足，于是又产生新的需要、动机、行为，以实现新的目标。安全生产工作重点是防治人的不安全行为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3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330575"/>
            <a:ext cx="64325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4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人本原理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424312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8"/>
          <p:cNvSpPr>
            <a:spLocks noChangeArrowheads="1"/>
          </p:cNvSpPr>
          <p:nvPr/>
        </p:nvSpPr>
        <p:spPr bwMode="auto">
          <a:xfrm>
            <a:off x="0" y="1958975"/>
            <a:ext cx="3629025" cy="1284288"/>
          </a:xfrm>
          <a:custGeom>
            <a:avLst/>
            <a:gdLst>
              <a:gd name="T0" fmla="*/ 1089668 w 4310745"/>
              <a:gd name="T1" fmla="*/ 0 h 1283968"/>
              <a:gd name="T2" fmla="*/ 3526973 w 4310745"/>
              <a:gd name="T3" fmla="*/ 0 h 1283968"/>
              <a:gd name="T4" fmla="*/ 4310745 w 4310745"/>
              <a:gd name="T5" fmla="*/ 1269454 h 1283968"/>
              <a:gd name="T6" fmla="*/ 1089668 w 4310745"/>
              <a:gd name="T7" fmla="*/ 1283968 h 1283968"/>
              <a:gd name="T8" fmla="*/ 0 w 4310745"/>
              <a:gd name="T9" fmla="*/ 0 h 1283968"/>
              <a:gd name="T10" fmla="*/ 1089667 w 4310745"/>
              <a:gd name="T11" fmla="*/ 0 h 1283968"/>
              <a:gd name="T12" fmla="*/ 1089667 w 4310745"/>
              <a:gd name="T13" fmla="*/ 1283968 h 1283968"/>
              <a:gd name="T14" fmla="*/ 0 w 4310745"/>
              <a:gd name="T15" fmla="*/ 1283968 h 1283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10745" h="1283968">
                <a:moveTo>
                  <a:pt x="1089668" y="0"/>
                </a:moveTo>
                <a:lnTo>
                  <a:pt x="3526973" y="0"/>
                </a:lnTo>
                <a:lnTo>
                  <a:pt x="4310745" y="1269454"/>
                </a:lnTo>
                <a:lnTo>
                  <a:pt x="1089668" y="1283968"/>
                </a:lnTo>
                <a:close/>
                <a:moveTo>
                  <a:pt x="0" y="0"/>
                </a:moveTo>
                <a:lnTo>
                  <a:pt x="1089667" y="0"/>
                </a:lnTo>
                <a:lnTo>
                  <a:pt x="1089667" y="1283968"/>
                </a:lnTo>
                <a:lnTo>
                  <a:pt x="0" y="128396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endParaRPr lang="zh-CN" altLang="en-US"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147763" y="2101850"/>
            <a:ext cx="1171575" cy="706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kern="0" spc="-150" noProof="1">
                <a:ln w="1905">
                  <a:noFill/>
                </a:ln>
                <a:solidFill>
                  <a:schemeClr val="bg1"/>
                </a:solidFill>
                <a:latin typeface="方正大黑简体" pitchFamily="1" charset="-122"/>
                <a:ea typeface="方正大黑简体" pitchFamily="1" charset="-122"/>
              </a:rPr>
              <a:t>目录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69963" y="2674938"/>
            <a:ext cx="1620837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2000" b="1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459798" y="993378"/>
            <a:ext cx="2036445" cy="398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安全生管理方针 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4448811" y="2833290"/>
            <a:ext cx="2722880" cy="398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zh-CN" altLang="en-US" sz="2000" b="1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rgbClr val="40404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3974148" y="1937940"/>
            <a:ext cx="1706880" cy="398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zh-CN" altLang="en-US" sz="2000" b="1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安全发展理念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4788024" y="3723878"/>
            <a:ext cx="2976880" cy="398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zh-CN" altLang="en-US" sz="2000" b="1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安全生产管理原理与原则</a:t>
            </a:r>
            <a:endParaRPr lang="zh-CN" altLang="en-US" sz="2000" b="1">
              <a:solidFill>
                <a:srgbClr val="40404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794000" y="915988"/>
            <a:ext cx="655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chemeClr val="accent1"/>
                </a:solidFill>
                <a:latin typeface="Impact" pitchFamily="34" charset="0"/>
              </a:rPr>
              <a:t>01</a:t>
            </a:r>
            <a:endParaRPr lang="zh-CN" altLang="en-US" sz="4000">
              <a:solidFill>
                <a:schemeClr val="accent1"/>
              </a:solidFill>
              <a:latin typeface="Impact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311525" y="1854200"/>
            <a:ext cx="719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chemeClr val="accent1"/>
                </a:solidFill>
                <a:latin typeface="Impact" pitchFamily="34" charset="0"/>
              </a:rPr>
              <a:t>02</a:t>
            </a:r>
            <a:endParaRPr lang="zh-CN" altLang="en-US" sz="4000">
              <a:solidFill>
                <a:schemeClr val="accent1"/>
              </a:solidFill>
              <a:latin typeface="Impact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628708" y="2721928"/>
            <a:ext cx="72453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chemeClr val="accent1"/>
                </a:solidFill>
                <a:latin typeface="Impact" pitchFamily="34" charset="0"/>
              </a:rPr>
              <a:t>0</a:t>
            </a:r>
            <a:r>
              <a:rPr lang="en-US" sz="4000">
                <a:solidFill>
                  <a:schemeClr val="accent1"/>
                </a:solidFill>
                <a:latin typeface="Impact" pitchFamily="34" charset="0"/>
              </a:rPr>
              <a:t>3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952240" y="3610928"/>
            <a:ext cx="70929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chemeClr val="accent1"/>
                </a:solidFill>
                <a:latin typeface="Impact" pitchFamily="34" charset="0"/>
              </a:rPr>
              <a:t>04</a:t>
            </a:r>
            <a:endParaRPr lang="en-US" sz="4000">
              <a:solidFill>
                <a:schemeClr val="accent1"/>
              </a:solidFill>
              <a:latin typeface="Impact" pitchFamily="34" charset="0"/>
            </a:endParaRPr>
          </a:p>
        </p:txBody>
      </p:sp>
      <p:sp>
        <p:nvSpPr>
          <p:cNvPr id="20" name="矩形 34"/>
          <p:cNvSpPr>
            <a:spLocks noChangeArrowheads="1"/>
          </p:cNvSpPr>
          <p:nvPr/>
        </p:nvSpPr>
        <p:spPr bwMode="auto">
          <a:xfrm>
            <a:off x="6986588" y="1954213"/>
            <a:ext cx="2171700" cy="1289050"/>
          </a:xfrm>
          <a:custGeom>
            <a:avLst/>
            <a:gdLst>
              <a:gd name="T0" fmla="*/ 0 w 1843227"/>
              <a:gd name="T1" fmla="*/ 3587 h 1287555"/>
              <a:gd name="T2" fmla="*/ 1843227 w 1843227"/>
              <a:gd name="T3" fmla="*/ 0 h 1287555"/>
              <a:gd name="T4" fmla="*/ 1833140 w 1843227"/>
              <a:gd name="T5" fmla="*/ 1287555 h 1287555"/>
              <a:gd name="T6" fmla="*/ 551543 w 1843227"/>
              <a:gd name="T7" fmla="*/ 1287555 h 1287555"/>
              <a:gd name="T8" fmla="*/ 0 w 1843227"/>
              <a:gd name="T9" fmla="*/ 3587 h 1287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43227" h="1287555">
                <a:moveTo>
                  <a:pt x="0" y="3587"/>
                </a:moveTo>
                <a:lnTo>
                  <a:pt x="1843227" y="0"/>
                </a:lnTo>
                <a:cubicBezTo>
                  <a:pt x="1839865" y="429185"/>
                  <a:pt x="1836502" y="858370"/>
                  <a:pt x="1833140" y="1287555"/>
                </a:cubicBezTo>
                <a:lnTo>
                  <a:pt x="551543" y="1287555"/>
                </a:lnTo>
                <a:lnTo>
                  <a:pt x="0" y="358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endParaRPr lang="zh-CN" altLang="en-US">
              <a:latin typeface="Arial" charset="0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00"/>
                            </p:stCondLst>
                            <p:childTnLst>
                              <p:par>
                                <p:cTn id="4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100"/>
                            </p:stCondLst>
                            <p:childTnLst>
                              <p:par>
                                <p:cTn id="6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/>
      <p:bldP spid="10" grpId="0"/>
      <p:bldP spid="12" grpId="0"/>
      <p:bldP spid="14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 noChangeArrowheads="1"/>
          </p:cNvSpPr>
          <p:nvPr/>
        </p:nvSpPr>
        <p:spPr bwMode="auto">
          <a:xfrm>
            <a:off x="745490" y="1418908"/>
            <a:ext cx="2349500" cy="2803525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2830513" y="2474913"/>
            <a:ext cx="1495425" cy="1782762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椭圆 4"/>
          <p:cNvSpPr>
            <a:spLocks noChangeArrowheads="1"/>
          </p:cNvSpPr>
          <p:nvPr/>
        </p:nvSpPr>
        <p:spPr bwMode="auto">
          <a:xfrm>
            <a:off x="2435225" y="1419225"/>
            <a:ext cx="701675" cy="703263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6" name="椭圆 5"/>
          <p:cNvSpPr>
            <a:spLocks noChangeArrowheads="1"/>
          </p:cNvSpPr>
          <p:nvPr/>
        </p:nvSpPr>
        <p:spPr bwMode="auto">
          <a:xfrm>
            <a:off x="4032250" y="2638425"/>
            <a:ext cx="585788" cy="585788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2695" y="1848485"/>
            <a:ext cx="135509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4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预防原理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71838" y="2789238"/>
            <a:ext cx="64389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0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预防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462338" y="1476375"/>
            <a:ext cx="4298950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安全生产管理应该做到预防为主，通过有效的管理和技术手段，减少和防止人的不安全行为和物的不安全状态，从而使事故发生的概率降到最低。在可能发生人身伤害、设备或设施损坏以及环境破坏的场合，事先采取措施，防止事故的发生。</a:t>
            </a:r>
          </a:p>
        </p:txBody>
      </p:sp>
      <p:sp>
        <p:nvSpPr>
          <p:cNvPr id="45069" name="TextBox 15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6" grpId="0" bldLvl="0" animBg="1"/>
      <p:bldP spid="10" grpId="0"/>
      <p:bldP spid="12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 bwMode="auto">
          <a:xfrm>
            <a:off x="1020763" y="1525588"/>
            <a:ext cx="1674812" cy="2630487"/>
            <a:chOff x="778084" y="1038958"/>
            <a:chExt cx="1850186" cy="2900945"/>
          </a:xfrm>
        </p:grpSpPr>
        <p:sp>
          <p:nvSpPr>
            <p:cNvPr id="33" name="圆角矩形 32"/>
            <p:cNvSpPr/>
            <p:nvPr/>
          </p:nvSpPr>
          <p:spPr>
            <a:xfrm>
              <a:off x="886815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778084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1402412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17" name="文本框 11"/>
            <p:cNvSpPr txBox="1">
              <a:spLocks noChangeArrowheads="1"/>
            </p:cNvSpPr>
            <p:nvPr/>
          </p:nvSpPr>
          <p:spPr bwMode="auto">
            <a:xfrm>
              <a:off x="1304926" y="1222952"/>
              <a:ext cx="839367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01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18" name="文本框 64"/>
            <p:cNvSpPr txBox="1">
              <a:spLocks noChangeArrowheads="1"/>
            </p:cNvSpPr>
            <p:nvPr/>
          </p:nvSpPr>
          <p:spPr bwMode="auto">
            <a:xfrm>
              <a:off x="1148007" y="2434566"/>
              <a:ext cx="1110344" cy="61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偶然损失原则</a:t>
              </a:r>
            </a:p>
          </p:txBody>
        </p:sp>
      </p:grpSp>
      <p:grpSp>
        <p:nvGrpSpPr>
          <p:cNvPr id="39" name="组合 38"/>
          <p:cNvGrpSpPr/>
          <p:nvPr/>
        </p:nvGrpSpPr>
        <p:grpSpPr bwMode="auto">
          <a:xfrm>
            <a:off x="2824163" y="1525588"/>
            <a:ext cx="1676400" cy="2630487"/>
            <a:chOff x="2690633" y="1038958"/>
            <a:chExt cx="1850186" cy="2900945"/>
          </a:xfrm>
        </p:grpSpPr>
        <p:sp>
          <p:nvSpPr>
            <p:cNvPr id="40" name="圆角矩形 39"/>
            <p:cNvSpPr/>
            <p:nvPr/>
          </p:nvSpPr>
          <p:spPr>
            <a:xfrm>
              <a:off x="2799261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2690633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3316121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24" name="文本框 48"/>
            <p:cNvSpPr txBox="1">
              <a:spLocks noChangeArrowheads="1"/>
            </p:cNvSpPr>
            <p:nvPr/>
          </p:nvSpPr>
          <p:spPr bwMode="auto">
            <a:xfrm>
              <a:off x="3185327" y="1222952"/>
              <a:ext cx="89494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02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25" name="文本框 66"/>
            <p:cNvSpPr txBox="1">
              <a:spLocks noChangeArrowheads="1"/>
            </p:cNvSpPr>
            <p:nvPr/>
          </p:nvSpPr>
          <p:spPr bwMode="auto">
            <a:xfrm>
              <a:off x="2953444" y="2434633"/>
              <a:ext cx="1316856" cy="61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因果关系原则</a:t>
              </a:r>
            </a:p>
          </p:txBody>
        </p:sp>
      </p:grpSp>
      <p:grpSp>
        <p:nvGrpSpPr>
          <p:cNvPr id="46" name="组合 45"/>
          <p:cNvGrpSpPr/>
          <p:nvPr/>
        </p:nvGrpSpPr>
        <p:grpSpPr bwMode="auto">
          <a:xfrm>
            <a:off x="4621213" y="1525588"/>
            <a:ext cx="1674812" cy="2630487"/>
            <a:chOff x="4603182" y="1038958"/>
            <a:chExt cx="1850186" cy="2900945"/>
          </a:xfrm>
        </p:grpSpPr>
        <p:sp>
          <p:nvSpPr>
            <p:cNvPr id="47" name="圆角矩形 46"/>
            <p:cNvSpPr/>
            <p:nvPr/>
          </p:nvSpPr>
          <p:spPr>
            <a:xfrm>
              <a:off x="4711913" y="1038958"/>
              <a:ext cx="1632723" cy="1502119"/>
            </a:xfrm>
            <a:prstGeom prst="roundRect">
              <a:avLst>
                <a:gd name="adj" fmla="val 93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48" name="任意多边形 47"/>
            <p:cNvSpPr/>
            <p:nvPr/>
          </p:nvSpPr>
          <p:spPr>
            <a:xfrm>
              <a:off x="4603182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5227510" y="1648209"/>
              <a:ext cx="601529" cy="6004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1" name="文本框 54"/>
            <p:cNvSpPr txBox="1">
              <a:spLocks noChangeArrowheads="1"/>
            </p:cNvSpPr>
            <p:nvPr/>
          </p:nvSpPr>
          <p:spPr bwMode="auto">
            <a:xfrm>
              <a:off x="5044295" y="1222952"/>
              <a:ext cx="97858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03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2" name="文本框 68"/>
            <p:cNvSpPr txBox="1">
              <a:spLocks noChangeArrowheads="1"/>
            </p:cNvSpPr>
            <p:nvPr/>
          </p:nvSpPr>
          <p:spPr bwMode="auto">
            <a:xfrm>
              <a:off x="4973104" y="2434566"/>
              <a:ext cx="1110344" cy="34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CN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3E</a:t>
              </a:r>
              <a:r>
                <a:rPr lang="zh-CN" altLang="en-US" sz="1600" b="1">
                  <a:solidFill>
                    <a:srgbClr val="404040"/>
                  </a:solidFill>
                  <a:latin typeface="微软雅黑" pitchFamily="34" charset="-122"/>
                  <a:ea typeface="微软雅黑" pitchFamily="34" charset="-122"/>
                </a:rPr>
                <a:t>原则</a:t>
              </a:r>
            </a:p>
          </p:txBody>
        </p:sp>
      </p:grpSp>
      <p:grpSp>
        <p:nvGrpSpPr>
          <p:cNvPr id="53" name="组合 52"/>
          <p:cNvGrpSpPr/>
          <p:nvPr/>
        </p:nvGrpSpPr>
        <p:grpSpPr bwMode="auto">
          <a:xfrm>
            <a:off x="6424613" y="1525588"/>
            <a:ext cx="1676400" cy="2630487"/>
            <a:chOff x="6515731" y="1038958"/>
            <a:chExt cx="1850186" cy="2900945"/>
          </a:xfrm>
        </p:grpSpPr>
        <p:sp>
          <p:nvSpPr>
            <p:cNvPr id="54" name="圆角矩形 53"/>
            <p:cNvSpPr/>
            <p:nvPr/>
          </p:nvSpPr>
          <p:spPr>
            <a:xfrm>
              <a:off x="6624359" y="1038958"/>
              <a:ext cx="1632929" cy="1502119"/>
            </a:xfrm>
            <a:prstGeom prst="roundRect">
              <a:avLst>
                <a:gd name="adj" fmla="val 93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/>
            </a:p>
          </p:txBody>
        </p:sp>
        <p:sp>
          <p:nvSpPr>
            <p:cNvPr id="55" name="任意多边形 54"/>
            <p:cNvSpPr/>
            <p:nvPr/>
          </p:nvSpPr>
          <p:spPr>
            <a:xfrm>
              <a:off x="6515731" y="1947582"/>
              <a:ext cx="1850186" cy="1992321"/>
            </a:xfrm>
            <a:custGeom>
              <a:avLst/>
              <a:gdLst>
                <a:gd name="connsiteX0" fmla="*/ 1 w 2466914"/>
                <a:gd name="connsiteY0" fmla="*/ 0 h 3944375"/>
                <a:gd name="connsiteX1" fmla="*/ 2466914 w 2466914"/>
                <a:gd name="connsiteY1" fmla="*/ 0 h 3944375"/>
                <a:gd name="connsiteX2" fmla="*/ 2466914 w 2466914"/>
                <a:gd name="connsiteY2" fmla="*/ 3515745 h 3944375"/>
                <a:gd name="connsiteX3" fmla="*/ 2466913 w 2466914"/>
                <a:gd name="connsiteY3" fmla="*/ 3515745 h 3944375"/>
                <a:gd name="connsiteX4" fmla="*/ 2466913 w 2466914"/>
                <a:gd name="connsiteY4" fmla="*/ 3757044 h 3944375"/>
                <a:gd name="connsiteX5" fmla="*/ 2279582 w 2466914"/>
                <a:gd name="connsiteY5" fmla="*/ 3944375 h 3944375"/>
                <a:gd name="connsiteX6" fmla="*/ 187331 w 2466914"/>
                <a:gd name="connsiteY6" fmla="*/ 3944375 h 3944375"/>
                <a:gd name="connsiteX7" fmla="*/ 0 w 2466914"/>
                <a:gd name="connsiteY7" fmla="*/ 3757044 h 3944375"/>
                <a:gd name="connsiteX8" fmla="*/ 0 w 2466914"/>
                <a:gd name="connsiteY8" fmla="*/ 2128171 h 3944375"/>
                <a:gd name="connsiteX9" fmla="*/ 1 w 2466914"/>
                <a:gd name="connsiteY9" fmla="*/ 2128161 h 394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6914" h="3944375">
                  <a:moveTo>
                    <a:pt x="1" y="0"/>
                  </a:moveTo>
                  <a:lnTo>
                    <a:pt x="2466914" y="0"/>
                  </a:lnTo>
                  <a:lnTo>
                    <a:pt x="2466914" y="3515745"/>
                  </a:lnTo>
                  <a:lnTo>
                    <a:pt x="2466913" y="3515745"/>
                  </a:lnTo>
                  <a:lnTo>
                    <a:pt x="2466913" y="3757044"/>
                  </a:lnTo>
                  <a:cubicBezTo>
                    <a:pt x="2466913" y="3860504"/>
                    <a:pt x="2383042" y="3944375"/>
                    <a:pt x="2279582" y="3944375"/>
                  </a:cubicBezTo>
                  <a:lnTo>
                    <a:pt x="187331" y="3944375"/>
                  </a:lnTo>
                  <a:cubicBezTo>
                    <a:pt x="83871" y="3944375"/>
                    <a:pt x="0" y="3860504"/>
                    <a:pt x="0" y="3757044"/>
                  </a:cubicBezTo>
                  <a:lnTo>
                    <a:pt x="0" y="2128171"/>
                  </a:lnTo>
                  <a:lnTo>
                    <a:pt x="1" y="21281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solidFill>
                  <a:schemeClr val="bg1"/>
                </a:solidFill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7141219" y="1648209"/>
              <a:ext cx="599208" cy="6004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/>
              <a:endParaRPr lang="zh-HK" altLang="en-US" noProof="1">
                <a:latin typeface="Impact" pitchFamily="34" charset="0"/>
              </a:endParaRPr>
            </a:p>
          </p:txBody>
        </p:sp>
        <p:sp>
          <p:nvSpPr>
            <p:cNvPr id="38938" name="文本框 60"/>
            <p:cNvSpPr txBox="1">
              <a:spLocks noChangeArrowheads="1"/>
            </p:cNvSpPr>
            <p:nvPr/>
          </p:nvSpPr>
          <p:spPr bwMode="auto">
            <a:xfrm>
              <a:off x="6988992" y="1222952"/>
              <a:ext cx="876274" cy="641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en-US" altLang="zh-HK" sz="3300">
                  <a:solidFill>
                    <a:schemeClr val="bg1"/>
                  </a:solidFill>
                  <a:latin typeface="Impact" pitchFamily="34" charset="0"/>
                  <a:ea typeface="张海山锐谐体2.0-授权联系：Samtype@QQ.com" pitchFamily="2" charset="-122"/>
                </a:rPr>
                <a:t>04</a:t>
              </a:r>
              <a:endParaRPr lang="zh-HK" altLang="en-US" sz="3300">
                <a:solidFill>
                  <a:schemeClr val="bg1"/>
                </a:solidFill>
                <a:latin typeface="Impact" pitchFamily="34" charset="0"/>
                <a:ea typeface="张海山锐谐体2.0-授权联系：Samtype@QQ.com" pitchFamily="2" charset="-122"/>
              </a:endParaRPr>
            </a:p>
          </p:txBody>
        </p:sp>
        <p:sp>
          <p:nvSpPr>
            <p:cNvPr id="38939" name="文本框 70"/>
            <p:cNvSpPr txBox="1">
              <a:spLocks noChangeArrowheads="1"/>
            </p:cNvSpPr>
            <p:nvPr/>
          </p:nvSpPr>
          <p:spPr bwMode="auto">
            <a:xfrm>
              <a:off x="6885653" y="2434566"/>
              <a:ext cx="1110344" cy="61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80" tIns="34290" rIns="68580" bIns="34290">
              <a:spAutoFit/>
            </a:bodyPr>
            <a:lstStyle/>
            <a:p>
              <a:pPr algn="ctr"/>
              <a:r>
                <a:rPr lang="zh-CN" altLang="en-US" sz="1600" b="1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本质安全化原则</a:t>
              </a:r>
            </a:p>
          </p:txBody>
        </p:sp>
      </p:grpSp>
      <p:sp>
        <p:nvSpPr>
          <p:cNvPr id="38941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280296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942" name="TextBox 30"/>
          <p:cNvSpPr txBox="1">
            <a:spLocks noChangeArrowheads="1"/>
          </p:cNvSpPr>
          <p:nvPr/>
        </p:nvSpPr>
        <p:spPr bwMode="auto">
          <a:xfrm>
            <a:off x="7681913" y="19526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</a:rPr>
              <a:t>预防原理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偶然损失原则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因果关系原则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29865" y="179705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事故的后果及后果的严重程度，都是随机的、难以预测的。反复发生的同类事故，并不一定产生完全相同的后果，这就是事故损失的偶然性。其告诉我们，无论事故损失的大小，都必须做好预防工作。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5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事故的发生是由许多因素互为因果连续发生的最终结果，只要诱发事故的因素存在，发生事故是必然的，只是时间迟早而已。 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42106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预防原理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352304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en-US" altLang="zh-CN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3E</a:t>
              </a:r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本质安全化原则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30500" y="181610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造成人的不安全行为和物的不安全状态原因：技术原因、教育原因、身体和态度原因及管理原因。采取3种防止对策：工程技术对策(Engineering)、教育对策(Education)和法制对策(Enforcement)。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789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 从一开始和从本质上实现安全化，从根本上消除事故发生的可能性，达到预防</a:t>
            </a:r>
            <a:r>
              <a:rPr lang="en-US" altLang="zh-CN" sz="1200">
                <a:latin typeface="微软雅黑" pitchFamily="34" charset="-122"/>
                <a:ea typeface="微软雅黑" pitchFamily="34" charset="-122"/>
              </a:rPr>
              <a:t>[</a:t>
            </a: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获取资料咨询微信：</a:t>
            </a:r>
            <a:r>
              <a:rPr lang="en-US" altLang="zh-CN" sz="1200">
                <a:latin typeface="微软雅黑" pitchFamily="34" charset="-122"/>
                <a:ea typeface="微软雅黑" pitchFamily="34" charset="-122"/>
              </a:rPr>
              <a:t>ansyingsj1]</a:t>
            </a: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事故的目的。可用在设备、设施、建设项目。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3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330575"/>
            <a:ext cx="64325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4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预防原理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1362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 noChangeArrowheads="1"/>
          </p:cNvSpPr>
          <p:nvPr/>
        </p:nvSpPr>
        <p:spPr bwMode="auto">
          <a:xfrm>
            <a:off x="745490" y="1418908"/>
            <a:ext cx="2349500" cy="2803525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2830513" y="2474913"/>
            <a:ext cx="1495425" cy="1782762"/>
          </a:xfrm>
          <a:custGeom>
            <a:avLst/>
            <a:gdLst>
              <a:gd name="T0" fmla="*/ 2932 w 5863"/>
              <a:gd name="T1" fmla="*/ 0 h 6999"/>
              <a:gd name="T2" fmla="*/ 5863 w 5863"/>
              <a:gd name="T3" fmla="*/ 2932 h 6999"/>
              <a:gd name="T4" fmla="*/ 5450 w 5863"/>
              <a:gd name="T5" fmla="*/ 4434 h 6999"/>
              <a:gd name="T6" fmla="*/ 2932 w 5863"/>
              <a:gd name="T7" fmla="*/ 6999 h 6999"/>
              <a:gd name="T8" fmla="*/ 414 w 5863"/>
              <a:gd name="T9" fmla="*/ 4434 h 6999"/>
              <a:gd name="T10" fmla="*/ 0 w 5863"/>
              <a:gd name="T11" fmla="*/ 2932 h 6999"/>
              <a:gd name="T12" fmla="*/ 2932 w 5863"/>
              <a:gd name="T13" fmla="*/ 0 h 6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3" h="6999">
                <a:moveTo>
                  <a:pt x="2932" y="0"/>
                </a:moveTo>
                <a:cubicBezTo>
                  <a:pt x="4550" y="0"/>
                  <a:pt x="5863" y="1313"/>
                  <a:pt x="5863" y="2932"/>
                </a:cubicBezTo>
                <a:cubicBezTo>
                  <a:pt x="5863" y="3480"/>
                  <a:pt x="5712" y="3994"/>
                  <a:pt x="5450" y="4434"/>
                </a:cubicBezTo>
                <a:cubicBezTo>
                  <a:pt x="5201" y="4840"/>
                  <a:pt x="3807" y="6359"/>
                  <a:pt x="2932" y="6999"/>
                </a:cubicBezTo>
                <a:cubicBezTo>
                  <a:pt x="2056" y="6359"/>
                  <a:pt x="663" y="4840"/>
                  <a:pt x="414" y="4434"/>
                </a:cubicBezTo>
                <a:cubicBezTo>
                  <a:pt x="151" y="3994"/>
                  <a:pt x="0" y="3480"/>
                  <a:pt x="0" y="2932"/>
                </a:cubicBezTo>
                <a:cubicBezTo>
                  <a:pt x="0" y="1313"/>
                  <a:pt x="1313" y="0"/>
                  <a:pt x="29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8562" tIns="34281" rIns="68562" bIns="34281"/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椭圆 4"/>
          <p:cNvSpPr>
            <a:spLocks noChangeArrowheads="1"/>
          </p:cNvSpPr>
          <p:nvPr/>
        </p:nvSpPr>
        <p:spPr bwMode="auto">
          <a:xfrm>
            <a:off x="2435225" y="1419225"/>
            <a:ext cx="701675" cy="703263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6" name="椭圆 5"/>
          <p:cNvSpPr>
            <a:spLocks noChangeArrowheads="1"/>
          </p:cNvSpPr>
          <p:nvPr/>
        </p:nvSpPr>
        <p:spPr bwMode="auto">
          <a:xfrm>
            <a:off x="4032250" y="2638425"/>
            <a:ext cx="585788" cy="585788"/>
          </a:xfrm>
          <a:prstGeom prst="ellipse">
            <a:avLst/>
          </a:prstGeom>
          <a:solidFill>
            <a:srgbClr val="7F7F7F"/>
          </a:solidFill>
          <a:ln w="9525">
            <a:solidFill>
              <a:srgbClr val="F8F8F8"/>
            </a:solidFill>
            <a:round/>
          </a:ln>
        </p:spPr>
        <p:txBody>
          <a:bodyPr lIns="68562" tIns="34281" rIns="68562" bIns="34281"/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defTabSz="6858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1300"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2695" y="1848485"/>
            <a:ext cx="135509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4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强制原理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71838" y="2789238"/>
            <a:ext cx="71882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2" tIns="34281" rIns="68562" bIns="34281">
            <a:spAutoFit/>
          </a:bodyPr>
          <a:lstStyle/>
          <a:p>
            <a:pPr algn="l"/>
            <a:r>
              <a:rPr lang="zh-CN" altLang="en-US" sz="200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强制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462338" y="1476375"/>
            <a:ext cx="4298950" cy="807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2" tIns="34281" rIns="68562" bIns="34281">
            <a:spAutoFit/>
          </a:bodyPr>
          <a:lstStyle/>
          <a:p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采取强制管理的手段控制人的意愿和行为，使个人的活动、行为受到</a:t>
            </a:r>
            <a:r>
              <a:rPr lang="en-US" altLang="zh-CN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[</a:t>
            </a:r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获取资料咨询微信：</a:t>
            </a:r>
            <a:r>
              <a:rPr lang="en-US" altLang="zh-CN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ansyingsj1]</a:t>
            </a:r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安全生产管理要求的约束，从而实现有效的安全生产管理。绝对服从，不必经被管理者同意便可采取控制行动。</a:t>
            </a:r>
          </a:p>
        </p:txBody>
      </p:sp>
      <p:sp>
        <p:nvSpPr>
          <p:cNvPr id="45069" name="TextBox 15"/>
          <p:cNvSpPr txBox="1">
            <a:spLocks noChangeArrowheads="1"/>
          </p:cNvSpPr>
          <p:nvPr/>
        </p:nvSpPr>
        <p:spPr bwMode="auto">
          <a:xfrm>
            <a:off x="355600" y="206375"/>
            <a:ext cx="303657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6" grpId="0" bldLvl="0" animBg="1"/>
      <p:bldP spid="10" grpId="0"/>
      <p:bldP spid="12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 bwMode="auto">
          <a:xfrm>
            <a:off x="2366628" y="1131590"/>
            <a:ext cx="1442867" cy="845091"/>
            <a:chOff x="0" y="0"/>
            <a:chExt cx="9801" cy="6692"/>
          </a:xfrm>
          <a:solidFill>
            <a:schemeClr val="accent1"/>
          </a:solidFill>
        </p:grpSpPr>
        <p:sp>
          <p:nvSpPr>
            <p:cNvPr id="22" name="曲线 948"/>
            <p:cNvSpPr/>
            <p:nvPr/>
          </p:nvSpPr>
          <p:spPr bwMode="auto">
            <a:xfrm>
              <a:off x="2263" y="0"/>
              <a:ext cx="5780" cy="6693"/>
            </a:xfrm>
            <a:custGeom>
              <a:avLst/>
              <a:gdLst>
                <a:gd name="T0" fmla="*/ 13513 w 21600"/>
                <a:gd name="T1" fmla="*/ 693 h 21600"/>
                <a:gd name="T2" fmla="*/ 15646 w 21600"/>
                <a:gd name="T3" fmla="*/ 2743 h 21600"/>
                <a:gd name="T4" fmla="*/ 16293 w 21600"/>
                <a:gd name="T5" fmla="*/ 5076 h 21600"/>
                <a:gd name="T6" fmla="*/ 14013 w 21600"/>
                <a:gd name="T7" fmla="*/ 10033 h 21600"/>
                <a:gd name="T8" fmla="*/ 15000 w 21600"/>
                <a:gd name="T9" fmla="*/ 12047 h 21600"/>
                <a:gd name="T10" fmla="*/ 18939 w 21600"/>
                <a:gd name="T11" fmla="*/ 12550 h 21600"/>
                <a:gd name="T12" fmla="*/ 20878 w 21600"/>
                <a:gd name="T13" fmla="*/ 15742 h 21600"/>
                <a:gd name="T14" fmla="*/ 21054 w 21600"/>
                <a:gd name="T15" fmla="*/ 19957 h 21600"/>
                <a:gd name="T16" fmla="*/ 9652 w 21600"/>
                <a:gd name="T17" fmla="*/ 21374 h 21600"/>
                <a:gd name="T18" fmla="*/ 455 w 21600"/>
                <a:gd name="T19" fmla="*/ 19563 h 21600"/>
                <a:gd name="T20" fmla="*/ 2201 w 21600"/>
                <a:gd name="T21" fmla="*/ 13225 h 21600"/>
                <a:gd name="T22" fmla="*/ 6270 w 21600"/>
                <a:gd name="T23" fmla="*/ 12189 h 21600"/>
                <a:gd name="T24" fmla="*/ 7447 w 21600"/>
                <a:gd name="T25" fmla="*/ 10075 h 21600"/>
                <a:gd name="T26" fmla="*/ 5239 w 21600"/>
                <a:gd name="T27" fmla="*/ 4682 h 21600"/>
                <a:gd name="T28" fmla="*/ 8512 w 21600"/>
                <a:gd name="T29" fmla="*/ 603 h 21600"/>
                <a:gd name="T30" fmla="*/ 12963 w 21600"/>
                <a:gd name="T31" fmla="*/ 5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513" y="693"/>
                  </a:moveTo>
                  <a:cubicBezTo>
                    <a:pt x="14488" y="1348"/>
                    <a:pt x="15048" y="1452"/>
                    <a:pt x="15646" y="2743"/>
                  </a:cubicBezTo>
                  <a:cubicBezTo>
                    <a:pt x="16244" y="4034"/>
                    <a:pt x="16241" y="4282"/>
                    <a:pt x="16293" y="5076"/>
                  </a:cubicBezTo>
                  <a:cubicBezTo>
                    <a:pt x="16607" y="8768"/>
                    <a:pt x="14540" y="9197"/>
                    <a:pt x="14013" y="10033"/>
                  </a:cubicBezTo>
                  <a:cubicBezTo>
                    <a:pt x="13983" y="10846"/>
                    <a:pt x="14152" y="11627"/>
                    <a:pt x="15000" y="12047"/>
                  </a:cubicBezTo>
                  <a:cubicBezTo>
                    <a:pt x="15852" y="12466"/>
                    <a:pt x="17732" y="11766"/>
                    <a:pt x="18939" y="12550"/>
                  </a:cubicBezTo>
                  <a:cubicBezTo>
                    <a:pt x="20146" y="13335"/>
                    <a:pt x="20280" y="14170"/>
                    <a:pt x="20878" y="15742"/>
                  </a:cubicBezTo>
                  <a:cubicBezTo>
                    <a:pt x="21476" y="17314"/>
                    <a:pt x="21600" y="19224"/>
                    <a:pt x="21054" y="19957"/>
                  </a:cubicBezTo>
                  <a:cubicBezTo>
                    <a:pt x="17698" y="20802"/>
                    <a:pt x="13826" y="21600"/>
                    <a:pt x="9652" y="21374"/>
                  </a:cubicBezTo>
                  <a:cubicBezTo>
                    <a:pt x="5478" y="21309"/>
                    <a:pt x="1401" y="21306"/>
                    <a:pt x="455" y="19563"/>
                  </a:cubicBezTo>
                  <a:cubicBezTo>
                    <a:pt x="0" y="17398"/>
                    <a:pt x="1278" y="14700"/>
                    <a:pt x="2201" y="13225"/>
                  </a:cubicBezTo>
                  <a:cubicBezTo>
                    <a:pt x="3124" y="11750"/>
                    <a:pt x="5422" y="12308"/>
                    <a:pt x="6270" y="12189"/>
                  </a:cubicBezTo>
                  <a:cubicBezTo>
                    <a:pt x="7119" y="12069"/>
                    <a:pt x="7773" y="11634"/>
                    <a:pt x="7447" y="10075"/>
                  </a:cubicBezTo>
                  <a:cubicBezTo>
                    <a:pt x="6147" y="8565"/>
                    <a:pt x="4854" y="6609"/>
                    <a:pt x="5239" y="4682"/>
                  </a:cubicBezTo>
                  <a:cubicBezTo>
                    <a:pt x="5624" y="2756"/>
                    <a:pt x="6917" y="1368"/>
                    <a:pt x="8512" y="603"/>
                  </a:cubicBezTo>
                  <a:cubicBezTo>
                    <a:pt x="10108" y="0"/>
                    <a:pt x="12186" y="258"/>
                    <a:pt x="12963" y="542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endParaRPr>
            </a:p>
          </p:txBody>
        </p:sp>
        <p:sp>
          <p:nvSpPr>
            <p:cNvPr id="23" name="曲线 948"/>
            <p:cNvSpPr/>
            <p:nvPr/>
          </p:nvSpPr>
          <p:spPr bwMode="auto">
            <a:xfrm>
              <a:off x="0" y="0"/>
              <a:ext cx="3885" cy="4606"/>
            </a:xfrm>
            <a:custGeom>
              <a:avLst/>
              <a:gdLst>
                <a:gd name="T0" fmla="*/ 13877 w 21600"/>
                <a:gd name="T1" fmla="*/ 647 h 21600"/>
                <a:gd name="T2" fmla="*/ 16040 w 21600"/>
                <a:gd name="T3" fmla="*/ 2715 h 21600"/>
                <a:gd name="T4" fmla="*/ 16690 w 21600"/>
                <a:gd name="T5" fmla="*/ 5069 h 21600"/>
                <a:gd name="T6" fmla="*/ 14383 w 21600"/>
                <a:gd name="T7" fmla="*/ 10068 h 21600"/>
                <a:gd name="T8" fmla="*/ 15495 w 21600"/>
                <a:gd name="T9" fmla="*/ 11986 h 21600"/>
                <a:gd name="T10" fmla="*/ 18725 w 21600"/>
                <a:gd name="T11" fmla="*/ 12460 h 21600"/>
                <a:gd name="T12" fmla="*/ 20932 w 21600"/>
                <a:gd name="T13" fmla="*/ 14790 h 21600"/>
                <a:gd name="T14" fmla="*/ 16796 w 21600"/>
                <a:gd name="T15" fmla="*/ 15475 h 21600"/>
                <a:gd name="T16" fmla="*/ 12020 w 21600"/>
                <a:gd name="T17" fmla="*/ 21529 h 21600"/>
                <a:gd name="T18" fmla="*/ 394 w 21600"/>
                <a:gd name="T19" fmla="*/ 19836 h 21600"/>
                <a:gd name="T20" fmla="*/ 2429 w 21600"/>
                <a:gd name="T21" fmla="*/ 13290 h 21600"/>
                <a:gd name="T22" fmla="*/ 6549 w 21600"/>
                <a:gd name="T23" fmla="*/ 12244 h 21600"/>
                <a:gd name="T24" fmla="*/ 7739 w 21600"/>
                <a:gd name="T25" fmla="*/ 10110 h 21600"/>
                <a:gd name="T26" fmla="*/ 5504 w 21600"/>
                <a:gd name="T27" fmla="*/ 4670 h 21600"/>
                <a:gd name="T28" fmla="*/ 8817 w 21600"/>
                <a:gd name="T29" fmla="*/ 553 h 21600"/>
                <a:gd name="T30" fmla="*/ 13321 w 21600"/>
                <a:gd name="T31" fmla="*/ 49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877" y="647"/>
                  </a:moveTo>
                  <a:cubicBezTo>
                    <a:pt x="14867" y="1308"/>
                    <a:pt x="15434" y="1411"/>
                    <a:pt x="16040" y="2715"/>
                  </a:cubicBezTo>
                  <a:cubicBezTo>
                    <a:pt x="16646" y="4018"/>
                    <a:pt x="16640" y="4267"/>
                    <a:pt x="16690" y="5069"/>
                  </a:cubicBezTo>
                  <a:cubicBezTo>
                    <a:pt x="17013" y="8792"/>
                    <a:pt x="14917" y="9229"/>
                    <a:pt x="14383" y="10068"/>
                  </a:cubicBezTo>
                  <a:cubicBezTo>
                    <a:pt x="14355" y="10889"/>
                    <a:pt x="14639" y="11559"/>
                    <a:pt x="15495" y="11986"/>
                  </a:cubicBezTo>
                  <a:cubicBezTo>
                    <a:pt x="16357" y="12408"/>
                    <a:pt x="17902" y="11906"/>
                    <a:pt x="18725" y="12460"/>
                  </a:cubicBezTo>
                  <a:cubicBezTo>
                    <a:pt x="19948" y="13252"/>
                    <a:pt x="20326" y="13205"/>
                    <a:pt x="20932" y="14790"/>
                  </a:cubicBezTo>
                  <a:cubicBezTo>
                    <a:pt x="21600" y="16375"/>
                    <a:pt x="17352" y="14734"/>
                    <a:pt x="16796" y="15475"/>
                  </a:cubicBezTo>
                  <a:cubicBezTo>
                    <a:pt x="13399" y="16328"/>
                    <a:pt x="13365" y="19349"/>
                    <a:pt x="12020" y="21529"/>
                  </a:cubicBezTo>
                  <a:cubicBezTo>
                    <a:pt x="7794" y="21431"/>
                    <a:pt x="1356" y="21600"/>
                    <a:pt x="394" y="19836"/>
                  </a:cubicBezTo>
                  <a:cubicBezTo>
                    <a:pt x="0" y="17651"/>
                    <a:pt x="1495" y="14781"/>
                    <a:pt x="2429" y="13290"/>
                  </a:cubicBezTo>
                  <a:cubicBezTo>
                    <a:pt x="3363" y="11803"/>
                    <a:pt x="5693" y="12366"/>
                    <a:pt x="6549" y="12244"/>
                  </a:cubicBezTo>
                  <a:cubicBezTo>
                    <a:pt x="7405" y="12127"/>
                    <a:pt x="8067" y="11686"/>
                    <a:pt x="7739" y="10110"/>
                  </a:cubicBezTo>
                  <a:cubicBezTo>
                    <a:pt x="6421" y="8591"/>
                    <a:pt x="5115" y="6616"/>
                    <a:pt x="5504" y="4670"/>
                  </a:cubicBezTo>
                  <a:cubicBezTo>
                    <a:pt x="5893" y="2729"/>
                    <a:pt x="7205" y="1327"/>
                    <a:pt x="8817" y="553"/>
                  </a:cubicBezTo>
                  <a:cubicBezTo>
                    <a:pt x="10435" y="0"/>
                    <a:pt x="12537" y="206"/>
                    <a:pt x="13321" y="492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endParaRPr>
            </a:p>
          </p:txBody>
        </p:sp>
        <p:sp>
          <p:nvSpPr>
            <p:cNvPr id="24" name="曲线 950"/>
            <p:cNvSpPr/>
            <p:nvPr/>
          </p:nvSpPr>
          <p:spPr bwMode="auto">
            <a:xfrm>
              <a:off x="6721" y="290"/>
              <a:ext cx="3080" cy="4121"/>
            </a:xfrm>
            <a:custGeom>
              <a:avLst/>
              <a:gdLst>
                <a:gd name="T0" fmla="*/ 2749 w 21600"/>
                <a:gd name="T1" fmla="*/ 9083 h 21600"/>
                <a:gd name="T2" fmla="*/ 4130 w 21600"/>
                <a:gd name="T3" fmla="*/ 2148 h 21600"/>
                <a:gd name="T4" fmla="*/ 10743 w 21600"/>
                <a:gd name="T5" fmla="*/ 15 h 21600"/>
                <a:gd name="T6" fmla="*/ 15989 w 21600"/>
                <a:gd name="T7" fmla="*/ 1839 h 21600"/>
                <a:gd name="T8" fmla="*/ 17686 w 21600"/>
                <a:gd name="T9" fmla="*/ 5309 h 21600"/>
                <a:gd name="T10" fmla="*/ 17897 w 21600"/>
                <a:gd name="T11" fmla="*/ 8611 h 21600"/>
                <a:gd name="T12" fmla="*/ 16564 w 21600"/>
                <a:gd name="T13" fmla="*/ 9764 h 21600"/>
                <a:gd name="T14" fmla="*/ 14250 w 21600"/>
                <a:gd name="T15" fmla="*/ 10393 h 21600"/>
                <a:gd name="T16" fmla="*/ 13198 w 21600"/>
                <a:gd name="T17" fmla="*/ 12385 h 21600"/>
                <a:gd name="T18" fmla="*/ 14811 w 21600"/>
                <a:gd name="T19" fmla="*/ 13643 h 21600"/>
                <a:gd name="T20" fmla="*/ 18738 w 21600"/>
                <a:gd name="T21" fmla="*/ 14010 h 21600"/>
                <a:gd name="T22" fmla="*/ 20520 w 21600"/>
                <a:gd name="T23" fmla="*/ 14953 h 21600"/>
                <a:gd name="T24" fmla="*/ 21263 w 21600"/>
                <a:gd name="T25" fmla="*/ 17207 h 21600"/>
                <a:gd name="T26" fmla="*/ 21123 w 21600"/>
                <a:gd name="T27" fmla="*/ 20247 h 21600"/>
                <a:gd name="T28" fmla="*/ 9481 w 21600"/>
                <a:gd name="T29" fmla="*/ 21400 h 21600"/>
                <a:gd name="T30" fmla="*/ 5273 w 21600"/>
                <a:gd name="T31" fmla="*/ 16159 h 21600"/>
                <a:gd name="T32" fmla="*/ 855 w 21600"/>
                <a:gd name="T33" fmla="*/ 15635 h 21600"/>
                <a:gd name="T34" fmla="*/ 715 w 21600"/>
                <a:gd name="T35" fmla="*/ 14534 h 21600"/>
                <a:gd name="T36" fmla="*/ 3352 w 21600"/>
                <a:gd name="T37" fmla="*/ 13779 h 21600"/>
                <a:gd name="T38" fmla="*/ 6480 w 21600"/>
                <a:gd name="T39" fmla="*/ 13538 h 21600"/>
                <a:gd name="T40" fmla="*/ 7307 w 21600"/>
                <a:gd name="T41" fmla="*/ 11651 h 21600"/>
                <a:gd name="T42" fmla="*/ 6255 w 21600"/>
                <a:gd name="T43" fmla="*/ 11180 h 21600"/>
                <a:gd name="T44" fmla="*/ 5414 w 21600"/>
                <a:gd name="T45" fmla="*/ 9922 h 21600"/>
                <a:gd name="T46" fmla="*/ 3590 w 21600"/>
                <a:gd name="T47" fmla="*/ 9712 h 21600"/>
                <a:gd name="T48" fmla="*/ 3029 w 21600"/>
                <a:gd name="T49" fmla="*/ 9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600" h="21600">
                  <a:moveTo>
                    <a:pt x="2749" y="9083"/>
                  </a:moveTo>
                  <a:cubicBezTo>
                    <a:pt x="2959" y="7605"/>
                    <a:pt x="2531" y="3962"/>
                    <a:pt x="4130" y="2148"/>
                  </a:cubicBezTo>
                  <a:cubicBezTo>
                    <a:pt x="5729" y="372"/>
                    <a:pt x="8485" y="0"/>
                    <a:pt x="10743" y="15"/>
                  </a:cubicBezTo>
                  <a:cubicBezTo>
                    <a:pt x="13002" y="36"/>
                    <a:pt x="14601" y="780"/>
                    <a:pt x="15989" y="1839"/>
                  </a:cubicBezTo>
                  <a:cubicBezTo>
                    <a:pt x="17378" y="2898"/>
                    <a:pt x="17280" y="3915"/>
                    <a:pt x="17686" y="5309"/>
                  </a:cubicBezTo>
                  <a:cubicBezTo>
                    <a:pt x="18121" y="6703"/>
                    <a:pt x="18121" y="7720"/>
                    <a:pt x="17897" y="8611"/>
                  </a:cubicBezTo>
                  <a:cubicBezTo>
                    <a:pt x="17672" y="9502"/>
                    <a:pt x="17294" y="9408"/>
                    <a:pt x="16564" y="9764"/>
                  </a:cubicBezTo>
                  <a:cubicBezTo>
                    <a:pt x="15835" y="10121"/>
                    <a:pt x="14923" y="9869"/>
                    <a:pt x="14250" y="10393"/>
                  </a:cubicBezTo>
                  <a:cubicBezTo>
                    <a:pt x="13577" y="10917"/>
                    <a:pt x="13086" y="11735"/>
                    <a:pt x="13198" y="12385"/>
                  </a:cubicBezTo>
                  <a:cubicBezTo>
                    <a:pt x="13310" y="13035"/>
                    <a:pt x="13703" y="13318"/>
                    <a:pt x="14811" y="13643"/>
                  </a:cubicBezTo>
                  <a:cubicBezTo>
                    <a:pt x="15919" y="13968"/>
                    <a:pt x="17609" y="13748"/>
                    <a:pt x="18738" y="14010"/>
                  </a:cubicBezTo>
                  <a:cubicBezTo>
                    <a:pt x="19874" y="14272"/>
                    <a:pt x="19987" y="14314"/>
                    <a:pt x="20520" y="14953"/>
                  </a:cubicBezTo>
                  <a:cubicBezTo>
                    <a:pt x="20996" y="15593"/>
                    <a:pt x="21137" y="16148"/>
                    <a:pt x="21263" y="17207"/>
                  </a:cubicBezTo>
                  <a:cubicBezTo>
                    <a:pt x="21389" y="18266"/>
                    <a:pt x="21600" y="19786"/>
                    <a:pt x="21123" y="20247"/>
                  </a:cubicBezTo>
                  <a:cubicBezTo>
                    <a:pt x="18766" y="21086"/>
                    <a:pt x="13584" y="21600"/>
                    <a:pt x="9481" y="21400"/>
                  </a:cubicBezTo>
                  <a:cubicBezTo>
                    <a:pt x="8738" y="19587"/>
                    <a:pt x="7020" y="17312"/>
                    <a:pt x="5273" y="16159"/>
                  </a:cubicBezTo>
                  <a:cubicBezTo>
                    <a:pt x="3548" y="15006"/>
                    <a:pt x="1767" y="15960"/>
                    <a:pt x="855" y="15635"/>
                  </a:cubicBezTo>
                  <a:cubicBezTo>
                    <a:pt x="0" y="15310"/>
                    <a:pt x="252" y="14922"/>
                    <a:pt x="715" y="14534"/>
                  </a:cubicBezTo>
                  <a:cubicBezTo>
                    <a:pt x="1178" y="14146"/>
                    <a:pt x="2202" y="13978"/>
                    <a:pt x="3352" y="13779"/>
                  </a:cubicBezTo>
                  <a:cubicBezTo>
                    <a:pt x="4502" y="13580"/>
                    <a:pt x="5638" y="13947"/>
                    <a:pt x="6480" y="13538"/>
                  </a:cubicBezTo>
                  <a:cubicBezTo>
                    <a:pt x="7293" y="13129"/>
                    <a:pt x="7349" y="12123"/>
                    <a:pt x="7307" y="11651"/>
                  </a:cubicBezTo>
                  <a:cubicBezTo>
                    <a:pt x="7265" y="11180"/>
                    <a:pt x="6634" y="11525"/>
                    <a:pt x="6255" y="11180"/>
                  </a:cubicBezTo>
                  <a:cubicBezTo>
                    <a:pt x="5876" y="10834"/>
                    <a:pt x="5947" y="10215"/>
                    <a:pt x="5414" y="9922"/>
                  </a:cubicBezTo>
                  <a:cubicBezTo>
                    <a:pt x="4881" y="9628"/>
                    <a:pt x="4067" y="9806"/>
                    <a:pt x="3590" y="9712"/>
                  </a:cubicBezTo>
                  <a:cubicBezTo>
                    <a:pt x="3113" y="9618"/>
                    <a:pt x="3106" y="9497"/>
                    <a:pt x="3029" y="9450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endParaRPr>
            </a:p>
          </p:txBody>
        </p:sp>
      </p:grpSp>
      <p:grpSp>
        <p:nvGrpSpPr>
          <p:cNvPr id="3" name="Group 12"/>
          <p:cNvGrpSpPr/>
          <p:nvPr/>
        </p:nvGrpSpPr>
        <p:grpSpPr bwMode="auto">
          <a:xfrm>
            <a:off x="5120293" y="1131590"/>
            <a:ext cx="1442867" cy="845091"/>
            <a:chOff x="0" y="0"/>
            <a:chExt cx="9801" cy="6692"/>
          </a:xfrm>
          <a:solidFill>
            <a:schemeClr val="accent2"/>
          </a:solidFill>
        </p:grpSpPr>
        <p:sp>
          <p:nvSpPr>
            <p:cNvPr id="45" name="曲线 948"/>
            <p:cNvSpPr/>
            <p:nvPr/>
          </p:nvSpPr>
          <p:spPr bwMode="auto">
            <a:xfrm>
              <a:off x="2263" y="0"/>
              <a:ext cx="5780" cy="6693"/>
            </a:xfrm>
            <a:custGeom>
              <a:avLst/>
              <a:gdLst>
                <a:gd name="T0" fmla="*/ 13513 w 21600"/>
                <a:gd name="T1" fmla="*/ 693 h 21600"/>
                <a:gd name="T2" fmla="*/ 15646 w 21600"/>
                <a:gd name="T3" fmla="*/ 2743 h 21600"/>
                <a:gd name="T4" fmla="*/ 16293 w 21600"/>
                <a:gd name="T5" fmla="*/ 5076 h 21600"/>
                <a:gd name="T6" fmla="*/ 14013 w 21600"/>
                <a:gd name="T7" fmla="*/ 10033 h 21600"/>
                <a:gd name="T8" fmla="*/ 15000 w 21600"/>
                <a:gd name="T9" fmla="*/ 12047 h 21600"/>
                <a:gd name="T10" fmla="*/ 18939 w 21600"/>
                <a:gd name="T11" fmla="*/ 12550 h 21600"/>
                <a:gd name="T12" fmla="*/ 20878 w 21600"/>
                <a:gd name="T13" fmla="*/ 15742 h 21600"/>
                <a:gd name="T14" fmla="*/ 21054 w 21600"/>
                <a:gd name="T15" fmla="*/ 19957 h 21600"/>
                <a:gd name="T16" fmla="*/ 9652 w 21600"/>
                <a:gd name="T17" fmla="*/ 21374 h 21600"/>
                <a:gd name="T18" fmla="*/ 455 w 21600"/>
                <a:gd name="T19" fmla="*/ 19563 h 21600"/>
                <a:gd name="T20" fmla="*/ 2201 w 21600"/>
                <a:gd name="T21" fmla="*/ 13225 h 21600"/>
                <a:gd name="T22" fmla="*/ 6270 w 21600"/>
                <a:gd name="T23" fmla="*/ 12189 h 21600"/>
                <a:gd name="T24" fmla="*/ 7447 w 21600"/>
                <a:gd name="T25" fmla="*/ 10075 h 21600"/>
                <a:gd name="T26" fmla="*/ 5239 w 21600"/>
                <a:gd name="T27" fmla="*/ 4682 h 21600"/>
                <a:gd name="T28" fmla="*/ 8512 w 21600"/>
                <a:gd name="T29" fmla="*/ 603 h 21600"/>
                <a:gd name="T30" fmla="*/ 12963 w 21600"/>
                <a:gd name="T31" fmla="*/ 5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513" y="693"/>
                  </a:moveTo>
                  <a:cubicBezTo>
                    <a:pt x="14488" y="1348"/>
                    <a:pt x="15048" y="1452"/>
                    <a:pt x="15646" y="2743"/>
                  </a:cubicBezTo>
                  <a:cubicBezTo>
                    <a:pt x="16244" y="4034"/>
                    <a:pt x="16241" y="4282"/>
                    <a:pt x="16293" y="5076"/>
                  </a:cubicBezTo>
                  <a:cubicBezTo>
                    <a:pt x="16607" y="8768"/>
                    <a:pt x="14540" y="9197"/>
                    <a:pt x="14013" y="10033"/>
                  </a:cubicBezTo>
                  <a:cubicBezTo>
                    <a:pt x="13983" y="10846"/>
                    <a:pt x="14152" y="11627"/>
                    <a:pt x="15000" y="12047"/>
                  </a:cubicBezTo>
                  <a:cubicBezTo>
                    <a:pt x="15852" y="12466"/>
                    <a:pt x="17732" y="11766"/>
                    <a:pt x="18939" y="12550"/>
                  </a:cubicBezTo>
                  <a:cubicBezTo>
                    <a:pt x="20146" y="13335"/>
                    <a:pt x="20280" y="14170"/>
                    <a:pt x="20878" y="15742"/>
                  </a:cubicBezTo>
                  <a:cubicBezTo>
                    <a:pt x="21476" y="17314"/>
                    <a:pt x="21600" y="19224"/>
                    <a:pt x="21054" y="19957"/>
                  </a:cubicBezTo>
                  <a:cubicBezTo>
                    <a:pt x="17698" y="20802"/>
                    <a:pt x="13826" y="21600"/>
                    <a:pt x="9652" y="21374"/>
                  </a:cubicBezTo>
                  <a:cubicBezTo>
                    <a:pt x="5478" y="21309"/>
                    <a:pt x="1401" y="21306"/>
                    <a:pt x="455" y="19563"/>
                  </a:cubicBezTo>
                  <a:cubicBezTo>
                    <a:pt x="0" y="17398"/>
                    <a:pt x="1278" y="14700"/>
                    <a:pt x="2201" y="13225"/>
                  </a:cubicBezTo>
                  <a:cubicBezTo>
                    <a:pt x="3124" y="11750"/>
                    <a:pt x="5422" y="12308"/>
                    <a:pt x="6270" y="12189"/>
                  </a:cubicBezTo>
                  <a:cubicBezTo>
                    <a:pt x="7119" y="12069"/>
                    <a:pt x="7773" y="11634"/>
                    <a:pt x="7447" y="10075"/>
                  </a:cubicBezTo>
                  <a:cubicBezTo>
                    <a:pt x="6147" y="8565"/>
                    <a:pt x="4854" y="6609"/>
                    <a:pt x="5239" y="4682"/>
                  </a:cubicBezTo>
                  <a:cubicBezTo>
                    <a:pt x="5624" y="2756"/>
                    <a:pt x="6917" y="1368"/>
                    <a:pt x="8512" y="603"/>
                  </a:cubicBezTo>
                  <a:cubicBezTo>
                    <a:pt x="10108" y="0"/>
                    <a:pt x="12186" y="258"/>
                    <a:pt x="12963" y="542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1" i="0" u="none" strike="noStrike" kern="1200" cap="none" spc="0" normalizeH="0" baseline="0" noProof="1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  <a:cs typeface="+mn-cs"/>
              </a:endParaRPr>
            </a:p>
          </p:txBody>
        </p:sp>
        <p:sp>
          <p:nvSpPr>
            <p:cNvPr id="46" name="曲线 948"/>
            <p:cNvSpPr/>
            <p:nvPr/>
          </p:nvSpPr>
          <p:spPr bwMode="auto">
            <a:xfrm>
              <a:off x="0" y="0"/>
              <a:ext cx="3885" cy="4606"/>
            </a:xfrm>
            <a:custGeom>
              <a:avLst/>
              <a:gdLst>
                <a:gd name="T0" fmla="*/ 13877 w 21600"/>
                <a:gd name="T1" fmla="*/ 647 h 21600"/>
                <a:gd name="T2" fmla="*/ 16040 w 21600"/>
                <a:gd name="T3" fmla="*/ 2715 h 21600"/>
                <a:gd name="T4" fmla="*/ 16690 w 21600"/>
                <a:gd name="T5" fmla="*/ 5069 h 21600"/>
                <a:gd name="T6" fmla="*/ 14383 w 21600"/>
                <a:gd name="T7" fmla="*/ 10068 h 21600"/>
                <a:gd name="T8" fmla="*/ 15495 w 21600"/>
                <a:gd name="T9" fmla="*/ 11986 h 21600"/>
                <a:gd name="T10" fmla="*/ 18725 w 21600"/>
                <a:gd name="T11" fmla="*/ 12460 h 21600"/>
                <a:gd name="T12" fmla="*/ 20932 w 21600"/>
                <a:gd name="T13" fmla="*/ 14790 h 21600"/>
                <a:gd name="T14" fmla="*/ 16796 w 21600"/>
                <a:gd name="T15" fmla="*/ 15475 h 21600"/>
                <a:gd name="T16" fmla="*/ 12020 w 21600"/>
                <a:gd name="T17" fmla="*/ 21529 h 21600"/>
                <a:gd name="T18" fmla="*/ 394 w 21600"/>
                <a:gd name="T19" fmla="*/ 19836 h 21600"/>
                <a:gd name="T20" fmla="*/ 2429 w 21600"/>
                <a:gd name="T21" fmla="*/ 13290 h 21600"/>
                <a:gd name="T22" fmla="*/ 6549 w 21600"/>
                <a:gd name="T23" fmla="*/ 12244 h 21600"/>
                <a:gd name="T24" fmla="*/ 7739 w 21600"/>
                <a:gd name="T25" fmla="*/ 10110 h 21600"/>
                <a:gd name="T26" fmla="*/ 5504 w 21600"/>
                <a:gd name="T27" fmla="*/ 4670 h 21600"/>
                <a:gd name="T28" fmla="*/ 8817 w 21600"/>
                <a:gd name="T29" fmla="*/ 553 h 21600"/>
                <a:gd name="T30" fmla="*/ 13321 w 21600"/>
                <a:gd name="T31" fmla="*/ 49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00" h="21600">
                  <a:moveTo>
                    <a:pt x="13877" y="647"/>
                  </a:moveTo>
                  <a:cubicBezTo>
                    <a:pt x="14867" y="1308"/>
                    <a:pt x="15434" y="1411"/>
                    <a:pt x="16040" y="2715"/>
                  </a:cubicBezTo>
                  <a:cubicBezTo>
                    <a:pt x="16646" y="4018"/>
                    <a:pt x="16640" y="4267"/>
                    <a:pt x="16690" y="5069"/>
                  </a:cubicBezTo>
                  <a:cubicBezTo>
                    <a:pt x="17013" y="8792"/>
                    <a:pt x="14917" y="9229"/>
                    <a:pt x="14383" y="10068"/>
                  </a:cubicBezTo>
                  <a:cubicBezTo>
                    <a:pt x="14355" y="10889"/>
                    <a:pt x="14639" y="11559"/>
                    <a:pt x="15495" y="11986"/>
                  </a:cubicBezTo>
                  <a:cubicBezTo>
                    <a:pt x="16357" y="12408"/>
                    <a:pt x="17902" y="11906"/>
                    <a:pt x="18725" y="12460"/>
                  </a:cubicBezTo>
                  <a:cubicBezTo>
                    <a:pt x="19948" y="13252"/>
                    <a:pt x="20326" y="13205"/>
                    <a:pt x="20932" y="14790"/>
                  </a:cubicBezTo>
                  <a:cubicBezTo>
                    <a:pt x="21600" y="16375"/>
                    <a:pt x="17352" y="14734"/>
                    <a:pt x="16796" y="15475"/>
                  </a:cubicBezTo>
                  <a:cubicBezTo>
                    <a:pt x="13399" y="16328"/>
                    <a:pt x="13365" y="19349"/>
                    <a:pt x="12020" y="21529"/>
                  </a:cubicBezTo>
                  <a:cubicBezTo>
                    <a:pt x="7794" y="21431"/>
                    <a:pt x="1356" y="21600"/>
                    <a:pt x="394" y="19836"/>
                  </a:cubicBezTo>
                  <a:cubicBezTo>
                    <a:pt x="0" y="17651"/>
                    <a:pt x="1495" y="14781"/>
                    <a:pt x="2429" y="13290"/>
                  </a:cubicBezTo>
                  <a:cubicBezTo>
                    <a:pt x="3363" y="11803"/>
                    <a:pt x="5693" y="12366"/>
                    <a:pt x="6549" y="12244"/>
                  </a:cubicBezTo>
                  <a:cubicBezTo>
                    <a:pt x="7405" y="12127"/>
                    <a:pt x="8067" y="11686"/>
                    <a:pt x="7739" y="10110"/>
                  </a:cubicBezTo>
                  <a:cubicBezTo>
                    <a:pt x="6421" y="8591"/>
                    <a:pt x="5115" y="6616"/>
                    <a:pt x="5504" y="4670"/>
                  </a:cubicBezTo>
                  <a:cubicBezTo>
                    <a:pt x="5893" y="2729"/>
                    <a:pt x="7205" y="1327"/>
                    <a:pt x="8817" y="553"/>
                  </a:cubicBezTo>
                  <a:cubicBezTo>
                    <a:pt x="10435" y="0"/>
                    <a:pt x="12537" y="206"/>
                    <a:pt x="13321" y="492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1" i="0" u="none" strike="noStrike" kern="1200" cap="none" spc="0" normalizeH="0" baseline="0" noProof="1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  <a:cs typeface="+mn-cs"/>
              </a:endParaRPr>
            </a:p>
          </p:txBody>
        </p:sp>
        <p:sp>
          <p:nvSpPr>
            <p:cNvPr id="47" name="曲线 950"/>
            <p:cNvSpPr/>
            <p:nvPr/>
          </p:nvSpPr>
          <p:spPr bwMode="auto">
            <a:xfrm>
              <a:off x="6721" y="290"/>
              <a:ext cx="3080" cy="4121"/>
            </a:xfrm>
            <a:custGeom>
              <a:avLst/>
              <a:gdLst>
                <a:gd name="T0" fmla="*/ 2749 w 21600"/>
                <a:gd name="T1" fmla="*/ 9083 h 21600"/>
                <a:gd name="T2" fmla="*/ 4130 w 21600"/>
                <a:gd name="T3" fmla="*/ 2148 h 21600"/>
                <a:gd name="T4" fmla="*/ 10743 w 21600"/>
                <a:gd name="T5" fmla="*/ 15 h 21600"/>
                <a:gd name="T6" fmla="*/ 15989 w 21600"/>
                <a:gd name="T7" fmla="*/ 1839 h 21600"/>
                <a:gd name="T8" fmla="*/ 17686 w 21600"/>
                <a:gd name="T9" fmla="*/ 5309 h 21600"/>
                <a:gd name="T10" fmla="*/ 17897 w 21600"/>
                <a:gd name="T11" fmla="*/ 8611 h 21600"/>
                <a:gd name="T12" fmla="*/ 16564 w 21600"/>
                <a:gd name="T13" fmla="*/ 9764 h 21600"/>
                <a:gd name="T14" fmla="*/ 14250 w 21600"/>
                <a:gd name="T15" fmla="*/ 10393 h 21600"/>
                <a:gd name="T16" fmla="*/ 13198 w 21600"/>
                <a:gd name="T17" fmla="*/ 12385 h 21600"/>
                <a:gd name="T18" fmla="*/ 14811 w 21600"/>
                <a:gd name="T19" fmla="*/ 13643 h 21600"/>
                <a:gd name="T20" fmla="*/ 18738 w 21600"/>
                <a:gd name="T21" fmla="*/ 14010 h 21600"/>
                <a:gd name="T22" fmla="*/ 20520 w 21600"/>
                <a:gd name="T23" fmla="*/ 14953 h 21600"/>
                <a:gd name="T24" fmla="*/ 21263 w 21600"/>
                <a:gd name="T25" fmla="*/ 17207 h 21600"/>
                <a:gd name="T26" fmla="*/ 21123 w 21600"/>
                <a:gd name="T27" fmla="*/ 20247 h 21600"/>
                <a:gd name="T28" fmla="*/ 9481 w 21600"/>
                <a:gd name="T29" fmla="*/ 21400 h 21600"/>
                <a:gd name="T30" fmla="*/ 5273 w 21600"/>
                <a:gd name="T31" fmla="*/ 16159 h 21600"/>
                <a:gd name="T32" fmla="*/ 855 w 21600"/>
                <a:gd name="T33" fmla="*/ 15635 h 21600"/>
                <a:gd name="T34" fmla="*/ 715 w 21600"/>
                <a:gd name="T35" fmla="*/ 14534 h 21600"/>
                <a:gd name="T36" fmla="*/ 3352 w 21600"/>
                <a:gd name="T37" fmla="*/ 13779 h 21600"/>
                <a:gd name="T38" fmla="*/ 6480 w 21600"/>
                <a:gd name="T39" fmla="*/ 13538 h 21600"/>
                <a:gd name="T40" fmla="*/ 7307 w 21600"/>
                <a:gd name="T41" fmla="*/ 11651 h 21600"/>
                <a:gd name="T42" fmla="*/ 6255 w 21600"/>
                <a:gd name="T43" fmla="*/ 11180 h 21600"/>
                <a:gd name="T44" fmla="*/ 5414 w 21600"/>
                <a:gd name="T45" fmla="*/ 9922 h 21600"/>
                <a:gd name="T46" fmla="*/ 3590 w 21600"/>
                <a:gd name="T47" fmla="*/ 9712 h 21600"/>
                <a:gd name="T48" fmla="*/ 3029 w 21600"/>
                <a:gd name="T49" fmla="*/ 9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600" h="21600">
                  <a:moveTo>
                    <a:pt x="2749" y="9083"/>
                  </a:moveTo>
                  <a:cubicBezTo>
                    <a:pt x="2959" y="7605"/>
                    <a:pt x="2531" y="3962"/>
                    <a:pt x="4130" y="2148"/>
                  </a:cubicBezTo>
                  <a:cubicBezTo>
                    <a:pt x="5729" y="372"/>
                    <a:pt x="8485" y="0"/>
                    <a:pt x="10743" y="15"/>
                  </a:cubicBezTo>
                  <a:cubicBezTo>
                    <a:pt x="13002" y="36"/>
                    <a:pt x="14601" y="780"/>
                    <a:pt x="15989" y="1839"/>
                  </a:cubicBezTo>
                  <a:cubicBezTo>
                    <a:pt x="17378" y="2898"/>
                    <a:pt x="17280" y="3915"/>
                    <a:pt x="17686" y="5309"/>
                  </a:cubicBezTo>
                  <a:cubicBezTo>
                    <a:pt x="18121" y="6703"/>
                    <a:pt x="18121" y="7720"/>
                    <a:pt x="17897" y="8611"/>
                  </a:cubicBezTo>
                  <a:cubicBezTo>
                    <a:pt x="17672" y="9502"/>
                    <a:pt x="17294" y="9408"/>
                    <a:pt x="16564" y="9764"/>
                  </a:cubicBezTo>
                  <a:cubicBezTo>
                    <a:pt x="15835" y="10121"/>
                    <a:pt x="14923" y="9869"/>
                    <a:pt x="14250" y="10393"/>
                  </a:cubicBezTo>
                  <a:cubicBezTo>
                    <a:pt x="13577" y="10917"/>
                    <a:pt x="13086" y="11735"/>
                    <a:pt x="13198" y="12385"/>
                  </a:cubicBezTo>
                  <a:cubicBezTo>
                    <a:pt x="13310" y="13035"/>
                    <a:pt x="13703" y="13318"/>
                    <a:pt x="14811" y="13643"/>
                  </a:cubicBezTo>
                  <a:cubicBezTo>
                    <a:pt x="15919" y="13968"/>
                    <a:pt x="17609" y="13748"/>
                    <a:pt x="18738" y="14010"/>
                  </a:cubicBezTo>
                  <a:cubicBezTo>
                    <a:pt x="19874" y="14272"/>
                    <a:pt x="19987" y="14314"/>
                    <a:pt x="20520" y="14953"/>
                  </a:cubicBezTo>
                  <a:cubicBezTo>
                    <a:pt x="20996" y="15593"/>
                    <a:pt x="21137" y="16148"/>
                    <a:pt x="21263" y="17207"/>
                  </a:cubicBezTo>
                  <a:cubicBezTo>
                    <a:pt x="21389" y="18266"/>
                    <a:pt x="21600" y="19786"/>
                    <a:pt x="21123" y="20247"/>
                  </a:cubicBezTo>
                  <a:cubicBezTo>
                    <a:pt x="18766" y="21086"/>
                    <a:pt x="13584" y="21600"/>
                    <a:pt x="9481" y="21400"/>
                  </a:cubicBezTo>
                  <a:cubicBezTo>
                    <a:pt x="8738" y="19587"/>
                    <a:pt x="7020" y="17312"/>
                    <a:pt x="5273" y="16159"/>
                  </a:cubicBezTo>
                  <a:cubicBezTo>
                    <a:pt x="3548" y="15006"/>
                    <a:pt x="1767" y="15960"/>
                    <a:pt x="855" y="15635"/>
                  </a:cubicBezTo>
                  <a:cubicBezTo>
                    <a:pt x="0" y="15310"/>
                    <a:pt x="252" y="14922"/>
                    <a:pt x="715" y="14534"/>
                  </a:cubicBezTo>
                  <a:cubicBezTo>
                    <a:pt x="1178" y="14146"/>
                    <a:pt x="2202" y="13978"/>
                    <a:pt x="3352" y="13779"/>
                  </a:cubicBezTo>
                  <a:cubicBezTo>
                    <a:pt x="4502" y="13580"/>
                    <a:pt x="5638" y="13947"/>
                    <a:pt x="6480" y="13538"/>
                  </a:cubicBezTo>
                  <a:cubicBezTo>
                    <a:pt x="7293" y="13129"/>
                    <a:pt x="7349" y="12123"/>
                    <a:pt x="7307" y="11651"/>
                  </a:cubicBezTo>
                  <a:cubicBezTo>
                    <a:pt x="7265" y="11180"/>
                    <a:pt x="6634" y="11525"/>
                    <a:pt x="6255" y="11180"/>
                  </a:cubicBezTo>
                  <a:cubicBezTo>
                    <a:pt x="5876" y="10834"/>
                    <a:pt x="5947" y="10215"/>
                    <a:pt x="5414" y="9922"/>
                  </a:cubicBezTo>
                  <a:cubicBezTo>
                    <a:pt x="4881" y="9628"/>
                    <a:pt x="4067" y="9806"/>
                    <a:pt x="3590" y="9712"/>
                  </a:cubicBezTo>
                  <a:cubicBezTo>
                    <a:pt x="3113" y="9618"/>
                    <a:pt x="3106" y="9497"/>
                    <a:pt x="3029" y="9450"/>
                  </a:cubicBezTo>
                </a:path>
              </a:pathLst>
            </a:custGeom>
            <a:grpFill/>
            <a:ln w="3175" cap="flat" cmpd="sng">
              <a:noFill/>
              <a:bevel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1" i="0" u="none" strike="noStrike" kern="1200" cap="none" spc="0" normalizeH="0" baseline="0" noProof="1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  <a:cs typeface="+mn-cs"/>
              </a:endParaRPr>
            </a:p>
          </p:txBody>
        </p:sp>
      </p:grpSp>
      <p:sp>
        <p:nvSpPr>
          <p:cNvPr id="48" name="Text Box 16"/>
          <p:cNvSpPr txBox="1"/>
          <p:nvPr/>
        </p:nvSpPr>
        <p:spPr>
          <a:xfrm>
            <a:off x="2366963" y="2090738"/>
            <a:ext cx="1611312" cy="25082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lIns="62118" tIns="31058" rIns="62118" bIns="31058" anchor="ctr"/>
          <a:lstStyle/>
          <a:p>
            <a:pPr algn="ctr">
              <a:lnSpc>
                <a:spcPct val="130000"/>
              </a:lnSpc>
            </a:pPr>
            <a:r>
              <a:rPr lang="en-US" sz="1100" b="1" dirty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49" name="Rectangle 17"/>
          <p:cNvSpPr/>
          <p:nvPr/>
        </p:nvSpPr>
        <p:spPr>
          <a:xfrm>
            <a:off x="2366963" y="2384425"/>
            <a:ext cx="1612900" cy="146208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lIns="62118" tIns="31058" rIns="62118" bIns="31058" anchor="ctr"/>
          <a:lstStyle/>
          <a:p>
            <a:pPr>
              <a:lnSpc>
                <a:spcPct val="130000"/>
              </a:lnSpc>
            </a:pPr>
            <a:endParaRPr lang="zh-CN" alt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0" name="Text Box 18"/>
          <p:cNvSpPr txBox="1"/>
          <p:nvPr/>
        </p:nvSpPr>
        <p:spPr>
          <a:xfrm>
            <a:off x="5119688" y="2090738"/>
            <a:ext cx="1612900" cy="27305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lIns="62118" tIns="31058" rIns="62118" bIns="31058" anchor="ctr"/>
          <a:lstStyle/>
          <a:p>
            <a:pPr algn="ctr">
              <a:lnSpc>
                <a:spcPct val="130000"/>
              </a:lnSpc>
            </a:pPr>
            <a:r>
              <a:rPr lang="en-US" sz="1100" b="1" dirty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51" name="Rectangle 19"/>
          <p:cNvSpPr/>
          <p:nvPr/>
        </p:nvSpPr>
        <p:spPr>
          <a:xfrm>
            <a:off x="5119688" y="2384425"/>
            <a:ext cx="1612900" cy="1462088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lIns="62118" tIns="31058" rIns="62118" bIns="31058" anchor="ctr"/>
          <a:lstStyle/>
          <a:p>
            <a:pPr>
              <a:lnSpc>
                <a:spcPct val="130000"/>
              </a:lnSpc>
            </a:pPr>
            <a:endParaRPr lang="zh-CN" alt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Text Box 20"/>
          <p:cNvSpPr txBox="1"/>
          <p:nvPr/>
        </p:nvSpPr>
        <p:spPr>
          <a:xfrm>
            <a:off x="2486025" y="2481263"/>
            <a:ext cx="1401763" cy="1180465"/>
          </a:xfrm>
          <a:prstGeom prst="rect">
            <a:avLst/>
          </a:prstGeom>
          <a:noFill/>
          <a:ln w="9525">
            <a:noFill/>
          </a:ln>
        </p:spPr>
        <p:txBody>
          <a:bodyPr lIns="62118" tIns="31058" rIns="62118" bIns="31058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dirty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安全第一原则</a:t>
            </a:r>
          </a:p>
        </p:txBody>
      </p:sp>
      <p:sp>
        <p:nvSpPr>
          <p:cNvPr id="53" name="Text Box 21"/>
          <p:cNvSpPr txBox="1"/>
          <p:nvPr/>
        </p:nvSpPr>
        <p:spPr>
          <a:xfrm>
            <a:off x="5240338" y="2481263"/>
            <a:ext cx="1401762" cy="1180465"/>
          </a:xfrm>
          <a:prstGeom prst="rect">
            <a:avLst/>
          </a:prstGeom>
          <a:noFill/>
          <a:ln w="9525">
            <a:noFill/>
          </a:ln>
        </p:spPr>
        <p:txBody>
          <a:bodyPr lIns="62118" tIns="31058" rIns="62118" bIns="31058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dirty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监督检查原则</a:t>
            </a:r>
          </a:p>
        </p:txBody>
      </p:sp>
      <p:grpSp>
        <p:nvGrpSpPr>
          <p:cNvPr id="4" name="Group 22"/>
          <p:cNvGrpSpPr/>
          <p:nvPr/>
        </p:nvGrpSpPr>
        <p:grpSpPr bwMode="auto">
          <a:xfrm>
            <a:off x="4242369" y="1994350"/>
            <a:ext cx="733160" cy="733910"/>
            <a:chOff x="99" y="-25"/>
            <a:chExt cx="1700" cy="1700"/>
          </a:xfrm>
          <a:solidFill>
            <a:schemeClr val="bg1">
              <a:lumMod val="65000"/>
            </a:schemeClr>
          </a:solidFill>
        </p:grpSpPr>
        <p:sp>
          <p:nvSpPr>
            <p:cNvPr id="55" name="Oval 23"/>
            <p:cNvSpPr>
              <a:spLocks noChangeArrowheads="1"/>
            </p:cNvSpPr>
            <p:nvPr/>
          </p:nvSpPr>
          <p:spPr bwMode="auto">
            <a:xfrm>
              <a:off x="99" y="-25"/>
              <a:ext cx="1700" cy="1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  <p:sp>
          <p:nvSpPr>
            <p:cNvPr id="56" name="WordArt 24"/>
            <p:cNvSpPr>
              <a:spLocks noChangeArrowheads="1" noChangeShapeType="1"/>
            </p:cNvSpPr>
            <p:nvPr/>
          </p:nvSpPr>
          <p:spPr bwMode="auto">
            <a:xfrm>
              <a:off x="215" y="350"/>
              <a:ext cx="1245" cy="950"/>
            </a:xfrm>
            <a:prstGeom prst="rect">
              <a:avLst/>
            </a:prstGeom>
            <a:noFill/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000" b="1" i="0" u="none" strike="noStrike" kern="1200" cap="none" spc="0" normalizeH="0" baseline="0" noProof="1">
                  <a:ln>
                    <a:noFill/>
                  </a:ln>
                  <a:solidFill>
                    <a:srgbClr val="F8F8F8"/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rPr>
                <a:t>VS</a:t>
              </a:r>
              <a:endParaRPr kumimoji="0" lang="zh-CN" altLang="en-US" sz="1000" b="1" i="0" u="none" strike="noStrike" kern="1200" cap="none" spc="0" normalizeH="0" baseline="0" noProof="1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sp>
        <p:nvSpPr>
          <p:cNvPr id="57" name="Rectangle 269"/>
          <p:cNvSpPr/>
          <p:nvPr/>
        </p:nvSpPr>
        <p:spPr>
          <a:xfrm>
            <a:off x="1116013" y="4062413"/>
            <a:ext cx="6985000" cy="596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118" tIns="31058" rIns="62118" bIns="3105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1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58" name="Text Box 7"/>
          <p:cNvSpPr txBox="1"/>
          <p:nvPr/>
        </p:nvSpPr>
        <p:spPr>
          <a:xfrm>
            <a:off x="1547813" y="4128929"/>
            <a:ext cx="5986462" cy="430530"/>
          </a:xfrm>
          <a:prstGeom prst="rect">
            <a:avLst/>
          </a:prstGeom>
          <a:noFill/>
          <a:ln w="9525">
            <a:noFill/>
          </a:ln>
        </p:spPr>
        <p:txBody>
          <a:bodyPr lIns="31058" tIns="15530" rIns="31058" bIns="15530" anchor="ctr">
            <a:spAutoFit/>
          </a:bodyPr>
          <a:lstStyle/>
          <a:p>
            <a:pPr algn="ctr" defTabSz="739775">
              <a:lnSpc>
                <a:spcPct val="13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强制原理</a:t>
            </a:r>
          </a:p>
        </p:txBody>
      </p:sp>
      <p:sp>
        <p:nvSpPr>
          <p:cNvPr id="45069" name="TextBox 25"/>
          <p:cNvSpPr txBox="1"/>
          <p:nvPr/>
        </p:nvSpPr>
        <p:spPr>
          <a:xfrm>
            <a:off x="355600" y="206375"/>
            <a:ext cx="3036570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ldLvl="0" animBg="1"/>
      <p:bldP spid="49" grpId="0" bldLvl="0" animBg="1"/>
      <p:bldP spid="50" grpId="0" bldLvl="0" animBg="1"/>
      <p:bldP spid="51" grpId="0" bldLvl="0" animBg="1"/>
      <p:bldP spid="52" grpId="0" bldLvl="0"/>
      <p:bldP spid="53" grpId="0"/>
      <p:bldP spid="57" grpId="0" bldLvl="0" animBg="1"/>
      <p:bldP spid="5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730854" y="1283610"/>
            <a:ext cx="5153514" cy="348839"/>
            <a:chOff x="3002037" y="1465798"/>
            <a:chExt cx="7067433" cy="369332"/>
          </a:xfrm>
          <a:solidFill>
            <a:schemeClr val="accent2">
              <a:lumMod val="75000"/>
            </a:schemeClr>
          </a:solidFill>
        </p:grpSpPr>
        <p:sp>
          <p:nvSpPr>
            <p:cNvPr id="4" name="矩形 3"/>
            <p:cNvSpPr/>
            <p:nvPr/>
          </p:nvSpPr>
          <p:spPr bwMode="auto"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33222" y="1474123"/>
              <a:ext cx="5688632" cy="3569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安全第一原则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730854" y="2981927"/>
            <a:ext cx="5153514" cy="353480"/>
            <a:chOff x="3002037" y="3922395"/>
            <a:chExt cx="7067433" cy="374246"/>
          </a:xfrm>
          <a:solidFill>
            <a:schemeClr val="accent2">
              <a:lumMod val="75000"/>
            </a:schemeClr>
          </a:solidFill>
        </p:grpSpPr>
        <p:sp>
          <p:nvSpPr>
            <p:cNvPr id="7" name="矩形 6"/>
            <p:cNvSpPr/>
            <p:nvPr/>
          </p:nvSpPr>
          <p:spPr bwMode="auto">
            <a:xfrm>
              <a:off x="3002037" y="3922395"/>
              <a:ext cx="7067433" cy="36933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 sz="1600" noProof="1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3808" y="3939647"/>
              <a:ext cx="4085844" cy="3569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/>
              <a:r>
                <a:rPr lang="zh-CN" altLang="en-US" sz="1600" noProof="1">
                  <a:solidFill>
                    <a:srgbClr val="F8F8F8"/>
                  </a:solidFill>
                  <a:latin typeface="微软雅黑" pitchFamily="34" charset="-122"/>
                  <a:ea typeface="微软雅黑" pitchFamily="34" charset="-122"/>
                </a:rPr>
                <a:t>监督检查原则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29865" y="1797050"/>
            <a:ext cx="515461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要求在进行生产和其他工作时把安全工作放在一切工作的首要位置。当生产或其他工作与安全发生矛盾时，要以安全为主，生产和其他工作要服从安全。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30500" y="3486150"/>
            <a:ext cx="5154613" cy="5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>
                <a:latin typeface="微软雅黑" pitchFamily="34" charset="-122"/>
                <a:ea typeface="微软雅黑" pitchFamily="34" charset="-122"/>
              </a:rPr>
              <a:t>在安全工作中，为了使安全生产法律法规得到落实，必须明确安全生产监督职责，对企业生产中的守法和执法情况进行监督。</a:t>
            </a:r>
          </a:p>
        </p:txBody>
      </p:sp>
      <p:sp>
        <p:nvSpPr>
          <p:cNvPr id="12" name="等腰三角形 2"/>
          <p:cNvSpPr>
            <a:spLocks noChangeArrowheads="1"/>
          </p:cNvSpPr>
          <p:nvPr/>
        </p:nvSpPr>
        <p:spPr bwMode="auto">
          <a:xfrm rot="2747878">
            <a:off x="1522413" y="1241425"/>
            <a:ext cx="992187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28775" y="1682750"/>
            <a:ext cx="642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14" name="等腰三角形 2"/>
          <p:cNvSpPr>
            <a:spLocks noChangeArrowheads="1"/>
          </p:cNvSpPr>
          <p:nvPr/>
        </p:nvSpPr>
        <p:spPr bwMode="auto">
          <a:xfrm rot="3036074">
            <a:off x="1522413" y="2986087"/>
            <a:ext cx="992188" cy="1147763"/>
          </a:xfrm>
          <a:custGeom>
            <a:avLst/>
            <a:gdLst>
              <a:gd name="T0" fmla="*/ 576064 w 1152128"/>
              <a:gd name="T1" fmla="*/ 0 h 1333073"/>
              <a:gd name="T2" fmla="*/ 687529 w 1152128"/>
              <a:gd name="T3" fmla="*/ 192182 h 1333073"/>
              <a:gd name="T4" fmla="*/ 1152128 w 1152128"/>
              <a:gd name="T5" fmla="*/ 757009 h 1333073"/>
              <a:gd name="T6" fmla="*/ 576064 w 1152128"/>
              <a:gd name="T7" fmla="*/ 1333073 h 1333073"/>
              <a:gd name="T8" fmla="*/ 0 w 1152128"/>
              <a:gd name="T9" fmla="*/ 757009 h 1333073"/>
              <a:gd name="T10" fmla="*/ 464599 w 1152128"/>
              <a:gd name="T11" fmla="*/ 192182 h 13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2128" h="1333073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endParaRPr lang="zh-CN" altLang="en-US" sz="110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28775" y="342106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/>
            <a:r>
              <a:rPr lang="en-US" altLang="zh-CN" sz="20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  <a:p>
            <a:pPr algn="ctr"/>
            <a:endParaRPr lang="zh-CN" altLang="en-US" sz="2000" b="1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7681913" y="195263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400">
                <a:solidFill>
                  <a:schemeClr val="accent2"/>
                </a:solidFill>
                <a:latin typeface="Eras Bold ITC" pitchFamily="34" charset="0"/>
                <a:ea typeface="微软雅黑" pitchFamily="34" charset="-122"/>
                <a:sym typeface="+mn-ea"/>
              </a:rPr>
              <a:t>强制原理</a:t>
            </a:r>
            <a:endParaRPr lang="zh-CN" altLang="en-US" sz="2400">
              <a:solidFill>
                <a:schemeClr val="accent2"/>
              </a:solidFill>
              <a:latin typeface="Eras Bold ITC" pitchFamily="34" charset="0"/>
              <a:ea typeface="微软雅黑" pitchFamily="34" charset="-122"/>
            </a:endParaRP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355600" y="206375"/>
            <a:ext cx="3208288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03</a:t>
            </a:r>
            <a:r>
              <a:rPr lang="zh-CN" alt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  <a:endParaRPr lang="zh-CN" altLang="en-US" sz="2000" b="1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bldLvl="0" animBg="1"/>
      <p:bldP spid="13" grpId="0"/>
      <p:bldP spid="14" grpId="0" bldLvl="0" animBg="1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10530" y="1801813"/>
            <a:ext cx="35258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THANKS</a:t>
            </a:r>
          </a:p>
        </p:txBody>
      </p:sp>
      <p:sp>
        <p:nvSpPr>
          <p:cNvPr id="4" name="空心弧 3"/>
          <p:cNvSpPr/>
          <p:nvPr/>
        </p:nvSpPr>
        <p:spPr bwMode="auto">
          <a:xfrm rot="7086271">
            <a:off x="6532563" y="1378585"/>
            <a:ext cx="1482725" cy="1482725"/>
          </a:xfrm>
          <a:prstGeom prst="blockArc">
            <a:avLst>
              <a:gd name="adj1" fmla="val 5502533"/>
              <a:gd name="adj2" fmla="val 1980318"/>
              <a:gd name="adj3" fmla="val 1053"/>
            </a:avLst>
          </a:prstGeom>
          <a:solidFill>
            <a:schemeClr val="accent2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6177598" y="2753678"/>
            <a:ext cx="2192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dist"/>
            <a:r>
              <a:rPr lang="zh-CN" altLang="en-US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谢谢聆听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1331640" y="3863975"/>
            <a:ext cx="6696744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19250" y="3941763"/>
            <a:ext cx="5905500" cy="275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1200">
                <a:solidFill>
                  <a:schemeClr val="accent1"/>
                </a:solidFill>
                <a:latin typeface="Impact" pitchFamily="34" charset="0"/>
              </a:rPr>
              <a:t>COMPANY</a:t>
            </a:r>
            <a:r>
              <a:rPr lang="zh-CN" altLang="en-US" sz="1200">
                <a:solidFill>
                  <a:schemeClr val="accent1"/>
                </a:solidFill>
                <a:latin typeface="Impact" pitchFamily="34" charset="0"/>
              </a:rPr>
              <a:t>：</a:t>
            </a:r>
            <a:r>
              <a:rPr lang="zh-CN" altLang="en-US" sz="1200" b="1">
                <a:solidFill>
                  <a:srgbClr val="7F7F7F"/>
                </a:solidFill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1200" b="1">
                <a:solidFill>
                  <a:srgbClr val="7F7F7F"/>
                </a:solidFill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en-US" altLang="zh-CN" sz="1200">
                <a:solidFill>
                  <a:schemeClr val="accent1"/>
                </a:solidFill>
                <a:latin typeface="Impact" pitchFamily="34" charset="0"/>
              </a:rPr>
              <a:t>NAME:  </a:t>
            </a:r>
            <a:r>
              <a:rPr lang="en-US" altLang="zh-CN" sz="1200" b="1">
                <a:solidFill>
                  <a:srgbClr val="7F7F7F"/>
                </a:solidFill>
                <a:latin typeface="Impact" pitchFamily="34" charset="0"/>
                <a:ea typeface="微软雅黑" pitchFamily="34" charset="-122"/>
              </a:rPr>
              <a:t>              </a:t>
            </a:r>
            <a:r>
              <a:rPr lang="en-US" altLang="zh-CN" sz="1200">
                <a:solidFill>
                  <a:schemeClr val="accent1"/>
                </a:solidFill>
                <a:latin typeface="Impact" pitchFamily="34" charset="0"/>
                <a:ea typeface="微软雅黑" pitchFamily="34" charset="-122"/>
              </a:rPr>
              <a:t>DATE:</a:t>
            </a:r>
            <a:endParaRPr lang="zh-CN" altLang="en-US" sz="1200">
              <a:solidFill>
                <a:srgbClr val="7F7F7F"/>
              </a:solidFill>
              <a:latin typeface="Impact" pitchFamily="34" charset="0"/>
              <a:ea typeface="微软雅黑" pitchFamily="34" charset="-122"/>
            </a:endParaRPr>
          </a:p>
        </p:txBody>
      </p:sp>
      <p:pic>
        <p:nvPicPr>
          <p:cNvPr id="28" name="图片 2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06" b="21838"/>
          <a:stretch>
            <a:fillRect/>
          </a:stretch>
        </p:blipFill>
        <p:spPr bwMode="auto">
          <a:xfrm>
            <a:off x="23813" y="1100138"/>
            <a:ext cx="54864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2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ldLvl="0" animBg="1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339975" y="1643063"/>
            <a:ext cx="6804025" cy="16494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 sz="1600"/>
          </a:p>
        </p:txBody>
      </p:sp>
      <p:sp>
        <p:nvSpPr>
          <p:cNvPr id="23" name="矩形 22"/>
          <p:cNvSpPr/>
          <p:nvPr/>
        </p:nvSpPr>
        <p:spPr>
          <a:xfrm>
            <a:off x="0" y="1643063"/>
            <a:ext cx="2339975" cy="16494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1049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 noProof="1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00338" y="1924050"/>
            <a:ext cx="485775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安全生产管理方针</a:t>
            </a:r>
            <a:endParaRPr lang="zh-CN" altLang="en-US" sz="3600" b="1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749550" y="2643188"/>
            <a:ext cx="4808538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安全第一，预防为主，综合治理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6738" y="1773238"/>
            <a:ext cx="12192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8800">
                <a:solidFill>
                  <a:schemeClr val="bg1"/>
                </a:solidFill>
                <a:latin typeface="Impact" pitchFamily="34" charset="0"/>
                <a:ea typeface="微软雅黑" pitchFamily="34" charset="-122"/>
              </a:rPr>
              <a:t>01</a:t>
            </a:r>
            <a:endParaRPr lang="zh-CN" altLang="en-US" sz="8800">
              <a:solidFill>
                <a:schemeClr val="bg1"/>
              </a:solidFill>
              <a:latin typeface="Impact" pitchFamily="34" charset="0"/>
              <a:ea typeface="微软雅黑" pitchFamily="34" charset="-122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8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6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/>
      <p:bldP spid="2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3"/>
          <p:cNvSpPr txBox="1">
            <a:spLocks noChangeArrowheads="1"/>
          </p:cNvSpPr>
          <p:nvPr/>
        </p:nvSpPr>
        <p:spPr bwMode="auto">
          <a:xfrm>
            <a:off x="355600" y="206375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安全管理方针</a:t>
            </a:r>
          </a:p>
        </p:txBody>
      </p:sp>
      <p:sp>
        <p:nvSpPr>
          <p:cNvPr id="30" name="文本1"/>
          <p:cNvSpPr>
            <a:spLocks noChangeArrowheads="1"/>
          </p:cNvSpPr>
          <p:nvPr/>
        </p:nvSpPr>
        <p:spPr bwMode="auto">
          <a:xfrm>
            <a:off x="3378200" y="1352550"/>
            <a:ext cx="4434205" cy="2494280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en-US" altLang="zh-CN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en-US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在生产经营活动中，在处理保证安全与生产经营活动的关系上，始终要把安全放在首要位置，优先考虑从业人员和其他人员的人身安全，实行“安全优先”的原则。</a:t>
            </a:r>
          </a:p>
        </p:txBody>
      </p:sp>
      <p:sp>
        <p:nvSpPr>
          <p:cNvPr id="31" name="标题1"/>
          <p:cNvSpPr>
            <a:spLocks noChangeArrowheads="1"/>
          </p:cNvSpPr>
          <p:nvPr/>
        </p:nvSpPr>
        <p:spPr bwMode="auto">
          <a:xfrm>
            <a:off x="941705" y="1348105"/>
            <a:ext cx="2436495" cy="249872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安全第一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ldLvl="0" animBg="1"/>
      <p:bldP spid="3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3"/>
          <p:cNvSpPr txBox="1">
            <a:spLocks noChangeArrowheads="1"/>
          </p:cNvSpPr>
          <p:nvPr/>
        </p:nvSpPr>
        <p:spPr bwMode="auto">
          <a:xfrm>
            <a:off x="355600" y="206375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安全管理方针</a:t>
            </a:r>
          </a:p>
        </p:txBody>
      </p:sp>
      <p:sp>
        <p:nvSpPr>
          <p:cNvPr id="30" name="文本1"/>
          <p:cNvSpPr>
            <a:spLocks noChangeArrowheads="1"/>
          </p:cNvSpPr>
          <p:nvPr/>
        </p:nvSpPr>
        <p:spPr bwMode="auto">
          <a:xfrm>
            <a:off x="3378200" y="1352550"/>
            <a:ext cx="4434205" cy="2494280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en-US" altLang="zh-CN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en-US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按照系统化、科学化的管理思想，按照事故发生的规律和特点，千方百计预防事故的发生，做到防患于未然，将事故消灭在萌芽状态。</a:t>
            </a:r>
          </a:p>
        </p:txBody>
      </p:sp>
      <p:sp>
        <p:nvSpPr>
          <p:cNvPr id="31" name="标题1"/>
          <p:cNvSpPr>
            <a:spLocks noChangeArrowheads="1"/>
          </p:cNvSpPr>
          <p:nvPr/>
        </p:nvSpPr>
        <p:spPr bwMode="auto">
          <a:xfrm>
            <a:off x="941705" y="1348105"/>
            <a:ext cx="2436495" cy="249872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预防为主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ldLvl="0" animBg="1"/>
      <p:bldP spid="3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3"/>
          <p:cNvSpPr txBox="1">
            <a:spLocks noChangeArrowheads="1"/>
          </p:cNvSpPr>
          <p:nvPr/>
        </p:nvSpPr>
        <p:spPr bwMode="auto">
          <a:xfrm>
            <a:off x="355600" y="206375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安全管理方针</a:t>
            </a:r>
          </a:p>
        </p:txBody>
      </p:sp>
      <p:sp>
        <p:nvSpPr>
          <p:cNvPr id="30" name="文本1"/>
          <p:cNvSpPr>
            <a:spLocks noChangeArrowheads="1"/>
          </p:cNvSpPr>
          <p:nvPr/>
        </p:nvSpPr>
        <p:spPr bwMode="auto">
          <a:xfrm>
            <a:off x="3378200" y="1022985"/>
            <a:ext cx="4736465" cy="3484880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en-US" altLang="zh-CN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en-US" sz="16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标本兼治，重在治本，在采取断然措施遏制重特大事故，实现治标的同时，积极探索和实施治本之策，综合运行科技手段、经济手段、法律手段和必要的行政手段，从发展规划、行业管理、安全投入、科技进步、经济政策、教育培训、安全立法、激励约束、企业管理、监管体制、社会监督及追究事故责任、查处违法违纪等方面着手，解决影响制约我国安全生产的历史性、深层次问题，做到思想认识上警钟长鸣，制度保证上严密有效，技术支撑上坚强有力，监督检查上严格细致，事故处理上严肃认真。</a:t>
            </a:r>
          </a:p>
        </p:txBody>
      </p:sp>
      <p:sp>
        <p:nvSpPr>
          <p:cNvPr id="31" name="标题1"/>
          <p:cNvSpPr>
            <a:spLocks noChangeArrowheads="1"/>
          </p:cNvSpPr>
          <p:nvPr/>
        </p:nvSpPr>
        <p:spPr bwMode="auto">
          <a:xfrm>
            <a:off x="565785" y="1022985"/>
            <a:ext cx="2812415" cy="335597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综合治理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ldLvl="0" animBg="1"/>
      <p:bldP spid="3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339975" y="1643063"/>
            <a:ext cx="6804025" cy="16494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 sz="1600"/>
          </a:p>
        </p:txBody>
      </p:sp>
      <p:sp>
        <p:nvSpPr>
          <p:cNvPr id="23" name="矩形 22"/>
          <p:cNvSpPr/>
          <p:nvPr/>
        </p:nvSpPr>
        <p:spPr>
          <a:xfrm>
            <a:off x="0" y="1643063"/>
            <a:ext cx="2339975" cy="16494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1049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 noProof="1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00338" y="1924050"/>
            <a:ext cx="485775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安全发展理念</a:t>
            </a: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749550" y="2643188"/>
            <a:ext cx="4808538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以人为本、安全发展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4826" y="1773238"/>
            <a:ext cx="1343025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8800">
                <a:solidFill>
                  <a:schemeClr val="bg1"/>
                </a:solidFill>
                <a:latin typeface="Impact" pitchFamily="34" charset="0"/>
                <a:ea typeface="微软雅黑" pitchFamily="34" charset="-122"/>
              </a:rPr>
              <a:t>0</a:t>
            </a:r>
            <a:r>
              <a:rPr lang="en-US" sz="8800">
                <a:solidFill>
                  <a:schemeClr val="bg1"/>
                </a:solidFill>
                <a:latin typeface="Impact" pitchFamily="34" charset="0"/>
                <a:ea typeface="微软雅黑" pitchFamily="34" charset="-122"/>
              </a:rPr>
              <a:t>2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8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3" grpId="0" bldLvl="0" animBg="1"/>
      <p:bldP spid="24" grpId="0"/>
      <p:bldP spid="2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3"/>
          <p:cNvSpPr txBox="1">
            <a:spLocks noChangeArrowheads="1"/>
          </p:cNvSpPr>
          <p:nvPr/>
        </p:nvSpPr>
        <p:spPr bwMode="auto">
          <a:xfrm>
            <a:off x="355600" y="206375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sz="20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安全发展理念</a:t>
            </a:r>
          </a:p>
        </p:txBody>
      </p:sp>
      <p:sp>
        <p:nvSpPr>
          <p:cNvPr id="27" name="箭头3"/>
          <p:cNvSpPr>
            <a:spLocks noChangeArrowheads="1"/>
          </p:cNvSpPr>
          <p:nvPr/>
        </p:nvSpPr>
        <p:spPr bwMode="auto">
          <a:xfrm flipV="1">
            <a:off x="1605598" y="3550285"/>
            <a:ext cx="819150" cy="1141413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118" tIns="31058" rIns="62118" bIns="31058" anchor="ctr"/>
          <a:lstStyle/>
          <a:p>
            <a:endParaRPr lang="zh-CN" altLang="en-US" sz="900">
              <a:solidFill>
                <a:srgbClr val="000000"/>
              </a:solidFill>
            </a:endParaRPr>
          </a:p>
        </p:txBody>
      </p:sp>
      <p:sp>
        <p:nvSpPr>
          <p:cNvPr id="28" name="箭头2"/>
          <p:cNvSpPr>
            <a:spLocks noChangeArrowheads="1"/>
          </p:cNvSpPr>
          <p:nvPr/>
        </p:nvSpPr>
        <p:spPr bwMode="auto">
          <a:xfrm rot="-5400000">
            <a:off x="1821498" y="3075623"/>
            <a:ext cx="244475" cy="974725"/>
          </a:xfrm>
          <a:custGeom>
            <a:avLst/>
            <a:gdLst>
              <a:gd name="T0" fmla="*/ 37 w 142"/>
              <a:gd name="T1" fmla="*/ 1 h 604"/>
              <a:gd name="T2" fmla="*/ 45 w 142"/>
              <a:gd name="T3" fmla="*/ 472 h 604"/>
              <a:gd name="T4" fmla="*/ 0 w 142"/>
              <a:gd name="T5" fmla="*/ 474 h 604"/>
              <a:gd name="T6" fmla="*/ 72 w 142"/>
              <a:gd name="T7" fmla="*/ 604 h 604"/>
              <a:gd name="T8" fmla="*/ 142 w 142"/>
              <a:gd name="T9" fmla="*/ 474 h 604"/>
              <a:gd name="T10" fmla="*/ 100 w 142"/>
              <a:gd name="T11" fmla="*/ 474 h 604"/>
              <a:gd name="T12" fmla="*/ 99 w 142"/>
              <a:gd name="T13" fmla="*/ 0 h 604"/>
              <a:gd name="T14" fmla="*/ 37 w 142"/>
              <a:gd name="T15" fmla="*/ 1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118" tIns="31058" rIns="62118" bIns="31058" anchor="ctr"/>
          <a:lstStyle/>
          <a:p>
            <a:endParaRPr lang="zh-CN" altLang="en-US" sz="900">
              <a:solidFill>
                <a:srgbClr val="000000"/>
              </a:solidFill>
            </a:endParaRPr>
          </a:p>
        </p:txBody>
      </p:sp>
      <p:sp>
        <p:nvSpPr>
          <p:cNvPr id="29" name="箭头1"/>
          <p:cNvSpPr>
            <a:spLocks noChangeArrowheads="1"/>
          </p:cNvSpPr>
          <p:nvPr/>
        </p:nvSpPr>
        <p:spPr bwMode="auto">
          <a:xfrm>
            <a:off x="1600835" y="2304098"/>
            <a:ext cx="819150" cy="1322387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lIns="62118" tIns="31058" rIns="62118" bIns="31058" anchor="ctr"/>
          <a:lstStyle/>
          <a:p>
            <a:endParaRPr lang="zh-CN" altLang="en-US" sz="900">
              <a:solidFill>
                <a:srgbClr val="000000"/>
              </a:solidFill>
            </a:endParaRPr>
          </a:p>
        </p:txBody>
      </p:sp>
      <p:sp>
        <p:nvSpPr>
          <p:cNvPr id="30" name="文本1"/>
          <p:cNvSpPr>
            <a:spLocks noChangeArrowheads="1"/>
          </p:cNvSpPr>
          <p:nvPr/>
        </p:nvSpPr>
        <p:spPr bwMode="auto">
          <a:xfrm>
            <a:off x="3451860" y="2013585"/>
            <a:ext cx="4433888" cy="896938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“以人为本”，必须要以人的生命为本。人的生命最宝贵，生命安全权益是最大的权益。发展不能以牺牲人的生命为代价，不能损害劳动者的安全和健康权益。</a:t>
            </a:r>
          </a:p>
        </p:txBody>
      </p:sp>
      <p:sp>
        <p:nvSpPr>
          <p:cNvPr id="31" name="标题1"/>
          <p:cNvSpPr>
            <a:spLocks noChangeArrowheads="1"/>
          </p:cNvSpPr>
          <p:nvPr/>
        </p:nvSpPr>
        <p:spPr bwMode="auto">
          <a:xfrm>
            <a:off x="2519998" y="2008823"/>
            <a:ext cx="931862" cy="901700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en-US" altLang="zh-CN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</p:txBody>
      </p:sp>
      <p:sp>
        <p:nvSpPr>
          <p:cNvPr id="32" name="文本2"/>
          <p:cNvSpPr>
            <a:spLocks noChangeArrowheads="1"/>
          </p:cNvSpPr>
          <p:nvPr/>
        </p:nvSpPr>
        <p:spPr bwMode="auto">
          <a:xfrm>
            <a:off x="3451860" y="3102610"/>
            <a:ext cx="4433888" cy="895350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经济社会的发展必须以安全为基础、前提和保障。</a:t>
            </a:r>
          </a:p>
        </p:txBody>
      </p:sp>
      <p:sp>
        <p:nvSpPr>
          <p:cNvPr id="33" name="标题2"/>
          <p:cNvSpPr>
            <a:spLocks noChangeArrowheads="1"/>
          </p:cNvSpPr>
          <p:nvPr/>
        </p:nvSpPr>
        <p:spPr bwMode="auto">
          <a:xfrm>
            <a:off x="2519998" y="3115310"/>
            <a:ext cx="931862" cy="895350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en-US" altLang="zh-CN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2</a:t>
            </a:r>
          </a:p>
        </p:txBody>
      </p:sp>
      <p:sp>
        <p:nvSpPr>
          <p:cNvPr id="34" name="文本3"/>
          <p:cNvSpPr>
            <a:spLocks noChangeArrowheads="1"/>
          </p:cNvSpPr>
          <p:nvPr/>
        </p:nvSpPr>
        <p:spPr bwMode="auto">
          <a:xfrm>
            <a:off x="3451860" y="4183698"/>
            <a:ext cx="4433888" cy="885825"/>
          </a:xfrm>
          <a:prstGeom prst="roundRect">
            <a:avLst>
              <a:gd name="adj" fmla="val 11505"/>
            </a:avLst>
          </a:prstGeom>
          <a:noFill/>
          <a:ln w="15875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118" tIns="31058" rIns="62118" bIns="31058" anchor="ctr"/>
          <a:lstStyle/>
          <a:p>
            <a:pPr>
              <a:lnSpc>
                <a:spcPct val="120000"/>
              </a:lnSpc>
            </a:pPr>
            <a:r>
              <a:rPr lang="zh-CN" altLang="en-US" sz="120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构建和谐社会必须解决安全生产问题。</a:t>
            </a:r>
          </a:p>
        </p:txBody>
      </p:sp>
      <p:sp>
        <p:nvSpPr>
          <p:cNvPr id="35" name="标题3"/>
          <p:cNvSpPr>
            <a:spLocks noChangeArrowheads="1"/>
          </p:cNvSpPr>
          <p:nvPr/>
        </p:nvSpPr>
        <p:spPr bwMode="auto">
          <a:xfrm>
            <a:off x="2519998" y="4183698"/>
            <a:ext cx="931862" cy="88582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en-US" altLang="zh-CN" sz="3200" b="1">
                <a:solidFill>
                  <a:srgbClr val="F2F2F2"/>
                </a:solidFill>
                <a:latin typeface="微软雅黑" pitchFamily="34" charset="-122"/>
                <a:ea typeface="微软雅黑" pitchFamily="34" charset="-122"/>
              </a:rPr>
              <a:t>3</a:t>
            </a:r>
          </a:p>
        </p:txBody>
      </p:sp>
      <p:sp>
        <p:nvSpPr>
          <p:cNvPr id="36" name="Oval 19"/>
          <p:cNvSpPr>
            <a:spLocks noChangeArrowheads="1"/>
          </p:cNvSpPr>
          <p:nvPr/>
        </p:nvSpPr>
        <p:spPr bwMode="auto">
          <a:xfrm>
            <a:off x="530860" y="2799715"/>
            <a:ext cx="1604645" cy="1463675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2118" tIns="31058" rIns="62118" bIns="31058" anchor="ctr"/>
          <a:lstStyle/>
          <a:p>
            <a:pPr algn="ctr">
              <a:lnSpc>
                <a:spcPct val="120000"/>
              </a:lnSpc>
            </a:pPr>
            <a:r>
              <a:rPr lang="zh-CN" altLang="en-US" sz="1900" b="1">
                <a:solidFill>
                  <a:schemeClr val="bg1"/>
                </a:solidFill>
                <a:latin typeface="Arial" charset="0"/>
                <a:ea typeface="微软雅黑" pitchFamily="34" charset="-122"/>
              </a:rPr>
              <a:t>以人为本安全发展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34340" y="605155"/>
            <a:ext cx="828929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00"/>
              <a:t>              </a:t>
            </a:r>
            <a:r>
              <a:rPr lang="zh-CN" altLang="en-US" sz="1600"/>
              <a:t>据中央电视台新闻联播报道，近一个时期以来，全国多个地区接连发生多起重特大安全生产事故，造成重大人员伤亡和财产损失。中共中央总书记、国家主席、中央军委主席习近平对此高度重视，6月6日就做好安全生产工作作出重要指示。（</a:t>
            </a:r>
            <a:r>
              <a:rPr lang="en-US" altLang="zh-CN" sz="1600"/>
              <a:t>2013</a:t>
            </a:r>
            <a:r>
              <a:rPr lang="zh-CN" altLang="en-US" sz="1600"/>
              <a:t>年）</a:t>
            </a:r>
          </a:p>
          <a:p>
            <a:r>
              <a:rPr lang="zh-CN" altLang="en-US" sz="1600"/>
              <a:t>　　</a:t>
            </a:r>
            <a:r>
              <a:rPr lang="zh-CN" altLang="en-US" sz="1600" b="1"/>
              <a:t>习近平指出</a:t>
            </a:r>
            <a:r>
              <a:rPr lang="zh-CN" altLang="en-US" sz="1600"/>
              <a:t>，接连发生的重特大安全生产事故，造成重大人员伤亡和财产损失，必须引起高度重视。</a:t>
            </a:r>
            <a:r>
              <a:rPr lang="zh-CN" altLang="en-US" sz="1600" b="1">
                <a:solidFill>
                  <a:srgbClr val="FF0000"/>
                </a:solidFill>
              </a:rPr>
              <a:t>人命关天，发展决不能以牺牲人的生命为代价。这必须作为一条不可逾越的红线。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ldLvl="0" animBg="1"/>
      <p:bldP spid="28" grpId="0" bldLvl="0" animBg="1"/>
      <p:bldP spid="29" grpId="0" bldLvl="0" animBg="1"/>
      <p:bldP spid="30" grpId="0" bldLvl="0" animBg="1"/>
      <p:bldP spid="31" grpId="0" bldLvl="0" animBg="1"/>
      <p:bldP spid="32" grpId="0" bldLvl="0" animBg="1"/>
      <p:bldP spid="33" grpId="0" bldLvl="0" animBg="1"/>
      <p:bldP spid="34" grpId="0" bldLvl="0" animBg="1"/>
      <p:bldP spid="35" grpId="0" bldLvl="0" animBg="1"/>
      <p:bldP spid="36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339975" y="1643063"/>
            <a:ext cx="6804025" cy="16494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 sz="1600"/>
          </a:p>
        </p:txBody>
      </p:sp>
      <p:sp>
        <p:nvSpPr>
          <p:cNvPr id="23" name="矩形 22"/>
          <p:cNvSpPr/>
          <p:nvPr/>
        </p:nvSpPr>
        <p:spPr>
          <a:xfrm>
            <a:off x="0" y="1643063"/>
            <a:ext cx="2339975" cy="16494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1049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 noProof="1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00338" y="1924050"/>
            <a:ext cx="485775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现代安全生产管理理论</a:t>
            </a: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483768" y="2554595"/>
            <a:ext cx="6221730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安全生产管理原理</a:t>
            </a:r>
            <a:r>
              <a:rPr lang="zh-CN"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r>
              <a:rPr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从生产管理的共性出发，对生产管理中安全工作的内容实质进行科学分析、综合、抽象与概括所得出的安全生产管理规律。 安全生产原则是指在生产管理原理的基础上，指导安全生产活动的通用规则。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8951" y="1773238"/>
            <a:ext cx="1374775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8800">
                <a:solidFill>
                  <a:schemeClr val="bg1"/>
                </a:solidFill>
                <a:latin typeface="Impact" pitchFamily="34" charset="0"/>
                <a:ea typeface="微软雅黑" pitchFamily="34" charset="-122"/>
              </a:rPr>
              <a:t>0</a:t>
            </a:r>
            <a:r>
              <a:rPr lang="en-US" sz="8800">
                <a:solidFill>
                  <a:schemeClr val="bg1"/>
                </a:solidFill>
                <a:latin typeface="Impact" pitchFamily="34" charset="0"/>
                <a:ea typeface="微软雅黑" pitchFamily="34" charset="-122"/>
              </a:rPr>
              <a:t>3</a:t>
            </a: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8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2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3" grpId="0" bldLvl="0" animBg="1"/>
      <p:bldP spid="24" grpId="0"/>
      <p:bldP spid="25" grpId="0"/>
      <p:bldP spid="6" grpId="0"/>
    </p:bldLst>
  </p:timing>
</p:sld>
</file>

<file path=ppt/theme/theme1.xml><?xml version="1.0" encoding="utf-8"?>
<a:theme xmlns:a="http://schemas.openxmlformats.org/drawingml/2006/main" name="[获取资料咨询微信：ansyingsj1]">
  <a:themeElements>
    <a:clrScheme name="自定义 2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272AB"/>
      </a:accent1>
      <a:accent2>
        <a:srgbClr val="595959"/>
      </a:accent2>
      <a:accent3>
        <a:srgbClr val="A5A5A5"/>
      </a:accent3>
      <a:accent4>
        <a:srgbClr val="A5A5A5"/>
      </a:accent4>
      <a:accent5>
        <a:srgbClr val="A5A5A5"/>
      </a:accent5>
      <a:accent6>
        <a:srgbClr val="A5A5A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获取资料咨询微信：ansyingsj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1748</Words>
  <Application>Microsoft Office PowerPoint</Application>
  <PresentationFormat>全屏显示(16:9)</PresentationFormat>
  <Paragraphs>213</Paragraphs>
  <Slides>27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35" baseType="lpstr">
      <vt:lpstr>方正大黑简体</vt:lpstr>
      <vt:lpstr>微软雅黑</vt:lpstr>
      <vt:lpstr>Arial</vt:lpstr>
      <vt:lpstr>Calibri</vt:lpstr>
      <vt:lpstr>Eras Bold ITC</vt:lpstr>
      <vt:lpstr>Impact</vt:lpstr>
      <vt:lpstr>[获取资料咨询微信：ansyingsj1]</vt:lpstr>
      <vt:lpstr>获取资料咨询微信：ansyingsj1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安应vs安全人联盟</dc:title>
  <dc:subject>获取资料咨询微信：ansyingsj1</dc:subject>
  <dc:creator>安应</dc:creator>
  <cp:keywords>安应</cp:keywords>
  <dc:description>获取资料咨询微信：ansyingsj1</dc:description>
  <cp:lastModifiedBy>Administrator</cp:lastModifiedBy>
  <cp:revision>1</cp:revision>
  <dcterms:created xsi:type="dcterms:W3CDTF">1900-01-01T00:00:00Z</dcterms:created>
  <dcterms:modified xsi:type="dcterms:W3CDTF">2020-04-08T13:34:41Z</dcterms:modified>
  <cp:category>EHS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</vt:lpwstr>
  </property>
</Properties>
</file>