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2.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62" r:id="rId3"/>
  </p:sldMasterIdLst>
  <p:notesMasterIdLst>
    <p:notesMasterId r:id="rId29"/>
  </p:notesMasterIdLst>
  <p:sldIdLst>
    <p:sldId id="371" r:id="rId4"/>
    <p:sldId id="309" r:id="rId5"/>
    <p:sldId id="343" r:id="rId6"/>
    <p:sldId id="261" r:id="rId7"/>
    <p:sldId id="344" r:id="rId8"/>
    <p:sldId id="348" r:id="rId9"/>
    <p:sldId id="350" r:id="rId10"/>
    <p:sldId id="345" r:id="rId11"/>
    <p:sldId id="351" r:id="rId12"/>
    <p:sldId id="352" r:id="rId13"/>
    <p:sldId id="318" r:id="rId14"/>
    <p:sldId id="369" r:id="rId15"/>
    <p:sldId id="332" r:id="rId16"/>
    <p:sldId id="370" r:id="rId17"/>
    <p:sldId id="320" r:id="rId18"/>
    <p:sldId id="357" r:id="rId19"/>
    <p:sldId id="358" r:id="rId20"/>
    <p:sldId id="346" r:id="rId21"/>
    <p:sldId id="359" r:id="rId22"/>
    <p:sldId id="360" r:id="rId23"/>
    <p:sldId id="366" r:id="rId24"/>
    <p:sldId id="363" r:id="rId25"/>
    <p:sldId id="361" r:id="rId26"/>
    <p:sldId id="368" r:id="rId27"/>
    <p:sldId id="367" r:id="rId28"/>
  </p:sldIdLst>
  <p:sldSz cx="12195175" cy="6858000"/>
  <p:notesSz cx="6858000" cy="9144000"/>
  <p:custDataLst>
    <p:tags r:id="rId3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2027" userDrawn="1">
          <p15:clr>
            <a:srgbClr val="A4A3A4"/>
          </p15:clr>
        </p15:guide>
        <p15:guide id="3" orient="horz" userDrawn="1">
          <p15:clr>
            <a:srgbClr val="A4A3A4"/>
          </p15:clr>
        </p15:guide>
        <p15:guide id="4" pos="3161" userDrawn="1">
          <p15:clr>
            <a:srgbClr val="A4A3A4"/>
          </p15:clr>
        </p15:guide>
        <p15:guide id="6" orient="horz" pos="3430" userDrawn="1">
          <p15:clr>
            <a:srgbClr val="A4A3A4"/>
          </p15:clr>
        </p15:guide>
        <p15:guide id="7" orient="horz" pos="4020" userDrawn="1">
          <p15:clr>
            <a:srgbClr val="A4A3A4"/>
          </p15:clr>
        </p15:guide>
        <p15:guide id="8" pos="2798" userDrawn="1">
          <p15:clr>
            <a:srgbClr val="A4A3A4"/>
          </p15:clr>
        </p15:guide>
        <p15:guide id="9" pos="6200" userDrawn="1">
          <p15:clr>
            <a:srgbClr val="A4A3A4"/>
          </p15:clr>
        </p15:guide>
        <p15:guide id="10" orient="horz" pos="1706" userDrawn="1">
          <p15:clr>
            <a:srgbClr val="A4A3A4"/>
          </p15:clr>
        </p15:guide>
        <p15:guide id="11" orient="horz" pos="1207" userDrawn="1">
          <p15:clr>
            <a:srgbClr val="A4A3A4"/>
          </p15:clr>
        </p15:guide>
        <p15:guide id="12" orient="horz" pos="2296" userDrawn="1">
          <p15:clr>
            <a:srgbClr val="A4A3A4"/>
          </p15:clr>
        </p15:guide>
        <p15:guide id="13" pos="384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EB0"/>
    <a:srgbClr val="1F497D"/>
    <a:srgbClr val="17375E"/>
    <a:srgbClr val="002060"/>
    <a:srgbClr val="29303A"/>
    <a:srgbClr val="88888A"/>
    <a:srgbClr val="FDFDFD"/>
    <a:srgbClr val="0070C0"/>
    <a:srgbClr val="6CA9D6"/>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howGuides="1">
      <p:cViewPr varScale="1">
        <p:scale>
          <a:sx n="69" d="100"/>
          <a:sy n="69" d="100"/>
        </p:scale>
        <p:origin x="672" y="60"/>
      </p:cViewPr>
      <p:guideLst>
        <p:guide pos="2027"/>
        <p:guide orient="horz"/>
        <p:guide pos="3161"/>
        <p:guide orient="horz" pos="3430"/>
        <p:guide orient="horz" pos="4020"/>
        <p:guide pos="2798"/>
        <p:guide pos="6200"/>
        <p:guide orient="horz" pos="1706"/>
        <p:guide orient="horz" pos="1207"/>
        <p:guide orient="horz" pos="2296"/>
        <p:guide pos="3841"/>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E4FFA8-7E0C-4803-A4C6-3DDD6AB6E33B}" type="datetimeFigureOut">
              <a:rPr lang="zh-CN" altLang="en-US" smtClean="0"/>
              <a:t>2019/6/26 Wednesday</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7CD64D-B72C-4FF8-85BB-4AA899BC1DF5}" type="slidenum">
              <a:rPr lang="zh-CN" altLang="en-US" smtClean="0"/>
              <a:t>‹#›</a:t>
            </a:fld>
            <a:endParaRPr lang="zh-CN" altLang="en-US"/>
          </a:p>
        </p:txBody>
      </p:sp>
    </p:spTree>
    <p:extLst>
      <p:ext uri="{BB962C8B-B14F-4D97-AF65-F5344CB8AC3E}">
        <p14:creationId xmlns:p14="http://schemas.microsoft.com/office/powerpoint/2010/main" val="3685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F7CD64D-B72C-4FF8-85BB-4AA899BC1DF5}" type="slidenum">
              <a:rPr lang="zh-CN" altLang="en-US" smtClean="0"/>
              <a:t>1</a:t>
            </a:fld>
            <a:endParaRPr lang="zh-CN" altLang="en-US"/>
          </a:p>
        </p:txBody>
      </p:sp>
    </p:spTree>
    <p:extLst>
      <p:ext uri="{BB962C8B-B14F-4D97-AF65-F5344CB8AC3E}">
        <p14:creationId xmlns:p14="http://schemas.microsoft.com/office/powerpoint/2010/main" val="24468108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F7CD64D-B72C-4FF8-85BB-4AA899BC1DF5}" type="slidenum">
              <a:rPr lang="zh-CN" altLang="en-US" smtClean="0"/>
              <a:t>10</a:t>
            </a:fld>
            <a:endParaRPr lang="zh-CN" altLang="en-US"/>
          </a:p>
        </p:txBody>
      </p:sp>
    </p:spTree>
    <p:extLst>
      <p:ext uri="{BB962C8B-B14F-4D97-AF65-F5344CB8AC3E}">
        <p14:creationId xmlns:p14="http://schemas.microsoft.com/office/powerpoint/2010/main" val="21253587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xfrm>
            <a:off x="381000" y="685800"/>
            <a:ext cx="6096000" cy="3429000"/>
          </a:xfrm>
          <a:ln/>
        </p:spPr>
      </p:sp>
      <p:sp>
        <p:nvSpPr>
          <p:cNvPr id="39939" name="Rectangle 3"/>
          <p:cNvSpPr>
            <a:spLocks noGrp="1" noChangeArrowheads="1"/>
          </p:cNvSpPr>
          <p:nvPr>
            <p:ph type="body" idx="1"/>
          </p:nvPr>
        </p:nvSpPr>
        <p:spPr/>
        <p:txBody>
          <a:bodyPr/>
          <a:lstStyle/>
          <a:p>
            <a:endParaRPr lang="zh-CN" altLang="en-US"/>
          </a:p>
        </p:txBody>
      </p:sp>
    </p:spTree>
    <p:extLst>
      <p:ext uri="{BB962C8B-B14F-4D97-AF65-F5344CB8AC3E}">
        <p14:creationId xmlns:p14="http://schemas.microsoft.com/office/powerpoint/2010/main" val="22165544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F7CD64D-B72C-4FF8-85BB-4AA899BC1DF5}" type="slidenum">
              <a:rPr lang="zh-CN" altLang="en-US" smtClean="0"/>
              <a:t>12</a:t>
            </a:fld>
            <a:endParaRPr lang="zh-CN" altLang="en-US"/>
          </a:p>
        </p:txBody>
      </p:sp>
    </p:spTree>
    <p:extLst>
      <p:ext uri="{BB962C8B-B14F-4D97-AF65-F5344CB8AC3E}">
        <p14:creationId xmlns:p14="http://schemas.microsoft.com/office/powerpoint/2010/main" val="38521685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xfrm>
            <a:off x="381000" y="685800"/>
            <a:ext cx="6096000" cy="3429000"/>
          </a:xfrm>
          <a:ln/>
        </p:spPr>
      </p:sp>
      <p:sp>
        <p:nvSpPr>
          <p:cNvPr id="41987" name="Rectangle 3"/>
          <p:cNvSpPr>
            <a:spLocks noGrp="1" noChangeArrowheads="1"/>
          </p:cNvSpPr>
          <p:nvPr>
            <p:ph type="body" idx="1"/>
          </p:nvPr>
        </p:nvSpPr>
        <p:spPr/>
        <p:txBody>
          <a:bodyPr/>
          <a:lstStyle/>
          <a:p>
            <a:endParaRPr lang="zh-CN" altLang="en-US"/>
          </a:p>
        </p:txBody>
      </p:sp>
    </p:spTree>
    <p:extLst>
      <p:ext uri="{BB962C8B-B14F-4D97-AF65-F5344CB8AC3E}">
        <p14:creationId xmlns:p14="http://schemas.microsoft.com/office/powerpoint/2010/main" val="38873182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F7CD64D-B72C-4FF8-85BB-4AA899BC1DF5}" type="slidenum">
              <a:rPr lang="zh-CN" altLang="en-US" smtClean="0"/>
              <a:t>14</a:t>
            </a:fld>
            <a:endParaRPr lang="zh-CN" altLang="en-US"/>
          </a:p>
        </p:txBody>
      </p:sp>
    </p:spTree>
    <p:extLst>
      <p:ext uri="{BB962C8B-B14F-4D97-AF65-F5344CB8AC3E}">
        <p14:creationId xmlns:p14="http://schemas.microsoft.com/office/powerpoint/2010/main" val="11637463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xfrm>
            <a:off x="381000" y="685800"/>
            <a:ext cx="6096000" cy="3429000"/>
          </a:xfrm>
          <a:ln/>
        </p:spPr>
      </p:sp>
      <p:sp>
        <p:nvSpPr>
          <p:cNvPr id="41987" name="Rectangle 3"/>
          <p:cNvSpPr>
            <a:spLocks noGrp="1" noChangeArrowheads="1"/>
          </p:cNvSpPr>
          <p:nvPr>
            <p:ph type="body" idx="1"/>
          </p:nvPr>
        </p:nvSpPr>
        <p:spPr/>
        <p:txBody>
          <a:bodyPr/>
          <a:lstStyle/>
          <a:p>
            <a:endParaRPr lang="zh-CN" altLang="en-US"/>
          </a:p>
        </p:txBody>
      </p:sp>
    </p:spTree>
    <p:extLst>
      <p:ext uri="{BB962C8B-B14F-4D97-AF65-F5344CB8AC3E}">
        <p14:creationId xmlns:p14="http://schemas.microsoft.com/office/powerpoint/2010/main" val="3067073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xfrm>
            <a:off x="381000" y="685800"/>
            <a:ext cx="6096000" cy="3429000"/>
          </a:xfrm>
          <a:ln/>
        </p:spPr>
      </p:sp>
      <p:sp>
        <p:nvSpPr>
          <p:cNvPr id="39939" name="Rectangle 3"/>
          <p:cNvSpPr>
            <a:spLocks noGrp="1" noChangeArrowheads="1"/>
          </p:cNvSpPr>
          <p:nvPr>
            <p:ph type="body" idx="1"/>
          </p:nvPr>
        </p:nvSpPr>
        <p:spPr/>
        <p:txBody>
          <a:bodyPr/>
          <a:lstStyle/>
          <a:p>
            <a:endParaRPr lang="zh-CN" altLang="en-US"/>
          </a:p>
        </p:txBody>
      </p:sp>
    </p:spTree>
    <p:extLst>
      <p:ext uri="{BB962C8B-B14F-4D97-AF65-F5344CB8AC3E}">
        <p14:creationId xmlns:p14="http://schemas.microsoft.com/office/powerpoint/2010/main" val="18548837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xfrm>
            <a:off x="381000" y="685800"/>
            <a:ext cx="6096000" cy="3429000"/>
          </a:xfrm>
          <a:ln/>
        </p:spPr>
      </p:sp>
      <p:sp>
        <p:nvSpPr>
          <p:cNvPr id="39939" name="Rectangle 3"/>
          <p:cNvSpPr>
            <a:spLocks noGrp="1" noChangeArrowheads="1"/>
          </p:cNvSpPr>
          <p:nvPr>
            <p:ph type="body" idx="1"/>
          </p:nvPr>
        </p:nvSpPr>
        <p:spPr/>
        <p:txBody>
          <a:bodyPr/>
          <a:lstStyle/>
          <a:p>
            <a:endParaRPr lang="zh-CN" altLang="en-US"/>
          </a:p>
        </p:txBody>
      </p:sp>
    </p:spTree>
    <p:extLst>
      <p:ext uri="{BB962C8B-B14F-4D97-AF65-F5344CB8AC3E}">
        <p14:creationId xmlns:p14="http://schemas.microsoft.com/office/powerpoint/2010/main" val="7406043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F7CD64D-B72C-4FF8-85BB-4AA899BC1DF5}" type="slidenum">
              <a:rPr lang="zh-CN" altLang="en-US" smtClean="0"/>
              <a:t>18</a:t>
            </a:fld>
            <a:endParaRPr lang="zh-CN" altLang="en-US"/>
          </a:p>
        </p:txBody>
      </p:sp>
    </p:spTree>
    <p:extLst>
      <p:ext uri="{BB962C8B-B14F-4D97-AF65-F5344CB8AC3E}">
        <p14:creationId xmlns:p14="http://schemas.microsoft.com/office/powerpoint/2010/main" val="2623405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F7CD64D-B72C-4FF8-85BB-4AA899BC1DF5}" type="slidenum">
              <a:rPr lang="zh-CN" altLang="en-US" smtClean="0"/>
              <a:t>19</a:t>
            </a:fld>
            <a:endParaRPr lang="zh-CN" altLang="en-US"/>
          </a:p>
        </p:txBody>
      </p:sp>
    </p:spTree>
    <p:extLst>
      <p:ext uri="{BB962C8B-B14F-4D97-AF65-F5344CB8AC3E}">
        <p14:creationId xmlns:p14="http://schemas.microsoft.com/office/powerpoint/2010/main" val="3994891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F837B1-3942-4B36-A9A2-6AF914CEB0AE}" type="slidenum">
              <a:rPr lang="zh-CN" altLang="en-US" smtClean="0"/>
              <a:t>2</a:t>
            </a:fld>
            <a:endParaRPr lang="zh-CN" altLang="en-US"/>
          </a:p>
        </p:txBody>
      </p:sp>
    </p:spTree>
    <p:extLst>
      <p:ext uri="{BB962C8B-B14F-4D97-AF65-F5344CB8AC3E}">
        <p14:creationId xmlns:p14="http://schemas.microsoft.com/office/powerpoint/2010/main" val="6926668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F7CD64D-B72C-4FF8-85BB-4AA899BC1DF5}" type="slidenum">
              <a:rPr lang="zh-CN" altLang="en-US" smtClean="0"/>
              <a:t>20</a:t>
            </a:fld>
            <a:endParaRPr lang="zh-CN" altLang="en-US"/>
          </a:p>
        </p:txBody>
      </p:sp>
    </p:spTree>
    <p:extLst>
      <p:ext uri="{BB962C8B-B14F-4D97-AF65-F5344CB8AC3E}">
        <p14:creationId xmlns:p14="http://schemas.microsoft.com/office/powerpoint/2010/main" val="29783929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F7CD64D-B72C-4FF8-85BB-4AA899BC1DF5}" type="slidenum">
              <a:rPr lang="zh-CN" altLang="en-US" smtClean="0"/>
              <a:t>21</a:t>
            </a:fld>
            <a:endParaRPr lang="zh-CN" altLang="en-US"/>
          </a:p>
        </p:txBody>
      </p:sp>
    </p:spTree>
    <p:extLst>
      <p:ext uri="{BB962C8B-B14F-4D97-AF65-F5344CB8AC3E}">
        <p14:creationId xmlns:p14="http://schemas.microsoft.com/office/powerpoint/2010/main" val="3866072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F7CD64D-B72C-4FF8-85BB-4AA899BC1DF5}" type="slidenum">
              <a:rPr lang="zh-CN" altLang="en-US" smtClean="0"/>
              <a:t>22</a:t>
            </a:fld>
            <a:endParaRPr lang="zh-CN" altLang="en-US"/>
          </a:p>
        </p:txBody>
      </p:sp>
    </p:spTree>
    <p:extLst>
      <p:ext uri="{BB962C8B-B14F-4D97-AF65-F5344CB8AC3E}">
        <p14:creationId xmlns:p14="http://schemas.microsoft.com/office/powerpoint/2010/main" val="41594584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F7CD64D-B72C-4FF8-85BB-4AA899BC1DF5}" type="slidenum">
              <a:rPr lang="zh-CN" altLang="en-US" smtClean="0"/>
              <a:t>23</a:t>
            </a:fld>
            <a:endParaRPr lang="zh-CN" altLang="en-US"/>
          </a:p>
        </p:txBody>
      </p:sp>
    </p:spTree>
    <p:extLst>
      <p:ext uri="{BB962C8B-B14F-4D97-AF65-F5344CB8AC3E}">
        <p14:creationId xmlns:p14="http://schemas.microsoft.com/office/powerpoint/2010/main" val="31334354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xfrm>
            <a:off x="381000" y="685800"/>
            <a:ext cx="6096000" cy="3429000"/>
          </a:xfrm>
          <a:ln/>
        </p:spPr>
      </p:sp>
      <p:sp>
        <p:nvSpPr>
          <p:cNvPr id="39939" name="Rectangle 3"/>
          <p:cNvSpPr>
            <a:spLocks noGrp="1" noChangeArrowheads="1"/>
          </p:cNvSpPr>
          <p:nvPr>
            <p:ph type="body" idx="1"/>
          </p:nvPr>
        </p:nvSpPr>
        <p:spPr/>
        <p:txBody>
          <a:bodyPr/>
          <a:lstStyle/>
          <a:p>
            <a:endParaRPr lang="zh-CN" altLang="en-US"/>
          </a:p>
        </p:txBody>
      </p:sp>
    </p:spTree>
    <p:extLst>
      <p:ext uri="{BB962C8B-B14F-4D97-AF65-F5344CB8AC3E}">
        <p14:creationId xmlns:p14="http://schemas.microsoft.com/office/powerpoint/2010/main" val="33002945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F7CD64D-B72C-4FF8-85BB-4AA899BC1DF5}" type="slidenum">
              <a:rPr lang="zh-CN" altLang="en-US" smtClean="0"/>
              <a:t>25</a:t>
            </a:fld>
            <a:endParaRPr lang="zh-CN" altLang="en-US"/>
          </a:p>
        </p:txBody>
      </p:sp>
    </p:spTree>
    <p:extLst>
      <p:ext uri="{BB962C8B-B14F-4D97-AF65-F5344CB8AC3E}">
        <p14:creationId xmlns:p14="http://schemas.microsoft.com/office/powerpoint/2010/main" val="36105700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F7CD64D-B72C-4FF8-85BB-4AA899BC1DF5}" type="slidenum">
              <a:rPr lang="zh-CN" altLang="en-US" smtClean="0"/>
              <a:t>3</a:t>
            </a:fld>
            <a:endParaRPr lang="zh-CN" altLang="en-US"/>
          </a:p>
        </p:txBody>
      </p:sp>
    </p:spTree>
    <p:extLst>
      <p:ext uri="{BB962C8B-B14F-4D97-AF65-F5344CB8AC3E}">
        <p14:creationId xmlns:p14="http://schemas.microsoft.com/office/powerpoint/2010/main" val="5482685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F7CD64D-B72C-4FF8-85BB-4AA899BC1DF5}" type="slidenum">
              <a:rPr lang="zh-CN" altLang="en-US" smtClean="0"/>
              <a:t>4</a:t>
            </a:fld>
            <a:endParaRPr lang="zh-CN" altLang="en-US"/>
          </a:p>
        </p:txBody>
      </p:sp>
    </p:spTree>
    <p:extLst>
      <p:ext uri="{BB962C8B-B14F-4D97-AF65-F5344CB8AC3E}">
        <p14:creationId xmlns:p14="http://schemas.microsoft.com/office/powerpoint/2010/main" val="31192452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F7CD64D-B72C-4FF8-85BB-4AA899BC1DF5}" type="slidenum">
              <a:rPr lang="zh-CN" altLang="en-US" smtClean="0"/>
              <a:t>5</a:t>
            </a:fld>
            <a:endParaRPr lang="zh-CN" altLang="en-US"/>
          </a:p>
        </p:txBody>
      </p:sp>
    </p:spTree>
    <p:extLst>
      <p:ext uri="{BB962C8B-B14F-4D97-AF65-F5344CB8AC3E}">
        <p14:creationId xmlns:p14="http://schemas.microsoft.com/office/powerpoint/2010/main" val="36614067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F7CD64D-B72C-4FF8-85BB-4AA899BC1DF5}" type="slidenum">
              <a:rPr lang="zh-CN" altLang="en-US" smtClean="0"/>
              <a:t>6</a:t>
            </a:fld>
            <a:endParaRPr lang="zh-CN" altLang="en-US"/>
          </a:p>
        </p:txBody>
      </p:sp>
    </p:spTree>
    <p:extLst>
      <p:ext uri="{BB962C8B-B14F-4D97-AF65-F5344CB8AC3E}">
        <p14:creationId xmlns:p14="http://schemas.microsoft.com/office/powerpoint/2010/main" val="30794961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F7CD64D-B72C-4FF8-85BB-4AA899BC1DF5}" type="slidenum">
              <a:rPr lang="zh-CN" altLang="en-US" smtClean="0"/>
              <a:t>7</a:t>
            </a:fld>
            <a:endParaRPr lang="zh-CN" altLang="en-US"/>
          </a:p>
        </p:txBody>
      </p:sp>
    </p:spTree>
    <p:extLst>
      <p:ext uri="{BB962C8B-B14F-4D97-AF65-F5344CB8AC3E}">
        <p14:creationId xmlns:p14="http://schemas.microsoft.com/office/powerpoint/2010/main" val="3116892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F7CD64D-B72C-4FF8-85BB-4AA899BC1DF5}" type="slidenum">
              <a:rPr lang="zh-CN" altLang="en-US" smtClean="0"/>
              <a:t>8</a:t>
            </a:fld>
            <a:endParaRPr lang="zh-CN" altLang="en-US"/>
          </a:p>
        </p:txBody>
      </p:sp>
    </p:spTree>
    <p:extLst>
      <p:ext uri="{BB962C8B-B14F-4D97-AF65-F5344CB8AC3E}">
        <p14:creationId xmlns:p14="http://schemas.microsoft.com/office/powerpoint/2010/main" val="14765921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F7CD64D-B72C-4FF8-85BB-4AA899BC1DF5}" type="slidenum">
              <a:rPr lang="zh-CN" altLang="en-US" smtClean="0"/>
              <a:t>9</a:t>
            </a:fld>
            <a:endParaRPr lang="zh-CN" altLang="en-US"/>
          </a:p>
        </p:txBody>
      </p:sp>
    </p:spTree>
    <p:extLst>
      <p:ext uri="{BB962C8B-B14F-4D97-AF65-F5344CB8AC3E}">
        <p14:creationId xmlns:p14="http://schemas.microsoft.com/office/powerpoint/2010/main" val="40529951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1B3E24BF-67B8-48BD-9ABF-36DACBACC99B}" type="datetimeFigureOut">
              <a:rPr lang="zh-CN" altLang="en-US" smtClean="0"/>
              <a:t>2019/6/26 Wednesday</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1464AD9-C849-45B6-BBCC-5E990A5EEF54}" type="slidenum">
              <a:rPr lang="zh-CN" altLang="en-US" smtClean="0"/>
              <a:t>‹#›</a:t>
            </a:fld>
            <a:endParaRPr lang="zh-CN" altLang="en-US"/>
          </a:p>
        </p:txBody>
      </p:sp>
      <p:sp>
        <p:nvSpPr>
          <p:cNvPr id="5" name="文本占位符 5">
            <a:extLst>
              <a:ext uri="{FF2B5EF4-FFF2-40B4-BE49-F238E27FC236}">
                <a16:creationId xmlns:a16="http://schemas.microsoft.com/office/drawing/2014/main" id="{23B2872B-F186-4E69-BCD4-D47311DFBF47}"/>
              </a:ext>
            </a:extLst>
          </p:cNvPr>
          <p:cNvSpPr txBox="1">
            <a:spLocks/>
          </p:cNvSpPr>
          <p:nvPr userDrawn="1"/>
        </p:nvSpPr>
        <p:spPr>
          <a:xfrm>
            <a:off x="334963" y="2314559"/>
            <a:ext cx="11522075" cy="553998"/>
          </a:xfrm>
          <a:prstGeom prst="rect">
            <a:avLst/>
          </a:prstGeom>
        </p:spPr>
        <p:txBody>
          <a:bodyPr vert="horz" wrap="square" lIns="91440" tIns="45720" rIns="91440" bIns="45720" rtlCol="0">
            <a:sp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zh-CN" altLang="en-US" sz="3000" b="1">
                <a:solidFill>
                  <a:srgbClr val="F9F9F9"/>
                </a:solidFill>
                <a:latin typeface="微软雅黑" panose="020B0503020204020204" pitchFamily="34" charset="-122"/>
                <a:ea typeface="微软雅黑" panose="020B0503020204020204" pitchFamily="34" charset="-122"/>
                <a:cs typeface="+mn-ea"/>
                <a:sym typeface="+mn-lt"/>
              </a:rPr>
              <a:t>更多</a:t>
            </a:r>
            <a:r>
              <a:rPr lang="en-US" altLang="zh-CN" sz="3000" b="1">
                <a:solidFill>
                  <a:srgbClr val="F9F9F9"/>
                </a:solidFill>
                <a:latin typeface="微软雅黑" panose="020B0503020204020204" pitchFamily="34" charset="-122"/>
                <a:ea typeface="微软雅黑" panose="020B0503020204020204" pitchFamily="34" charset="-122"/>
                <a:cs typeface="+mn-ea"/>
                <a:sym typeface="+mn-lt"/>
              </a:rPr>
              <a:t>EHS</a:t>
            </a:r>
            <a:r>
              <a:rPr lang="zh-CN" altLang="en-US" sz="3000" b="1">
                <a:solidFill>
                  <a:srgbClr val="F9F9F9"/>
                </a:solidFill>
                <a:latin typeface="微软雅黑" panose="020B0503020204020204" pitchFamily="34" charset="-122"/>
                <a:ea typeface="微软雅黑" panose="020B0503020204020204" pitchFamily="34" charset="-122"/>
                <a:cs typeface="+mn-ea"/>
                <a:sym typeface="+mn-lt"/>
              </a:rPr>
              <a:t>独家精品资料，请咨询“安应管家”微信号：</a:t>
            </a:r>
            <a:r>
              <a:rPr lang="en-US" altLang="zh-CN" sz="3000" b="1">
                <a:solidFill>
                  <a:srgbClr val="F9F9F9"/>
                </a:solidFill>
                <a:latin typeface="微软雅黑" panose="020B0503020204020204" pitchFamily="34" charset="-122"/>
                <a:ea typeface="微软雅黑" panose="020B0503020204020204" pitchFamily="34" charset="-122"/>
                <a:cs typeface="+mn-ea"/>
                <a:sym typeface="+mn-lt"/>
              </a:rPr>
              <a:t>ansyingsj1</a:t>
            </a:r>
            <a:endParaRPr lang="en-US" altLang="en-US" sz="3000" b="1" dirty="0">
              <a:solidFill>
                <a:srgbClr val="F9F9F9"/>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1391099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userDrawn="1">
  <p:cSld name="标题幻灯片">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2D9C40CB-7051-4860-AD6B-4C1821A9C017}"/>
              </a:ext>
            </a:extLst>
          </p:cNvPr>
          <p:cNvSpPr/>
          <p:nvPr userDrawn="1"/>
        </p:nvSpPr>
        <p:spPr>
          <a:xfrm>
            <a:off x="0" y="3020219"/>
            <a:ext cx="12195175" cy="3832816"/>
          </a:xfrm>
          <a:prstGeom prst="rect">
            <a:avLst/>
          </a:prstGeom>
          <a:solidFill>
            <a:srgbClr val="2F5E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Arial"/>
              <a:ea typeface="微软雅黑"/>
              <a:cs typeface="+mn-cs"/>
            </a:endParaRPr>
          </a:p>
        </p:txBody>
      </p:sp>
      <p:sp>
        <p:nvSpPr>
          <p:cNvPr id="9801" name="副标题 2"/>
          <p:cNvSpPr>
            <a:spLocks noGrp="1"/>
          </p:cNvSpPr>
          <p:nvPr userDrawn="1">
            <p:ph type="subTitle" idx="1" hasCustomPrompt="1"/>
          </p:nvPr>
        </p:nvSpPr>
        <p:spPr>
          <a:xfrm>
            <a:off x="2825956" y="4432044"/>
            <a:ext cx="8695942" cy="558799"/>
          </a:xfrm>
        </p:spPr>
        <p:txBody>
          <a:bodyPr anchor="t">
            <a:normAutofit/>
          </a:bodyPr>
          <a:lstStyle>
            <a:lvl1pPr marL="0" indent="0" algn="r">
              <a:buNone/>
              <a:defRPr sz="1600">
                <a:solidFill>
                  <a:schemeClr val="tx1"/>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dirty="0"/>
              <a:t>Click to edit Master subtitle style</a:t>
            </a:r>
          </a:p>
        </p:txBody>
      </p:sp>
      <p:sp>
        <p:nvSpPr>
          <p:cNvPr id="9802" name="标题 1"/>
          <p:cNvSpPr>
            <a:spLocks noGrp="1"/>
          </p:cNvSpPr>
          <p:nvPr userDrawn="1">
            <p:ph type="ctrTitle" hasCustomPrompt="1"/>
          </p:nvPr>
        </p:nvSpPr>
        <p:spPr>
          <a:xfrm>
            <a:off x="2825957" y="1130301"/>
            <a:ext cx="8695942" cy="2810759"/>
          </a:xfrm>
        </p:spPr>
        <p:txBody>
          <a:bodyPr anchor="b">
            <a:normAutofit/>
          </a:bodyPr>
          <a:lstStyle>
            <a:lvl1pPr algn="r">
              <a:defRPr sz="4000">
                <a:solidFill>
                  <a:schemeClr val="tx1"/>
                </a:solidFill>
              </a:defRPr>
            </a:lvl1pPr>
          </a:lstStyle>
          <a:p>
            <a:r>
              <a:rPr lang="en-US" dirty="0"/>
              <a:t>Click to edit Master title style</a:t>
            </a:r>
            <a:endParaRPr lang="zh-CN" altLang="en-US" dirty="0"/>
          </a:p>
        </p:txBody>
      </p:sp>
      <p:sp>
        <p:nvSpPr>
          <p:cNvPr id="12" name="文本占位符 13"/>
          <p:cNvSpPr>
            <a:spLocks noGrp="1"/>
          </p:cNvSpPr>
          <p:nvPr userDrawn="1">
            <p:ph type="body" sz="quarter" idx="10" hasCustomPrompt="1"/>
          </p:nvPr>
        </p:nvSpPr>
        <p:spPr>
          <a:xfrm>
            <a:off x="6097587" y="5541559"/>
            <a:ext cx="5424311" cy="296271"/>
          </a:xfrm>
        </p:spPr>
        <p:txBody>
          <a:bodyPr vert="horz" anchor="ctr">
            <a:noAutofit/>
          </a:bodyPr>
          <a:lstStyle>
            <a:lvl1pPr marL="0" indent="0" algn="r">
              <a:buNone/>
              <a:defRPr sz="1400" b="0">
                <a:solidFill>
                  <a:schemeClr val="tx1"/>
                </a:solidFill>
              </a:defRPr>
            </a:lvl1pPr>
            <a:lvl2pPr marL="457177" indent="0">
              <a:buNone/>
              <a:defRPr/>
            </a:lvl2pPr>
            <a:lvl3pPr marL="914353" indent="0">
              <a:buNone/>
              <a:defRPr/>
            </a:lvl3pPr>
            <a:lvl4pPr marL="1371531" indent="0">
              <a:buNone/>
              <a:defRPr/>
            </a:lvl4pPr>
            <a:lvl5pPr marL="1828709" indent="0">
              <a:buNone/>
              <a:defRPr/>
            </a:lvl5pPr>
          </a:lstStyle>
          <a:p>
            <a:pPr lvl="0"/>
            <a:r>
              <a:rPr lang="en-US" altLang="zh-CN" dirty="0"/>
              <a:t>Signature</a:t>
            </a:r>
          </a:p>
        </p:txBody>
      </p:sp>
      <p:sp>
        <p:nvSpPr>
          <p:cNvPr id="13" name="文本占位符 13"/>
          <p:cNvSpPr>
            <a:spLocks noGrp="1"/>
          </p:cNvSpPr>
          <p:nvPr userDrawn="1">
            <p:ph type="body" sz="quarter" idx="11" hasCustomPrompt="1"/>
          </p:nvPr>
        </p:nvSpPr>
        <p:spPr>
          <a:xfrm>
            <a:off x="6097587" y="5837830"/>
            <a:ext cx="5424311" cy="296271"/>
          </a:xfrm>
        </p:spPr>
        <p:txBody>
          <a:bodyPr vert="horz" anchor="ctr">
            <a:noAutofit/>
          </a:bodyPr>
          <a:lstStyle>
            <a:lvl1pPr marL="0" indent="0" algn="r">
              <a:buNone/>
              <a:defRPr sz="1400" b="0">
                <a:solidFill>
                  <a:schemeClr val="tx1"/>
                </a:solidFill>
              </a:defRPr>
            </a:lvl1pPr>
            <a:lvl2pPr marL="457177" indent="0">
              <a:buNone/>
              <a:defRPr/>
            </a:lvl2pPr>
            <a:lvl3pPr marL="914353" indent="0">
              <a:buNone/>
              <a:defRPr/>
            </a:lvl3pPr>
            <a:lvl4pPr marL="1371531" indent="0">
              <a:buNone/>
              <a:defRPr/>
            </a:lvl4pPr>
            <a:lvl5pPr marL="1828709" indent="0">
              <a:buNone/>
              <a:defRPr/>
            </a:lvl5pPr>
          </a:lstStyle>
          <a:p>
            <a:pPr lvl="0"/>
            <a:r>
              <a:rPr lang="en-US" altLang="zh-CN" dirty="0"/>
              <a:t>Date</a:t>
            </a:r>
            <a:endParaRPr lang="zh-CN" altLang="en-US" dirty="0"/>
          </a:p>
        </p:txBody>
      </p:sp>
      <p:grpSp>
        <p:nvGrpSpPr>
          <p:cNvPr id="14" name="组合 13">
            <a:extLst>
              <a:ext uri="{FF2B5EF4-FFF2-40B4-BE49-F238E27FC236}">
                <a16:creationId xmlns:a16="http://schemas.microsoft.com/office/drawing/2014/main" id="{744F55E1-EA9E-4A0C-A52D-00D51629A142}"/>
              </a:ext>
            </a:extLst>
          </p:cNvPr>
          <p:cNvGrpSpPr/>
          <p:nvPr userDrawn="1"/>
        </p:nvGrpSpPr>
        <p:grpSpPr>
          <a:xfrm>
            <a:off x="2427920" y="2009922"/>
            <a:ext cx="1448177" cy="919162"/>
            <a:chOff x="8726488" y="1998663"/>
            <a:chExt cx="1447800" cy="919162"/>
          </a:xfrm>
          <a:solidFill>
            <a:srgbClr val="00B0F0"/>
          </a:solidFill>
        </p:grpSpPr>
        <p:sp>
          <p:nvSpPr>
            <p:cNvPr id="9" name="Freeform 8">
              <a:extLst>
                <a:ext uri="{FF2B5EF4-FFF2-40B4-BE49-F238E27FC236}">
                  <a16:creationId xmlns:a16="http://schemas.microsoft.com/office/drawing/2014/main" id="{EC7A4703-2FCA-4645-A5E6-16EC96543AD7}"/>
                </a:ext>
              </a:extLst>
            </p:cNvPr>
            <p:cNvSpPr>
              <a:spLocks/>
            </p:cNvSpPr>
            <p:nvPr userDrawn="1"/>
          </p:nvSpPr>
          <p:spPr bwMode="auto">
            <a:xfrm>
              <a:off x="8726488" y="2257425"/>
              <a:ext cx="849312" cy="654050"/>
            </a:xfrm>
            <a:custGeom>
              <a:avLst/>
              <a:gdLst>
                <a:gd name="T0" fmla="*/ 256 w 256"/>
                <a:gd name="T1" fmla="*/ 197 h 197"/>
                <a:gd name="T2" fmla="*/ 170 w 256"/>
                <a:gd name="T3" fmla="*/ 17 h 197"/>
                <a:gd name="T4" fmla="*/ 73 w 256"/>
                <a:gd name="T5" fmla="*/ 36 h 197"/>
                <a:gd name="T6" fmla="*/ 167 w 256"/>
                <a:gd name="T7" fmla="*/ 182 h 197"/>
                <a:gd name="T8" fmla="*/ 256 w 256"/>
                <a:gd name="T9" fmla="*/ 197 h 197"/>
              </a:gdLst>
              <a:ahLst/>
              <a:cxnLst>
                <a:cxn ang="0">
                  <a:pos x="T0" y="T1"/>
                </a:cxn>
                <a:cxn ang="0">
                  <a:pos x="T2" y="T3"/>
                </a:cxn>
                <a:cxn ang="0">
                  <a:pos x="T4" y="T5"/>
                </a:cxn>
                <a:cxn ang="0">
                  <a:pos x="T6" y="T7"/>
                </a:cxn>
                <a:cxn ang="0">
                  <a:pos x="T8" y="T9"/>
                </a:cxn>
              </a:cxnLst>
              <a:rect l="0" t="0" r="r" b="b"/>
              <a:pathLst>
                <a:path w="256" h="197">
                  <a:moveTo>
                    <a:pt x="256" y="197"/>
                  </a:moveTo>
                  <a:cubicBezTo>
                    <a:pt x="256" y="197"/>
                    <a:pt x="234" y="50"/>
                    <a:pt x="170" y="17"/>
                  </a:cubicBezTo>
                  <a:cubicBezTo>
                    <a:pt x="147" y="4"/>
                    <a:pt x="102" y="0"/>
                    <a:pt x="73" y="36"/>
                  </a:cubicBezTo>
                  <a:cubicBezTo>
                    <a:pt x="0" y="125"/>
                    <a:pt x="70" y="187"/>
                    <a:pt x="167" y="182"/>
                  </a:cubicBezTo>
                  <a:cubicBezTo>
                    <a:pt x="204" y="181"/>
                    <a:pt x="256" y="197"/>
                    <a:pt x="256" y="19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000000"/>
                </a:solidFill>
                <a:effectLst/>
                <a:uLnTx/>
                <a:uFillTx/>
                <a:latin typeface="Arial"/>
                <a:ea typeface="微软雅黑"/>
                <a:cs typeface="+mn-cs"/>
              </a:endParaRPr>
            </a:p>
          </p:txBody>
        </p:sp>
        <p:sp>
          <p:nvSpPr>
            <p:cNvPr id="10" name="Freeform 9">
              <a:extLst>
                <a:ext uri="{FF2B5EF4-FFF2-40B4-BE49-F238E27FC236}">
                  <a16:creationId xmlns:a16="http://schemas.microsoft.com/office/drawing/2014/main" id="{5A35C018-D451-4883-BDD8-6D65D7A1640F}"/>
                </a:ext>
              </a:extLst>
            </p:cNvPr>
            <p:cNvSpPr>
              <a:spLocks/>
            </p:cNvSpPr>
            <p:nvPr userDrawn="1"/>
          </p:nvSpPr>
          <p:spPr bwMode="auto">
            <a:xfrm>
              <a:off x="9280525" y="1998663"/>
              <a:ext cx="481012" cy="541337"/>
            </a:xfrm>
            <a:custGeom>
              <a:avLst/>
              <a:gdLst>
                <a:gd name="T0" fmla="*/ 91 w 145"/>
                <a:gd name="T1" fmla="*/ 163 h 163"/>
                <a:gd name="T2" fmla="*/ 130 w 145"/>
                <a:gd name="T3" fmla="*/ 38 h 163"/>
                <a:gd name="T4" fmla="*/ 75 w 145"/>
                <a:gd name="T5" fmla="*/ 5 h 163"/>
                <a:gd name="T6" fmla="*/ 55 w 145"/>
                <a:gd name="T7" fmla="*/ 116 h 163"/>
                <a:gd name="T8" fmla="*/ 91 w 145"/>
                <a:gd name="T9" fmla="*/ 163 h 163"/>
              </a:gdLst>
              <a:ahLst/>
              <a:cxnLst>
                <a:cxn ang="0">
                  <a:pos x="T0" y="T1"/>
                </a:cxn>
                <a:cxn ang="0">
                  <a:pos x="T2" y="T3"/>
                </a:cxn>
                <a:cxn ang="0">
                  <a:pos x="T4" y="T5"/>
                </a:cxn>
                <a:cxn ang="0">
                  <a:pos x="T6" y="T7"/>
                </a:cxn>
                <a:cxn ang="0">
                  <a:pos x="T8" y="T9"/>
                </a:cxn>
              </a:cxnLst>
              <a:rect l="0" t="0" r="r" b="b"/>
              <a:pathLst>
                <a:path w="145" h="163">
                  <a:moveTo>
                    <a:pt x="91" y="163"/>
                  </a:moveTo>
                  <a:cubicBezTo>
                    <a:pt x="91" y="163"/>
                    <a:pt x="145" y="82"/>
                    <a:pt x="130" y="38"/>
                  </a:cubicBezTo>
                  <a:cubicBezTo>
                    <a:pt x="124" y="22"/>
                    <a:pt x="104" y="0"/>
                    <a:pt x="75" y="5"/>
                  </a:cubicBezTo>
                  <a:cubicBezTo>
                    <a:pt x="0" y="15"/>
                    <a:pt x="6" y="75"/>
                    <a:pt x="55" y="116"/>
                  </a:cubicBezTo>
                  <a:cubicBezTo>
                    <a:pt x="73" y="132"/>
                    <a:pt x="91" y="163"/>
                    <a:pt x="91" y="163"/>
                  </a:cubicBezTo>
                  <a:close/>
                </a:path>
              </a:pathLst>
            </a:custGeom>
            <a:solidFill>
              <a:srgbClr val="2F5E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000000"/>
                </a:solidFill>
                <a:effectLst/>
                <a:uLnTx/>
                <a:uFillTx/>
                <a:latin typeface="Arial"/>
                <a:ea typeface="微软雅黑"/>
                <a:cs typeface="+mn-cs"/>
              </a:endParaRPr>
            </a:p>
          </p:txBody>
        </p:sp>
        <p:sp>
          <p:nvSpPr>
            <p:cNvPr id="11" name="Freeform 10">
              <a:extLst>
                <a:ext uri="{FF2B5EF4-FFF2-40B4-BE49-F238E27FC236}">
                  <a16:creationId xmlns:a16="http://schemas.microsoft.com/office/drawing/2014/main" id="{85A58F25-4FF5-4112-8C15-3432E67C676F}"/>
                </a:ext>
              </a:extLst>
            </p:cNvPr>
            <p:cNvSpPr>
              <a:spLocks/>
            </p:cNvSpPr>
            <p:nvPr userDrawn="1"/>
          </p:nvSpPr>
          <p:spPr bwMode="auto">
            <a:xfrm>
              <a:off x="9602788" y="2379663"/>
              <a:ext cx="571500" cy="538162"/>
            </a:xfrm>
            <a:custGeom>
              <a:avLst/>
              <a:gdLst>
                <a:gd name="T0" fmla="*/ 15 w 172"/>
                <a:gd name="T1" fmla="*/ 162 h 162"/>
                <a:gd name="T2" fmla="*/ 36 w 172"/>
                <a:gd name="T3" fmla="*/ 28 h 162"/>
                <a:gd name="T4" fmla="*/ 105 w 172"/>
                <a:gd name="T5" fmla="*/ 15 h 162"/>
                <a:gd name="T6" fmla="*/ 72 w 172"/>
                <a:gd name="T7" fmla="*/ 130 h 162"/>
                <a:gd name="T8" fmla="*/ 15 w 172"/>
                <a:gd name="T9" fmla="*/ 162 h 162"/>
              </a:gdLst>
              <a:ahLst/>
              <a:cxnLst>
                <a:cxn ang="0">
                  <a:pos x="T0" y="T1"/>
                </a:cxn>
                <a:cxn ang="0">
                  <a:pos x="T2" y="T3"/>
                </a:cxn>
                <a:cxn ang="0">
                  <a:pos x="T4" y="T5"/>
                </a:cxn>
                <a:cxn ang="0">
                  <a:pos x="T6" y="T7"/>
                </a:cxn>
                <a:cxn ang="0">
                  <a:pos x="T8" y="T9"/>
                </a:cxn>
              </a:cxnLst>
              <a:rect l="0" t="0" r="r" b="b"/>
              <a:pathLst>
                <a:path w="172" h="162">
                  <a:moveTo>
                    <a:pt x="15" y="162"/>
                  </a:moveTo>
                  <a:cubicBezTo>
                    <a:pt x="15" y="162"/>
                    <a:pt x="0" y="65"/>
                    <a:pt x="36" y="28"/>
                  </a:cubicBezTo>
                  <a:cubicBezTo>
                    <a:pt x="49" y="14"/>
                    <a:pt x="78" y="0"/>
                    <a:pt x="105" y="15"/>
                  </a:cubicBezTo>
                  <a:cubicBezTo>
                    <a:pt x="172" y="52"/>
                    <a:pt x="138" y="108"/>
                    <a:pt x="72" y="130"/>
                  </a:cubicBezTo>
                  <a:cubicBezTo>
                    <a:pt x="47" y="138"/>
                    <a:pt x="15" y="162"/>
                    <a:pt x="1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000000"/>
                </a:solidFill>
                <a:effectLst/>
                <a:uLnTx/>
                <a:uFillTx/>
                <a:latin typeface="Arial"/>
                <a:ea typeface="微软雅黑"/>
                <a:cs typeface="+mn-cs"/>
              </a:endParaRPr>
            </a:p>
          </p:txBody>
        </p:sp>
      </p:grpSp>
      <p:pic>
        <p:nvPicPr>
          <p:cNvPr id="18" name="图片 17">
            <a:extLst>
              <a:ext uri="{FF2B5EF4-FFF2-40B4-BE49-F238E27FC236}">
                <a16:creationId xmlns:a16="http://schemas.microsoft.com/office/drawing/2014/main" id="{4B0EABB8-240F-4454-A61F-53A9C783FF4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53756" y="3941059"/>
            <a:ext cx="3810992" cy="1866900"/>
          </a:xfrm>
          <a:prstGeom prst="rect">
            <a:avLst/>
          </a:prstGeom>
        </p:spPr>
      </p:pic>
    </p:spTree>
    <p:extLst>
      <p:ext uri="{BB962C8B-B14F-4D97-AF65-F5344CB8AC3E}">
        <p14:creationId xmlns:p14="http://schemas.microsoft.com/office/powerpoint/2010/main" val="197401803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1"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759" y="274638"/>
            <a:ext cx="10975658"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609759" y="1600201"/>
            <a:ext cx="10975658"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09759" y="6356351"/>
            <a:ext cx="284554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3E24BF-67B8-48BD-9ABF-36DACBACC99B}" type="datetimeFigureOut">
              <a:rPr lang="zh-CN" altLang="en-US" smtClean="0"/>
              <a:t>2019/6/26 Wednesday</a:t>
            </a:fld>
            <a:endParaRPr lang="zh-CN" altLang="en-US"/>
          </a:p>
        </p:txBody>
      </p:sp>
      <p:sp>
        <p:nvSpPr>
          <p:cNvPr id="5" name="页脚占位符 4"/>
          <p:cNvSpPr>
            <a:spLocks noGrp="1"/>
          </p:cNvSpPr>
          <p:nvPr>
            <p:ph type="ftr" sz="quarter" idx="3"/>
          </p:nvPr>
        </p:nvSpPr>
        <p:spPr>
          <a:xfrm>
            <a:off x="4166685" y="6356351"/>
            <a:ext cx="386180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9875" y="6356351"/>
            <a:ext cx="284554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464AD9-C849-45B6-BBCC-5E990A5EEF54}" type="slidenum">
              <a:rPr lang="zh-CN" altLang="en-US" smtClean="0"/>
              <a:t>‹#›</a:t>
            </a:fld>
            <a:endParaRPr lang="zh-CN" altLang="en-US"/>
          </a:p>
        </p:txBody>
      </p:sp>
    </p:spTree>
    <p:extLst>
      <p:ext uri="{BB962C8B-B14F-4D97-AF65-F5344CB8AC3E}">
        <p14:creationId xmlns:p14="http://schemas.microsoft.com/office/powerpoint/2010/main" val="1524027041"/>
      </p:ext>
    </p:extLst>
  </p:cSld>
  <p:clrMap bg1="lt1" tx1="dk1" bg2="lt2" tx2="dk2" accent1="accent1" accent2="accent2" accent3="accent3" accent4="accent4" accent5="accent5" accent6="accent6" hlink="hlink" folHlink="folHlink"/>
  <p:sldLayoutIdLst>
    <p:sldLayoutId id="2147483655"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70099" y="2"/>
            <a:ext cx="10853389" cy="1028699"/>
          </a:xfrm>
          <a:prstGeom prst="rect">
            <a:avLst/>
          </a:prstGeom>
        </p:spPr>
        <p:txBody>
          <a:bodyPr vert="horz" lIns="91440" tIns="45720" rIns="91440" bIns="45720" rtlCol="0" anchor="b">
            <a:normAutofit/>
          </a:bodyPr>
          <a:lstStyle/>
          <a:p>
            <a:r>
              <a:rPr lang="en-US" altLang="zh-CN" dirty="0"/>
              <a:t>Click to edit Master title style</a:t>
            </a:r>
            <a:endParaRPr lang="zh-CN" altLang="en-US" dirty="0"/>
          </a:p>
        </p:txBody>
      </p:sp>
      <p:sp>
        <p:nvSpPr>
          <p:cNvPr id="3" name="文本占位符 2"/>
          <p:cNvSpPr>
            <a:spLocks noGrp="1"/>
          </p:cNvSpPr>
          <p:nvPr>
            <p:ph type="body" idx="1"/>
          </p:nvPr>
        </p:nvSpPr>
        <p:spPr>
          <a:xfrm>
            <a:off x="670099" y="1123951"/>
            <a:ext cx="10853389" cy="5019675"/>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zh-CN" altLang="en-US" dirty="0"/>
          </a:p>
        </p:txBody>
      </p:sp>
      <p:sp>
        <p:nvSpPr>
          <p:cNvPr id="8" name="日期占位符 3">
            <a:extLst>
              <a:ext uri="{FF2B5EF4-FFF2-40B4-BE49-F238E27FC236}">
                <a16:creationId xmlns:a16="http://schemas.microsoft.com/office/drawing/2014/main" id="{04388434-9949-479C-A9C3-67A953F6A939}"/>
              </a:ext>
            </a:extLst>
          </p:cNvPr>
          <p:cNvSpPr>
            <a:spLocks noGrp="1"/>
          </p:cNvSpPr>
          <p:nvPr>
            <p:ph type="dt" sz="half" idx="2"/>
          </p:nvPr>
        </p:nvSpPr>
        <p:spPr>
          <a:xfrm>
            <a:off x="5403139" y="6240464"/>
            <a:ext cx="1388898" cy="206381"/>
          </a:xfrm>
          <a:prstGeom prst="rect">
            <a:avLst/>
          </a:prstGeom>
        </p:spPr>
        <p:txBody>
          <a:bodyPr vert="horz" lIns="91440" tIns="45720" rIns="91440" bIns="45720" rtlCol="0" anchor="ctr"/>
          <a:lstStyle>
            <a:lvl1pPr algn="ctr">
              <a:defRPr sz="1000">
                <a:solidFill>
                  <a:schemeClr val="tx1">
                    <a:lumMod val="50000"/>
                    <a:lumOff val="50000"/>
                  </a:schemeClr>
                </a:solidFill>
              </a:defRPr>
            </a:lvl1pPr>
          </a:lstStyle>
          <a:p>
            <a:endParaRPr lang="zh-CN" altLang="en-US">
              <a:solidFill>
                <a:srgbClr val="000000">
                  <a:lumMod val="50000"/>
                  <a:lumOff val="50000"/>
                </a:srgbClr>
              </a:solidFill>
            </a:endParaRPr>
          </a:p>
        </p:txBody>
      </p:sp>
      <p:sp>
        <p:nvSpPr>
          <p:cNvPr id="9" name="页脚占位符 4">
            <a:extLst>
              <a:ext uri="{FF2B5EF4-FFF2-40B4-BE49-F238E27FC236}">
                <a16:creationId xmlns:a16="http://schemas.microsoft.com/office/drawing/2014/main" id="{50A5656E-7A33-4865-A262-1F96263BAA16}"/>
              </a:ext>
            </a:extLst>
          </p:cNvPr>
          <p:cNvSpPr>
            <a:spLocks noGrp="1"/>
          </p:cNvSpPr>
          <p:nvPr>
            <p:ph type="ftr" sz="quarter" idx="3"/>
          </p:nvPr>
        </p:nvSpPr>
        <p:spPr>
          <a:xfrm>
            <a:off x="670099" y="6240464"/>
            <a:ext cx="4141279" cy="206381"/>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r>
              <a:rPr lang="zh-CN" altLang="en-US">
                <a:solidFill>
                  <a:srgbClr val="000000">
                    <a:lumMod val="50000"/>
                    <a:lumOff val="50000"/>
                  </a:srgbClr>
                </a:solidFill>
              </a:rPr>
              <a:t>请在插入菜单</a:t>
            </a:r>
            <a:r>
              <a:rPr lang="en-US" altLang="zh-CN">
                <a:solidFill>
                  <a:srgbClr val="000000">
                    <a:lumMod val="50000"/>
                    <a:lumOff val="50000"/>
                  </a:srgbClr>
                </a:solidFill>
              </a:rPr>
              <a:t>—</a:t>
            </a:r>
            <a:r>
              <a:rPr lang="zh-CN" altLang="en-US">
                <a:solidFill>
                  <a:srgbClr val="000000">
                    <a:lumMod val="50000"/>
                    <a:lumOff val="50000"/>
                  </a:srgbClr>
                </a:solidFill>
              </a:rPr>
              <a:t>页眉和页脚中修改此文本</a:t>
            </a:r>
            <a:endParaRPr lang="zh-CN" altLang="en-US" dirty="0">
              <a:solidFill>
                <a:srgbClr val="000000">
                  <a:lumMod val="50000"/>
                  <a:lumOff val="50000"/>
                </a:srgbClr>
              </a:solidFill>
            </a:endParaRPr>
          </a:p>
        </p:txBody>
      </p:sp>
      <p:sp>
        <p:nvSpPr>
          <p:cNvPr id="10" name="灯片编号占位符 5">
            <a:extLst>
              <a:ext uri="{FF2B5EF4-FFF2-40B4-BE49-F238E27FC236}">
                <a16:creationId xmlns:a16="http://schemas.microsoft.com/office/drawing/2014/main" id="{5BF52F79-380E-4278-8B67-588AFE5840F9}"/>
              </a:ext>
            </a:extLst>
          </p:cNvPr>
          <p:cNvSpPr>
            <a:spLocks noGrp="1"/>
          </p:cNvSpPr>
          <p:nvPr>
            <p:ph type="sldNum" sz="quarter" idx="4"/>
          </p:nvPr>
        </p:nvSpPr>
        <p:spPr>
          <a:xfrm>
            <a:off x="8612841" y="6240464"/>
            <a:ext cx="2910646" cy="206381"/>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5DD3DB80-B894-403A-B48E-6FDC1A72010E}" type="slidenum">
              <a:rPr lang="zh-CN" altLang="en-US" smtClean="0">
                <a:solidFill>
                  <a:srgbClr val="000000">
                    <a:lumMod val="50000"/>
                    <a:lumOff val="50000"/>
                  </a:srgbClr>
                </a:solidFill>
              </a:rPr>
              <a:pPr/>
              <a:t>‹#›</a:t>
            </a:fld>
            <a:endParaRPr lang="zh-CN" altLang="en-US">
              <a:solidFill>
                <a:srgbClr val="000000">
                  <a:lumMod val="50000"/>
                  <a:lumOff val="50000"/>
                </a:srgbClr>
              </a:solidFill>
            </a:endParaRPr>
          </a:p>
        </p:txBody>
      </p:sp>
    </p:spTree>
    <p:extLst>
      <p:ext uri="{BB962C8B-B14F-4D97-AF65-F5344CB8AC3E}">
        <p14:creationId xmlns:p14="http://schemas.microsoft.com/office/powerpoint/2010/main" val="3553465340"/>
      </p:ext>
    </p:extLst>
  </p:cSld>
  <p:clrMap bg1="lt1" tx1="dk1" bg2="lt2" tx2="dk2" accent1="accent1" accent2="accent2" accent3="accent3" accent4="accent4" accent5="accent5" accent6="accent6" hlink="hlink" folHlink="folHlink"/>
  <p:sldLayoutIdLst>
    <p:sldLayoutId id="2147483661" r:id="rId1"/>
  </p:sldLayoutIdLst>
  <p:hf hdr="0" dt="0"/>
  <p:txStyles>
    <p:titleStyle>
      <a:lvl1pPr algn="l" defTabSz="914354" rtl="0" eaLnBrk="1" latinLnBrk="0" hangingPunct="1">
        <a:lnSpc>
          <a:spcPct val="90000"/>
        </a:lnSpc>
        <a:spcBef>
          <a:spcPct val="0"/>
        </a:spcBef>
        <a:buNone/>
        <a:defRPr sz="2800" b="1" kern="1200">
          <a:solidFill>
            <a:schemeClr val="tx1"/>
          </a:solidFill>
          <a:latin typeface="+mj-lt"/>
          <a:ea typeface="+mj-ea"/>
          <a:cs typeface="+mj-cs"/>
        </a:defRPr>
      </a:lvl1pPr>
    </p:titleStyle>
    <p:bodyStyle>
      <a:lvl1pPr marL="228589" indent="-228589" algn="l" defTabSz="914354"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766" indent="-228589" algn="l" defTabSz="914354"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2942" indent="-228589" algn="l" defTabSz="914354"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120" indent="-228589" algn="l" defTabSz="914354"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298" indent="-228589" algn="l" defTabSz="914354"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22">
          <p15:clr>
            <a:srgbClr val="F26B43"/>
          </p15:clr>
        </p15:guide>
        <p15:guide id="2" pos="7257">
          <p15:clr>
            <a:srgbClr val="F26B43"/>
          </p15:clr>
        </p15:guide>
        <p15:guide id="3" orient="horz" pos="648">
          <p15:clr>
            <a:srgbClr val="F26B43"/>
          </p15:clr>
        </p15:guide>
        <p15:guide id="4" orient="horz" pos="712">
          <p15:clr>
            <a:srgbClr val="F26B43"/>
          </p15:clr>
        </p15:guide>
        <p15:guide id="5" orient="horz" pos="3931">
          <p15:clr>
            <a:srgbClr val="F26B43"/>
          </p15:clr>
        </p15:guide>
        <p15:guide id="6" orient="horz" pos="3866">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759" y="274638"/>
            <a:ext cx="10975658"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609759" y="1600202"/>
            <a:ext cx="10975658"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09759" y="6356352"/>
            <a:ext cx="284554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solidFill>
                  <a:prstClr val="black">
                    <a:tint val="75000"/>
                  </a:prstClr>
                </a:solidFill>
              </a:rPr>
              <a:pPr/>
              <a:t>2019/6/26 Wednesday</a:t>
            </a:fld>
            <a:endParaRPr lang="zh-CN" altLang="en-US">
              <a:solidFill>
                <a:prstClr val="black">
                  <a:tint val="75000"/>
                </a:prstClr>
              </a:solidFill>
            </a:endParaRPr>
          </a:p>
        </p:txBody>
      </p:sp>
      <p:sp>
        <p:nvSpPr>
          <p:cNvPr id="5" name="页脚占位符 4"/>
          <p:cNvSpPr>
            <a:spLocks noGrp="1"/>
          </p:cNvSpPr>
          <p:nvPr>
            <p:ph type="ftr" sz="quarter" idx="3"/>
          </p:nvPr>
        </p:nvSpPr>
        <p:spPr>
          <a:xfrm>
            <a:off x="4166685" y="6356352"/>
            <a:ext cx="386180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8739875" y="6356352"/>
            <a:ext cx="284554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158665284"/>
      </p:ext>
    </p:extLst>
  </p:cSld>
  <p:clrMap bg1="lt1" tx1="dk1" bg2="lt2" tx2="dk2" accent1="accent1" accent2="accent2" accent3="accent3" accent4="accent4" accent5="accent5" accent6="accent6" hlink="hlink" folHlink="folHlink"/>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a:xfrm>
            <a:off x="2825957" y="1698361"/>
            <a:ext cx="8695942" cy="2810759"/>
          </a:xfrm>
        </p:spPr>
        <p:txBody>
          <a:bodyPr/>
          <a:lstStyle/>
          <a:p>
            <a:br>
              <a:rPr lang="en-US" altLang="zh-CN" dirty="0"/>
            </a:br>
            <a:r>
              <a:rPr lang="zh-CN" altLang="en-US" sz="6000" dirty="0">
                <a:solidFill>
                  <a:schemeClr val="bg1"/>
                </a:solidFill>
              </a:rPr>
              <a:t>企业环保管理概述</a:t>
            </a:r>
            <a:br>
              <a:rPr lang="zh-CN" altLang="en-US" sz="6000" dirty="0">
                <a:solidFill>
                  <a:schemeClr val="bg1"/>
                </a:solidFill>
              </a:rPr>
            </a:br>
            <a:endParaRPr lang="zh-CN" altLang="en-US" dirty="0">
              <a:solidFill>
                <a:schemeClr val="bg1"/>
              </a:solidFill>
            </a:endParaRPr>
          </a:p>
        </p:txBody>
      </p:sp>
      <p:sp>
        <p:nvSpPr>
          <p:cNvPr id="14" name="文本框 13">
            <a:extLst>
              <a:ext uri="{FF2B5EF4-FFF2-40B4-BE49-F238E27FC236}">
                <a16:creationId xmlns:a16="http://schemas.microsoft.com/office/drawing/2014/main" id="{7CE86402-E862-4293-BD98-6B3440497C13}"/>
              </a:ext>
            </a:extLst>
          </p:cNvPr>
          <p:cNvSpPr txBox="1"/>
          <p:nvPr/>
        </p:nvSpPr>
        <p:spPr>
          <a:xfrm>
            <a:off x="783804" y="739784"/>
            <a:ext cx="1322930" cy="476360"/>
          </a:xfrm>
          <a:prstGeom prst="rect">
            <a:avLst/>
          </a:prstGeom>
          <a:noFill/>
        </p:spPr>
        <p:txBody>
          <a:bodyPr wrap="none" rtlCol="0">
            <a:prstTxWarp prst="textPlain">
              <a:avLst/>
            </a:prstTxWarp>
            <a:spAutoFit/>
          </a:bodyPr>
          <a:lstStyle/>
          <a:p>
            <a:r>
              <a:rPr lang="en-US" altLang="zh-CN" sz="9600" dirty="0">
                <a:solidFill>
                  <a:srgbClr val="2F5EB0"/>
                </a:solidFill>
                <a:latin typeface="Impact" panose="020B0806030902050204" pitchFamily="34" charset="0"/>
                <a:ea typeface="微软雅黑"/>
              </a:rPr>
              <a:t>20XX</a:t>
            </a:r>
            <a:endParaRPr lang="zh-CN" altLang="en-US" sz="9600" dirty="0">
              <a:solidFill>
                <a:srgbClr val="2F5EB0"/>
              </a:solidFill>
              <a:latin typeface="Impact" panose="020B0806030902050204" pitchFamily="34" charset="0"/>
              <a:ea typeface="微软雅黑"/>
            </a:endParaRPr>
          </a:p>
        </p:txBody>
      </p:sp>
    </p:spTree>
    <p:extLst>
      <p:ext uri="{BB962C8B-B14F-4D97-AF65-F5344CB8AC3E}">
        <p14:creationId xmlns:p14="http://schemas.microsoft.com/office/powerpoint/2010/main" val="2114729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空心弧 3"/>
          <p:cNvSpPr/>
          <p:nvPr/>
        </p:nvSpPr>
        <p:spPr>
          <a:xfrm>
            <a:off x="3472208" y="924401"/>
            <a:ext cx="5393633" cy="5393633"/>
          </a:xfrm>
          <a:prstGeom prst="blockArc">
            <a:avLst>
              <a:gd name="adj1" fmla="val 11880000"/>
              <a:gd name="adj2" fmla="val 16200000"/>
              <a:gd name="adj3" fmla="val 4643"/>
            </a:avLst>
          </a:prstGeom>
          <a:solidFill>
            <a:srgbClr val="2F5EB0"/>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sp>
      <p:sp>
        <p:nvSpPr>
          <p:cNvPr id="5" name="空心弧 4"/>
          <p:cNvSpPr/>
          <p:nvPr/>
        </p:nvSpPr>
        <p:spPr>
          <a:xfrm>
            <a:off x="3472208" y="924401"/>
            <a:ext cx="5393633" cy="5393633"/>
          </a:xfrm>
          <a:prstGeom prst="blockArc">
            <a:avLst>
              <a:gd name="adj1" fmla="val 7560000"/>
              <a:gd name="adj2" fmla="val 11880000"/>
              <a:gd name="adj3" fmla="val 4643"/>
            </a:avLst>
          </a:prstGeom>
          <a:solidFill>
            <a:srgbClr val="2F5EB0"/>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sp>
      <p:sp>
        <p:nvSpPr>
          <p:cNvPr id="6" name="空心弧 5"/>
          <p:cNvSpPr/>
          <p:nvPr/>
        </p:nvSpPr>
        <p:spPr>
          <a:xfrm>
            <a:off x="3472208" y="924401"/>
            <a:ext cx="5393633" cy="5393633"/>
          </a:xfrm>
          <a:prstGeom prst="blockArc">
            <a:avLst>
              <a:gd name="adj1" fmla="val 3240000"/>
              <a:gd name="adj2" fmla="val 7560000"/>
              <a:gd name="adj3" fmla="val 4643"/>
            </a:avLst>
          </a:prstGeom>
          <a:solidFill>
            <a:srgbClr val="2F5EB0"/>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sp>
      <p:sp>
        <p:nvSpPr>
          <p:cNvPr id="7" name="空心弧 6"/>
          <p:cNvSpPr/>
          <p:nvPr/>
        </p:nvSpPr>
        <p:spPr>
          <a:xfrm>
            <a:off x="3472208" y="924401"/>
            <a:ext cx="5393633" cy="5393633"/>
          </a:xfrm>
          <a:prstGeom prst="blockArc">
            <a:avLst>
              <a:gd name="adj1" fmla="val 20520000"/>
              <a:gd name="adj2" fmla="val 3240000"/>
              <a:gd name="adj3" fmla="val 4643"/>
            </a:avLst>
          </a:prstGeom>
          <a:solidFill>
            <a:srgbClr val="2F5EB0"/>
          </a:solidFill>
          <a:ln w="19050">
            <a:solidFill>
              <a:srgbClr val="FDFDFD"/>
            </a:solidFill>
          </a:ln>
        </p:spPr>
        <p:style>
          <a:lnRef idx="0">
            <a:scrgbClr r="0" g="0" b="0"/>
          </a:lnRef>
          <a:fillRef idx="1">
            <a:scrgbClr r="0" g="0" b="0"/>
          </a:fillRef>
          <a:effectRef idx="0">
            <a:schemeClr val="accent1">
              <a:tint val="60000"/>
              <a:hueOff val="0"/>
              <a:satOff val="0"/>
              <a:lumOff val="0"/>
              <a:alphaOff val="0"/>
            </a:schemeClr>
          </a:effectRef>
          <a:fontRef idx="minor">
            <a:schemeClr val="lt1"/>
          </a:fontRef>
        </p:style>
      </p:sp>
      <p:sp>
        <p:nvSpPr>
          <p:cNvPr id="8" name="空心弧 7"/>
          <p:cNvSpPr/>
          <p:nvPr/>
        </p:nvSpPr>
        <p:spPr>
          <a:xfrm>
            <a:off x="3472208" y="924401"/>
            <a:ext cx="5393633" cy="5393633"/>
          </a:xfrm>
          <a:prstGeom prst="blockArc">
            <a:avLst>
              <a:gd name="adj1" fmla="val 16200000"/>
              <a:gd name="adj2" fmla="val 20520000"/>
              <a:gd name="adj3" fmla="val 4643"/>
            </a:avLst>
          </a:prstGeom>
          <a:solidFill>
            <a:srgbClr val="2F5EB0"/>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sp>
      <p:sp>
        <p:nvSpPr>
          <p:cNvPr id="10" name="任意多边形 9"/>
          <p:cNvSpPr/>
          <p:nvPr/>
        </p:nvSpPr>
        <p:spPr>
          <a:xfrm>
            <a:off x="4926746" y="2378939"/>
            <a:ext cx="2484557" cy="2484557"/>
          </a:xfrm>
          <a:custGeom>
            <a:avLst/>
            <a:gdLst>
              <a:gd name="connsiteX0" fmla="*/ 0 w 2484557"/>
              <a:gd name="connsiteY0" fmla="*/ 1242279 h 2484557"/>
              <a:gd name="connsiteX1" fmla="*/ 1242279 w 2484557"/>
              <a:gd name="connsiteY1" fmla="*/ 0 h 2484557"/>
              <a:gd name="connsiteX2" fmla="*/ 2484558 w 2484557"/>
              <a:gd name="connsiteY2" fmla="*/ 1242279 h 2484557"/>
              <a:gd name="connsiteX3" fmla="*/ 1242279 w 2484557"/>
              <a:gd name="connsiteY3" fmla="*/ 2484558 h 2484557"/>
              <a:gd name="connsiteX4" fmla="*/ 0 w 2484557"/>
              <a:gd name="connsiteY4" fmla="*/ 1242279 h 24845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84557" h="2484557">
                <a:moveTo>
                  <a:pt x="0" y="1242279"/>
                </a:moveTo>
                <a:cubicBezTo>
                  <a:pt x="0" y="556187"/>
                  <a:pt x="556187" y="0"/>
                  <a:pt x="1242279" y="0"/>
                </a:cubicBezTo>
                <a:cubicBezTo>
                  <a:pt x="1928371" y="0"/>
                  <a:pt x="2484558" y="556187"/>
                  <a:pt x="2484558" y="1242279"/>
                </a:cubicBezTo>
                <a:cubicBezTo>
                  <a:pt x="2484558" y="1928371"/>
                  <a:pt x="1928371" y="2484558"/>
                  <a:pt x="1242279" y="2484558"/>
                </a:cubicBezTo>
                <a:cubicBezTo>
                  <a:pt x="556187" y="2484558"/>
                  <a:pt x="0" y="1928371"/>
                  <a:pt x="0" y="1242279"/>
                </a:cubicBezTo>
                <a:close/>
              </a:path>
            </a:pathLst>
          </a:custGeom>
          <a:solidFill>
            <a:srgbClr val="2F5EB0"/>
          </a:solidFill>
          <a:ln w="28575">
            <a:solidFill>
              <a:schemeClr val="bg1"/>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0070C0"/>
              </a:solidFill>
            </a:endParaRPr>
          </a:p>
        </p:txBody>
      </p:sp>
      <p:sp>
        <p:nvSpPr>
          <p:cNvPr id="15" name="任意多边形 14"/>
          <p:cNvSpPr/>
          <p:nvPr/>
        </p:nvSpPr>
        <p:spPr>
          <a:xfrm>
            <a:off x="5299429" y="117416"/>
            <a:ext cx="1739190" cy="1739190"/>
          </a:xfrm>
          <a:custGeom>
            <a:avLst/>
            <a:gdLst>
              <a:gd name="connsiteX0" fmla="*/ 0 w 1739190"/>
              <a:gd name="connsiteY0" fmla="*/ 869595 h 1739190"/>
              <a:gd name="connsiteX1" fmla="*/ 869595 w 1739190"/>
              <a:gd name="connsiteY1" fmla="*/ 0 h 1739190"/>
              <a:gd name="connsiteX2" fmla="*/ 1739190 w 1739190"/>
              <a:gd name="connsiteY2" fmla="*/ 869595 h 1739190"/>
              <a:gd name="connsiteX3" fmla="*/ 869595 w 1739190"/>
              <a:gd name="connsiteY3" fmla="*/ 1739190 h 1739190"/>
              <a:gd name="connsiteX4" fmla="*/ 0 w 1739190"/>
              <a:gd name="connsiteY4" fmla="*/ 869595 h 17391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9190" h="1739190">
                <a:moveTo>
                  <a:pt x="0" y="869595"/>
                </a:moveTo>
                <a:cubicBezTo>
                  <a:pt x="0" y="389331"/>
                  <a:pt x="389331" y="0"/>
                  <a:pt x="869595" y="0"/>
                </a:cubicBezTo>
                <a:cubicBezTo>
                  <a:pt x="1349859" y="0"/>
                  <a:pt x="1739190" y="389331"/>
                  <a:pt x="1739190" y="869595"/>
                </a:cubicBezTo>
                <a:cubicBezTo>
                  <a:pt x="1739190" y="1349859"/>
                  <a:pt x="1349859" y="1739190"/>
                  <a:pt x="869595" y="1739190"/>
                </a:cubicBezTo>
                <a:cubicBezTo>
                  <a:pt x="389331" y="1739190"/>
                  <a:pt x="0" y="1349859"/>
                  <a:pt x="0" y="869595"/>
                </a:cubicBezTo>
                <a:close/>
              </a:path>
            </a:pathLst>
          </a:custGeom>
          <a:solidFill>
            <a:srgbClr val="2F5EB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80098" tIns="280098" rIns="280098" bIns="280098" numCol="1" spcCol="1270" anchor="ctr" anchorCtr="0">
            <a:noAutofit/>
          </a:bodyPr>
          <a:lstStyle/>
          <a:p>
            <a:pPr lvl="0" algn="ctr" defTabSz="889000">
              <a:lnSpc>
                <a:spcPct val="90000"/>
              </a:lnSpc>
              <a:spcBef>
                <a:spcPct val="0"/>
              </a:spcBef>
              <a:spcAft>
                <a:spcPct val="35000"/>
              </a:spcAft>
            </a:pPr>
            <a:endParaRPr lang="zh-CN" altLang="en-US" sz="2000" b="1" kern="1200" dirty="0">
              <a:latin typeface="微软雅黑" panose="020B0503020204020204" pitchFamily="34" charset="-122"/>
              <a:ea typeface="微软雅黑" panose="020B0503020204020204" pitchFamily="34" charset="-122"/>
            </a:endParaRPr>
          </a:p>
        </p:txBody>
      </p:sp>
      <p:sp>
        <p:nvSpPr>
          <p:cNvPr id="16" name="任意多边形 15"/>
          <p:cNvSpPr/>
          <p:nvPr/>
        </p:nvSpPr>
        <p:spPr>
          <a:xfrm>
            <a:off x="7804708" y="1937608"/>
            <a:ext cx="1739190" cy="1739190"/>
          </a:xfrm>
          <a:custGeom>
            <a:avLst/>
            <a:gdLst>
              <a:gd name="connsiteX0" fmla="*/ 0 w 1739190"/>
              <a:gd name="connsiteY0" fmla="*/ 869595 h 1739190"/>
              <a:gd name="connsiteX1" fmla="*/ 869595 w 1739190"/>
              <a:gd name="connsiteY1" fmla="*/ 0 h 1739190"/>
              <a:gd name="connsiteX2" fmla="*/ 1739190 w 1739190"/>
              <a:gd name="connsiteY2" fmla="*/ 869595 h 1739190"/>
              <a:gd name="connsiteX3" fmla="*/ 869595 w 1739190"/>
              <a:gd name="connsiteY3" fmla="*/ 1739190 h 1739190"/>
              <a:gd name="connsiteX4" fmla="*/ 0 w 1739190"/>
              <a:gd name="connsiteY4" fmla="*/ 869595 h 17391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9190" h="1739190">
                <a:moveTo>
                  <a:pt x="0" y="869595"/>
                </a:moveTo>
                <a:cubicBezTo>
                  <a:pt x="0" y="389331"/>
                  <a:pt x="389331" y="0"/>
                  <a:pt x="869595" y="0"/>
                </a:cubicBezTo>
                <a:cubicBezTo>
                  <a:pt x="1349859" y="0"/>
                  <a:pt x="1739190" y="389331"/>
                  <a:pt x="1739190" y="869595"/>
                </a:cubicBezTo>
                <a:cubicBezTo>
                  <a:pt x="1739190" y="1349859"/>
                  <a:pt x="1349859" y="1739190"/>
                  <a:pt x="869595" y="1739190"/>
                </a:cubicBezTo>
                <a:cubicBezTo>
                  <a:pt x="389331" y="1739190"/>
                  <a:pt x="0" y="1349859"/>
                  <a:pt x="0" y="869595"/>
                </a:cubicBezTo>
                <a:close/>
              </a:path>
            </a:pathLst>
          </a:custGeom>
          <a:solidFill>
            <a:srgbClr val="2F5EB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80098" tIns="280098" rIns="280098" bIns="280098" numCol="1" spcCol="1270" anchor="ctr" anchorCtr="0">
            <a:noAutofit/>
          </a:bodyPr>
          <a:lstStyle/>
          <a:p>
            <a:pPr lvl="0" algn="ctr" defTabSz="889000">
              <a:lnSpc>
                <a:spcPct val="90000"/>
              </a:lnSpc>
              <a:spcBef>
                <a:spcPct val="0"/>
              </a:spcBef>
              <a:spcAft>
                <a:spcPct val="35000"/>
              </a:spcAft>
            </a:pPr>
            <a:endParaRPr lang="zh-CN" altLang="en-US" sz="2000" b="1" kern="1200" dirty="0">
              <a:latin typeface="微软雅黑" panose="020B0503020204020204" pitchFamily="34" charset="-122"/>
              <a:ea typeface="微软雅黑" panose="020B0503020204020204" pitchFamily="34" charset="-122"/>
            </a:endParaRPr>
          </a:p>
        </p:txBody>
      </p:sp>
      <p:sp>
        <p:nvSpPr>
          <p:cNvPr id="17" name="任意多边形 16"/>
          <p:cNvSpPr/>
          <p:nvPr/>
        </p:nvSpPr>
        <p:spPr>
          <a:xfrm>
            <a:off x="6847777" y="4882739"/>
            <a:ext cx="1739190" cy="1739190"/>
          </a:xfrm>
          <a:custGeom>
            <a:avLst/>
            <a:gdLst>
              <a:gd name="connsiteX0" fmla="*/ 0 w 1739190"/>
              <a:gd name="connsiteY0" fmla="*/ 869595 h 1739190"/>
              <a:gd name="connsiteX1" fmla="*/ 869595 w 1739190"/>
              <a:gd name="connsiteY1" fmla="*/ 0 h 1739190"/>
              <a:gd name="connsiteX2" fmla="*/ 1739190 w 1739190"/>
              <a:gd name="connsiteY2" fmla="*/ 869595 h 1739190"/>
              <a:gd name="connsiteX3" fmla="*/ 869595 w 1739190"/>
              <a:gd name="connsiteY3" fmla="*/ 1739190 h 1739190"/>
              <a:gd name="connsiteX4" fmla="*/ 0 w 1739190"/>
              <a:gd name="connsiteY4" fmla="*/ 869595 h 17391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9190" h="1739190">
                <a:moveTo>
                  <a:pt x="0" y="869595"/>
                </a:moveTo>
                <a:cubicBezTo>
                  <a:pt x="0" y="389331"/>
                  <a:pt x="389331" y="0"/>
                  <a:pt x="869595" y="0"/>
                </a:cubicBezTo>
                <a:cubicBezTo>
                  <a:pt x="1349859" y="0"/>
                  <a:pt x="1739190" y="389331"/>
                  <a:pt x="1739190" y="869595"/>
                </a:cubicBezTo>
                <a:cubicBezTo>
                  <a:pt x="1739190" y="1349859"/>
                  <a:pt x="1349859" y="1739190"/>
                  <a:pt x="869595" y="1739190"/>
                </a:cubicBezTo>
                <a:cubicBezTo>
                  <a:pt x="389331" y="1739190"/>
                  <a:pt x="0" y="1349859"/>
                  <a:pt x="0" y="869595"/>
                </a:cubicBezTo>
                <a:close/>
              </a:path>
            </a:pathLst>
          </a:custGeom>
          <a:solidFill>
            <a:srgbClr val="2F5EB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80098" tIns="280098" rIns="280098" bIns="280098" numCol="1" spcCol="1270" anchor="ctr" anchorCtr="0">
            <a:noAutofit/>
          </a:bodyPr>
          <a:lstStyle/>
          <a:p>
            <a:pPr lvl="0" algn="ctr" defTabSz="889000">
              <a:lnSpc>
                <a:spcPct val="90000"/>
              </a:lnSpc>
              <a:spcBef>
                <a:spcPct val="0"/>
              </a:spcBef>
              <a:spcAft>
                <a:spcPct val="35000"/>
              </a:spcAft>
            </a:pPr>
            <a:endParaRPr lang="zh-CN" altLang="en-US" sz="2000" b="1" kern="1200" dirty="0">
              <a:latin typeface="微软雅黑" panose="020B0503020204020204" pitchFamily="34" charset="-122"/>
              <a:ea typeface="微软雅黑" panose="020B0503020204020204" pitchFamily="34" charset="-122"/>
            </a:endParaRPr>
          </a:p>
        </p:txBody>
      </p:sp>
      <p:sp>
        <p:nvSpPr>
          <p:cNvPr id="18" name="任意多边形 17"/>
          <p:cNvSpPr/>
          <p:nvPr/>
        </p:nvSpPr>
        <p:spPr>
          <a:xfrm>
            <a:off x="3751082" y="4882739"/>
            <a:ext cx="1739190" cy="1739190"/>
          </a:xfrm>
          <a:custGeom>
            <a:avLst/>
            <a:gdLst>
              <a:gd name="connsiteX0" fmla="*/ 0 w 1739190"/>
              <a:gd name="connsiteY0" fmla="*/ 869595 h 1739190"/>
              <a:gd name="connsiteX1" fmla="*/ 869595 w 1739190"/>
              <a:gd name="connsiteY1" fmla="*/ 0 h 1739190"/>
              <a:gd name="connsiteX2" fmla="*/ 1739190 w 1739190"/>
              <a:gd name="connsiteY2" fmla="*/ 869595 h 1739190"/>
              <a:gd name="connsiteX3" fmla="*/ 869595 w 1739190"/>
              <a:gd name="connsiteY3" fmla="*/ 1739190 h 1739190"/>
              <a:gd name="connsiteX4" fmla="*/ 0 w 1739190"/>
              <a:gd name="connsiteY4" fmla="*/ 869595 h 17391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9190" h="1739190">
                <a:moveTo>
                  <a:pt x="0" y="869595"/>
                </a:moveTo>
                <a:cubicBezTo>
                  <a:pt x="0" y="389331"/>
                  <a:pt x="389331" y="0"/>
                  <a:pt x="869595" y="0"/>
                </a:cubicBezTo>
                <a:cubicBezTo>
                  <a:pt x="1349859" y="0"/>
                  <a:pt x="1739190" y="389331"/>
                  <a:pt x="1739190" y="869595"/>
                </a:cubicBezTo>
                <a:cubicBezTo>
                  <a:pt x="1739190" y="1349859"/>
                  <a:pt x="1349859" y="1739190"/>
                  <a:pt x="869595" y="1739190"/>
                </a:cubicBezTo>
                <a:cubicBezTo>
                  <a:pt x="389331" y="1739190"/>
                  <a:pt x="0" y="1349859"/>
                  <a:pt x="0" y="869595"/>
                </a:cubicBezTo>
                <a:close/>
              </a:path>
            </a:pathLst>
          </a:custGeom>
          <a:solidFill>
            <a:srgbClr val="2F5EB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80098" tIns="280098" rIns="280098" bIns="280098" numCol="1" spcCol="1270" anchor="ctr" anchorCtr="0">
            <a:noAutofit/>
          </a:bodyPr>
          <a:lstStyle/>
          <a:p>
            <a:pPr lvl="0" algn="ctr" defTabSz="889000">
              <a:lnSpc>
                <a:spcPct val="90000"/>
              </a:lnSpc>
              <a:spcBef>
                <a:spcPct val="0"/>
              </a:spcBef>
              <a:spcAft>
                <a:spcPct val="35000"/>
              </a:spcAft>
            </a:pPr>
            <a:endParaRPr lang="zh-CN" altLang="en-US" sz="2000" b="1" kern="1200" dirty="0">
              <a:latin typeface="微软雅黑" panose="020B0503020204020204" pitchFamily="34" charset="-122"/>
              <a:ea typeface="微软雅黑" panose="020B0503020204020204" pitchFamily="34" charset="-122"/>
            </a:endParaRPr>
          </a:p>
        </p:txBody>
      </p:sp>
      <p:sp>
        <p:nvSpPr>
          <p:cNvPr id="19" name="任意多边形 18"/>
          <p:cNvSpPr/>
          <p:nvPr/>
        </p:nvSpPr>
        <p:spPr>
          <a:xfrm>
            <a:off x="2794151" y="1937608"/>
            <a:ext cx="1739190" cy="1739190"/>
          </a:xfrm>
          <a:custGeom>
            <a:avLst/>
            <a:gdLst>
              <a:gd name="connsiteX0" fmla="*/ 0 w 1739190"/>
              <a:gd name="connsiteY0" fmla="*/ 869595 h 1739190"/>
              <a:gd name="connsiteX1" fmla="*/ 869595 w 1739190"/>
              <a:gd name="connsiteY1" fmla="*/ 0 h 1739190"/>
              <a:gd name="connsiteX2" fmla="*/ 1739190 w 1739190"/>
              <a:gd name="connsiteY2" fmla="*/ 869595 h 1739190"/>
              <a:gd name="connsiteX3" fmla="*/ 869595 w 1739190"/>
              <a:gd name="connsiteY3" fmla="*/ 1739190 h 1739190"/>
              <a:gd name="connsiteX4" fmla="*/ 0 w 1739190"/>
              <a:gd name="connsiteY4" fmla="*/ 869595 h 17391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9190" h="1739190">
                <a:moveTo>
                  <a:pt x="0" y="869595"/>
                </a:moveTo>
                <a:cubicBezTo>
                  <a:pt x="0" y="389331"/>
                  <a:pt x="389331" y="0"/>
                  <a:pt x="869595" y="0"/>
                </a:cubicBezTo>
                <a:cubicBezTo>
                  <a:pt x="1349859" y="0"/>
                  <a:pt x="1739190" y="389331"/>
                  <a:pt x="1739190" y="869595"/>
                </a:cubicBezTo>
                <a:cubicBezTo>
                  <a:pt x="1739190" y="1349859"/>
                  <a:pt x="1349859" y="1739190"/>
                  <a:pt x="869595" y="1739190"/>
                </a:cubicBezTo>
                <a:cubicBezTo>
                  <a:pt x="389331" y="1739190"/>
                  <a:pt x="0" y="1349859"/>
                  <a:pt x="0" y="869595"/>
                </a:cubicBezTo>
                <a:close/>
              </a:path>
            </a:pathLst>
          </a:custGeom>
          <a:solidFill>
            <a:srgbClr val="2F5EB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319468" tIns="319468" rIns="319468" bIns="319468" numCol="1" spcCol="1270" anchor="ctr" anchorCtr="0">
            <a:noAutofit/>
          </a:bodyPr>
          <a:lstStyle/>
          <a:p>
            <a:pPr lvl="0" algn="ctr" defTabSz="2266950">
              <a:lnSpc>
                <a:spcPct val="90000"/>
              </a:lnSpc>
              <a:spcBef>
                <a:spcPct val="0"/>
              </a:spcBef>
              <a:spcAft>
                <a:spcPct val="35000"/>
              </a:spcAft>
            </a:pPr>
            <a:endParaRPr lang="zh-CN" altLang="en-US" sz="5100" kern="1200"/>
          </a:p>
        </p:txBody>
      </p:sp>
      <p:sp>
        <p:nvSpPr>
          <p:cNvPr id="9" name="文本框 8"/>
          <p:cNvSpPr txBox="1"/>
          <p:nvPr/>
        </p:nvSpPr>
        <p:spPr>
          <a:xfrm>
            <a:off x="3073251" y="2537022"/>
            <a:ext cx="1224136" cy="430374"/>
          </a:xfrm>
          <a:prstGeom prst="rect">
            <a:avLst/>
          </a:prstGeom>
          <a:noFill/>
        </p:spPr>
        <p:txBody>
          <a:bodyPr wrap="square" rtlCol="0">
            <a:spAutoFit/>
          </a:bodyPr>
          <a:lstStyle>
            <a:defPPr>
              <a:defRPr lang="zh-CN"/>
            </a:defPPr>
            <a:lvl1pPr lvl="0" algn="ctr">
              <a:lnSpc>
                <a:spcPct val="120000"/>
              </a:lnSpc>
              <a:defRPr sz="2000" b="1">
                <a:solidFill>
                  <a:schemeClr val="bg1"/>
                </a:solidFill>
                <a:latin typeface="微软雅黑" panose="020B0503020204020204" pitchFamily="34" charset="-122"/>
                <a:ea typeface="微软雅黑" panose="020B0503020204020204" pitchFamily="34" charset="-122"/>
              </a:defRPr>
            </a:lvl1pPr>
          </a:lstStyle>
          <a:p>
            <a:r>
              <a:rPr lang="zh-CN" altLang="en-US" dirty="0"/>
              <a:t>水污染源</a:t>
            </a:r>
          </a:p>
        </p:txBody>
      </p:sp>
      <p:sp>
        <p:nvSpPr>
          <p:cNvPr id="11" name="文本框 10"/>
          <p:cNvSpPr txBox="1"/>
          <p:nvPr/>
        </p:nvSpPr>
        <p:spPr>
          <a:xfrm>
            <a:off x="7235654" y="5380107"/>
            <a:ext cx="1080120" cy="830997"/>
          </a:xfrm>
          <a:prstGeom prst="rect">
            <a:avLst/>
          </a:prstGeom>
          <a:noFill/>
        </p:spPr>
        <p:txBody>
          <a:bodyPr wrap="square" rtlCol="0">
            <a:spAutoFit/>
          </a:bodyPr>
          <a:lstStyle>
            <a:defPPr>
              <a:defRPr lang="zh-CN"/>
            </a:defPPr>
            <a:lvl1pPr lvl="0" algn="ctr">
              <a:lnSpc>
                <a:spcPct val="120000"/>
              </a:lnSpc>
              <a:defRPr sz="2000" b="1">
                <a:solidFill>
                  <a:schemeClr val="bg1"/>
                </a:solidFill>
                <a:latin typeface="微软雅黑" panose="020B0503020204020204" pitchFamily="34" charset="-122"/>
                <a:ea typeface="微软雅黑" panose="020B0503020204020204" pitchFamily="34" charset="-122"/>
              </a:defRPr>
            </a:lvl1pPr>
          </a:lstStyle>
          <a:p>
            <a:r>
              <a:rPr lang="zh-CN" altLang="en-US" dirty="0"/>
              <a:t>辐射</a:t>
            </a:r>
            <a:endParaRPr lang="en-US" altLang="zh-CN" dirty="0"/>
          </a:p>
          <a:p>
            <a:r>
              <a:rPr lang="zh-CN" altLang="en-US" dirty="0"/>
              <a:t>污染源</a:t>
            </a:r>
          </a:p>
        </p:txBody>
      </p:sp>
      <p:sp>
        <p:nvSpPr>
          <p:cNvPr id="12" name="文本框 11"/>
          <p:cNvSpPr txBox="1"/>
          <p:nvPr/>
        </p:nvSpPr>
        <p:spPr>
          <a:xfrm>
            <a:off x="8185819" y="2336710"/>
            <a:ext cx="1008112" cy="830997"/>
          </a:xfrm>
          <a:prstGeom prst="rect">
            <a:avLst/>
          </a:prstGeom>
          <a:noFill/>
        </p:spPr>
        <p:txBody>
          <a:bodyPr wrap="square" rtlCol="0">
            <a:spAutoFit/>
          </a:bodyPr>
          <a:lstStyle>
            <a:defPPr>
              <a:defRPr lang="zh-CN"/>
            </a:defPPr>
            <a:lvl1pPr lvl="0" algn="ctr">
              <a:lnSpc>
                <a:spcPct val="120000"/>
              </a:lnSpc>
              <a:defRPr sz="2000" b="1">
                <a:solidFill>
                  <a:schemeClr val="bg1"/>
                </a:solidFill>
                <a:latin typeface="微软雅黑" panose="020B0503020204020204" pitchFamily="34" charset="-122"/>
                <a:ea typeface="微软雅黑" panose="020B0503020204020204" pitchFamily="34" charset="-122"/>
              </a:defRPr>
            </a:lvl1pPr>
          </a:lstStyle>
          <a:p>
            <a:r>
              <a:rPr lang="zh-CN" altLang="en-US" dirty="0"/>
              <a:t>固体</a:t>
            </a:r>
            <a:endParaRPr lang="en-US" altLang="zh-CN" dirty="0"/>
          </a:p>
          <a:p>
            <a:r>
              <a:rPr lang="zh-CN" altLang="en-US" dirty="0"/>
              <a:t>污染源</a:t>
            </a:r>
          </a:p>
        </p:txBody>
      </p:sp>
      <p:sp>
        <p:nvSpPr>
          <p:cNvPr id="13" name="文本框 12"/>
          <p:cNvSpPr txBox="1"/>
          <p:nvPr/>
        </p:nvSpPr>
        <p:spPr>
          <a:xfrm>
            <a:off x="5665539" y="548680"/>
            <a:ext cx="1008112" cy="830997"/>
          </a:xfrm>
          <a:prstGeom prst="rect">
            <a:avLst/>
          </a:prstGeom>
          <a:noFill/>
        </p:spPr>
        <p:txBody>
          <a:bodyPr wrap="square" rtlCol="0">
            <a:spAutoFit/>
          </a:bodyPr>
          <a:lstStyle>
            <a:defPPr>
              <a:defRPr lang="zh-CN"/>
            </a:defPPr>
            <a:lvl1pPr lvl="0" algn="ctr">
              <a:lnSpc>
                <a:spcPct val="120000"/>
              </a:lnSpc>
              <a:defRPr sz="2000" b="1">
                <a:solidFill>
                  <a:schemeClr val="bg1"/>
                </a:solidFill>
                <a:latin typeface="微软雅黑" panose="020B0503020204020204" pitchFamily="34" charset="-122"/>
                <a:ea typeface="微软雅黑" panose="020B0503020204020204" pitchFamily="34" charset="-122"/>
              </a:defRPr>
            </a:lvl1pPr>
          </a:lstStyle>
          <a:p>
            <a:r>
              <a:rPr lang="zh-CN" altLang="en-US" dirty="0"/>
              <a:t>大气</a:t>
            </a:r>
            <a:endParaRPr lang="en-US" altLang="zh-CN" dirty="0"/>
          </a:p>
          <a:p>
            <a:r>
              <a:rPr lang="zh-CN" altLang="en-US" dirty="0"/>
              <a:t>污染源</a:t>
            </a:r>
          </a:p>
        </p:txBody>
      </p:sp>
      <p:sp>
        <p:nvSpPr>
          <p:cNvPr id="14" name="文本框 13"/>
          <p:cNvSpPr txBox="1"/>
          <p:nvPr/>
        </p:nvSpPr>
        <p:spPr>
          <a:xfrm>
            <a:off x="4009355" y="5393696"/>
            <a:ext cx="1224136" cy="799706"/>
          </a:xfrm>
          <a:prstGeom prst="rect">
            <a:avLst/>
          </a:prstGeom>
          <a:noFill/>
        </p:spPr>
        <p:txBody>
          <a:bodyPr wrap="square" rtlCol="0">
            <a:spAutoFit/>
          </a:bodyPr>
          <a:lstStyle/>
          <a:p>
            <a:pPr lvl="0" algn="ctr">
              <a:lnSpc>
                <a:spcPct val="120000"/>
              </a:lnSpc>
            </a:pPr>
            <a:r>
              <a:rPr lang="zh-CN" altLang="en-US" sz="2000" b="1" dirty="0">
                <a:solidFill>
                  <a:schemeClr val="bg1"/>
                </a:solidFill>
                <a:latin typeface="微软雅黑" panose="020B0503020204020204" pitchFamily="34" charset="-122"/>
                <a:ea typeface="微软雅黑" panose="020B0503020204020204" pitchFamily="34" charset="-122"/>
              </a:rPr>
              <a:t>环境噪声污染源</a:t>
            </a:r>
          </a:p>
        </p:txBody>
      </p:sp>
      <p:sp>
        <p:nvSpPr>
          <p:cNvPr id="20" name="矩形 19"/>
          <p:cNvSpPr/>
          <p:nvPr/>
        </p:nvSpPr>
        <p:spPr>
          <a:xfrm>
            <a:off x="5299429" y="3311144"/>
            <a:ext cx="1800164" cy="535531"/>
          </a:xfrm>
          <a:prstGeom prst="rect">
            <a:avLst/>
          </a:prstGeom>
          <a:noFill/>
        </p:spPr>
        <p:txBody>
          <a:bodyPr wrap="square" rtlCol="0">
            <a:spAutoFit/>
          </a:bodyPr>
          <a:lstStyle/>
          <a:p>
            <a:pPr algn="ctr">
              <a:lnSpc>
                <a:spcPct val="120000"/>
              </a:lnSpc>
            </a:pPr>
            <a:r>
              <a:rPr lang="zh-CN" altLang="en-US" sz="2400" b="1" dirty="0">
                <a:solidFill>
                  <a:schemeClr val="bg1"/>
                </a:solidFill>
                <a:latin typeface="微软雅黑" panose="020B0503020204020204" pitchFamily="34" charset="-122"/>
                <a:ea typeface="微软雅黑" panose="020B0503020204020204" pitchFamily="34" charset="-122"/>
              </a:rPr>
              <a:t>污染源类型</a:t>
            </a:r>
          </a:p>
        </p:txBody>
      </p:sp>
    </p:spTree>
    <p:extLst>
      <p:ext uri="{BB962C8B-B14F-4D97-AF65-F5344CB8AC3E}">
        <p14:creationId xmlns:p14="http://schemas.microsoft.com/office/powerpoint/2010/main" val="669368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圆角矩形 12"/>
          <p:cNvSpPr/>
          <p:nvPr/>
        </p:nvSpPr>
        <p:spPr>
          <a:xfrm>
            <a:off x="1009878" y="1412775"/>
            <a:ext cx="3168352" cy="503337"/>
          </a:xfrm>
          <a:prstGeom prst="roundRect">
            <a:avLst>
              <a:gd name="adj" fmla="val 5782"/>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solidFill>
                <a:srgbClr val="0070C0"/>
              </a:solidFill>
            </a:endParaRPr>
          </a:p>
        </p:txBody>
      </p:sp>
      <p:sp>
        <p:nvSpPr>
          <p:cNvPr id="8" name="TextBox 7"/>
          <p:cNvSpPr txBox="1"/>
          <p:nvPr/>
        </p:nvSpPr>
        <p:spPr>
          <a:xfrm>
            <a:off x="655061" y="293256"/>
            <a:ext cx="3877985" cy="584775"/>
          </a:xfrm>
          <a:prstGeom prst="rect">
            <a:avLst/>
          </a:prstGeom>
        </p:spPr>
        <p:txBody>
          <a:bodyPr wrap="none">
            <a:spAutoFit/>
          </a:bodyPr>
          <a:lstStyle>
            <a:defPPr>
              <a:defRPr lang="zh-CN"/>
            </a:defPPr>
            <a:lvl1pPr>
              <a:defRPr sz="3200" b="1">
                <a:solidFill>
                  <a:srgbClr val="2F5EB0"/>
                </a:solidFill>
                <a:latin typeface="华文中宋" panose="02010600040101010101" pitchFamily="2" charset="-122"/>
                <a:ea typeface="华文中宋" panose="02010600040101010101" pitchFamily="2" charset="-122"/>
              </a:defRPr>
            </a:lvl1pPr>
          </a:lstStyle>
          <a:p>
            <a:r>
              <a:rPr lang="zh-CN" altLang="en-US" dirty="0"/>
              <a:t>水防护措施常见问题</a:t>
            </a:r>
          </a:p>
        </p:txBody>
      </p:sp>
      <p:sp>
        <p:nvSpPr>
          <p:cNvPr id="10" name="TextBox 9"/>
          <p:cNvSpPr txBox="1"/>
          <p:nvPr/>
        </p:nvSpPr>
        <p:spPr>
          <a:xfrm>
            <a:off x="1032441" y="2050217"/>
            <a:ext cx="9336181" cy="1508073"/>
          </a:xfrm>
          <a:prstGeom prst="rect">
            <a:avLst/>
          </a:prstGeom>
          <a:noFill/>
        </p:spPr>
        <p:txBody>
          <a:bodyPr wrap="square" lIns="121889" tIns="60944" rIns="121889" bIns="60944" rtlCol="0">
            <a:spAutoFit/>
          </a:bodyPr>
          <a:lstStyle/>
          <a:p>
            <a:pPr>
              <a:lnSpc>
                <a:spcPct val="150000"/>
              </a:lnSpc>
            </a:pP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如：水处理设施闲置，可能建有可以偷排废水的超越管；鼓风机、加药泵、搅拌机等设施未开启；未及时添加处理设施药剂；污染源在线监控系统运行不正常，私自断电，私设报警值等。</a:t>
            </a:r>
          </a:p>
        </p:txBody>
      </p:sp>
      <p:sp>
        <p:nvSpPr>
          <p:cNvPr id="11" name="TextBox 10"/>
          <p:cNvSpPr txBox="1"/>
          <p:nvPr/>
        </p:nvSpPr>
        <p:spPr>
          <a:xfrm>
            <a:off x="1050545" y="4728645"/>
            <a:ext cx="9223506" cy="1508073"/>
          </a:xfrm>
          <a:prstGeom prst="rect">
            <a:avLst/>
          </a:prstGeom>
          <a:noFill/>
        </p:spPr>
        <p:txBody>
          <a:bodyPr wrap="square" lIns="121889" tIns="60944" rIns="121889" bIns="60944" rtlCol="0">
            <a:spAutoFit/>
          </a:bodyPr>
          <a:lstStyle>
            <a:defPPr>
              <a:defRPr lang="zh-CN"/>
            </a:defPPr>
            <a:lvl1pPr>
              <a:lnSpc>
                <a:spcPct val="150000"/>
              </a:lnSpc>
              <a:defRPr sz="2000">
                <a:solidFill>
                  <a:schemeClr val="tx1">
                    <a:lumMod val="85000"/>
                    <a:lumOff val="15000"/>
                  </a:schemeClr>
                </a:solidFill>
                <a:latin typeface="微软雅黑" panose="020B0503020204020204" pitchFamily="34" charset="-122"/>
                <a:ea typeface="微软雅黑" panose="020B0503020204020204" pitchFamily="34" charset="-122"/>
              </a:defRPr>
            </a:lvl1pPr>
          </a:lstStyle>
          <a:p>
            <a:r>
              <a:rPr lang="zh-CN" altLang="en-US" dirty="0"/>
              <a:t>未设置专职人员进行水处理设施的操作或无证上岗操作。实际操作随意性强，无设备维护记录、加药记录或运行台账过于简单，不能反映设施运行情况，在线监测仪器（如</a:t>
            </a:r>
            <a:r>
              <a:rPr lang="en-US" altLang="zh-CN" dirty="0"/>
              <a:t>PH</a:t>
            </a:r>
            <a:r>
              <a:rPr lang="zh-CN" altLang="en-US" dirty="0"/>
              <a:t>计）不定期校准、校验等。 </a:t>
            </a:r>
          </a:p>
        </p:txBody>
      </p:sp>
      <p:sp>
        <p:nvSpPr>
          <p:cNvPr id="3" name="矩形 2"/>
          <p:cNvSpPr/>
          <p:nvPr/>
        </p:nvSpPr>
        <p:spPr>
          <a:xfrm>
            <a:off x="1728627" y="1433610"/>
            <a:ext cx="1980029" cy="477054"/>
          </a:xfrm>
          <a:prstGeom prst="rect">
            <a:avLst/>
          </a:prstGeom>
        </p:spPr>
        <p:txBody>
          <a:bodyPr wrap="none">
            <a:spAutoFit/>
          </a:bodyPr>
          <a:lstStyle/>
          <a:p>
            <a:pPr>
              <a:lnSpc>
                <a:spcPct val="125000"/>
              </a:lnSpc>
            </a:pPr>
            <a:r>
              <a:rPr lang="zh-CN" altLang="en-US" sz="2000" b="1" dirty="0">
                <a:solidFill>
                  <a:schemeClr val="bg1"/>
                </a:solidFill>
                <a:latin typeface="微软雅黑" panose="020B0503020204020204" pitchFamily="34" charset="-122"/>
                <a:ea typeface="微软雅黑" panose="020B0503020204020204" pitchFamily="34" charset="-122"/>
              </a:rPr>
              <a:t>设施运行不正常</a:t>
            </a:r>
          </a:p>
        </p:txBody>
      </p:sp>
      <p:sp>
        <p:nvSpPr>
          <p:cNvPr id="4" name="圆角矩形 3"/>
          <p:cNvSpPr/>
          <p:nvPr/>
        </p:nvSpPr>
        <p:spPr>
          <a:xfrm>
            <a:off x="841003" y="1268760"/>
            <a:ext cx="9793088" cy="2465308"/>
          </a:xfrm>
          <a:prstGeom prst="roundRect">
            <a:avLst>
              <a:gd name="adj" fmla="val 5782"/>
            </a:avLst>
          </a:prstGeom>
          <a:noFill/>
          <a:ln w="38100">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6" name="圆角矩形 5"/>
          <p:cNvSpPr/>
          <p:nvPr/>
        </p:nvSpPr>
        <p:spPr>
          <a:xfrm>
            <a:off x="1054313" y="1448419"/>
            <a:ext cx="432048" cy="432048"/>
          </a:xfrm>
          <a:prstGeom prst="roundRect">
            <a:avLst/>
          </a:prstGeom>
          <a:solidFill>
            <a:schemeClr val="bg1">
              <a:lumMod val="95000"/>
            </a:schemeClr>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7" name="文本框 6"/>
          <p:cNvSpPr txBox="1"/>
          <p:nvPr/>
        </p:nvSpPr>
        <p:spPr>
          <a:xfrm>
            <a:off x="1049101" y="1433611"/>
            <a:ext cx="437213" cy="461665"/>
          </a:xfrm>
          <a:prstGeom prst="rect">
            <a:avLst/>
          </a:prstGeom>
          <a:noFill/>
        </p:spPr>
        <p:txBody>
          <a:bodyPr wrap="square" rtlCol="0">
            <a:spAutoFit/>
          </a:bodyPr>
          <a:lstStyle/>
          <a:p>
            <a:pPr algn="ctr"/>
            <a:r>
              <a:rPr lang="en-US" altLang="zh-CN" sz="2400" b="1" dirty="0">
                <a:solidFill>
                  <a:srgbClr val="1F497D"/>
                </a:solidFill>
              </a:rPr>
              <a:t>1</a:t>
            </a:r>
            <a:endParaRPr lang="zh-CN" altLang="en-US" sz="2400" b="1" dirty="0">
              <a:solidFill>
                <a:srgbClr val="1F497D"/>
              </a:solidFill>
            </a:endParaRPr>
          </a:p>
        </p:txBody>
      </p:sp>
      <p:sp>
        <p:nvSpPr>
          <p:cNvPr id="15" name="圆角矩形 14"/>
          <p:cNvSpPr/>
          <p:nvPr/>
        </p:nvSpPr>
        <p:spPr>
          <a:xfrm>
            <a:off x="1009878" y="4184390"/>
            <a:ext cx="3168352" cy="503337"/>
          </a:xfrm>
          <a:prstGeom prst="roundRect">
            <a:avLst>
              <a:gd name="adj" fmla="val 5782"/>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solidFill>
                <a:srgbClr val="0070C0"/>
              </a:solidFill>
            </a:endParaRPr>
          </a:p>
        </p:txBody>
      </p:sp>
      <p:sp>
        <p:nvSpPr>
          <p:cNvPr id="16" name="圆角矩形 15"/>
          <p:cNvSpPr/>
          <p:nvPr/>
        </p:nvSpPr>
        <p:spPr>
          <a:xfrm>
            <a:off x="841003" y="4040375"/>
            <a:ext cx="9793088" cy="2465308"/>
          </a:xfrm>
          <a:prstGeom prst="roundRect">
            <a:avLst>
              <a:gd name="adj" fmla="val 5782"/>
            </a:avLst>
          </a:prstGeom>
          <a:noFill/>
          <a:ln w="38100">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9" name="圆角矩形 18"/>
          <p:cNvSpPr/>
          <p:nvPr/>
        </p:nvSpPr>
        <p:spPr>
          <a:xfrm>
            <a:off x="1060692" y="4220034"/>
            <a:ext cx="432048" cy="432048"/>
          </a:xfrm>
          <a:prstGeom prst="roundRect">
            <a:avLst/>
          </a:prstGeom>
          <a:solidFill>
            <a:schemeClr val="bg1">
              <a:lumMod val="95000"/>
            </a:schemeClr>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7" name="文本框 16"/>
          <p:cNvSpPr txBox="1"/>
          <p:nvPr/>
        </p:nvSpPr>
        <p:spPr>
          <a:xfrm>
            <a:off x="1049148" y="4205225"/>
            <a:ext cx="437213" cy="461665"/>
          </a:xfrm>
          <a:prstGeom prst="rect">
            <a:avLst/>
          </a:prstGeom>
          <a:noFill/>
        </p:spPr>
        <p:txBody>
          <a:bodyPr wrap="square" rtlCol="0">
            <a:spAutoFit/>
          </a:bodyPr>
          <a:lstStyle/>
          <a:p>
            <a:pPr algn="ctr"/>
            <a:r>
              <a:rPr lang="en-US" altLang="zh-CN" sz="2400" b="1" dirty="0">
                <a:solidFill>
                  <a:srgbClr val="1F497D"/>
                </a:solidFill>
              </a:rPr>
              <a:t>2</a:t>
            </a:r>
            <a:endParaRPr lang="zh-CN" altLang="en-US" sz="2400" b="1" dirty="0">
              <a:solidFill>
                <a:srgbClr val="1F497D"/>
              </a:solidFill>
            </a:endParaRPr>
          </a:p>
        </p:txBody>
      </p:sp>
      <p:sp>
        <p:nvSpPr>
          <p:cNvPr id="20" name="矩形 19"/>
          <p:cNvSpPr/>
          <p:nvPr/>
        </p:nvSpPr>
        <p:spPr>
          <a:xfrm>
            <a:off x="1856866" y="4210166"/>
            <a:ext cx="1723549" cy="441916"/>
          </a:xfrm>
          <a:prstGeom prst="rect">
            <a:avLst/>
          </a:prstGeom>
        </p:spPr>
        <p:txBody>
          <a:bodyPr wrap="none">
            <a:spAutoFit/>
          </a:bodyPr>
          <a:lstStyle/>
          <a:p>
            <a:pPr>
              <a:lnSpc>
                <a:spcPct val="125000"/>
              </a:lnSpc>
            </a:pPr>
            <a:r>
              <a:rPr lang="zh-CN" altLang="en-US" sz="2000" b="1" dirty="0">
                <a:solidFill>
                  <a:schemeClr val="bg1"/>
                </a:solidFill>
                <a:latin typeface="微软雅黑" panose="020B0503020204020204" pitchFamily="34" charset="-122"/>
                <a:ea typeface="微软雅黑" panose="020B0503020204020204" pitchFamily="34" charset="-122"/>
              </a:rPr>
              <a:t>不按规程操作</a:t>
            </a:r>
            <a:endParaRPr lang="en-US" altLang="zh-CN" sz="2000" b="1" dirty="0">
              <a:solidFill>
                <a:schemeClr val="bg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136222299"/>
      </p:ext>
    </p:extLst>
  </p:cSld>
  <p:clrMapOvr>
    <a:masterClrMapping/>
  </p:clrMapOvr>
  <p:transition spd="slow" advClick="0" advTm="3000">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圆角矩形 1"/>
          <p:cNvSpPr/>
          <p:nvPr/>
        </p:nvSpPr>
        <p:spPr>
          <a:xfrm>
            <a:off x="1009878" y="1412775"/>
            <a:ext cx="3168352" cy="503337"/>
          </a:xfrm>
          <a:prstGeom prst="roundRect">
            <a:avLst>
              <a:gd name="adj" fmla="val 5782"/>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solidFill>
                <a:srgbClr val="0070C0"/>
              </a:solidFill>
            </a:endParaRPr>
          </a:p>
        </p:txBody>
      </p:sp>
      <p:sp>
        <p:nvSpPr>
          <p:cNvPr id="7" name="圆角矩形 6"/>
          <p:cNvSpPr/>
          <p:nvPr/>
        </p:nvSpPr>
        <p:spPr>
          <a:xfrm>
            <a:off x="841003" y="1268760"/>
            <a:ext cx="9793088" cy="2465308"/>
          </a:xfrm>
          <a:prstGeom prst="roundRect">
            <a:avLst>
              <a:gd name="adj" fmla="val 5782"/>
            </a:avLst>
          </a:prstGeom>
          <a:noFill/>
          <a:ln w="38100">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8" name="圆角矩形 7"/>
          <p:cNvSpPr/>
          <p:nvPr/>
        </p:nvSpPr>
        <p:spPr>
          <a:xfrm>
            <a:off x="1054313" y="1448419"/>
            <a:ext cx="432048" cy="432048"/>
          </a:xfrm>
          <a:prstGeom prst="roundRect">
            <a:avLst/>
          </a:prstGeom>
          <a:solidFill>
            <a:schemeClr val="bg1">
              <a:lumMod val="95000"/>
            </a:schemeClr>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9" name="文本框 8"/>
          <p:cNvSpPr txBox="1"/>
          <p:nvPr/>
        </p:nvSpPr>
        <p:spPr>
          <a:xfrm>
            <a:off x="1049101" y="1433611"/>
            <a:ext cx="437213" cy="461665"/>
          </a:xfrm>
          <a:prstGeom prst="rect">
            <a:avLst/>
          </a:prstGeom>
          <a:noFill/>
        </p:spPr>
        <p:txBody>
          <a:bodyPr wrap="square" rtlCol="0">
            <a:spAutoFit/>
          </a:bodyPr>
          <a:lstStyle/>
          <a:p>
            <a:pPr algn="ctr"/>
            <a:r>
              <a:rPr lang="en-US" altLang="zh-CN" sz="2400" b="1" dirty="0">
                <a:solidFill>
                  <a:srgbClr val="1F497D"/>
                </a:solidFill>
              </a:rPr>
              <a:t>3</a:t>
            </a:r>
            <a:endParaRPr lang="zh-CN" altLang="en-US" sz="2400" b="1" dirty="0">
              <a:solidFill>
                <a:srgbClr val="1F497D"/>
              </a:solidFill>
            </a:endParaRPr>
          </a:p>
        </p:txBody>
      </p:sp>
      <p:sp>
        <p:nvSpPr>
          <p:cNvPr id="10" name="圆角矩形 9"/>
          <p:cNvSpPr/>
          <p:nvPr/>
        </p:nvSpPr>
        <p:spPr>
          <a:xfrm>
            <a:off x="1009878" y="4184390"/>
            <a:ext cx="3168352" cy="503337"/>
          </a:xfrm>
          <a:prstGeom prst="roundRect">
            <a:avLst>
              <a:gd name="adj" fmla="val 5782"/>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solidFill>
                <a:srgbClr val="0070C0"/>
              </a:solidFill>
            </a:endParaRPr>
          </a:p>
        </p:txBody>
      </p:sp>
      <p:sp>
        <p:nvSpPr>
          <p:cNvPr id="11" name="圆角矩形 10"/>
          <p:cNvSpPr/>
          <p:nvPr/>
        </p:nvSpPr>
        <p:spPr>
          <a:xfrm>
            <a:off x="841003" y="4040375"/>
            <a:ext cx="9793088" cy="2465308"/>
          </a:xfrm>
          <a:prstGeom prst="roundRect">
            <a:avLst>
              <a:gd name="adj" fmla="val 5782"/>
            </a:avLst>
          </a:prstGeom>
          <a:noFill/>
          <a:ln w="38100">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2" name="圆角矩形 11"/>
          <p:cNvSpPr/>
          <p:nvPr/>
        </p:nvSpPr>
        <p:spPr>
          <a:xfrm>
            <a:off x="1060692" y="4220034"/>
            <a:ext cx="432048" cy="432048"/>
          </a:xfrm>
          <a:prstGeom prst="roundRect">
            <a:avLst/>
          </a:prstGeom>
          <a:solidFill>
            <a:schemeClr val="bg1">
              <a:lumMod val="95000"/>
            </a:schemeClr>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3" name="文本框 12"/>
          <p:cNvSpPr txBox="1"/>
          <p:nvPr/>
        </p:nvSpPr>
        <p:spPr>
          <a:xfrm>
            <a:off x="1049148" y="4205225"/>
            <a:ext cx="437213" cy="461665"/>
          </a:xfrm>
          <a:prstGeom prst="rect">
            <a:avLst/>
          </a:prstGeom>
          <a:noFill/>
        </p:spPr>
        <p:txBody>
          <a:bodyPr wrap="square" rtlCol="0">
            <a:spAutoFit/>
          </a:bodyPr>
          <a:lstStyle/>
          <a:p>
            <a:pPr algn="ctr"/>
            <a:r>
              <a:rPr lang="en-US" altLang="zh-CN" sz="2400" b="1" dirty="0">
                <a:solidFill>
                  <a:srgbClr val="1F497D"/>
                </a:solidFill>
              </a:rPr>
              <a:t>4</a:t>
            </a:r>
            <a:endParaRPr lang="zh-CN" altLang="en-US" sz="2400" b="1" dirty="0">
              <a:solidFill>
                <a:srgbClr val="1F497D"/>
              </a:solidFill>
            </a:endParaRPr>
          </a:p>
        </p:txBody>
      </p:sp>
      <p:sp>
        <p:nvSpPr>
          <p:cNvPr id="15" name="矩形 14"/>
          <p:cNvSpPr/>
          <p:nvPr/>
        </p:nvSpPr>
        <p:spPr>
          <a:xfrm>
            <a:off x="1910270" y="1414426"/>
            <a:ext cx="1723549" cy="441916"/>
          </a:xfrm>
          <a:prstGeom prst="rect">
            <a:avLst/>
          </a:prstGeom>
        </p:spPr>
        <p:txBody>
          <a:bodyPr wrap="none">
            <a:spAutoFit/>
          </a:bodyPr>
          <a:lstStyle/>
          <a:p>
            <a:pPr>
              <a:lnSpc>
                <a:spcPct val="125000"/>
              </a:lnSpc>
            </a:pPr>
            <a:r>
              <a:rPr lang="zh-CN" altLang="en-US" sz="2000" b="1" dirty="0">
                <a:solidFill>
                  <a:schemeClr val="bg1"/>
                </a:solidFill>
                <a:latin typeface="微软雅黑" panose="020B0503020204020204" pitchFamily="34" charset="-122"/>
                <a:ea typeface="微软雅黑" panose="020B0503020204020204" pitchFamily="34" charset="-122"/>
              </a:rPr>
              <a:t>设备老化严重</a:t>
            </a:r>
            <a:endParaRPr lang="en-US" altLang="zh-CN" sz="2000" b="1" dirty="0">
              <a:solidFill>
                <a:schemeClr val="bg1"/>
              </a:solidFill>
              <a:latin typeface="微软雅黑" panose="020B0503020204020204" pitchFamily="34" charset="-122"/>
              <a:ea typeface="微软雅黑" panose="020B0503020204020204" pitchFamily="34" charset="-122"/>
            </a:endParaRPr>
          </a:p>
        </p:txBody>
      </p:sp>
      <p:sp>
        <p:nvSpPr>
          <p:cNvPr id="16" name="矩形 15"/>
          <p:cNvSpPr/>
          <p:nvPr/>
        </p:nvSpPr>
        <p:spPr>
          <a:xfrm>
            <a:off x="1009878" y="2222419"/>
            <a:ext cx="9125050" cy="1046408"/>
          </a:xfrm>
          <a:prstGeom prst="rect">
            <a:avLst/>
          </a:prstGeom>
          <a:noFill/>
        </p:spPr>
        <p:txBody>
          <a:bodyPr wrap="square" lIns="121889" tIns="60944" rIns="121889" bIns="60944" rtlCol="0">
            <a:spAutoFit/>
          </a:bodyPr>
          <a:lstStyle/>
          <a:p>
            <a:pPr>
              <a:lnSpc>
                <a:spcPct val="150000"/>
              </a:lnSpc>
            </a:pP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治理装置、环保设备年久失修，导致故障频频发生，治理效果达不到设计要求，造成污染物超标排放。</a:t>
            </a:r>
          </a:p>
        </p:txBody>
      </p:sp>
      <p:sp>
        <p:nvSpPr>
          <p:cNvPr id="17" name="矩形 16"/>
          <p:cNvSpPr/>
          <p:nvPr/>
        </p:nvSpPr>
        <p:spPr>
          <a:xfrm>
            <a:off x="1009878" y="4994034"/>
            <a:ext cx="9192165" cy="1046408"/>
          </a:xfrm>
          <a:prstGeom prst="rect">
            <a:avLst/>
          </a:prstGeom>
          <a:noFill/>
        </p:spPr>
        <p:txBody>
          <a:bodyPr wrap="square" lIns="121889" tIns="60944" rIns="121889" bIns="60944" rtlCol="0">
            <a:spAutoFit/>
          </a:bodyPr>
          <a:lstStyle/>
          <a:p>
            <a:pPr>
              <a:lnSpc>
                <a:spcPct val="150000"/>
              </a:lnSpc>
            </a:pP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某些企业的生产工艺发生变化而造成产生的污染物种类、废水量产生变化，导致原有污染治理设施无法满足处理要求，废水超标排放。</a:t>
            </a:r>
          </a:p>
        </p:txBody>
      </p:sp>
      <p:sp>
        <p:nvSpPr>
          <p:cNvPr id="18" name="矩形 17"/>
          <p:cNvSpPr/>
          <p:nvPr/>
        </p:nvSpPr>
        <p:spPr>
          <a:xfrm>
            <a:off x="1896241" y="4210166"/>
            <a:ext cx="1723549" cy="441916"/>
          </a:xfrm>
          <a:prstGeom prst="rect">
            <a:avLst/>
          </a:prstGeom>
        </p:spPr>
        <p:txBody>
          <a:bodyPr wrap="none">
            <a:spAutoFit/>
          </a:bodyPr>
          <a:lstStyle/>
          <a:p>
            <a:pPr>
              <a:lnSpc>
                <a:spcPct val="125000"/>
              </a:lnSpc>
            </a:pPr>
            <a:r>
              <a:rPr lang="zh-CN" altLang="en-US" sz="2000" b="1" dirty="0">
                <a:solidFill>
                  <a:schemeClr val="bg1"/>
                </a:solidFill>
                <a:latin typeface="微软雅黑" panose="020B0503020204020204" pitchFamily="34" charset="-122"/>
                <a:ea typeface="微软雅黑" panose="020B0503020204020204" pitchFamily="34" charset="-122"/>
              </a:rPr>
              <a:t>处理能力不足</a:t>
            </a:r>
            <a:endParaRPr lang="en-US" altLang="zh-CN" sz="2000" b="1" dirty="0">
              <a:solidFill>
                <a:schemeClr val="bg1"/>
              </a:solidFill>
              <a:latin typeface="微软雅黑" panose="020B0503020204020204" pitchFamily="34" charset="-122"/>
              <a:ea typeface="微软雅黑" panose="020B0503020204020204" pitchFamily="34" charset="-122"/>
            </a:endParaRPr>
          </a:p>
        </p:txBody>
      </p:sp>
      <p:sp>
        <p:nvSpPr>
          <p:cNvPr id="19" name="TextBox 7"/>
          <p:cNvSpPr txBox="1"/>
          <p:nvPr/>
        </p:nvSpPr>
        <p:spPr>
          <a:xfrm>
            <a:off x="655061" y="293256"/>
            <a:ext cx="3877985" cy="584775"/>
          </a:xfrm>
          <a:prstGeom prst="rect">
            <a:avLst/>
          </a:prstGeom>
        </p:spPr>
        <p:txBody>
          <a:bodyPr wrap="none">
            <a:spAutoFit/>
          </a:bodyPr>
          <a:lstStyle>
            <a:defPPr>
              <a:defRPr lang="zh-CN"/>
            </a:defPPr>
            <a:lvl1pPr>
              <a:defRPr sz="3200" b="1">
                <a:solidFill>
                  <a:srgbClr val="2F5EB0"/>
                </a:solidFill>
                <a:latin typeface="华文中宋" panose="02010600040101010101" pitchFamily="2" charset="-122"/>
                <a:ea typeface="华文中宋" panose="02010600040101010101" pitchFamily="2" charset="-122"/>
              </a:defRPr>
            </a:lvl1pPr>
          </a:lstStyle>
          <a:p>
            <a:r>
              <a:rPr lang="zh-CN" altLang="en-US" dirty="0"/>
              <a:t>水防护措施常见问题</a:t>
            </a:r>
          </a:p>
        </p:txBody>
      </p:sp>
    </p:spTree>
    <p:extLst>
      <p:ext uri="{BB962C8B-B14F-4D97-AF65-F5344CB8AC3E}">
        <p14:creationId xmlns:p14="http://schemas.microsoft.com/office/powerpoint/2010/main" val="880754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24"/>
          <p:cNvSpPr txBox="1"/>
          <p:nvPr/>
        </p:nvSpPr>
        <p:spPr>
          <a:xfrm>
            <a:off x="696987" y="294517"/>
            <a:ext cx="3877985" cy="584775"/>
          </a:xfrm>
          <a:prstGeom prst="rect">
            <a:avLst/>
          </a:prstGeom>
        </p:spPr>
        <p:txBody>
          <a:bodyPr wrap="none">
            <a:spAutoFit/>
          </a:bodyPr>
          <a:lstStyle>
            <a:defPPr>
              <a:defRPr lang="zh-CN"/>
            </a:defPPr>
            <a:lvl1pPr>
              <a:defRPr sz="3200" b="1">
                <a:solidFill>
                  <a:srgbClr val="2F5EB0"/>
                </a:solidFill>
                <a:latin typeface="华文中宋" panose="02010600040101010101" pitchFamily="2" charset="-122"/>
                <a:ea typeface="华文中宋" panose="02010600040101010101" pitchFamily="2" charset="-122"/>
              </a:defRPr>
            </a:lvl1pPr>
          </a:lstStyle>
          <a:p>
            <a:r>
              <a:rPr lang="zh-CN" altLang="en-US" dirty="0"/>
              <a:t>常见不正常个别现象</a:t>
            </a:r>
          </a:p>
        </p:txBody>
      </p:sp>
      <p:sp>
        <p:nvSpPr>
          <p:cNvPr id="82" name="TextBox 81"/>
          <p:cNvSpPr txBox="1"/>
          <p:nvPr/>
        </p:nvSpPr>
        <p:spPr>
          <a:xfrm>
            <a:off x="1273051" y="1700808"/>
            <a:ext cx="10009757" cy="2431403"/>
          </a:xfrm>
          <a:prstGeom prst="rect">
            <a:avLst/>
          </a:prstGeom>
          <a:noFill/>
        </p:spPr>
        <p:txBody>
          <a:bodyPr wrap="square" lIns="121889" tIns="60944" rIns="121889" bIns="60944" rtlCol="0">
            <a:spAutoFit/>
          </a:bodyPr>
          <a:lstStyle/>
          <a:p>
            <a:pPr>
              <a:lnSpc>
                <a:spcPct val="150000"/>
              </a:lnSpc>
            </a:pPr>
            <a:r>
              <a:rPr lang="zh-CN" altLang="en-US" sz="2000" dirty="0">
                <a:latin typeface="微软雅黑" panose="020B0503020204020204" pitchFamily="34" charset="-122"/>
                <a:ea typeface="微软雅黑" panose="020B0503020204020204" pitchFamily="34" charset="-122"/>
              </a:rPr>
              <a:t>个别企业惜本思想严重，冒着风险违法。此类问题一经发现，一定严罚重处（警告）。</a:t>
            </a:r>
            <a:endParaRPr lang="en-US" altLang="zh-CN" sz="2000" dirty="0">
              <a:latin typeface="微软雅黑" panose="020B0503020204020204" pitchFamily="34" charset="-122"/>
              <a:ea typeface="微软雅黑" panose="020B0503020204020204" pitchFamily="34" charset="-122"/>
            </a:endParaRPr>
          </a:p>
          <a:p>
            <a:pPr>
              <a:lnSpc>
                <a:spcPct val="150000"/>
              </a:lnSpc>
            </a:pPr>
            <a:r>
              <a:rPr lang="en-US" altLang="zh-CN" sz="2000" dirty="0">
                <a:latin typeface="微软雅黑" panose="020B0503020204020204" pitchFamily="34" charset="-122"/>
                <a:ea typeface="微软雅黑" panose="020B0503020204020204" pitchFamily="34" charset="-122"/>
              </a:rPr>
              <a:t>1.</a:t>
            </a:r>
            <a:r>
              <a:rPr lang="zh-CN" altLang="en-US" sz="2000" dirty="0">
                <a:latin typeface="微软雅黑" panose="020B0503020204020204" pitchFamily="34" charset="-122"/>
                <a:ea typeface="微软雅黑" panose="020B0503020204020204" pitchFamily="34" charset="-122"/>
              </a:rPr>
              <a:t>偷设暗管，将高浓度废水等直接排入河道。</a:t>
            </a:r>
          </a:p>
          <a:p>
            <a:pPr>
              <a:lnSpc>
                <a:spcPct val="150000"/>
              </a:lnSpc>
            </a:pPr>
            <a:r>
              <a:rPr lang="en-US" altLang="zh-CN" sz="2000" dirty="0">
                <a:latin typeface="微软雅黑" panose="020B0503020204020204" pitchFamily="34" charset="-122"/>
                <a:ea typeface="微软雅黑" panose="020B0503020204020204" pitchFamily="34" charset="-122"/>
              </a:rPr>
              <a:t>2.</a:t>
            </a:r>
            <a:r>
              <a:rPr lang="zh-CN" altLang="en-US" sz="2000" dirty="0">
                <a:latin typeface="微软雅黑" panose="020B0503020204020204" pitchFamily="34" charset="-122"/>
                <a:ea typeface="微软雅黑" panose="020B0503020204020204" pitchFamily="34" charset="-122"/>
              </a:rPr>
              <a:t>排入池塘、渗坑进行渗排。</a:t>
            </a:r>
          </a:p>
          <a:p>
            <a:pPr>
              <a:lnSpc>
                <a:spcPct val="150000"/>
              </a:lnSpc>
            </a:pPr>
            <a:r>
              <a:rPr lang="en-US" altLang="zh-CN" sz="2000" dirty="0">
                <a:latin typeface="微软雅黑" panose="020B0503020204020204" pitchFamily="34" charset="-122"/>
                <a:ea typeface="微软雅黑" panose="020B0503020204020204" pitchFamily="34" charset="-122"/>
              </a:rPr>
              <a:t>3.</a:t>
            </a:r>
            <a:r>
              <a:rPr lang="zh-CN" altLang="en-US" sz="2000" dirty="0">
                <a:latin typeface="微软雅黑" panose="020B0503020204020204" pitchFamily="34" charset="-122"/>
                <a:ea typeface="微软雅黑" panose="020B0503020204020204" pitchFamily="34" charset="-122"/>
              </a:rPr>
              <a:t>高浓度废水不经处理，混入冷却水中混合外排。</a:t>
            </a:r>
          </a:p>
          <a:p>
            <a:pPr>
              <a:lnSpc>
                <a:spcPct val="150000"/>
              </a:lnSpc>
            </a:pPr>
            <a:r>
              <a:rPr lang="en-US" altLang="zh-CN" sz="2000" dirty="0">
                <a:latin typeface="微软雅黑" panose="020B0503020204020204" pitchFamily="34" charset="-122"/>
                <a:ea typeface="微软雅黑" panose="020B0503020204020204" pitchFamily="34" charset="-122"/>
              </a:rPr>
              <a:t>4.</a:t>
            </a:r>
            <a:r>
              <a:rPr lang="zh-CN" altLang="en-US" sz="2000" dirty="0">
                <a:latin typeface="微软雅黑" panose="020B0503020204020204" pitchFamily="34" charset="-122"/>
                <a:ea typeface="微软雅黑" panose="020B0503020204020204" pitchFamily="34" charset="-122"/>
              </a:rPr>
              <a:t>从处理装置某个工段直接外排废水，或减少药剂使用量等，造成超标排放。        </a:t>
            </a:r>
          </a:p>
        </p:txBody>
      </p:sp>
      <p:sp>
        <p:nvSpPr>
          <p:cNvPr id="6" name="TextBox 81"/>
          <p:cNvSpPr txBox="1"/>
          <p:nvPr/>
        </p:nvSpPr>
        <p:spPr>
          <a:xfrm>
            <a:off x="1273051" y="3997275"/>
            <a:ext cx="9865096" cy="1969738"/>
          </a:xfrm>
          <a:prstGeom prst="rect">
            <a:avLst/>
          </a:prstGeom>
          <a:noFill/>
        </p:spPr>
        <p:txBody>
          <a:bodyPr wrap="square" lIns="121889" tIns="60944" rIns="121889" bIns="60944" rtlCol="0">
            <a:spAutoFit/>
          </a:bodyPr>
          <a:lstStyle>
            <a:defPPr>
              <a:defRPr lang="zh-CN"/>
            </a:defPPr>
            <a:lvl1pPr>
              <a:lnSpc>
                <a:spcPct val="150000"/>
              </a:lnSpc>
              <a:defRPr sz="2000">
                <a:latin typeface="微软雅黑" panose="020B0503020204020204" pitchFamily="34" charset="-122"/>
                <a:ea typeface="微软雅黑" panose="020B0503020204020204" pitchFamily="34" charset="-122"/>
              </a:defRPr>
            </a:lvl1pPr>
          </a:lstStyle>
          <a:p>
            <a:r>
              <a:rPr lang="en-US" altLang="zh-CN" dirty="0"/>
              <a:t>5.</a:t>
            </a:r>
            <a:r>
              <a:rPr lang="zh-CN" altLang="en-US" dirty="0"/>
              <a:t>生产设备至废水处理设施间的收集管道存在破损、渗漏现象。</a:t>
            </a:r>
          </a:p>
          <a:p>
            <a:r>
              <a:rPr lang="en-US" altLang="zh-CN" dirty="0"/>
              <a:t>6.</a:t>
            </a:r>
            <a:r>
              <a:rPr lang="zh-CN" altLang="en-US" dirty="0"/>
              <a:t>生产废水未按要求彻底分质收集处理</a:t>
            </a:r>
            <a:r>
              <a:rPr lang="en-US" altLang="zh-CN" dirty="0"/>
              <a:t>,</a:t>
            </a:r>
            <a:r>
              <a:rPr lang="zh-CN" altLang="en-US" dirty="0"/>
              <a:t>分流排放。</a:t>
            </a:r>
          </a:p>
          <a:p>
            <a:r>
              <a:rPr lang="en-US" altLang="zh-CN" dirty="0"/>
              <a:t>7.</a:t>
            </a:r>
            <a:r>
              <a:rPr lang="zh-CN" altLang="en-US" dirty="0"/>
              <a:t>厂区雨污水管网未分流或分流不彻底，存在洗手池、拖把池等错接、串流等现象。</a:t>
            </a:r>
          </a:p>
          <a:p>
            <a:r>
              <a:rPr lang="en-US" altLang="zh-CN" dirty="0"/>
              <a:t>8.</a:t>
            </a:r>
            <a:r>
              <a:rPr lang="zh-CN" altLang="en-US" dirty="0"/>
              <a:t>清洗废水不经处理直接排入污水管网。</a:t>
            </a:r>
          </a:p>
        </p:txBody>
      </p:sp>
    </p:spTree>
    <p:extLst>
      <p:ext uri="{BB962C8B-B14F-4D97-AF65-F5344CB8AC3E}">
        <p14:creationId xmlns:p14="http://schemas.microsoft.com/office/powerpoint/2010/main" val="949305168"/>
      </p:ext>
    </p:extLst>
  </p:cSld>
  <p:clrMapOvr>
    <a:masterClrMapping/>
  </p:clrMapOvr>
  <mc:AlternateContent xmlns:mc="http://schemas.openxmlformats.org/markup-compatibility/2006" xmlns:p14="http://schemas.microsoft.com/office/powerpoint/2010/main">
    <mc:Choice Requires="p14">
      <p:transition spd="slow" p14:dur="4400" advClick="0" advTm="3000">
        <p14:honeycomb/>
      </p:transition>
    </mc:Choice>
    <mc:Fallback xmlns="">
      <p:transition spd="slow" advClick="0" advTm="3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68350" y="1808461"/>
            <a:ext cx="3745483" cy="4032448"/>
          </a:xfrm>
          <a:prstGeom prst="rect">
            <a:avLst/>
          </a:prstGeom>
          <a:solidFill>
            <a:schemeClr val="bg1">
              <a:lumMod val="85000"/>
            </a:schemeClr>
          </a:solidFill>
          <a:ln w="28575">
            <a:no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solidFill>
                <a:srgbClr val="0070C0"/>
              </a:solidFill>
            </a:endParaRPr>
          </a:p>
        </p:txBody>
      </p:sp>
      <p:sp>
        <p:nvSpPr>
          <p:cNvPr id="3" name="矩形 2"/>
          <p:cNvSpPr/>
          <p:nvPr/>
        </p:nvSpPr>
        <p:spPr>
          <a:xfrm>
            <a:off x="4657427" y="908720"/>
            <a:ext cx="6552728" cy="5616624"/>
          </a:xfrm>
          <a:prstGeom prst="rect">
            <a:avLst/>
          </a:prstGeom>
          <a:noFill/>
          <a:ln w="38100">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4" name="椭圆 3"/>
          <p:cNvSpPr/>
          <p:nvPr/>
        </p:nvSpPr>
        <p:spPr>
          <a:xfrm>
            <a:off x="985019" y="2013558"/>
            <a:ext cx="563225" cy="563225"/>
          </a:xfrm>
          <a:prstGeom prst="ellipse">
            <a:avLst/>
          </a:prstGeom>
          <a:solidFill>
            <a:srgbClr val="2F5EB0"/>
          </a:solidFill>
          <a:ln w="28575">
            <a:solidFill>
              <a:srgbClr val="2F5EB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5" name="文本框 4"/>
          <p:cNvSpPr txBox="1"/>
          <p:nvPr/>
        </p:nvSpPr>
        <p:spPr>
          <a:xfrm>
            <a:off x="1027066" y="2060268"/>
            <a:ext cx="521171" cy="461665"/>
          </a:xfrm>
          <a:prstGeom prst="rect">
            <a:avLst/>
          </a:prstGeom>
          <a:noFill/>
        </p:spPr>
        <p:txBody>
          <a:bodyPr wrap="square" rtlCol="0">
            <a:spAutoFit/>
          </a:bodyPr>
          <a:lstStyle/>
          <a:p>
            <a:pPr algn="ctr"/>
            <a:r>
              <a:rPr lang="en-US" altLang="zh-CN" sz="2400" b="1" dirty="0">
                <a:solidFill>
                  <a:schemeClr val="bg1"/>
                </a:solidFill>
              </a:rPr>
              <a:t>1</a:t>
            </a:r>
            <a:endParaRPr lang="zh-CN" altLang="en-US" sz="2400" b="1" dirty="0">
              <a:solidFill>
                <a:schemeClr val="bg1"/>
              </a:solidFill>
            </a:endParaRPr>
          </a:p>
        </p:txBody>
      </p:sp>
      <p:sp>
        <p:nvSpPr>
          <p:cNvPr id="6" name="矩形 5"/>
          <p:cNvSpPr/>
          <p:nvPr/>
        </p:nvSpPr>
        <p:spPr>
          <a:xfrm>
            <a:off x="1622582" y="2121823"/>
            <a:ext cx="1723549" cy="400110"/>
          </a:xfrm>
          <a:prstGeom prst="rect">
            <a:avLst/>
          </a:prstGeom>
        </p:spPr>
        <p:txBody>
          <a:bodyPr wrap="none">
            <a:spAutoFit/>
          </a:bodyPr>
          <a:lstStyle/>
          <a:p>
            <a:r>
              <a:rPr lang="zh-CN" altLang="en-US" sz="2000" b="1" dirty="0">
                <a:solidFill>
                  <a:schemeClr val="tx1">
                    <a:lumMod val="85000"/>
                    <a:lumOff val="15000"/>
                  </a:schemeClr>
                </a:solidFill>
                <a:latin typeface="微软雅黑" panose="020B0503020204020204" pitchFamily="34" charset="-122"/>
                <a:ea typeface="微软雅黑" panose="020B0503020204020204" pitchFamily="34" charset="-122"/>
              </a:rPr>
              <a:t>引风机不运行</a:t>
            </a:r>
            <a:endParaRPr lang="zh-CN" altLang="en-US" sz="2000" b="1" dirty="0">
              <a:solidFill>
                <a:schemeClr val="tx1">
                  <a:lumMod val="85000"/>
                  <a:lumOff val="15000"/>
                </a:schemeClr>
              </a:solidFill>
            </a:endParaRPr>
          </a:p>
        </p:txBody>
      </p:sp>
      <p:sp>
        <p:nvSpPr>
          <p:cNvPr id="7" name="椭圆 6"/>
          <p:cNvSpPr/>
          <p:nvPr/>
        </p:nvSpPr>
        <p:spPr>
          <a:xfrm>
            <a:off x="985019" y="2699387"/>
            <a:ext cx="563225" cy="563225"/>
          </a:xfrm>
          <a:prstGeom prst="ellipse">
            <a:avLst/>
          </a:prstGeom>
          <a:solidFill>
            <a:srgbClr val="2F5EB0"/>
          </a:solidFill>
          <a:ln w="28575">
            <a:solidFill>
              <a:srgbClr val="2F5EB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8" name="文本框 7"/>
          <p:cNvSpPr txBox="1"/>
          <p:nvPr/>
        </p:nvSpPr>
        <p:spPr>
          <a:xfrm>
            <a:off x="1027066" y="2746097"/>
            <a:ext cx="521171" cy="461665"/>
          </a:xfrm>
          <a:prstGeom prst="rect">
            <a:avLst/>
          </a:prstGeom>
          <a:noFill/>
        </p:spPr>
        <p:txBody>
          <a:bodyPr wrap="square" rtlCol="0">
            <a:spAutoFit/>
          </a:bodyPr>
          <a:lstStyle/>
          <a:p>
            <a:pPr algn="ctr"/>
            <a:r>
              <a:rPr lang="en-US" altLang="zh-CN" sz="2400" b="1" dirty="0">
                <a:solidFill>
                  <a:schemeClr val="bg1"/>
                </a:solidFill>
              </a:rPr>
              <a:t>2</a:t>
            </a:r>
            <a:endParaRPr lang="zh-CN" altLang="en-US" sz="2400" b="1" dirty="0">
              <a:solidFill>
                <a:schemeClr val="bg1"/>
              </a:solidFill>
            </a:endParaRPr>
          </a:p>
        </p:txBody>
      </p:sp>
      <p:sp>
        <p:nvSpPr>
          <p:cNvPr id="9" name="椭圆 8"/>
          <p:cNvSpPr/>
          <p:nvPr/>
        </p:nvSpPr>
        <p:spPr>
          <a:xfrm>
            <a:off x="985019" y="3366777"/>
            <a:ext cx="563225" cy="563225"/>
          </a:xfrm>
          <a:prstGeom prst="ellipse">
            <a:avLst/>
          </a:prstGeom>
          <a:solidFill>
            <a:srgbClr val="2F5EB0"/>
          </a:solidFill>
          <a:ln w="28575">
            <a:solidFill>
              <a:srgbClr val="2F5EB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0" name="文本框 9"/>
          <p:cNvSpPr txBox="1"/>
          <p:nvPr/>
        </p:nvSpPr>
        <p:spPr>
          <a:xfrm>
            <a:off x="1027066" y="3413487"/>
            <a:ext cx="521171" cy="461665"/>
          </a:xfrm>
          <a:prstGeom prst="rect">
            <a:avLst/>
          </a:prstGeom>
          <a:noFill/>
        </p:spPr>
        <p:txBody>
          <a:bodyPr wrap="square" rtlCol="0">
            <a:spAutoFit/>
          </a:bodyPr>
          <a:lstStyle/>
          <a:p>
            <a:pPr algn="ctr"/>
            <a:r>
              <a:rPr lang="en-US" altLang="zh-CN" sz="2400" b="1" dirty="0">
                <a:solidFill>
                  <a:schemeClr val="bg1"/>
                </a:solidFill>
              </a:rPr>
              <a:t>3</a:t>
            </a:r>
            <a:endParaRPr lang="zh-CN" altLang="en-US" sz="2400" b="1" dirty="0">
              <a:solidFill>
                <a:schemeClr val="bg1"/>
              </a:solidFill>
            </a:endParaRPr>
          </a:p>
        </p:txBody>
      </p:sp>
      <p:sp>
        <p:nvSpPr>
          <p:cNvPr id="11" name="椭圆 10"/>
          <p:cNvSpPr/>
          <p:nvPr/>
        </p:nvSpPr>
        <p:spPr>
          <a:xfrm>
            <a:off x="985019" y="4041229"/>
            <a:ext cx="563225" cy="566266"/>
          </a:xfrm>
          <a:prstGeom prst="ellipse">
            <a:avLst/>
          </a:prstGeom>
          <a:solidFill>
            <a:srgbClr val="2F5EB0"/>
          </a:solidFill>
          <a:ln w="28575">
            <a:solidFill>
              <a:srgbClr val="2F5EB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2" name="文本框 11"/>
          <p:cNvSpPr txBox="1"/>
          <p:nvPr/>
        </p:nvSpPr>
        <p:spPr>
          <a:xfrm>
            <a:off x="1027066" y="4089459"/>
            <a:ext cx="521171" cy="461665"/>
          </a:xfrm>
          <a:prstGeom prst="rect">
            <a:avLst/>
          </a:prstGeom>
          <a:noFill/>
        </p:spPr>
        <p:txBody>
          <a:bodyPr wrap="square" rtlCol="0">
            <a:spAutoFit/>
          </a:bodyPr>
          <a:lstStyle/>
          <a:p>
            <a:pPr algn="ctr"/>
            <a:r>
              <a:rPr lang="en-US" altLang="zh-CN" sz="2400" b="1" dirty="0">
                <a:solidFill>
                  <a:schemeClr val="bg1"/>
                </a:solidFill>
              </a:rPr>
              <a:t>4</a:t>
            </a:r>
            <a:endParaRPr lang="zh-CN" altLang="en-US" sz="2400" b="1" dirty="0">
              <a:solidFill>
                <a:schemeClr val="bg1"/>
              </a:solidFill>
            </a:endParaRPr>
          </a:p>
        </p:txBody>
      </p:sp>
      <p:sp>
        <p:nvSpPr>
          <p:cNvPr id="13" name="椭圆 12"/>
          <p:cNvSpPr/>
          <p:nvPr/>
        </p:nvSpPr>
        <p:spPr>
          <a:xfrm>
            <a:off x="985019" y="4707951"/>
            <a:ext cx="563225" cy="566266"/>
          </a:xfrm>
          <a:prstGeom prst="ellipse">
            <a:avLst/>
          </a:prstGeom>
          <a:solidFill>
            <a:srgbClr val="2F5EB0"/>
          </a:solidFill>
          <a:ln w="28575">
            <a:solidFill>
              <a:srgbClr val="2F5EB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4" name="文本框 13"/>
          <p:cNvSpPr txBox="1"/>
          <p:nvPr/>
        </p:nvSpPr>
        <p:spPr>
          <a:xfrm>
            <a:off x="1027066" y="4756181"/>
            <a:ext cx="521171" cy="461665"/>
          </a:xfrm>
          <a:prstGeom prst="rect">
            <a:avLst/>
          </a:prstGeom>
          <a:noFill/>
        </p:spPr>
        <p:txBody>
          <a:bodyPr wrap="square" rtlCol="0">
            <a:spAutoFit/>
          </a:bodyPr>
          <a:lstStyle/>
          <a:p>
            <a:pPr algn="ctr"/>
            <a:r>
              <a:rPr lang="en-US" altLang="zh-CN" sz="2400" b="1" dirty="0">
                <a:solidFill>
                  <a:schemeClr val="bg1"/>
                </a:solidFill>
              </a:rPr>
              <a:t>5</a:t>
            </a:r>
            <a:endParaRPr lang="zh-CN" altLang="en-US" sz="2400" b="1" dirty="0">
              <a:solidFill>
                <a:schemeClr val="bg1"/>
              </a:solidFill>
            </a:endParaRPr>
          </a:p>
        </p:txBody>
      </p:sp>
      <p:sp>
        <p:nvSpPr>
          <p:cNvPr id="15" name="矩形 14"/>
          <p:cNvSpPr/>
          <p:nvPr/>
        </p:nvSpPr>
        <p:spPr>
          <a:xfrm>
            <a:off x="1605318" y="2803788"/>
            <a:ext cx="1723549" cy="400110"/>
          </a:xfrm>
          <a:prstGeom prst="rect">
            <a:avLst/>
          </a:prstGeom>
        </p:spPr>
        <p:txBody>
          <a:bodyPr wrap="none">
            <a:spAutoFit/>
          </a:bodyPr>
          <a:lstStyle/>
          <a:p>
            <a:r>
              <a:rPr lang="zh-CN" altLang="en-US" sz="2000" b="1" dirty="0">
                <a:solidFill>
                  <a:schemeClr val="tx1">
                    <a:lumMod val="85000"/>
                    <a:lumOff val="15000"/>
                  </a:schemeClr>
                </a:solidFill>
                <a:latin typeface="微软雅黑" panose="020B0503020204020204" pitchFamily="34" charset="-122"/>
                <a:ea typeface="微软雅黑" panose="020B0503020204020204" pitchFamily="34" charset="-122"/>
              </a:rPr>
              <a:t>喷淋泵不使用</a:t>
            </a:r>
          </a:p>
        </p:txBody>
      </p:sp>
      <p:sp>
        <p:nvSpPr>
          <p:cNvPr id="16" name="矩形 15"/>
          <p:cNvSpPr/>
          <p:nvPr/>
        </p:nvSpPr>
        <p:spPr>
          <a:xfrm>
            <a:off x="1605318" y="3462634"/>
            <a:ext cx="1980029" cy="400110"/>
          </a:xfrm>
          <a:prstGeom prst="rect">
            <a:avLst/>
          </a:prstGeom>
        </p:spPr>
        <p:txBody>
          <a:bodyPr wrap="none">
            <a:spAutoFit/>
          </a:bodyPr>
          <a:lstStyle/>
          <a:p>
            <a:r>
              <a:rPr lang="zh-CN" altLang="en-US" sz="2000" b="1" dirty="0">
                <a:solidFill>
                  <a:schemeClr val="tx1">
                    <a:lumMod val="85000"/>
                    <a:lumOff val="15000"/>
                  </a:schemeClr>
                </a:solidFill>
                <a:latin typeface="微软雅黑" panose="020B0503020204020204" pitchFamily="34" charset="-122"/>
                <a:ea typeface="微软雅黑" panose="020B0503020204020204" pitchFamily="34" charset="-122"/>
              </a:rPr>
              <a:t>存在三通或短路</a:t>
            </a:r>
          </a:p>
        </p:txBody>
      </p:sp>
      <p:sp>
        <p:nvSpPr>
          <p:cNvPr id="17" name="矩形 16"/>
          <p:cNvSpPr/>
          <p:nvPr/>
        </p:nvSpPr>
        <p:spPr>
          <a:xfrm>
            <a:off x="1605318" y="4158890"/>
            <a:ext cx="2749471" cy="400110"/>
          </a:xfrm>
          <a:prstGeom prst="rect">
            <a:avLst/>
          </a:prstGeom>
        </p:spPr>
        <p:txBody>
          <a:bodyPr wrap="none">
            <a:spAutoFit/>
          </a:bodyPr>
          <a:lstStyle/>
          <a:p>
            <a:r>
              <a:rPr lang="zh-CN" altLang="en-US" sz="2000" b="1" dirty="0">
                <a:solidFill>
                  <a:schemeClr val="tx1">
                    <a:lumMod val="85000"/>
                    <a:lumOff val="15000"/>
                  </a:schemeClr>
                </a:solidFill>
                <a:latin typeface="微软雅黑" panose="020B0503020204020204" pitchFamily="34" charset="-122"/>
                <a:ea typeface="微软雅黑" panose="020B0503020204020204" pitchFamily="34" charset="-122"/>
              </a:rPr>
              <a:t>喷淋液酸碱度不符要求</a:t>
            </a:r>
          </a:p>
        </p:txBody>
      </p:sp>
      <p:sp>
        <p:nvSpPr>
          <p:cNvPr id="18" name="矩形 17"/>
          <p:cNvSpPr/>
          <p:nvPr/>
        </p:nvSpPr>
        <p:spPr>
          <a:xfrm>
            <a:off x="1605318" y="4817736"/>
            <a:ext cx="2749471" cy="400110"/>
          </a:xfrm>
          <a:prstGeom prst="rect">
            <a:avLst/>
          </a:prstGeom>
        </p:spPr>
        <p:txBody>
          <a:bodyPr wrap="none">
            <a:spAutoFit/>
          </a:bodyPr>
          <a:lstStyle/>
          <a:p>
            <a:r>
              <a:rPr lang="zh-CN" altLang="en-US" sz="2000" b="1" dirty="0">
                <a:solidFill>
                  <a:schemeClr val="tx1">
                    <a:lumMod val="85000"/>
                    <a:lumOff val="15000"/>
                  </a:schemeClr>
                </a:solidFill>
                <a:latin typeface="微软雅黑" panose="020B0503020204020204" pitchFamily="34" charset="-122"/>
                <a:ea typeface="微软雅黑" panose="020B0503020204020204" pitchFamily="34" charset="-122"/>
              </a:rPr>
              <a:t>喷淋液酸碱度不符要求</a:t>
            </a:r>
          </a:p>
        </p:txBody>
      </p:sp>
      <p:sp>
        <p:nvSpPr>
          <p:cNvPr id="19" name="矩形 18"/>
          <p:cNvSpPr/>
          <p:nvPr/>
        </p:nvSpPr>
        <p:spPr>
          <a:xfrm>
            <a:off x="1603646" y="5291916"/>
            <a:ext cx="2492990" cy="369332"/>
          </a:xfrm>
          <a:prstGeom prst="rect">
            <a:avLst/>
          </a:prstGeom>
        </p:spPr>
        <p:txBody>
          <a:bodyPr wrap="none">
            <a:spAutoFit/>
          </a:bodyPr>
          <a:lstStyle/>
          <a:p>
            <a:r>
              <a:rPr lang="zh-CN" altLang="en-US" dirty="0">
                <a:solidFill>
                  <a:schemeClr val="tx1">
                    <a:lumMod val="85000"/>
                    <a:lumOff val="15000"/>
                  </a:schemeClr>
                </a:solidFill>
                <a:latin typeface="微软雅黑" panose="020B0503020204020204" pitchFamily="34" charset="-122"/>
                <a:ea typeface="微软雅黑" panose="020B0503020204020204" pitchFamily="34" charset="-122"/>
              </a:rPr>
              <a:t>利用活性炭、硅藻土等</a:t>
            </a:r>
            <a:endParaRPr lang="zh-CN" altLang="en-US" dirty="0">
              <a:solidFill>
                <a:schemeClr val="tx1">
                  <a:lumMod val="85000"/>
                  <a:lumOff val="15000"/>
                </a:schemeClr>
              </a:solidFill>
            </a:endParaRPr>
          </a:p>
        </p:txBody>
      </p:sp>
      <p:sp>
        <p:nvSpPr>
          <p:cNvPr id="20" name="椭圆 19"/>
          <p:cNvSpPr/>
          <p:nvPr/>
        </p:nvSpPr>
        <p:spPr>
          <a:xfrm>
            <a:off x="4903412" y="1113679"/>
            <a:ext cx="563225" cy="563225"/>
          </a:xfrm>
          <a:prstGeom prst="ellipse">
            <a:avLst/>
          </a:prstGeom>
          <a:solidFill>
            <a:srgbClr val="2F5EB0"/>
          </a:solidFill>
          <a:ln w="28575">
            <a:solidFill>
              <a:srgbClr val="2F5EB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21" name="文本框 20"/>
          <p:cNvSpPr txBox="1"/>
          <p:nvPr/>
        </p:nvSpPr>
        <p:spPr>
          <a:xfrm>
            <a:off x="4915709" y="1156991"/>
            <a:ext cx="521171" cy="461665"/>
          </a:xfrm>
          <a:prstGeom prst="rect">
            <a:avLst/>
          </a:prstGeom>
          <a:noFill/>
        </p:spPr>
        <p:txBody>
          <a:bodyPr wrap="square" rtlCol="0">
            <a:spAutoFit/>
          </a:bodyPr>
          <a:lstStyle/>
          <a:p>
            <a:pPr algn="ctr"/>
            <a:r>
              <a:rPr lang="en-US" altLang="zh-CN" sz="2400" b="1" dirty="0">
                <a:solidFill>
                  <a:schemeClr val="bg1"/>
                </a:solidFill>
              </a:rPr>
              <a:t>6</a:t>
            </a:r>
            <a:endParaRPr lang="zh-CN" altLang="en-US" sz="2400" b="1" dirty="0">
              <a:solidFill>
                <a:schemeClr val="bg1"/>
              </a:solidFill>
            </a:endParaRPr>
          </a:p>
        </p:txBody>
      </p:sp>
      <p:sp>
        <p:nvSpPr>
          <p:cNvPr id="22" name="矩形 21"/>
          <p:cNvSpPr/>
          <p:nvPr/>
        </p:nvSpPr>
        <p:spPr>
          <a:xfrm>
            <a:off x="5508677" y="1218546"/>
            <a:ext cx="1980029" cy="400110"/>
          </a:xfrm>
          <a:prstGeom prst="rect">
            <a:avLst/>
          </a:prstGeom>
        </p:spPr>
        <p:txBody>
          <a:bodyPr wrap="none">
            <a:spAutoFit/>
          </a:bodyPr>
          <a:lstStyle/>
          <a:p>
            <a:r>
              <a:rPr lang="zh-CN" altLang="en-US" sz="2000" b="1" dirty="0">
                <a:solidFill>
                  <a:schemeClr val="tx1">
                    <a:lumMod val="85000"/>
                    <a:lumOff val="15000"/>
                  </a:schemeClr>
                </a:solidFill>
                <a:latin typeface="微软雅黑" panose="020B0503020204020204" pitchFamily="34" charset="-122"/>
                <a:ea typeface="微软雅黑" panose="020B0503020204020204" pitchFamily="34" charset="-122"/>
              </a:rPr>
              <a:t>废气收集不彻底</a:t>
            </a:r>
          </a:p>
        </p:txBody>
      </p:sp>
      <p:sp>
        <p:nvSpPr>
          <p:cNvPr id="23" name="矩形 22"/>
          <p:cNvSpPr/>
          <p:nvPr/>
        </p:nvSpPr>
        <p:spPr>
          <a:xfrm>
            <a:off x="5516699" y="1626324"/>
            <a:ext cx="5477432" cy="1754326"/>
          </a:xfrm>
          <a:prstGeom prst="rect">
            <a:avLst/>
          </a:prstGeom>
        </p:spPr>
        <p:txBody>
          <a:bodyPr wrap="square">
            <a:spAutoFit/>
          </a:bodyPr>
          <a:lstStyle/>
          <a:p>
            <a:pPr>
              <a:lnSpc>
                <a:spcPct val="150000"/>
              </a:lnSpc>
            </a:pPr>
            <a:r>
              <a:rPr lang="zh-CN" altLang="en-US" dirty="0">
                <a:solidFill>
                  <a:schemeClr val="tx1">
                    <a:lumMod val="85000"/>
                    <a:lumOff val="15000"/>
                  </a:schemeClr>
                </a:solidFill>
                <a:latin typeface="微软雅黑" panose="020B0503020204020204" pitchFamily="34" charset="-122"/>
                <a:ea typeface="微软雅黑" panose="020B0503020204020204" pitchFamily="34" charset="-122"/>
              </a:rPr>
              <a:t>注塑废气、机加工废气、橡胶硫化废气难于收集，化工、制药的反应釜等放空阀废气不进行收集，电镀特别是手工电镀酸性废气不收集、印刷业油墨或清洗剂挥发废气收集不彻底</a:t>
            </a:r>
          </a:p>
        </p:txBody>
      </p:sp>
      <p:sp>
        <p:nvSpPr>
          <p:cNvPr id="24" name="椭圆 23"/>
          <p:cNvSpPr/>
          <p:nvPr/>
        </p:nvSpPr>
        <p:spPr>
          <a:xfrm>
            <a:off x="4903412" y="3390408"/>
            <a:ext cx="563225" cy="563225"/>
          </a:xfrm>
          <a:prstGeom prst="ellipse">
            <a:avLst/>
          </a:prstGeom>
          <a:solidFill>
            <a:srgbClr val="2F5EB0"/>
          </a:solidFill>
          <a:ln w="28575">
            <a:solidFill>
              <a:srgbClr val="2F5EB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25" name="文本框 24"/>
          <p:cNvSpPr txBox="1"/>
          <p:nvPr/>
        </p:nvSpPr>
        <p:spPr>
          <a:xfrm>
            <a:off x="4945466" y="3432554"/>
            <a:ext cx="521171" cy="461665"/>
          </a:xfrm>
          <a:prstGeom prst="rect">
            <a:avLst/>
          </a:prstGeom>
          <a:noFill/>
        </p:spPr>
        <p:txBody>
          <a:bodyPr wrap="square" rtlCol="0">
            <a:spAutoFit/>
          </a:bodyPr>
          <a:lstStyle/>
          <a:p>
            <a:pPr algn="ctr"/>
            <a:r>
              <a:rPr lang="en-US" altLang="zh-CN" sz="2400" b="1" dirty="0">
                <a:solidFill>
                  <a:schemeClr val="bg1"/>
                </a:solidFill>
              </a:rPr>
              <a:t>7</a:t>
            </a:r>
            <a:endParaRPr lang="zh-CN" altLang="en-US" sz="2400" b="1" dirty="0">
              <a:solidFill>
                <a:schemeClr val="bg1"/>
              </a:solidFill>
            </a:endParaRPr>
          </a:p>
        </p:txBody>
      </p:sp>
      <p:sp>
        <p:nvSpPr>
          <p:cNvPr id="26" name="矩形 25"/>
          <p:cNvSpPr/>
          <p:nvPr/>
        </p:nvSpPr>
        <p:spPr>
          <a:xfrm>
            <a:off x="5508677" y="3494109"/>
            <a:ext cx="2236510" cy="400110"/>
          </a:xfrm>
          <a:prstGeom prst="rect">
            <a:avLst/>
          </a:prstGeom>
        </p:spPr>
        <p:txBody>
          <a:bodyPr wrap="none">
            <a:spAutoFit/>
          </a:bodyPr>
          <a:lstStyle/>
          <a:p>
            <a:r>
              <a:rPr lang="zh-CN" altLang="en-US" sz="2000" b="1" dirty="0">
                <a:solidFill>
                  <a:schemeClr val="tx1">
                    <a:lumMod val="85000"/>
                    <a:lumOff val="15000"/>
                  </a:schemeClr>
                </a:solidFill>
                <a:latin typeface="微软雅黑" panose="020B0503020204020204" pitchFamily="34" charset="-122"/>
                <a:ea typeface="微软雅黑" panose="020B0503020204020204" pitchFamily="34" charset="-122"/>
              </a:rPr>
              <a:t>废气未经处理直排</a:t>
            </a:r>
          </a:p>
        </p:txBody>
      </p:sp>
      <p:sp>
        <p:nvSpPr>
          <p:cNvPr id="27" name="矩形 26"/>
          <p:cNvSpPr/>
          <p:nvPr/>
        </p:nvSpPr>
        <p:spPr>
          <a:xfrm>
            <a:off x="5516699" y="4227103"/>
            <a:ext cx="2236510" cy="400110"/>
          </a:xfrm>
          <a:prstGeom prst="rect">
            <a:avLst/>
          </a:prstGeom>
        </p:spPr>
        <p:txBody>
          <a:bodyPr wrap="none">
            <a:spAutoFit/>
          </a:bodyPr>
          <a:lstStyle/>
          <a:p>
            <a:r>
              <a:rPr lang="zh-CN" altLang="en-US" sz="2000" b="1" dirty="0">
                <a:solidFill>
                  <a:schemeClr val="tx1">
                    <a:lumMod val="85000"/>
                    <a:lumOff val="15000"/>
                  </a:schemeClr>
                </a:solidFill>
                <a:latin typeface="微软雅黑" panose="020B0503020204020204" pitchFamily="34" charset="-122"/>
                <a:ea typeface="微软雅黑" panose="020B0503020204020204" pitchFamily="34" charset="-122"/>
              </a:rPr>
              <a:t>应急管理处置不当</a:t>
            </a:r>
          </a:p>
        </p:txBody>
      </p:sp>
      <p:sp>
        <p:nvSpPr>
          <p:cNvPr id="28" name="椭圆 27"/>
          <p:cNvSpPr/>
          <p:nvPr/>
        </p:nvSpPr>
        <p:spPr>
          <a:xfrm>
            <a:off x="4903412" y="4124107"/>
            <a:ext cx="563225" cy="563225"/>
          </a:xfrm>
          <a:prstGeom prst="ellipse">
            <a:avLst/>
          </a:prstGeom>
          <a:solidFill>
            <a:srgbClr val="2F5EB0"/>
          </a:solidFill>
          <a:ln w="28575">
            <a:solidFill>
              <a:srgbClr val="2F5EB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29" name="文本框 28"/>
          <p:cNvSpPr txBox="1"/>
          <p:nvPr/>
        </p:nvSpPr>
        <p:spPr>
          <a:xfrm>
            <a:off x="4915709" y="4180141"/>
            <a:ext cx="521171" cy="461665"/>
          </a:xfrm>
          <a:prstGeom prst="rect">
            <a:avLst/>
          </a:prstGeom>
          <a:noFill/>
        </p:spPr>
        <p:txBody>
          <a:bodyPr wrap="square" rtlCol="0">
            <a:spAutoFit/>
          </a:bodyPr>
          <a:lstStyle/>
          <a:p>
            <a:pPr algn="ctr"/>
            <a:r>
              <a:rPr lang="en-US" altLang="zh-CN" sz="2400" b="1" dirty="0">
                <a:solidFill>
                  <a:schemeClr val="bg1"/>
                </a:solidFill>
              </a:rPr>
              <a:t>8</a:t>
            </a:r>
            <a:endParaRPr lang="zh-CN" altLang="en-US" sz="2400" b="1" dirty="0">
              <a:solidFill>
                <a:schemeClr val="bg1"/>
              </a:solidFill>
            </a:endParaRPr>
          </a:p>
        </p:txBody>
      </p:sp>
      <p:sp>
        <p:nvSpPr>
          <p:cNvPr id="30" name="椭圆 29"/>
          <p:cNvSpPr/>
          <p:nvPr/>
        </p:nvSpPr>
        <p:spPr>
          <a:xfrm>
            <a:off x="4903412" y="5120829"/>
            <a:ext cx="563225" cy="563225"/>
          </a:xfrm>
          <a:prstGeom prst="ellipse">
            <a:avLst/>
          </a:prstGeom>
          <a:solidFill>
            <a:srgbClr val="2F5EB0"/>
          </a:solidFill>
          <a:ln w="28575">
            <a:solidFill>
              <a:srgbClr val="2F5EB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31" name="文本框 30"/>
          <p:cNvSpPr txBox="1"/>
          <p:nvPr/>
        </p:nvSpPr>
        <p:spPr>
          <a:xfrm>
            <a:off x="4937191" y="5171608"/>
            <a:ext cx="521171" cy="461665"/>
          </a:xfrm>
          <a:prstGeom prst="rect">
            <a:avLst/>
          </a:prstGeom>
          <a:noFill/>
        </p:spPr>
        <p:txBody>
          <a:bodyPr wrap="square" rtlCol="0">
            <a:spAutoFit/>
          </a:bodyPr>
          <a:lstStyle/>
          <a:p>
            <a:pPr algn="ctr"/>
            <a:r>
              <a:rPr lang="en-US" altLang="zh-CN" sz="2400" b="1" dirty="0">
                <a:solidFill>
                  <a:schemeClr val="bg1"/>
                </a:solidFill>
              </a:rPr>
              <a:t>9</a:t>
            </a:r>
            <a:endParaRPr lang="zh-CN" altLang="en-US" sz="2400" b="1" dirty="0">
              <a:solidFill>
                <a:schemeClr val="bg1"/>
              </a:solidFill>
            </a:endParaRPr>
          </a:p>
        </p:txBody>
      </p:sp>
      <p:sp>
        <p:nvSpPr>
          <p:cNvPr id="32" name="矩形 31"/>
          <p:cNvSpPr/>
          <p:nvPr/>
        </p:nvSpPr>
        <p:spPr>
          <a:xfrm>
            <a:off x="5508677" y="4641806"/>
            <a:ext cx="2492990" cy="507831"/>
          </a:xfrm>
          <a:prstGeom prst="rect">
            <a:avLst/>
          </a:prstGeom>
        </p:spPr>
        <p:txBody>
          <a:bodyPr wrap="square">
            <a:spAutoFit/>
          </a:bodyPr>
          <a:lstStyle/>
          <a:p>
            <a:pPr>
              <a:lnSpc>
                <a:spcPct val="150000"/>
              </a:lnSpc>
            </a:pPr>
            <a:r>
              <a:rPr lang="zh-CN" altLang="en-US" dirty="0">
                <a:solidFill>
                  <a:schemeClr val="tx1">
                    <a:lumMod val="85000"/>
                    <a:lumOff val="15000"/>
                  </a:schemeClr>
                </a:solidFill>
                <a:latin typeface="微软雅黑" panose="020B0503020204020204" pitchFamily="34" charset="-122"/>
                <a:ea typeface="微软雅黑" panose="020B0503020204020204" pitchFamily="34" charset="-122"/>
              </a:rPr>
              <a:t>设施检修阀门开启不当</a:t>
            </a:r>
          </a:p>
        </p:txBody>
      </p:sp>
      <p:sp>
        <p:nvSpPr>
          <p:cNvPr id="33" name="矩形 32"/>
          <p:cNvSpPr/>
          <p:nvPr/>
        </p:nvSpPr>
        <p:spPr>
          <a:xfrm>
            <a:off x="5516699" y="5202385"/>
            <a:ext cx="2492990" cy="400110"/>
          </a:xfrm>
          <a:prstGeom prst="rect">
            <a:avLst/>
          </a:prstGeom>
        </p:spPr>
        <p:txBody>
          <a:bodyPr wrap="none">
            <a:spAutoFit/>
          </a:bodyPr>
          <a:lstStyle/>
          <a:p>
            <a:r>
              <a:rPr lang="zh-CN" altLang="en-US" sz="2000" b="1" dirty="0">
                <a:solidFill>
                  <a:schemeClr val="tx1">
                    <a:lumMod val="85000"/>
                    <a:lumOff val="15000"/>
                  </a:schemeClr>
                </a:solidFill>
                <a:latin typeface="微软雅黑" panose="020B0503020204020204" pitchFamily="34" charset="-122"/>
                <a:ea typeface="微软雅黑" panose="020B0503020204020204" pitchFamily="34" charset="-122"/>
              </a:rPr>
              <a:t>处理不彻底异味扰民</a:t>
            </a:r>
          </a:p>
        </p:txBody>
      </p:sp>
      <p:sp>
        <p:nvSpPr>
          <p:cNvPr id="34" name="矩形 33"/>
          <p:cNvSpPr/>
          <p:nvPr/>
        </p:nvSpPr>
        <p:spPr>
          <a:xfrm>
            <a:off x="5516699" y="5556088"/>
            <a:ext cx="3416320" cy="507831"/>
          </a:xfrm>
          <a:prstGeom prst="rect">
            <a:avLst/>
          </a:prstGeom>
        </p:spPr>
        <p:txBody>
          <a:bodyPr wrap="square">
            <a:spAutoFit/>
          </a:bodyPr>
          <a:lstStyle/>
          <a:p>
            <a:pPr>
              <a:lnSpc>
                <a:spcPct val="150000"/>
              </a:lnSpc>
            </a:pPr>
            <a:r>
              <a:rPr lang="zh-CN" altLang="en-US" dirty="0">
                <a:solidFill>
                  <a:schemeClr val="tx1">
                    <a:lumMod val="85000"/>
                    <a:lumOff val="15000"/>
                  </a:schemeClr>
                </a:solidFill>
                <a:latin typeface="微软雅黑" panose="020B0503020204020204" pitchFamily="34" charset="-122"/>
                <a:ea typeface="微软雅黑" panose="020B0503020204020204" pitchFamily="34" charset="-122"/>
              </a:rPr>
              <a:t>漆包线行业、化工企业达标扰民</a:t>
            </a:r>
          </a:p>
        </p:txBody>
      </p:sp>
      <p:sp>
        <p:nvSpPr>
          <p:cNvPr id="35" name="文本框 34"/>
          <p:cNvSpPr txBox="1"/>
          <p:nvPr/>
        </p:nvSpPr>
        <p:spPr>
          <a:xfrm>
            <a:off x="685010" y="1215580"/>
            <a:ext cx="4031315" cy="400110"/>
          </a:xfrm>
          <a:prstGeom prst="rect">
            <a:avLst/>
          </a:prstGeom>
        </p:spPr>
        <p:txBody>
          <a:bodyPr wrap="none">
            <a:spAutoFit/>
          </a:bodyPr>
          <a:lstStyle>
            <a:defPPr>
              <a:defRPr lang="zh-CN"/>
            </a:defPPr>
            <a:lvl1pPr>
              <a:defRPr sz="2000" b="1">
                <a:solidFill>
                  <a:schemeClr val="tx1">
                    <a:lumMod val="85000"/>
                    <a:lumOff val="15000"/>
                  </a:schemeClr>
                </a:solidFill>
                <a:latin typeface="微软雅黑" panose="020B0503020204020204" pitchFamily="34" charset="-122"/>
                <a:ea typeface="微软雅黑" panose="020B0503020204020204" pitchFamily="34" charset="-122"/>
              </a:defRPr>
            </a:lvl1pPr>
          </a:lstStyle>
          <a:p>
            <a:r>
              <a:rPr lang="zh-CN" altLang="en-US" dirty="0">
                <a:solidFill>
                  <a:srgbClr val="2F5EB0"/>
                </a:solidFill>
              </a:rPr>
              <a:t>废气处理设施常见不正常运行情况</a:t>
            </a:r>
          </a:p>
        </p:txBody>
      </p:sp>
      <p:sp>
        <p:nvSpPr>
          <p:cNvPr id="36" name="TextBox 7"/>
          <p:cNvSpPr txBox="1"/>
          <p:nvPr/>
        </p:nvSpPr>
        <p:spPr>
          <a:xfrm>
            <a:off x="685010" y="208500"/>
            <a:ext cx="4288353" cy="584775"/>
          </a:xfrm>
          <a:prstGeom prst="rect">
            <a:avLst/>
          </a:prstGeom>
        </p:spPr>
        <p:txBody>
          <a:bodyPr wrap="none">
            <a:spAutoFit/>
          </a:bodyPr>
          <a:lstStyle>
            <a:defPPr>
              <a:defRPr lang="zh-CN"/>
            </a:defPPr>
            <a:lvl1pPr>
              <a:defRPr sz="3200" b="1">
                <a:solidFill>
                  <a:srgbClr val="2F5EB0"/>
                </a:solidFill>
                <a:latin typeface="华文中宋" panose="02010600040101010101" pitchFamily="2" charset="-122"/>
                <a:ea typeface="华文中宋" panose="02010600040101010101" pitchFamily="2" charset="-122"/>
              </a:defRPr>
            </a:lvl1pPr>
          </a:lstStyle>
          <a:p>
            <a:r>
              <a:rPr lang="zh-CN" altLang="en-US" dirty="0"/>
              <a:t>废气防护措施常见问题</a:t>
            </a:r>
          </a:p>
        </p:txBody>
      </p:sp>
    </p:spTree>
    <p:extLst>
      <p:ext uri="{BB962C8B-B14F-4D97-AF65-F5344CB8AC3E}">
        <p14:creationId xmlns:p14="http://schemas.microsoft.com/office/powerpoint/2010/main" val="8889657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696987" y="260648"/>
            <a:ext cx="1826141" cy="584775"/>
          </a:xfrm>
          <a:prstGeom prst="rect">
            <a:avLst/>
          </a:prstGeom>
        </p:spPr>
        <p:txBody>
          <a:bodyPr wrap="none">
            <a:spAutoFit/>
          </a:bodyPr>
          <a:lstStyle>
            <a:defPPr>
              <a:defRPr lang="zh-CN"/>
            </a:defPPr>
            <a:lvl1pPr>
              <a:defRPr sz="3200" b="1">
                <a:solidFill>
                  <a:srgbClr val="2F5EB0"/>
                </a:solidFill>
                <a:latin typeface="华文中宋" panose="02010600040101010101" pitchFamily="2" charset="-122"/>
                <a:ea typeface="华文中宋" panose="02010600040101010101" pitchFamily="2" charset="-122"/>
              </a:defRPr>
            </a:lvl1pPr>
          </a:lstStyle>
          <a:p>
            <a:r>
              <a:rPr lang="zh-CN" altLang="en-US" dirty="0"/>
              <a:t>管理办法</a:t>
            </a:r>
          </a:p>
        </p:txBody>
      </p:sp>
      <p:sp>
        <p:nvSpPr>
          <p:cNvPr id="40" name="矩形 39"/>
          <p:cNvSpPr/>
          <p:nvPr/>
        </p:nvSpPr>
        <p:spPr>
          <a:xfrm>
            <a:off x="3794" y="1776763"/>
            <a:ext cx="4178421" cy="121889"/>
          </a:xfrm>
          <a:prstGeom prst="rect">
            <a:avLst/>
          </a:prstGeom>
          <a:solidFill>
            <a:schemeClr val="accent1">
              <a:lumMod val="50000"/>
            </a:schemeClr>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CN" altLang="en-US" sz="3199"/>
          </a:p>
        </p:txBody>
      </p:sp>
      <p:sp>
        <p:nvSpPr>
          <p:cNvPr id="41" name="椭圆 40"/>
          <p:cNvSpPr>
            <a:spLocks/>
          </p:cNvSpPr>
          <p:nvPr/>
        </p:nvSpPr>
        <p:spPr>
          <a:xfrm>
            <a:off x="3988225" y="1290054"/>
            <a:ext cx="907200" cy="907027"/>
          </a:xfrm>
          <a:prstGeom prst="ellipse">
            <a:avLst/>
          </a:prstGeom>
          <a:solidFill>
            <a:schemeClr val="accent1">
              <a:lumMod val="50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a:latin typeface="Impact" panose="020B0806030902050204" pitchFamily="34" charset="0"/>
              </a:rPr>
              <a:t>1</a:t>
            </a:r>
            <a:endParaRPr lang="zh-CN" altLang="en-US" sz="2000" dirty="0">
              <a:latin typeface="Impact" panose="020B0806030902050204" pitchFamily="34" charset="0"/>
            </a:endParaRPr>
          </a:p>
        </p:txBody>
      </p:sp>
      <p:sp>
        <p:nvSpPr>
          <p:cNvPr id="2" name="椭圆 1"/>
          <p:cNvSpPr/>
          <p:nvPr/>
        </p:nvSpPr>
        <p:spPr>
          <a:xfrm>
            <a:off x="4081443" y="1388842"/>
            <a:ext cx="720000" cy="720000"/>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3794" y="2578235"/>
            <a:ext cx="4178421" cy="121889"/>
          </a:xfrm>
          <a:prstGeom prst="rect">
            <a:avLst/>
          </a:prstGeom>
          <a:solidFill>
            <a:srgbClr val="757376"/>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CN" altLang="en-US" sz="3199"/>
          </a:p>
        </p:txBody>
      </p:sp>
      <p:sp>
        <p:nvSpPr>
          <p:cNvPr id="22" name="椭圆 21"/>
          <p:cNvSpPr>
            <a:spLocks/>
          </p:cNvSpPr>
          <p:nvPr/>
        </p:nvSpPr>
        <p:spPr>
          <a:xfrm>
            <a:off x="3966251" y="2200802"/>
            <a:ext cx="907200" cy="907027"/>
          </a:xfrm>
          <a:prstGeom prst="ellipse">
            <a:avLst/>
          </a:prstGeom>
          <a:solidFill>
            <a:srgbClr val="757376"/>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a:latin typeface="Impact" panose="020B0806030902050204" pitchFamily="34" charset="0"/>
              </a:rPr>
              <a:t>2</a:t>
            </a:r>
            <a:endParaRPr lang="zh-CN" altLang="en-US" sz="2000" dirty="0">
              <a:latin typeface="Impact" panose="020B0806030902050204" pitchFamily="34" charset="0"/>
            </a:endParaRPr>
          </a:p>
        </p:txBody>
      </p:sp>
      <p:sp>
        <p:nvSpPr>
          <p:cNvPr id="44" name="椭圆 43"/>
          <p:cNvSpPr/>
          <p:nvPr/>
        </p:nvSpPr>
        <p:spPr>
          <a:xfrm>
            <a:off x="4069428" y="2291193"/>
            <a:ext cx="720000" cy="720000"/>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p:nvSpPr>
        <p:spPr>
          <a:xfrm>
            <a:off x="3794" y="3492574"/>
            <a:ext cx="4178421" cy="121889"/>
          </a:xfrm>
          <a:prstGeom prst="rect">
            <a:avLst/>
          </a:prstGeom>
          <a:solidFill>
            <a:srgbClr val="2F5EB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CN" altLang="en-US" sz="3199"/>
          </a:p>
        </p:txBody>
      </p:sp>
      <p:sp>
        <p:nvSpPr>
          <p:cNvPr id="19" name="矩形 18"/>
          <p:cNvSpPr/>
          <p:nvPr/>
        </p:nvSpPr>
        <p:spPr>
          <a:xfrm>
            <a:off x="3794" y="4420940"/>
            <a:ext cx="4178421" cy="121889"/>
          </a:xfrm>
          <a:prstGeom prst="rect">
            <a:avLst/>
          </a:prstGeom>
          <a:solidFill>
            <a:srgbClr val="29303A"/>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CN" altLang="en-US" sz="3199"/>
          </a:p>
        </p:txBody>
      </p:sp>
      <p:sp>
        <p:nvSpPr>
          <p:cNvPr id="18" name="矩形 17"/>
          <p:cNvSpPr/>
          <p:nvPr/>
        </p:nvSpPr>
        <p:spPr>
          <a:xfrm>
            <a:off x="3794" y="5318508"/>
            <a:ext cx="4178421" cy="121889"/>
          </a:xfrm>
          <a:prstGeom prst="rect">
            <a:avLst/>
          </a:prstGeom>
          <a:solidFill>
            <a:srgbClr val="00206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CN" altLang="en-US" sz="3199"/>
          </a:p>
        </p:txBody>
      </p:sp>
      <p:sp>
        <p:nvSpPr>
          <p:cNvPr id="38" name="矩形 37"/>
          <p:cNvSpPr/>
          <p:nvPr/>
        </p:nvSpPr>
        <p:spPr>
          <a:xfrm>
            <a:off x="3794" y="6281675"/>
            <a:ext cx="4178421" cy="121889"/>
          </a:xfrm>
          <a:prstGeom prst="rect">
            <a:avLst/>
          </a:prstGeom>
          <a:solidFill>
            <a:schemeClr val="tx2"/>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CN" altLang="en-US" sz="3199"/>
          </a:p>
        </p:txBody>
      </p:sp>
      <p:sp>
        <p:nvSpPr>
          <p:cNvPr id="3" name="文本框 2"/>
          <p:cNvSpPr txBox="1"/>
          <p:nvPr/>
        </p:nvSpPr>
        <p:spPr>
          <a:xfrm>
            <a:off x="4930235" y="1576708"/>
            <a:ext cx="6279920" cy="400110"/>
          </a:xfrm>
          <a:prstGeom prst="rect">
            <a:avLst/>
          </a:prstGeom>
          <a:noFill/>
        </p:spPr>
        <p:txBody>
          <a:bodyPr wrap="square" rtlCol="0">
            <a:spAutoFit/>
          </a:bodyPr>
          <a:lstStyle/>
          <a:p>
            <a:r>
              <a:rPr lang="zh-CN" altLang="en-US" sz="2000" dirty="0">
                <a:latin typeface="微软雅黑" panose="020B0503020204020204" pitchFamily="34" charset="-122"/>
                <a:ea typeface="微软雅黑" panose="020B0503020204020204" pitchFamily="34" charset="-122"/>
              </a:rPr>
              <a:t>选址合理，规避对敏感目标的影响</a:t>
            </a:r>
          </a:p>
        </p:txBody>
      </p:sp>
      <p:sp>
        <p:nvSpPr>
          <p:cNvPr id="49" name="文本框 48"/>
          <p:cNvSpPr txBox="1"/>
          <p:nvPr/>
        </p:nvSpPr>
        <p:spPr>
          <a:xfrm>
            <a:off x="4930235" y="2380818"/>
            <a:ext cx="6279920" cy="400110"/>
          </a:xfrm>
          <a:prstGeom prst="rect">
            <a:avLst/>
          </a:prstGeom>
          <a:noFill/>
        </p:spPr>
        <p:txBody>
          <a:bodyPr wrap="square" rtlCol="0">
            <a:spAutoFit/>
          </a:bodyPr>
          <a:lstStyle/>
          <a:p>
            <a:r>
              <a:rPr lang="zh-CN" altLang="en-US" sz="2000" dirty="0">
                <a:latin typeface="微软雅黑" panose="020B0503020204020204" pitchFamily="34" charset="-122"/>
                <a:ea typeface="微软雅黑" panose="020B0503020204020204" pitchFamily="34" charset="-122"/>
              </a:rPr>
              <a:t>收集到位，无组织排放有毒有害气体改为有组织排放</a:t>
            </a:r>
          </a:p>
        </p:txBody>
      </p:sp>
      <p:sp>
        <p:nvSpPr>
          <p:cNvPr id="50" name="文本框 49"/>
          <p:cNvSpPr txBox="1"/>
          <p:nvPr/>
        </p:nvSpPr>
        <p:spPr>
          <a:xfrm>
            <a:off x="4930235" y="5117122"/>
            <a:ext cx="6279920" cy="400110"/>
          </a:xfrm>
          <a:prstGeom prst="rect">
            <a:avLst/>
          </a:prstGeom>
          <a:noFill/>
        </p:spPr>
        <p:txBody>
          <a:bodyPr wrap="square" rtlCol="0">
            <a:spAutoFit/>
          </a:bodyPr>
          <a:lstStyle/>
          <a:p>
            <a:r>
              <a:rPr lang="zh-CN" altLang="en-US" sz="2000" dirty="0">
                <a:latin typeface="微软雅黑" panose="020B0503020204020204" pitchFamily="34" charset="-122"/>
                <a:ea typeface="微软雅黑" panose="020B0503020204020204" pitchFamily="34" charset="-122"/>
              </a:rPr>
              <a:t>监测合格，有组织和无组织均达标，满足频次要求</a:t>
            </a:r>
          </a:p>
        </p:txBody>
      </p:sp>
      <p:sp>
        <p:nvSpPr>
          <p:cNvPr id="51" name="文本框 50"/>
          <p:cNvSpPr txBox="1"/>
          <p:nvPr/>
        </p:nvSpPr>
        <p:spPr>
          <a:xfrm>
            <a:off x="4945459" y="3303043"/>
            <a:ext cx="5112568" cy="400110"/>
          </a:xfrm>
          <a:prstGeom prst="rect">
            <a:avLst/>
          </a:prstGeom>
          <a:noFill/>
        </p:spPr>
        <p:txBody>
          <a:bodyPr wrap="square" rtlCol="0">
            <a:spAutoFit/>
          </a:bodyPr>
          <a:lstStyle/>
          <a:p>
            <a:r>
              <a:rPr lang="zh-CN" altLang="en-US" sz="2000" dirty="0">
                <a:latin typeface="微软雅黑" panose="020B0503020204020204" pitchFamily="34" charset="-122"/>
                <a:ea typeface="微软雅黑" panose="020B0503020204020204" pitchFamily="34" charset="-122"/>
              </a:rPr>
              <a:t>处理到位，有毒有害（异味）气体必须处理</a:t>
            </a:r>
          </a:p>
        </p:txBody>
      </p:sp>
      <p:sp>
        <p:nvSpPr>
          <p:cNvPr id="52" name="文本框 51"/>
          <p:cNvSpPr txBox="1"/>
          <p:nvPr/>
        </p:nvSpPr>
        <p:spPr>
          <a:xfrm>
            <a:off x="4945459" y="4239147"/>
            <a:ext cx="4083729" cy="400110"/>
          </a:xfrm>
          <a:prstGeom prst="rect">
            <a:avLst/>
          </a:prstGeom>
          <a:noFill/>
        </p:spPr>
        <p:txBody>
          <a:bodyPr wrap="square" rtlCol="0">
            <a:spAutoFit/>
          </a:bodyPr>
          <a:lstStyle/>
          <a:p>
            <a:r>
              <a:rPr lang="zh-CN" altLang="en-US" sz="2000" dirty="0">
                <a:latin typeface="微软雅黑" panose="020B0503020204020204" pitchFamily="34" charset="-122"/>
                <a:ea typeface="微软雅黑" panose="020B0503020204020204" pitchFamily="34" charset="-122"/>
              </a:rPr>
              <a:t>技术合理，处理长期稳定，有效果</a:t>
            </a:r>
          </a:p>
        </p:txBody>
      </p:sp>
      <p:sp>
        <p:nvSpPr>
          <p:cNvPr id="53" name="文本框 52"/>
          <p:cNvSpPr txBox="1"/>
          <p:nvPr/>
        </p:nvSpPr>
        <p:spPr>
          <a:xfrm>
            <a:off x="4930235" y="6021288"/>
            <a:ext cx="4839760" cy="400110"/>
          </a:xfrm>
          <a:prstGeom prst="rect">
            <a:avLst/>
          </a:prstGeom>
          <a:noFill/>
        </p:spPr>
        <p:txBody>
          <a:bodyPr wrap="square" rtlCol="0">
            <a:spAutoFit/>
          </a:bodyPr>
          <a:lstStyle/>
          <a:p>
            <a:r>
              <a:rPr lang="zh-CN" altLang="en-US" sz="2000" dirty="0">
                <a:latin typeface="微软雅黑" panose="020B0503020204020204" pitchFamily="34" charset="-122"/>
                <a:ea typeface="微软雅黑" panose="020B0503020204020204" pitchFamily="34" charset="-122"/>
              </a:rPr>
              <a:t>异味达标，既要达到国标，又要达到民标</a:t>
            </a:r>
          </a:p>
        </p:txBody>
      </p:sp>
      <p:sp>
        <p:nvSpPr>
          <p:cNvPr id="34" name="椭圆 33"/>
          <p:cNvSpPr>
            <a:spLocks/>
          </p:cNvSpPr>
          <p:nvPr/>
        </p:nvSpPr>
        <p:spPr>
          <a:xfrm>
            <a:off x="3974560" y="3126847"/>
            <a:ext cx="907200" cy="907027"/>
          </a:xfrm>
          <a:prstGeom prst="ellipse">
            <a:avLst/>
          </a:prstGeom>
          <a:solidFill>
            <a:srgbClr val="2F5EB0"/>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a:latin typeface="Impact" panose="020B0806030902050204" pitchFamily="34" charset="0"/>
              </a:rPr>
              <a:t>3</a:t>
            </a:r>
            <a:endParaRPr lang="zh-CN" altLang="en-US" sz="2000" dirty="0">
              <a:latin typeface="Impact" panose="020B0806030902050204" pitchFamily="34" charset="0"/>
            </a:endParaRPr>
          </a:p>
        </p:txBody>
      </p:sp>
      <p:sp>
        <p:nvSpPr>
          <p:cNvPr id="35" name="椭圆 34"/>
          <p:cNvSpPr/>
          <p:nvPr/>
        </p:nvSpPr>
        <p:spPr>
          <a:xfrm>
            <a:off x="4067778" y="3225635"/>
            <a:ext cx="720000" cy="720000"/>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椭圆 35"/>
          <p:cNvSpPr>
            <a:spLocks/>
          </p:cNvSpPr>
          <p:nvPr/>
        </p:nvSpPr>
        <p:spPr>
          <a:xfrm>
            <a:off x="3952586" y="4037595"/>
            <a:ext cx="907200" cy="907027"/>
          </a:xfrm>
          <a:prstGeom prst="ellipse">
            <a:avLst/>
          </a:prstGeom>
          <a:solidFill>
            <a:srgbClr val="29303A"/>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a:latin typeface="Impact" panose="020B0806030902050204" pitchFamily="34" charset="0"/>
              </a:rPr>
              <a:t>4</a:t>
            </a:r>
            <a:endParaRPr lang="zh-CN" altLang="en-US" sz="2000" dirty="0">
              <a:latin typeface="Impact" panose="020B0806030902050204" pitchFamily="34" charset="0"/>
            </a:endParaRPr>
          </a:p>
        </p:txBody>
      </p:sp>
      <p:sp>
        <p:nvSpPr>
          <p:cNvPr id="37" name="椭圆 36"/>
          <p:cNvSpPr/>
          <p:nvPr/>
        </p:nvSpPr>
        <p:spPr>
          <a:xfrm>
            <a:off x="4055763" y="4127986"/>
            <a:ext cx="720000" cy="720000"/>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椭圆 41"/>
          <p:cNvSpPr>
            <a:spLocks/>
          </p:cNvSpPr>
          <p:nvPr/>
        </p:nvSpPr>
        <p:spPr>
          <a:xfrm>
            <a:off x="3974560" y="4949254"/>
            <a:ext cx="907200" cy="907027"/>
          </a:xfrm>
          <a:prstGeom prst="ellipse">
            <a:avLst/>
          </a:prstGeom>
          <a:solidFill>
            <a:srgbClr val="002060"/>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a:latin typeface="Impact" panose="020B0806030902050204" pitchFamily="34" charset="0"/>
              </a:rPr>
              <a:t>5</a:t>
            </a:r>
            <a:endParaRPr lang="zh-CN" altLang="en-US" sz="2000" dirty="0">
              <a:latin typeface="Impact" panose="020B0806030902050204" pitchFamily="34" charset="0"/>
            </a:endParaRPr>
          </a:p>
        </p:txBody>
      </p:sp>
      <p:sp>
        <p:nvSpPr>
          <p:cNvPr id="43" name="椭圆 42"/>
          <p:cNvSpPr/>
          <p:nvPr/>
        </p:nvSpPr>
        <p:spPr>
          <a:xfrm>
            <a:off x="4067778" y="5048042"/>
            <a:ext cx="720000" cy="720000"/>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4" name="椭圆 53"/>
          <p:cNvSpPr>
            <a:spLocks/>
          </p:cNvSpPr>
          <p:nvPr/>
        </p:nvSpPr>
        <p:spPr>
          <a:xfrm>
            <a:off x="3952586" y="5873881"/>
            <a:ext cx="907200" cy="907027"/>
          </a:xfrm>
          <a:prstGeom prst="ellipse">
            <a:avLst/>
          </a:prstGeom>
          <a:solidFill>
            <a:srgbClr val="1F497D"/>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a:latin typeface="Impact" panose="020B0806030902050204" pitchFamily="34" charset="0"/>
              </a:rPr>
              <a:t>6</a:t>
            </a:r>
            <a:endParaRPr lang="zh-CN" altLang="en-US" sz="2000" dirty="0">
              <a:latin typeface="Impact" panose="020B0806030902050204" pitchFamily="34" charset="0"/>
            </a:endParaRPr>
          </a:p>
        </p:txBody>
      </p:sp>
      <p:sp>
        <p:nvSpPr>
          <p:cNvPr id="55" name="椭圆 54"/>
          <p:cNvSpPr/>
          <p:nvPr/>
        </p:nvSpPr>
        <p:spPr>
          <a:xfrm>
            <a:off x="4055763" y="5964272"/>
            <a:ext cx="720000" cy="720000"/>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233131662"/>
      </p:ext>
    </p:extLst>
  </p:cSld>
  <p:clrMapOvr>
    <a:masterClrMapping/>
  </p:clrMapOvr>
  <mc:AlternateContent xmlns:mc="http://schemas.openxmlformats.org/markup-compatibility/2006" xmlns:p14="http://schemas.microsoft.com/office/powerpoint/2010/main">
    <mc:Choice Requires="p14">
      <p:transition spd="slow" p14:dur="1100" advClick="0" advTm="3000">
        <p14:switch dir="r"/>
      </p:transition>
    </mc:Choice>
    <mc:Fallback xmlns="">
      <p:transition spd="slow" advClick="0" advTm="3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768350" y="1412776"/>
            <a:ext cx="10657829" cy="4608512"/>
          </a:xfrm>
          <a:prstGeom prst="rect">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solidFill>
                <a:srgbClr val="0070C0"/>
              </a:solidFill>
            </a:endParaRPr>
          </a:p>
        </p:txBody>
      </p:sp>
      <p:sp>
        <p:nvSpPr>
          <p:cNvPr id="8" name="TextBox 7"/>
          <p:cNvSpPr txBox="1"/>
          <p:nvPr/>
        </p:nvSpPr>
        <p:spPr>
          <a:xfrm>
            <a:off x="729735" y="188640"/>
            <a:ext cx="4288353" cy="584775"/>
          </a:xfrm>
          <a:prstGeom prst="rect">
            <a:avLst/>
          </a:prstGeom>
        </p:spPr>
        <p:txBody>
          <a:bodyPr wrap="none">
            <a:spAutoFit/>
          </a:bodyPr>
          <a:lstStyle>
            <a:defPPr>
              <a:defRPr lang="zh-CN"/>
            </a:defPPr>
            <a:lvl1pPr>
              <a:defRPr sz="3200" b="1">
                <a:solidFill>
                  <a:srgbClr val="2F5EB0"/>
                </a:solidFill>
                <a:latin typeface="华文中宋" panose="02010600040101010101" pitchFamily="2" charset="-122"/>
                <a:ea typeface="华文中宋" panose="02010600040101010101" pitchFamily="2" charset="-122"/>
              </a:defRPr>
            </a:lvl1pPr>
          </a:lstStyle>
          <a:p>
            <a:r>
              <a:rPr lang="zh-CN" altLang="en-US" dirty="0"/>
              <a:t>危废防护措施常见问题</a:t>
            </a:r>
          </a:p>
        </p:txBody>
      </p:sp>
      <p:sp>
        <p:nvSpPr>
          <p:cNvPr id="11" name="TextBox 10"/>
          <p:cNvSpPr txBox="1"/>
          <p:nvPr/>
        </p:nvSpPr>
        <p:spPr>
          <a:xfrm>
            <a:off x="4585419" y="1578000"/>
            <a:ext cx="6768752" cy="4278062"/>
          </a:xfrm>
          <a:prstGeom prst="rect">
            <a:avLst/>
          </a:prstGeom>
          <a:noFill/>
        </p:spPr>
        <p:txBody>
          <a:bodyPr wrap="square" lIns="121889" tIns="60944" rIns="121889" bIns="60944" rtlCol="0">
            <a:spAutoFit/>
          </a:bodyPr>
          <a:lstStyle/>
          <a:p>
            <a:pPr>
              <a:lnSpc>
                <a:spcPct val="150000"/>
              </a:lnSpc>
            </a:pPr>
            <a:r>
              <a:rPr lang="en-US" altLang="zh-CN" sz="2000" dirty="0">
                <a:solidFill>
                  <a:schemeClr val="bg1"/>
                </a:solidFill>
                <a:latin typeface="微软雅黑" panose="020B0503020204020204" pitchFamily="34" charset="-122"/>
                <a:ea typeface="微软雅黑" panose="020B0503020204020204" pitchFamily="34" charset="-122"/>
              </a:rPr>
              <a:t>1.  </a:t>
            </a:r>
            <a:r>
              <a:rPr lang="zh-CN" altLang="en-US" sz="2000" dirty="0">
                <a:solidFill>
                  <a:schemeClr val="bg1"/>
                </a:solidFill>
                <a:latin typeface="微软雅黑" panose="020B0503020204020204" pitchFamily="34" charset="-122"/>
                <a:ea typeface="微软雅黑" panose="020B0503020204020204" pitchFamily="34" charset="-122"/>
              </a:rPr>
              <a:t>危险废物未委托有资质单位处置（不能提供资质）。</a:t>
            </a:r>
          </a:p>
          <a:p>
            <a:pPr>
              <a:lnSpc>
                <a:spcPct val="150000"/>
              </a:lnSpc>
            </a:pPr>
            <a:r>
              <a:rPr lang="en-US" altLang="zh-CN" sz="2000" dirty="0">
                <a:solidFill>
                  <a:schemeClr val="bg1"/>
                </a:solidFill>
                <a:latin typeface="微软雅黑" panose="020B0503020204020204" pitchFamily="34" charset="-122"/>
                <a:ea typeface="微软雅黑" panose="020B0503020204020204" pitchFamily="34" charset="-122"/>
              </a:rPr>
              <a:t>2.  </a:t>
            </a:r>
            <a:r>
              <a:rPr lang="zh-CN" altLang="en-US" sz="2000" dirty="0">
                <a:solidFill>
                  <a:schemeClr val="bg1"/>
                </a:solidFill>
                <a:latin typeface="微软雅黑" panose="020B0503020204020204" pitchFamily="34" charset="-122"/>
                <a:ea typeface="微软雅黑" panose="020B0503020204020204" pitchFamily="34" charset="-122"/>
              </a:rPr>
              <a:t>未落实环保处置要求（如：将应作为危废的液态物掺入水处理设施自行处理）</a:t>
            </a:r>
          </a:p>
          <a:p>
            <a:pPr>
              <a:lnSpc>
                <a:spcPct val="150000"/>
              </a:lnSpc>
            </a:pPr>
            <a:r>
              <a:rPr lang="en-US" altLang="zh-CN" sz="2000" dirty="0">
                <a:solidFill>
                  <a:schemeClr val="bg1"/>
                </a:solidFill>
                <a:latin typeface="微软雅黑" panose="020B0503020204020204" pitchFamily="34" charset="-122"/>
                <a:ea typeface="微软雅黑" panose="020B0503020204020204" pitchFamily="34" charset="-122"/>
              </a:rPr>
              <a:t>3.  </a:t>
            </a:r>
            <a:r>
              <a:rPr lang="zh-CN" altLang="en-US" sz="2000" dirty="0">
                <a:solidFill>
                  <a:schemeClr val="bg1"/>
                </a:solidFill>
                <a:latin typeface="微软雅黑" panose="020B0503020204020204" pitchFamily="34" charset="-122"/>
                <a:ea typeface="微软雅黑" panose="020B0503020204020204" pitchFamily="34" charset="-122"/>
              </a:rPr>
              <a:t>场所未落实“三防”措施</a:t>
            </a:r>
            <a:r>
              <a:rPr lang="en-US" altLang="zh-CN" sz="2000" dirty="0">
                <a:solidFill>
                  <a:schemeClr val="bg1"/>
                </a:solidFill>
                <a:latin typeface="微软雅黑" panose="020B0503020204020204" pitchFamily="34" charset="-122"/>
                <a:ea typeface="微软雅黑" panose="020B0503020204020204" pitchFamily="34" charset="-122"/>
              </a:rPr>
              <a:t>,</a:t>
            </a:r>
            <a:r>
              <a:rPr lang="zh-CN" altLang="en-US" sz="2000" dirty="0">
                <a:solidFill>
                  <a:schemeClr val="bg1"/>
                </a:solidFill>
                <a:latin typeface="微软雅黑" panose="020B0503020204020204" pitchFamily="34" charset="-122"/>
                <a:ea typeface="微软雅黑" panose="020B0503020204020204" pitchFamily="34" charset="-122"/>
              </a:rPr>
              <a:t>存在渗漏、流失、扬散的风险。如危废露天堆放，未设置围堰、防护沟等防护措施等情况。</a:t>
            </a:r>
          </a:p>
          <a:p>
            <a:pPr>
              <a:lnSpc>
                <a:spcPct val="150000"/>
              </a:lnSpc>
            </a:pPr>
            <a:r>
              <a:rPr lang="en-US" altLang="zh-CN" sz="2000" dirty="0">
                <a:solidFill>
                  <a:schemeClr val="bg1"/>
                </a:solidFill>
                <a:latin typeface="微软雅黑" panose="020B0503020204020204" pitchFamily="34" charset="-122"/>
                <a:ea typeface="微软雅黑" panose="020B0503020204020204" pitchFamily="34" charset="-122"/>
              </a:rPr>
              <a:t>4.  </a:t>
            </a:r>
            <a:r>
              <a:rPr lang="zh-CN" altLang="en-US" sz="2000" dirty="0">
                <a:solidFill>
                  <a:schemeClr val="bg1"/>
                </a:solidFill>
                <a:latin typeface="微软雅黑" panose="020B0503020204020204" pitchFamily="34" charset="-122"/>
                <a:ea typeface="微软雅黑" panose="020B0503020204020204" pitchFamily="34" charset="-122"/>
              </a:rPr>
              <a:t>未进行分类堆放，危废与一般固废混合存放。</a:t>
            </a:r>
          </a:p>
          <a:p>
            <a:pPr>
              <a:lnSpc>
                <a:spcPct val="150000"/>
              </a:lnSpc>
            </a:pPr>
            <a:r>
              <a:rPr lang="en-US" altLang="zh-CN" sz="2000" dirty="0">
                <a:solidFill>
                  <a:schemeClr val="bg1"/>
                </a:solidFill>
                <a:latin typeface="微软雅黑" panose="020B0503020204020204" pitchFamily="34" charset="-122"/>
                <a:ea typeface="微软雅黑" panose="020B0503020204020204" pitchFamily="34" charset="-122"/>
              </a:rPr>
              <a:t>5.  </a:t>
            </a:r>
            <a:r>
              <a:rPr lang="zh-CN" altLang="en-US" sz="2000" dirty="0">
                <a:solidFill>
                  <a:schemeClr val="bg1"/>
                </a:solidFill>
                <a:latin typeface="微软雅黑" panose="020B0503020204020204" pitchFamily="34" charset="-122"/>
                <a:ea typeface="微软雅黑" panose="020B0503020204020204" pitchFamily="34" charset="-122"/>
              </a:rPr>
              <a:t>转移手续不全，未填写转移联单或填写不规范。</a:t>
            </a:r>
          </a:p>
          <a:p>
            <a:pPr>
              <a:lnSpc>
                <a:spcPct val="150000"/>
              </a:lnSpc>
            </a:pPr>
            <a:r>
              <a:rPr lang="en-US" altLang="zh-CN" sz="2000" dirty="0">
                <a:solidFill>
                  <a:schemeClr val="bg1"/>
                </a:solidFill>
                <a:latin typeface="微软雅黑" panose="020B0503020204020204" pitchFamily="34" charset="-122"/>
                <a:ea typeface="微软雅黑" panose="020B0503020204020204" pitchFamily="34" charset="-122"/>
              </a:rPr>
              <a:t>6.  </a:t>
            </a:r>
            <a:r>
              <a:rPr lang="zh-CN" altLang="en-US" sz="2000" dirty="0">
                <a:solidFill>
                  <a:schemeClr val="bg1"/>
                </a:solidFill>
                <a:latin typeface="微软雅黑" panose="020B0503020204020204" pitchFamily="34" charset="-122"/>
                <a:ea typeface="微软雅黑" panose="020B0503020204020204" pitchFamily="34" charset="-122"/>
              </a:rPr>
              <a:t>未建立危废入库台账和出厂记录。</a:t>
            </a:r>
          </a:p>
          <a:p>
            <a:pPr>
              <a:lnSpc>
                <a:spcPct val="150000"/>
              </a:lnSpc>
            </a:pPr>
            <a:r>
              <a:rPr lang="en-US" altLang="zh-CN" sz="2000" dirty="0">
                <a:solidFill>
                  <a:schemeClr val="bg1"/>
                </a:solidFill>
                <a:latin typeface="微软雅黑" panose="020B0503020204020204" pitchFamily="34" charset="-122"/>
                <a:ea typeface="微软雅黑" panose="020B0503020204020204" pitchFamily="34" charset="-122"/>
              </a:rPr>
              <a:t>7.  </a:t>
            </a:r>
            <a:r>
              <a:rPr lang="zh-CN" altLang="en-US" sz="2000" dirty="0">
                <a:solidFill>
                  <a:schemeClr val="bg1"/>
                </a:solidFill>
                <a:latin typeface="微软雅黑" panose="020B0503020204020204" pitchFamily="34" charset="-122"/>
                <a:ea typeface="微软雅黑" panose="020B0503020204020204" pitchFamily="34" charset="-122"/>
              </a:rPr>
              <a:t>危废在企业存放时间超过一年。</a:t>
            </a:r>
          </a:p>
        </p:txBody>
      </p:sp>
      <p:pic>
        <p:nvPicPr>
          <p:cNvPr id="2" name="图片 1"/>
          <p:cNvPicPr>
            <a:picLocks noChangeAspect="1"/>
          </p:cNvPicPr>
          <p:nvPr/>
        </p:nvPicPr>
        <p:blipFill rotWithShape="1">
          <a:blip r:embed="rId3" cstate="print">
            <a:extLst>
              <a:ext uri="{28A0092B-C50C-407E-A947-70E740481C1C}">
                <a14:useLocalDpi xmlns:a14="http://schemas.microsoft.com/office/drawing/2010/main" val="0"/>
              </a:ext>
            </a:extLst>
          </a:blip>
          <a:srcRect l="18457" r="21559"/>
          <a:stretch/>
        </p:blipFill>
        <p:spPr>
          <a:xfrm>
            <a:off x="913011" y="1554006"/>
            <a:ext cx="3385021" cy="4326051"/>
          </a:xfrm>
          <a:prstGeom prst="rect">
            <a:avLst/>
          </a:prstGeom>
          <a:ln w="38100">
            <a:solidFill>
              <a:schemeClr val="bg1"/>
            </a:solidFill>
          </a:ln>
        </p:spPr>
      </p:pic>
    </p:spTree>
    <p:extLst>
      <p:ext uri="{BB962C8B-B14F-4D97-AF65-F5344CB8AC3E}">
        <p14:creationId xmlns:p14="http://schemas.microsoft.com/office/powerpoint/2010/main" val="2452816597"/>
      </p:ext>
    </p:extLst>
  </p:cSld>
  <p:clrMapOvr>
    <a:masterClrMapping/>
  </p:clrMapOvr>
  <p:transition spd="slow" advClick="0" advTm="3000">
    <p:pull/>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3" cstate="print">
            <a:extLst>
              <a:ext uri="{28A0092B-C50C-407E-A947-70E740481C1C}">
                <a14:useLocalDpi xmlns:a14="http://schemas.microsoft.com/office/drawing/2010/main" val="0"/>
              </a:ext>
            </a:extLst>
          </a:blip>
          <a:srcRect t="12394" b="15121"/>
          <a:stretch/>
        </p:blipFill>
        <p:spPr>
          <a:xfrm>
            <a:off x="-13618" y="955130"/>
            <a:ext cx="12195175" cy="5895999"/>
          </a:xfrm>
          <a:prstGeom prst="rect">
            <a:avLst/>
          </a:prstGeom>
        </p:spPr>
      </p:pic>
      <p:sp>
        <p:nvSpPr>
          <p:cNvPr id="8" name="TextBox 7"/>
          <p:cNvSpPr txBox="1"/>
          <p:nvPr/>
        </p:nvSpPr>
        <p:spPr>
          <a:xfrm>
            <a:off x="724501" y="188640"/>
            <a:ext cx="4288353" cy="584775"/>
          </a:xfrm>
          <a:prstGeom prst="rect">
            <a:avLst/>
          </a:prstGeom>
        </p:spPr>
        <p:txBody>
          <a:bodyPr wrap="none">
            <a:spAutoFit/>
          </a:bodyPr>
          <a:lstStyle>
            <a:defPPr>
              <a:defRPr lang="zh-CN"/>
            </a:defPPr>
            <a:lvl1pPr>
              <a:defRPr sz="3200" b="1">
                <a:solidFill>
                  <a:srgbClr val="2F5EB0"/>
                </a:solidFill>
                <a:latin typeface="华文中宋" panose="02010600040101010101" pitchFamily="2" charset="-122"/>
                <a:ea typeface="华文中宋" panose="02010600040101010101" pitchFamily="2" charset="-122"/>
              </a:defRPr>
            </a:lvl1pPr>
          </a:lstStyle>
          <a:p>
            <a:r>
              <a:rPr lang="zh-CN" altLang="en-US" dirty="0"/>
              <a:t>噪声防护措施常见问题</a:t>
            </a:r>
          </a:p>
        </p:txBody>
      </p:sp>
      <p:sp>
        <p:nvSpPr>
          <p:cNvPr id="3" name="矩形 2"/>
          <p:cNvSpPr/>
          <p:nvPr/>
        </p:nvSpPr>
        <p:spPr>
          <a:xfrm>
            <a:off x="-13618" y="955130"/>
            <a:ext cx="12195175" cy="5902870"/>
          </a:xfrm>
          <a:prstGeom prst="rect">
            <a:avLst/>
          </a:prstGeom>
          <a:gradFill flip="none" rotWithShape="1">
            <a:gsLst>
              <a:gs pos="32000">
                <a:srgbClr val="2F5EB0">
                  <a:alpha val="34000"/>
                </a:srgbClr>
              </a:gs>
              <a:gs pos="100000">
                <a:srgbClr val="2F5EB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Box 10"/>
          <p:cNvSpPr txBox="1"/>
          <p:nvPr/>
        </p:nvSpPr>
        <p:spPr>
          <a:xfrm>
            <a:off x="6241603" y="2733594"/>
            <a:ext cx="5544616" cy="2339070"/>
          </a:xfrm>
          <a:prstGeom prst="rect">
            <a:avLst/>
          </a:prstGeom>
          <a:noFill/>
        </p:spPr>
        <p:txBody>
          <a:bodyPr wrap="square" lIns="121889" tIns="60944" rIns="121889" bIns="60944" rtlCol="0">
            <a:spAutoFit/>
          </a:bodyPr>
          <a:lstStyle/>
          <a:p>
            <a:pPr marL="342900" indent="-342900">
              <a:lnSpc>
                <a:spcPct val="150000"/>
              </a:lnSpc>
              <a:buFont typeface="Wingdings" panose="05000000000000000000" pitchFamily="2" charset="2"/>
              <a:buChar char="Ø"/>
            </a:pPr>
            <a:r>
              <a:rPr lang="zh-CN" altLang="en-US" sz="2400" b="1" dirty="0">
                <a:solidFill>
                  <a:schemeClr val="bg1"/>
                </a:solidFill>
                <a:latin typeface="微软雅黑" panose="020B0503020204020204" pitchFamily="34" charset="-122"/>
                <a:ea typeface="微软雅黑" panose="020B0503020204020204" pitchFamily="34" charset="-122"/>
              </a:rPr>
              <a:t>噪声源分布不合理；</a:t>
            </a:r>
          </a:p>
          <a:p>
            <a:pPr marL="342900" indent="-342900">
              <a:lnSpc>
                <a:spcPct val="150000"/>
              </a:lnSpc>
              <a:buFont typeface="Wingdings" panose="05000000000000000000" pitchFamily="2" charset="2"/>
              <a:buChar char="Ø"/>
            </a:pPr>
            <a:r>
              <a:rPr lang="zh-CN" altLang="en-US" sz="2400" b="1" dirty="0">
                <a:solidFill>
                  <a:schemeClr val="bg1"/>
                </a:solidFill>
                <a:latin typeface="微软雅黑" panose="020B0503020204020204" pitchFamily="34" charset="-122"/>
                <a:ea typeface="微软雅黑" panose="020B0503020204020204" pitchFamily="34" charset="-122"/>
              </a:rPr>
              <a:t>噪声源未采取防噪措施或措施不到位。</a:t>
            </a:r>
          </a:p>
          <a:p>
            <a:pPr>
              <a:lnSpc>
                <a:spcPct val="150000"/>
              </a:lnSpc>
            </a:pPr>
            <a:r>
              <a:rPr lang="zh-CN" altLang="en-US" sz="2400" b="1" dirty="0">
                <a:solidFill>
                  <a:schemeClr val="bg1"/>
                </a:solidFill>
                <a:latin typeface="微软雅黑" panose="020B0503020204020204" pitchFamily="34" charset="-122"/>
                <a:ea typeface="微软雅黑" panose="020B0503020204020204" pitchFamily="34" charset="-122"/>
              </a:rPr>
              <a:t>（噪声超标的，按照法律法规缴纳超标排污费）     </a:t>
            </a:r>
          </a:p>
        </p:txBody>
      </p:sp>
    </p:spTree>
    <p:extLst>
      <p:ext uri="{BB962C8B-B14F-4D97-AF65-F5344CB8AC3E}">
        <p14:creationId xmlns:p14="http://schemas.microsoft.com/office/powerpoint/2010/main" val="3303707515"/>
      </p:ext>
    </p:extLst>
  </p:cSld>
  <p:clrMapOvr>
    <a:masterClrMapping/>
  </p:clrMapOvr>
  <p:transition spd="slow" advClick="0" advTm="3000">
    <p:pull/>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等腰三角形 15"/>
          <p:cNvSpPr/>
          <p:nvPr/>
        </p:nvSpPr>
        <p:spPr>
          <a:xfrm flipV="1">
            <a:off x="3324979" y="12198"/>
            <a:ext cx="5616624" cy="4522188"/>
          </a:xfrm>
          <a:prstGeom prst="triangle">
            <a:avLst>
              <a:gd name="adj" fmla="val 49743"/>
            </a:avLst>
          </a:prstGeom>
          <a:solidFill>
            <a:srgbClr val="2F5EB0"/>
          </a:solidFill>
          <a:ln w="9525" cap="flat">
            <a:noFill/>
            <a:prstDash val="solid"/>
            <a:miter lim="800000"/>
            <a:headEnd/>
            <a:tailEnd/>
          </a:ln>
          <a:effectLst>
            <a:innerShdw blurRad="63500" dist="50800" dir="13500000">
              <a:prstClr val="black">
                <a:alpha val="50000"/>
              </a:prstClr>
            </a:innerShdw>
          </a:effectLst>
        </p:spPr>
        <p:txBody>
          <a:bodyPr vert="horz" wrap="square" lIns="91422" tIns="45711" rIns="91422" bIns="45711" numCol="1" anchor="t" anchorCtr="0" compatLnSpc="1">
            <a:prstTxWarp prst="textNoShape">
              <a:avLst/>
            </a:prstTxWarp>
          </a:bodyPr>
          <a:lstStyle/>
          <a:p>
            <a:endParaRPr lang="zh-CN" altLang="en-US" sz="1707">
              <a:solidFill>
                <a:srgbClr val="3CCCC7"/>
              </a:solidFill>
            </a:endParaRPr>
          </a:p>
        </p:txBody>
      </p:sp>
      <p:sp>
        <p:nvSpPr>
          <p:cNvPr id="75" name="TextBox 7"/>
          <p:cNvSpPr>
            <a:spLocks noChangeArrowheads="1"/>
          </p:cNvSpPr>
          <p:nvPr/>
        </p:nvSpPr>
        <p:spPr bwMode="auto">
          <a:xfrm>
            <a:off x="2994408" y="4931935"/>
            <a:ext cx="6206360" cy="8309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a:defRPr/>
            </a:pPr>
            <a:r>
              <a:rPr lang="zh-CN" altLang="en-US" sz="5400" b="1" dirty="0">
                <a:solidFill>
                  <a:srgbClr val="2F5EB0"/>
                </a:solidFill>
                <a:latin typeface="微软雅黑" pitchFamily="34" charset="-122"/>
                <a:ea typeface="微软雅黑" pitchFamily="34" charset="-122"/>
                <a:sym typeface="微软雅黑" pitchFamily="34" charset="-122"/>
              </a:rPr>
              <a:t>环境应急</a:t>
            </a:r>
          </a:p>
        </p:txBody>
      </p:sp>
      <p:sp>
        <p:nvSpPr>
          <p:cNvPr id="2" name="等腰三角形 1"/>
          <p:cNvSpPr/>
          <p:nvPr/>
        </p:nvSpPr>
        <p:spPr>
          <a:xfrm flipV="1">
            <a:off x="4297363" y="692149"/>
            <a:ext cx="3600450" cy="2668223"/>
          </a:xfrm>
          <a:prstGeom prst="triangle">
            <a:avLst/>
          </a:prstGeom>
          <a:solidFill>
            <a:srgbClr val="2F5EB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5557528" y="1168876"/>
            <a:ext cx="1080120" cy="1107996"/>
          </a:xfrm>
          <a:prstGeom prst="rect">
            <a:avLst/>
          </a:prstGeom>
          <a:noFill/>
        </p:spPr>
        <p:txBody>
          <a:bodyPr wrap="square" rtlCol="0">
            <a:spAutoFit/>
          </a:bodyPr>
          <a:lstStyle/>
          <a:p>
            <a:r>
              <a:rPr lang="en-US" altLang="zh-CN" sz="6600" dirty="0">
                <a:solidFill>
                  <a:schemeClr val="bg1"/>
                </a:solidFill>
                <a:latin typeface="Impact" panose="020B0806030902050204" pitchFamily="34" charset="0"/>
              </a:rPr>
              <a:t>04</a:t>
            </a:r>
            <a:endParaRPr lang="zh-CN" altLang="en-US" sz="6600" dirty="0">
              <a:solidFill>
                <a:schemeClr val="bg1"/>
              </a:solidFill>
              <a:latin typeface="Impact" panose="020B0806030902050204" pitchFamily="34" charset="0"/>
            </a:endParaRPr>
          </a:p>
        </p:txBody>
      </p:sp>
    </p:spTree>
    <p:extLst>
      <p:ext uri="{BB962C8B-B14F-4D97-AF65-F5344CB8AC3E}">
        <p14:creationId xmlns:p14="http://schemas.microsoft.com/office/powerpoint/2010/main" val="10712270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07434" y="189143"/>
            <a:ext cx="3877985" cy="584775"/>
          </a:xfrm>
          <a:prstGeom prst="rect">
            <a:avLst/>
          </a:prstGeom>
        </p:spPr>
        <p:txBody>
          <a:bodyPr wrap="none">
            <a:spAutoFit/>
          </a:bodyPr>
          <a:lstStyle/>
          <a:p>
            <a:r>
              <a:rPr lang="zh-CN" altLang="en-US" sz="3200" b="1" dirty="0">
                <a:solidFill>
                  <a:srgbClr val="2F5EB0"/>
                </a:solidFill>
                <a:latin typeface="华文中宋" panose="02010600040101010101" pitchFamily="2" charset="-122"/>
                <a:ea typeface="华文中宋" panose="02010600040101010101" pitchFamily="2" charset="-122"/>
              </a:rPr>
              <a:t>常见问题及完善措施</a:t>
            </a:r>
          </a:p>
        </p:txBody>
      </p:sp>
      <p:sp>
        <p:nvSpPr>
          <p:cNvPr id="9" name="矩形 8"/>
          <p:cNvSpPr/>
          <p:nvPr/>
        </p:nvSpPr>
        <p:spPr>
          <a:xfrm>
            <a:off x="1480368" y="1471062"/>
            <a:ext cx="7064995" cy="400110"/>
          </a:xfrm>
          <a:prstGeom prst="rect">
            <a:avLst/>
          </a:prstGeom>
        </p:spPr>
        <p:txBody>
          <a:bodyPr wrap="square">
            <a:spAutoFit/>
          </a:bodyPr>
          <a:lstStyle/>
          <a:p>
            <a:r>
              <a:rPr lang="en-US" altLang="zh-CN" sz="2000" dirty="0">
                <a:solidFill>
                  <a:schemeClr val="tx1">
                    <a:lumMod val="85000"/>
                    <a:lumOff val="15000"/>
                  </a:schemeClr>
                </a:solidFill>
                <a:latin typeface="微软雅黑" panose="020B0503020204020204" pitchFamily="34" charset="-122"/>
                <a:ea typeface="微软雅黑" panose="020B0503020204020204" pitchFamily="34" charset="-122"/>
              </a:rPr>
              <a:t>1.</a:t>
            </a: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未编制或未按照</a:t>
            </a:r>
            <a:r>
              <a:rPr lang="en-US" altLang="zh-CN" sz="2000" dirty="0">
                <a:solidFill>
                  <a:schemeClr val="tx1">
                    <a:lumMod val="85000"/>
                    <a:lumOff val="15000"/>
                  </a:schemeClr>
                </a:solidFill>
                <a:latin typeface="微软雅黑" panose="020B0503020204020204" pitchFamily="34" charset="-122"/>
                <a:ea typeface="微软雅黑" panose="020B0503020204020204" pitchFamily="34" charset="-122"/>
              </a:rPr>
              <a:t>《</a:t>
            </a: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导则</a:t>
            </a:r>
            <a:r>
              <a:rPr lang="en-US" altLang="zh-CN" sz="2000" dirty="0">
                <a:solidFill>
                  <a:schemeClr val="tx1">
                    <a:lumMod val="85000"/>
                    <a:lumOff val="15000"/>
                  </a:schemeClr>
                </a:solidFill>
                <a:latin typeface="微软雅黑" panose="020B0503020204020204" pitchFamily="34" charset="-122"/>
                <a:ea typeface="微软雅黑" panose="020B0503020204020204" pitchFamily="34" charset="-122"/>
              </a:rPr>
              <a:t>》</a:t>
            </a: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要求编制</a:t>
            </a:r>
            <a:r>
              <a:rPr lang="en-US" altLang="zh-CN" sz="2000" dirty="0">
                <a:solidFill>
                  <a:schemeClr val="tx1">
                    <a:lumMod val="85000"/>
                    <a:lumOff val="15000"/>
                  </a:schemeClr>
                </a:solidFill>
                <a:latin typeface="微软雅黑" panose="020B0503020204020204" pitchFamily="34" charset="-122"/>
                <a:ea typeface="微软雅黑" panose="020B0503020204020204" pitchFamily="34" charset="-122"/>
              </a:rPr>
              <a:t>《</a:t>
            </a: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环境应急预案</a:t>
            </a:r>
            <a:r>
              <a:rPr lang="en-US" altLang="zh-CN" sz="2000" dirty="0">
                <a:solidFill>
                  <a:schemeClr val="tx1">
                    <a:lumMod val="85000"/>
                    <a:lumOff val="15000"/>
                  </a:schemeClr>
                </a:solidFill>
                <a:latin typeface="微软雅黑" panose="020B0503020204020204" pitchFamily="34" charset="-122"/>
                <a:ea typeface="微软雅黑" panose="020B0503020204020204" pitchFamily="34" charset="-122"/>
              </a:rPr>
              <a:t>》《</a:t>
            </a: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风评</a:t>
            </a:r>
            <a:r>
              <a:rPr lang="en-US" altLang="zh-CN" sz="2000" dirty="0">
                <a:solidFill>
                  <a:schemeClr val="tx1">
                    <a:lumMod val="85000"/>
                    <a:lumOff val="15000"/>
                  </a:schemeClr>
                </a:solidFill>
                <a:latin typeface="微软雅黑" panose="020B0503020204020204" pitchFamily="34" charset="-122"/>
                <a:ea typeface="微软雅黑" panose="020B0503020204020204" pitchFamily="34" charset="-122"/>
              </a:rPr>
              <a:t>》</a:t>
            </a:r>
            <a:endParaRPr lang="zh-CN" altLang="en-US" sz="2000" dirty="0">
              <a:solidFill>
                <a:schemeClr val="tx1">
                  <a:lumMod val="85000"/>
                  <a:lumOff val="15000"/>
                </a:schemeClr>
              </a:solidFill>
            </a:endParaRPr>
          </a:p>
        </p:txBody>
      </p:sp>
      <p:sp>
        <p:nvSpPr>
          <p:cNvPr id="10" name="圆角矩形 9"/>
          <p:cNvSpPr/>
          <p:nvPr/>
        </p:nvSpPr>
        <p:spPr>
          <a:xfrm>
            <a:off x="2352675" y="2088609"/>
            <a:ext cx="7488832" cy="596136"/>
          </a:xfrm>
          <a:prstGeom prst="roundRect">
            <a:avLst>
              <a:gd name="adj" fmla="val 10655"/>
            </a:avLst>
          </a:prstGeom>
          <a:noFill/>
          <a:ln w="38100">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1" name="矩形 10"/>
          <p:cNvSpPr/>
          <p:nvPr/>
        </p:nvSpPr>
        <p:spPr>
          <a:xfrm>
            <a:off x="2496691" y="2186622"/>
            <a:ext cx="4801314" cy="400110"/>
          </a:xfrm>
          <a:prstGeom prst="rect">
            <a:avLst/>
          </a:prstGeom>
        </p:spPr>
        <p:txBody>
          <a:bodyPr wrap="square">
            <a:spAutoFit/>
          </a:bodyPr>
          <a:lstStyle/>
          <a:p>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化工、电镀、医药等有环境风险点的行业</a:t>
            </a:r>
          </a:p>
        </p:txBody>
      </p:sp>
      <p:sp>
        <p:nvSpPr>
          <p:cNvPr id="12" name="圆角右箭头 11"/>
          <p:cNvSpPr/>
          <p:nvPr/>
        </p:nvSpPr>
        <p:spPr>
          <a:xfrm flipV="1">
            <a:off x="1663018" y="2088609"/>
            <a:ext cx="504056" cy="538037"/>
          </a:xfrm>
          <a:prstGeom prst="bentArrow">
            <a:avLst/>
          </a:prstGeom>
          <a:solidFill>
            <a:srgbClr val="2F5EB0"/>
          </a:solidFill>
          <a:ln w="38100">
            <a:no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3" name="矩形 12"/>
          <p:cNvSpPr/>
          <p:nvPr/>
        </p:nvSpPr>
        <p:spPr>
          <a:xfrm>
            <a:off x="1487934" y="3157705"/>
            <a:ext cx="2449710" cy="400110"/>
          </a:xfrm>
          <a:prstGeom prst="rect">
            <a:avLst/>
          </a:prstGeom>
        </p:spPr>
        <p:txBody>
          <a:bodyPr wrap="square">
            <a:spAutoFit/>
          </a:bodyPr>
          <a:lstStyle/>
          <a:p>
            <a:r>
              <a:rPr lang="en-US" altLang="zh-CN" sz="2000" dirty="0">
                <a:solidFill>
                  <a:schemeClr val="tx1">
                    <a:lumMod val="85000"/>
                    <a:lumOff val="15000"/>
                  </a:schemeClr>
                </a:solidFill>
                <a:latin typeface="微软雅黑" panose="020B0503020204020204" pitchFamily="34" charset="-122"/>
                <a:ea typeface="微软雅黑" panose="020B0503020204020204" pitchFamily="34" charset="-122"/>
              </a:rPr>
              <a:t>2.</a:t>
            </a: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未落实应急措施。</a:t>
            </a:r>
          </a:p>
        </p:txBody>
      </p:sp>
      <p:sp>
        <p:nvSpPr>
          <p:cNvPr id="28" name="圆角矩形 27"/>
          <p:cNvSpPr/>
          <p:nvPr/>
        </p:nvSpPr>
        <p:spPr>
          <a:xfrm>
            <a:off x="2352675" y="3717032"/>
            <a:ext cx="7488832" cy="596136"/>
          </a:xfrm>
          <a:prstGeom prst="roundRect">
            <a:avLst>
              <a:gd name="adj" fmla="val 10655"/>
            </a:avLst>
          </a:prstGeom>
          <a:noFill/>
          <a:ln w="38100">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29" name="圆角右箭头 28"/>
          <p:cNvSpPr/>
          <p:nvPr/>
        </p:nvSpPr>
        <p:spPr>
          <a:xfrm flipV="1">
            <a:off x="1663018" y="3717032"/>
            <a:ext cx="504056" cy="538037"/>
          </a:xfrm>
          <a:prstGeom prst="bentArrow">
            <a:avLst/>
          </a:prstGeom>
          <a:solidFill>
            <a:srgbClr val="2F5EB0"/>
          </a:solidFill>
          <a:ln w="38100">
            <a:no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4" name="矩形 13"/>
          <p:cNvSpPr/>
          <p:nvPr/>
        </p:nvSpPr>
        <p:spPr>
          <a:xfrm>
            <a:off x="2496691" y="3816112"/>
            <a:ext cx="4544834" cy="400110"/>
          </a:xfrm>
          <a:prstGeom prst="rect">
            <a:avLst/>
          </a:prstGeom>
        </p:spPr>
        <p:txBody>
          <a:bodyPr wrap="square">
            <a:spAutoFit/>
          </a:bodyPr>
          <a:lstStyle/>
          <a:p>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应急池、应急阀门、围堰、应急物资等</a:t>
            </a:r>
          </a:p>
        </p:txBody>
      </p:sp>
      <p:sp>
        <p:nvSpPr>
          <p:cNvPr id="31" name="圆角矩形 30"/>
          <p:cNvSpPr/>
          <p:nvPr/>
        </p:nvSpPr>
        <p:spPr>
          <a:xfrm>
            <a:off x="2352675" y="5339422"/>
            <a:ext cx="7488832" cy="596136"/>
          </a:xfrm>
          <a:prstGeom prst="roundRect">
            <a:avLst>
              <a:gd name="adj" fmla="val 10655"/>
            </a:avLst>
          </a:prstGeom>
          <a:noFill/>
          <a:ln w="38100">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32" name="圆角右箭头 31"/>
          <p:cNvSpPr/>
          <p:nvPr/>
        </p:nvSpPr>
        <p:spPr>
          <a:xfrm flipV="1">
            <a:off x="1663018" y="5339422"/>
            <a:ext cx="504056" cy="538037"/>
          </a:xfrm>
          <a:prstGeom prst="bentArrow">
            <a:avLst/>
          </a:prstGeom>
          <a:solidFill>
            <a:srgbClr val="2F5EB0"/>
          </a:solidFill>
          <a:ln w="38100">
            <a:no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5" name="矩形 14"/>
          <p:cNvSpPr/>
          <p:nvPr/>
        </p:nvSpPr>
        <p:spPr>
          <a:xfrm>
            <a:off x="1480368" y="4768309"/>
            <a:ext cx="2193229" cy="400110"/>
          </a:xfrm>
          <a:prstGeom prst="rect">
            <a:avLst/>
          </a:prstGeom>
        </p:spPr>
        <p:txBody>
          <a:bodyPr wrap="square">
            <a:spAutoFit/>
          </a:bodyPr>
          <a:lstStyle/>
          <a:p>
            <a:r>
              <a:rPr lang="en-US" altLang="zh-CN" sz="2000" dirty="0">
                <a:solidFill>
                  <a:schemeClr val="tx1">
                    <a:lumMod val="85000"/>
                    <a:lumOff val="15000"/>
                  </a:schemeClr>
                </a:solidFill>
                <a:latin typeface="微软雅黑" panose="020B0503020204020204" pitchFamily="34" charset="-122"/>
                <a:ea typeface="微软雅黑" panose="020B0503020204020204" pitchFamily="34" charset="-122"/>
              </a:rPr>
              <a:t>3.</a:t>
            </a: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未定期组织演练</a:t>
            </a:r>
          </a:p>
        </p:txBody>
      </p:sp>
      <p:sp>
        <p:nvSpPr>
          <p:cNvPr id="16" name="矩形 15"/>
          <p:cNvSpPr/>
          <p:nvPr/>
        </p:nvSpPr>
        <p:spPr>
          <a:xfrm>
            <a:off x="2496691" y="5448926"/>
            <a:ext cx="5057795" cy="400110"/>
          </a:xfrm>
          <a:prstGeom prst="rect">
            <a:avLst/>
          </a:prstGeom>
        </p:spPr>
        <p:txBody>
          <a:bodyPr wrap="square">
            <a:spAutoFit/>
          </a:bodyPr>
          <a:lstStyle/>
          <a:p>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结合化学品泄漏、火灾洗消、放射源丢失等</a:t>
            </a:r>
          </a:p>
        </p:txBody>
      </p:sp>
    </p:spTree>
    <p:extLst>
      <p:ext uri="{BB962C8B-B14F-4D97-AF65-F5344CB8AC3E}">
        <p14:creationId xmlns:p14="http://schemas.microsoft.com/office/powerpoint/2010/main" val="21862651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Freeform 5"/>
          <p:cNvSpPr>
            <a:spLocks/>
          </p:cNvSpPr>
          <p:nvPr/>
        </p:nvSpPr>
        <p:spPr bwMode="auto">
          <a:xfrm>
            <a:off x="4513738" y="-26673"/>
            <a:ext cx="3166792" cy="1340492"/>
          </a:xfrm>
          <a:custGeom>
            <a:avLst/>
            <a:gdLst/>
            <a:ahLst/>
            <a:cxnLst/>
            <a:rect l="l" t="t" r="r" b="b"/>
            <a:pathLst>
              <a:path w="1212931" h="513429">
                <a:moveTo>
                  <a:pt x="0" y="0"/>
                </a:moveTo>
                <a:lnTo>
                  <a:pt x="1212931" y="0"/>
                </a:lnTo>
                <a:cubicBezTo>
                  <a:pt x="1210875" y="8189"/>
                  <a:pt x="1207259" y="15721"/>
                  <a:pt x="1202896" y="22772"/>
                </a:cubicBezTo>
                <a:lnTo>
                  <a:pt x="956422" y="454561"/>
                </a:lnTo>
                <a:cubicBezTo>
                  <a:pt x="946115" y="471761"/>
                  <a:pt x="931774" y="486697"/>
                  <a:pt x="913401" y="497559"/>
                </a:cubicBezTo>
                <a:cubicBezTo>
                  <a:pt x="894131" y="508874"/>
                  <a:pt x="873069" y="513853"/>
                  <a:pt x="852006" y="513401"/>
                </a:cubicBezTo>
                <a:lnTo>
                  <a:pt x="358161" y="513401"/>
                </a:lnTo>
                <a:cubicBezTo>
                  <a:pt x="338443" y="513401"/>
                  <a:pt x="317829" y="508422"/>
                  <a:pt x="299456" y="497559"/>
                </a:cubicBezTo>
                <a:cubicBezTo>
                  <a:pt x="281082" y="486697"/>
                  <a:pt x="266294" y="471761"/>
                  <a:pt x="256435" y="454109"/>
                </a:cubicBezTo>
                <a:lnTo>
                  <a:pt x="8616" y="20509"/>
                </a:lnTo>
                <a:close/>
              </a:path>
            </a:pathLst>
          </a:custGeom>
          <a:solidFill>
            <a:srgbClr val="2F5EB0"/>
          </a:solidFill>
          <a:ln w="9525" cap="flat">
            <a:noFill/>
            <a:prstDash val="solid"/>
            <a:miter lim="800000"/>
            <a:headEnd/>
            <a:tailEnd/>
          </a:ln>
          <a:effectLst>
            <a:innerShdw blurRad="63500" dist="50800" dir="13500000">
              <a:prstClr val="black">
                <a:alpha val="50000"/>
              </a:prstClr>
            </a:innerShdw>
          </a:effectLst>
        </p:spPr>
        <p:txBody>
          <a:bodyPr vert="horz" wrap="square" lIns="91422" tIns="45711" rIns="91422" bIns="45711" numCol="1" anchor="t" anchorCtr="0" compatLnSpc="1">
            <a:prstTxWarp prst="textNoShape">
              <a:avLst/>
            </a:prstTxWarp>
          </a:bodyPr>
          <a:lstStyle/>
          <a:p>
            <a:endParaRPr lang="zh-CN" altLang="en-US" sz="1707"/>
          </a:p>
        </p:txBody>
      </p:sp>
      <p:sp>
        <p:nvSpPr>
          <p:cNvPr id="67" name="TextBox 59"/>
          <p:cNvSpPr txBox="1">
            <a:spLocks noChangeArrowheads="1"/>
          </p:cNvSpPr>
          <p:nvPr/>
        </p:nvSpPr>
        <p:spPr bwMode="auto">
          <a:xfrm>
            <a:off x="4441743" y="421656"/>
            <a:ext cx="3311688" cy="1495538"/>
          </a:xfrm>
          <a:prstGeom prst="rect">
            <a:avLst/>
          </a:prstGeom>
          <a:noFill/>
          <a:ln>
            <a:noFill/>
          </a:ln>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defTabSz="914178">
              <a:lnSpc>
                <a:spcPct val="120000"/>
              </a:lnSpc>
              <a:defRPr/>
            </a:pPr>
            <a:r>
              <a:rPr lang="zh-CN" altLang="en-US" sz="4799" b="1" kern="0" dirty="0">
                <a:solidFill>
                  <a:schemeClr val="bg1"/>
                </a:solidFill>
                <a:latin typeface="微软雅黑" pitchFamily="34" charset="-122"/>
                <a:ea typeface="微软雅黑" pitchFamily="34" charset="-122"/>
              </a:rPr>
              <a:t>目录</a:t>
            </a:r>
            <a:r>
              <a:rPr lang="zh-CN" altLang="en-US" sz="4000" b="1" kern="0" dirty="0">
                <a:solidFill>
                  <a:schemeClr val="bg1"/>
                </a:solidFill>
                <a:latin typeface="微软雅黑" pitchFamily="34" charset="-122"/>
                <a:ea typeface="微软雅黑" pitchFamily="34" charset="-122"/>
              </a:rPr>
              <a:t> </a:t>
            </a:r>
            <a:endParaRPr lang="en-US" altLang="zh-CN" sz="4000" b="1" kern="0" dirty="0">
              <a:solidFill>
                <a:schemeClr val="bg1"/>
              </a:solidFill>
              <a:latin typeface="微软雅黑" pitchFamily="34" charset="-122"/>
              <a:ea typeface="微软雅黑" pitchFamily="34" charset="-122"/>
            </a:endParaRPr>
          </a:p>
          <a:p>
            <a:pPr algn="ctr" defTabSz="914178">
              <a:lnSpc>
                <a:spcPct val="120000"/>
              </a:lnSpc>
              <a:defRPr/>
            </a:pPr>
            <a:r>
              <a:rPr lang="en-US" altLang="zh-CN" sz="2799" kern="0" dirty="0">
                <a:solidFill>
                  <a:srgbClr val="2F5EB0"/>
                </a:solidFill>
                <a:latin typeface="微软雅黑" pitchFamily="34" charset="-122"/>
                <a:ea typeface="微软雅黑" pitchFamily="34" charset="-122"/>
              </a:rPr>
              <a:t>Contents</a:t>
            </a:r>
            <a:endParaRPr lang="en-US" altLang="ko-KR" sz="2799" kern="0" dirty="0">
              <a:solidFill>
                <a:srgbClr val="2F5EB0"/>
              </a:solidFill>
              <a:latin typeface="微软雅黑" pitchFamily="34" charset="-122"/>
              <a:ea typeface="微软雅黑" pitchFamily="34" charset="-122"/>
            </a:endParaRPr>
          </a:p>
        </p:txBody>
      </p:sp>
      <p:sp>
        <p:nvSpPr>
          <p:cNvPr id="69" name="Freeform 5"/>
          <p:cNvSpPr>
            <a:spLocks/>
          </p:cNvSpPr>
          <p:nvPr/>
        </p:nvSpPr>
        <p:spPr bwMode="auto">
          <a:xfrm>
            <a:off x="1864793" y="2997041"/>
            <a:ext cx="1183746" cy="1067282"/>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2F5EB0"/>
          </a:solidFill>
          <a:ln w="9525" cap="flat">
            <a:noFill/>
            <a:prstDash val="solid"/>
            <a:miter lim="800000"/>
            <a:headEnd/>
            <a:tailEnd/>
          </a:ln>
          <a:effectLst>
            <a:innerShdw blurRad="63500" dist="50800" dir="13500000">
              <a:prstClr val="black">
                <a:alpha val="50000"/>
              </a:prstClr>
            </a:innerShdw>
          </a:effectLst>
        </p:spPr>
        <p:txBody>
          <a:bodyPr vert="horz" wrap="square" lIns="91422" tIns="45711" rIns="91422" bIns="45711" numCol="1" anchor="t" anchorCtr="0" compatLnSpc="1">
            <a:prstTxWarp prst="textNoShape">
              <a:avLst/>
            </a:prstTxWarp>
          </a:bodyPr>
          <a:lstStyle/>
          <a:p>
            <a:endParaRPr lang="zh-CN" altLang="en-US" sz="1707">
              <a:solidFill>
                <a:srgbClr val="3CCCC7"/>
              </a:solidFill>
            </a:endParaRPr>
          </a:p>
        </p:txBody>
      </p:sp>
      <p:sp>
        <p:nvSpPr>
          <p:cNvPr id="70" name="文本框 9"/>
          <p:cNvSpPr txBox="1"/>
          <p:nvPr/>
        </p:nvSpPr>
        <p:spPr>
          <a:xfrm>
            <a:off x="1405362" y="4214974"/>
            <a:ext cx="2102608" cy="377012"/>
          </a:xfrm>
          <a:prstGeom prst="rect">
            <a:avLst/>
          </a:prstGeom>
          <a:noFill/>
        </p:spPr>
        <p:txBody>
          <a:bodyPr wrap="square" lIns="68566" tIns="34283" rIns="68566" bIns="34283" rtlCol="0">
            <a:spAutoFit/>
          </a:bodyPr>
          <a:lstStyle/>
          <a:p>
            <a:pPr marL="0" lvl="1" algn="ctr"/>
            <a:r>
              <a:rPr lang="zh-CN" altLang="en-US" sz="2000" b="1" dirty="0">
                <a:solidFill>
                  <a:srgbClr val="2F5EB0"/>
                </a:solidFill>
                <a:latin typeface="微软雅黑" pitchFamily="34" charset="-122"/>
                <a:ea typeface="微软雅黑" pitchFamily="34" charset="-122"/>
              </a:rPr>
              <a:t>环保制度</a:t>
            </a:r>
          </a:p>
        </p:txBody>
      </p:sp>
      <p:sp>
        <p:nvSpPr>
          <p:cNvPr id="71" name="Freeform 5"/>
          <p:cNvSpPr>
            <a:spLocks/>
          </p:cNvSpPr>
          <p:nvPr/>
        </p:nvSpPr>
        <p:spPr bwMode="auto">
          <a:xfrm>
            <a:off x="3691633" y="2997041"/>
            <a:ext cx="1183746" cy="1067282"/>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2F5EB0"/>
          </a:solidFill>
          <a:ln w="9525" cap="flat">
            <a:noFill/>
            <a:prstDash val="solid"/>
            <a:miter lim="800000"/>
            <a:headEnd/>
            <a:tailEnd/>
          </a:ln>
          <a:effectLst>
            <a:innerShdw blurRad="63500" dist="50800" dir="13500000">
              <a:prstClr val="black">
                <a:alpha val="50000"/>
              </a:prstClr>
            </a:innerShdw>
          </a:effectLst>
        </p:spPr>
        <p:txBody>
          <a:bodyPr vert="horz" wrap="square" lIns="91422" tIns="45711" rIns="91422" bIns="45711" numCol="1" anchor="t" anchorCtr="0" compatLnSpc="1">
            <a:prstTxWarp prst="textNoShape">
              <a:avLst/>
            </a:prstTxWarp>
          </a:bodyPr>
          <a:lstStyle/>
          <a:p>
            <a:endParaRPr lang="zh-CN" altLang="en-US" sz="1707">
              <a:solidFill>
                <a:srgbClr val="3CCCC7"/>
              </a:solidFill>
            </a:endParaRPr>
          </a:p>
        </p:txBody>
      </p:sp>
      <p:sp>
        <p:nvSpPr>
          <p:cNvPr id="72" name="Freeform 5"/>
          <p:cNvSpPr>
            <a:spLocks/>
          </p:cNvSpPr>
          <p:nvPr/>
        </p:nvSpPr>
        <p:spPr bwMode="auto">
          <a:xfrm>
            <a:off x="5505715" y="2997041"/>
            <a:ext cx="1183746" cy="1067282"/>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2F5EB0"/>
          </a:solidFill>
          <a:ln w="9525" cap="flat">
            <a:noFill/>
            <a:prstDash val="solid"/>
            <a:miter lim="800000"/>
            <a:headEnd/>
            <a:tailEnd/>
          </a:ln>
          <a:effectLst>
            <a:innerShdw blurRad="63500" dist="50800" dir="13500000">
              <a:prstClr val="black">
                <a:alpha val="50000"/>
              </a:prstClr>
            </a:innerShdw>
          </a:effectLst>
        </p:spPr>
        <p:txBody>
          <a:bodyPr vert="horz" wrap="square" lIns="91422" tIns="45711" rIns="91422" bIns="45711" numCol="1" anchor="t" anchorCtr="0" compatLnSpc="1">
            <a:prstTxWarp prst="textNoShape">
              <a:avLst/>
            </a:prstTxWarp>
          </a:bodyPr>
          <a:lstStyle/>
          <a:p>
            <a:endParaRPr lang="zh-CN" altLang="en-US" sz="1707"/>
          </a:p>
        </p:txBody>
      </p:sp>
      <p:sp>
        <p:nvSpPr>
          <p:cNvPr id="73" name="Freeform 5"/>
          <p:cNvSpPr>
            <a:spLocks/>
          </p:cNvSpPr>
          <p:nvPr/>
        </p:nvSpPr>
        <p:spPr bwMode="auto">
          <a:xfrm>
            <a:off x="7340950" y="2997041"/>
            <a:ext cx="1183746" cy="1067282"/>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2F5EB0"/>
          </a:solidFill>
          <a:ln w="9525" cap="flat">
            <a:noFill/>
            <a:prstDash val="solid"/>
            <a:miter lim="800000"/>
            <a:headEnd/>
            <a:tailEnd/>
          </a:ln>
          <a:effectLst>
            <a:innerShdw blurRad="63500" dist="50800" dir="13500000">
              <a:prstClr val="black">
                <a:alpha val="50000"/>
              </a:prstClr>
            </a:innerShdw>
          </a:effectLst>
        </p:spPr>
        <p:txBody>
          <a:bodyPr vert="horz" wrap="square" lIns="91422" tIns="45711" rIns="91422" bIns="45711" numCol="1" anchor="t" anchorCtr="0" compatLnSpc="1">
            <a:prstTxWarp prst="textNoShape">
              <a:avLst/>
            </a:prstTxWarp>
          </a:bodyPr>
          <a:lstStyle/>
          <a:p>
            <a:endParaRPr lang="zh-CN" altLang="en-US" sz="1707">
              <a:solidFill>
                <a:srgbClr val="3CCCC7"/>
              </a:solidFill>
            </a:endParaRPr>
          </a:p>
        </p:txBody>
      </p:sp>
      <p:sp>
        <p:nvSpPr>
          <p:cNvPr id="74" name="Freeform 5"/>
          <p:cNvSpPr>
            <a:spLocks/>
          </p:cNvSpPr>
          <p:nvPr/>
        </p:nvSpPr>
        <p:spPr bwMode="auto">
          <a:xfrm>
            <a:off x="9203823" y="2997041"/>
            <a:ext cx="1183746" cy="1067282"/>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2F5EB0"/>
          </a:solidFill>
          <a:ln w="9525" cap="flat">
            <a:noFill/>
            <a:prstDash val="solid"/>
            <a:miter lim="800000"/>
            <a:headEnd/>
            <a:tailEnd/>
          </a:ln>
          <a:effectLst>
            <a:innerShdw blurRad="63500" dist="50800" dir="13500000">
              <a:prstClr val="black">
                <a:alpha val="50000"/>
              </a:prstClr>
            </a:innerShdw>
          </a:effectLst>
        </p:spPr>
        <p:txBody>
          <a:bodyPr vert="horz" wrap="square" lIns="91422" tIns="45711" rIns="91422" bIns="45711" numCol="1" anchor="t" anchorCtr="0" compatLnSpc="1">
            <a:prstTxWarp prst="textNoShape">
              <a:avLst/>
            </a:prstTxWarp>
          </a:bodyPr>
          <a:lstStyle/>
          <a:p>
            <a:endParaRPr lang="zh-CN" altLang="en-US" sz="1707">
              <a:solidFill>
                <a:srgbClr val="3CCCC7"/>
              </a:solidFill>
            </a:endParaRPr>
          </a:p>
        </p:txBody>
      </p:sp>
      <p:sp>
        <p:nvSpPr>
          <p:cNvPr id="78" name="文本框 9"/>
          <p:cNvSpPr txBox="1"/>
          <p:nvPr/>
        </p:nvSpPr>
        <p:spPr>
          <a:xfrm>
            <a:off x="3554561" y="4214974"/>
            <a:ext cx="1482209" cy="377012"/>
          </a:xfrm>
          <a:prstGeom prst="rect">
            <a:avLst/>
          </a:prstGeom>
          <a:noFill/>
        </p:spPr>
        <p:txBody>
          <a:bodyPr wrap="square" lIns="68566" tIns="34283" rIns="68566" bIns="34283" rtlCol="0">
            <a:spAutoFit/>
          </a:bodyPr>
          <a:lstStyle/>
          <a:p>
            <a:pPr marL="0" lvl="1" algn="ctr"/>
            <a:r>
              <a:rPr lang="zh-CN" altLang="en-US" sz="2000" b="1" dirty="0">
                <a:solidFill>
                  <a:srgbClr val="2F5EB0"/>
                </a:solidFill>
                <a:latin typeface="微软雅黑" pitchFamily="34" charset="-122"/>
                <a:ea typeface="微软雅黑" pitchFamily="34" charset="-122"/>
              </a:rPr>
              <a:t>环保手续</a:t>
            </a:r>
          </a:p>
        </p:txBody>
      </p:sp>
      <p:sp>
        <p:nvSpPr>
          <p:cNvPr id="79" name="文本框 9"/>
          <p:cNvSpPr txBox="1"/>
          <p:nvPr/>
        </p:nvSpPr>
        <p:spPr>
          <a:xfrm>
            <a:off x="5438498" y="4214974"/>
            <a:ext cx="1318179" cy="377012"/>
          </a:xfrm>
          <a:prstGeom prst="rect">
            <a:avLst/>
          </a:prstGeom>
          <a:noFill/>
        </p:spPr>
        <p:txBody>
          <a:bodyPr wrap="square" lIns="68566" tIns="34283" rIns="68566" bIns="34283" rtlCol="0">
            <a:spAutoFit/>
          </a:bodyPr>
          <a:lstStyle/>
          <a:p>
            <a:pPr marL="0" lvl="1" algn="ctr"/>
            <a:r>
              <a:rPr lang="zh-CN" altLang="en-US" sz="2000" b="1" dirty="0">
                <a:solidFill>
                  <a:srgbClr val="2F5EB0"/>
                </a:solidFill>
                <a:latin typeface="微软雅黑" pitchFamily="34" charset="-122"/>
                <a:ea typeface="微软雅黑" pitchFamily="34" charset="-122"/>
              </a:rPr>
              <a:t>防护措施</a:t>
            </a:r>
          </a:p>
        </p:txBody>
      </p:sp>
      <p:sp>
        <p:nvSpPr>
          <p:cNvPr id="80" name="文本框 9"/>
          <p:cNvSpPr txBox="1"/>
          <p:nvPr/>
        </p:nvSpPr>
        <p:spPr>
          <a:xfrm>
            <a:off x="7270216" y="4218182"/>
            <a:ext cx="1281981" cy="377012"/>
          </a:xfrm>
          <a:prstGeom prst="rect">
            <a:avLst/>
          </a:prstGeom>
          <a:noFill/>
        </p:spPr>
        <p:txBody>
          <a:bodyPr wrap="square" lIns="68566" tIns="34283" rIns="68566" bIns="34283" rtlCol="0">
            <a:spAutoFit/>
          </a:bodyPr>
          <a:lstStyle/>
          <a:p>
            <a:pPr marL="0" lvl="1" algn="ctr"/>
            <a:r>
              <a:rPr lang="zh-CN" altLang="en-US" sz="2000" b="1" dirty="0">
                <a:solidFill>
                  <a:srgbClr val="2F5EB0"/>
                </a:solidFill>
                <a:latin typeface="微软雅黑" pitchFamily="34" charset="-122"/>
                <a:ea typeface="微软雅黑" pitchFamily="34" charset="-122"/>
              </a:rPr>
              <a:t>环境应急</a:t>
            </a:r>
          </a:p>
        </p:txBody>
      </p:sp>
      <p:sp>
        <p:nvSpPr>
          <p:cNvPr id="81" name="文本框 9"/>
          <p:cNvSpPr txBox="1"/>
          <p:nvPr/>
        </p:nvSpPr>
        <p:spPr>
          <a:xfrm>
            <a:off x="9019842" y="4214974"/>
            <a:ext cx="1645316" cy="377012"/>
          </a:xfrm>
          <a:prstGeom prst="rect">
            <a:avLst/>
          </a:prstGeom>
          <a:noFill/>
        </p:spPr>
        <p:txBody>
          <a:bodyPr wrap="square" lIns="68566" tIns="34283" rIns="68566" bIns="34283" rtlCol="0">
            <a:spAutoFit/>
          </a:bodyPr>
          <a:lstStyle/>
          <a:p>
            <a:pPr marL="0" lvl="1" algn="ctr"/>
            <a:r>
              <a:rPr lang="zh-CN" altLang="en-US" sz="2000" b="1" dirty="0">
                <a:solidFill>
                  <a:srgbClr val="2F5EB0"/>
                </a:solidFill>
                <a:latin typeface="微软雅黑" pitchFamily="34" charset="-122"/>
                <a:ea typeface="微软雅黑" pitchFamily="34" charset="-122"/>
              </a:rPr>
              <a:t>排污缴费</a:t>
            </a:r>
          </a:p>
        </p:txBody>
      </p:sp>
      <p:sp>
        <p:nvSpPr>
          <p:cNvPr id="2" name="文本框 1"/>
          <p:cNvSpPr txBox="1"/>
          <p:nvPr/>
        </p:nvSpPr>
        <p:spPr>
          <a:xfrm>
            <a:off x="2168634" y="3305981"/>
            <a:ext cx="576064" cy="461665"/>
          </a:xfrm>
          <a:prstGeom prst="rect">
            <a:avLst/>
          </a:prstGeom>
          <a:noFill/>
        </p:spPr>
        <p:txBody>
          <a:bodyPr wrap="square" rtlCol="0">
            <a:spAutoFit/>
          </a:bodyPr>
          <a:lstStyle/>
          <a:p>
            <a:r>
              <a:rPr lang="en-US" altLang="zh-CN" sz="2400" b="1" dirty="0">
                <a:solidFill>
                  <a:schemeClr val="bg1"/>
                </a:solidFill>
                <a:latin typeface="Impact" panose="020B0806030902050204" pitchFamily="34" charset="0"/>
              </a:rPr>
              <a:t>01</a:t>
            </a:r>
            <a:endParaRPr lang="zh-CN" altLang="en-US" sz="2400" b="1" dirty="0">
              <a:solidFill>
                <a:schemeClr val="bg1"/>
              </a:solidFill>
              <a:latin typeface="Impact" panose="020B0806030902050204" pitchFamily="34" charset="0"/>
            </a:endParaRPr>
          </a:p>
        </p:txBody>
      </p:sp>
      <p:sp>
        <p:nvSpPr>
          <p:cNvPr id="26" name="文本框 25"/>
          <p:cNvSpPr txBox="1"/>
          <p:nvPr/>
        </p:nvSpPr>
        <p:spPr>
          <a:xfrm>
            <a:off x="3981095" y="3272586"/>
            <a:ext cx="604822" cy="461665"/>
          </a:xfrm>
          <a:prstGeom prst="rect">
            <a:avLst/>
          </a:prstGeom>
          <a:noFill/>
        </p:spPr>
        <p:txBody>
          <a:bodyPr wrap="square" rtlCol="0">
            <a:spAutoFit/>
          </a:bodyPr>
          <a:lstStyle/>
          <a:p>
            <a:r>
              <a:rPr lang="en-US" altLang="zh-CN" sz="2400" b="1" dirty="0">
                <a:solidFill>
                  <a:schemeClr val="bg1"/>
                </a:solidFill>
                <a:latin typeface="Impact" panose="020B0806030902050204" pitchFamily="34" charset="0"/>
              </a:rPr>
              <a:t>02</a:t>
            </a:r>
            <a:endParaRPr lang="zh-CN" altLang="en-US" sz="2400" b="1" dirty="0">
              <a:solidFill>
                <a:schemeClr val="bg1"/>
              </a:solidFill>
              <a:latin typeface="Impact" panose="020B0806030902050204" pitchFamily="34" charset="0"/>
            </a:endParaRPr>
          </a:p>
        </p:txBody>
      </p:sp>
      <p:sp>
        <p:nvSpPr>
          <p:cNvPr id="27" name="文本框 26"/>
          <p:cNvSpPr txBox="1"/>
          <p:nvPr/>
        </p:nvSpPr>
        <p:spPr>
          <a:xfrm>
            <a:off x="5802118" y="3272586"/>
            <a:ext cx="590940" cy="461665"/>
          </a:xfrm>
          <a:prstGeom prst="rect">
            <a:avLst/>
          </a:prstGeom>
          <a:noFill/>
        </p:spPr>
        <p:txBody>
          <a:bodyPr wrap="square" rtlCol="0">
            <a:spAutoFit/>
          </a:bodyPr>
          <a:lstStyle/>
          <a:p>
            <a:r>
              <a:rPr lang="en-US" altLang="zh-CN" sz="2400" b="1" dirty="0">
                <a:solidFill>
                  <a:schemeClr val="bg1"/>
                </a:solidFill>
                <a:latin typeface="Impact" panose="020B0806030902050204" pitchFamily="34" charset="0"/>
              </a:rPr>
              <a:t>03</a:t>
            </a:r>
            <a:endParaRPr lang="zh-CN" altLang="en-US" sz="2400" b="1" dirty="0">
              <a:solidFill>
                <a:schemeClr val="bg1"/>
              </a:solidFill>
              <a:latin typeface="Impact" panose="020B0806030902050204" pitchFamily="34" charset="0"/>
            </a:endParaRPr>
          </a:p>
        </p:txBody>
      </p:sp>
      <p:sp>
        <p:nvSpPr>
          <p:cNvPr id="28" name="文本框 27"/>
          <p:cNvSpPr txBox="1"/>
          <p:nvPr/>
        </p:nvSpPr>
        <p:spPr>
          <a:xfrm>
            <a:off x="7644302" y="3295040"/>
            <a:ext cx="533810" cy="461665"/>
          </a:xfrm>
          <a:prstGeom prst="rect">
            <a:avLst/>
          </a:prstGeom>
          <a:noFill/>
        </p:spPr>
        <p:txBody>
          <a:bodyPr wrap="square" rtlCol="0">
            <a:spAutoFit/>
          </a:bodyPr>
          <a:lstStyle/>
          <a:p>
            <a:r>
              <a:rPr lang="en-US" altLang="zh-CN" sz="2400" b="1" dirty="0">
                <a:solidFill>
                  <a:schemeClr val="bg1"/>
                </a:solidFill>
                <a:latin typeface="Impact" panose="020B0806030902050204" pitchFamily="34" charset="0"/>
              </a:rPr>
              <a:t>04</a:t>
            </a:r>
            <a:endParaRPr lang="zh-CN" altLang="en-US" sz="2400" b="1" dirty="0">
              <a:solidFill>
                <a:schemeClr val="bg1"/>
              </a:solidFill>
              <a:latin typeface="Impact" panose="020B0806030902050204" pitchFamily="34" charset="0"/>
            </a:endParaRPr>
          </a:p>
        </p:txBody>
      </p:sp>
      <p:sp>
        <p:nvSpPr>
          <p:cNvPr id="29" name="文本框 28"/>
          <p:cNvSpPr txBox="1"/>
          <p:nvPr/>
        </p:nvSpPr>
        <p:spPr>
          <a:xfrm>
            <a:off x="9543943" y="3284984"/>
            <a:ext cx="597114" cy="461665"/>
          </a:xfrm>
          <a:prstGeom prst="rect">
            <a:avLst/>
          </a:prstGeom>
          <a:noFill/>
        </p:spPr>
        <p:txBody>
          <a:bodyPr wrap="square" rtlCol="0">
            <a:spAutoFit/>
          </a:bodyPr>
          <a:lstStyle/>
          <a:p>
            <a:r>
              <a:rPr lang="en-US" altLang="zh-CN" sz="2400" b="1" dirty="0">
                <a:solidFill>
                  <a:schemeClr val="bg1"/>
                </a:solidFill>
                <a:latin typeface="Impact" panose="020B0806030902050204" pitchFamily="34" charset="0"/>
              </a:rPr>
              <a:t>05</a:t>
            </a:r>
            <a:endParaRPr lang="zh-CN" altLang="en-US" sz="2400" b="1" dirty="0">
              <a:solidFill>
                <a:schemeClr val="bg1"/>
              </a:solidFill>
              <a:latin typeface="Impact" panose="020B0806030902050204" pitchFamily="34" charset="0"/>
            </a:endParaRPr>
          </a:p>
        </p:txBody>
      </p:sp>
    </p:spTree>
    <p:extLst>
      <p:ext uri="{BB962C8B-B14F-4D97-AF65-F5344CB8AC3E}">
        <p14:creationId xmlns:p14="http://schemas.microsoft.com/office/powerpoint/2010/main" val="1527273579"/>
      </p:ext>
    </p:extLst>
  </p:cSld>
  <p:clrMapOvr>
    <a:masterClrMapping/>
  </p:clrMapOvr>
  <mc:AlternateContent xmlns:mc="http://schemas.openxmlformats.org/markup-compatibility/2006" xmlns:p14="http://schemas.microsoft.com/office/powerpoint/2010/main">
    <mc:Choice Requires="p14">
      <p:transition p14:dur="10" advTm="0"/>
    </mc:Choice>
    <mc:Fallback xmlns="">
      <p:transition advTm="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96987" y="215152"/>
            <a:ext cx="1826141" cy="584775"/>
          </a:xfrm>
          <a:prstGeom prst="rect">
            <a:avLst/>
          </a:prstGeom>
        </p:spPr>
        <p:txBody>
          <a:bodyPr wrap="none">
            <a:spAutoFit/>
          </a:bodyPr>
          <a:lstStyle/>
          <a:p>
            <a:r>
              <a:rPr lang="zh-CN" altLang="en-US" sz="3200" b="1" dirty="0">
                <a:solidFill>
                  <a:srgbClr val="2F5EB0"/>
                </a:solidFill>
                <a:latin typeface="华文中宋" panose="02010600040101010101" pitchFamily="2" charset="-122"/>
                <a:ea typeface="华文中宋" panose="02010600040101010101" pitchFamily="2" charset="-122"/>
              </a:rPr>
              <a:t>管理措施</a:t>
            </a:r>
          </a:p>
        </p:txBody>
      </p:sp>
      <p:sp>
        <p:nvSpPr>
          <p:cNvPr id="10" name="矩形 9"/>
          <p:cNvSpPr/>
          <p:nvPr/>
        </p:nvSpPr>
        <p:spPr>
          <a:xfrm>
            <a:off x="1417068" y="1269170"/>
            <a:ext cx="3383755" cy="504056"/>
          </a:xfrm>
          <a:prstGeom prst="rect">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solidFill>
                <a:srgbClr val="0070C0"/>
              </a:solidFill>
            </a:endParaRPr>
          </a:p>
        </p:txBody>
      </p:sp>
      <p:sp>
        <p:nvSpPr>
          <p:cNvPr id="11" name="矩形 10"/>
          <p:cNvSpPr/>
          <p:nvPr/>
        </p:nvSpPr>
        <p:spPr>
          <a:xfrm>
            <a:off x="1676227" y="1321143"/>
            <a:ext cx="1955985" cy="400110"/>
          </a:xfrm>
          <a:prstGeom prst="rect">
            <a:avLst/>
          </a:prstGeom>
        </p:spPr>
        <p:txBody>
          <a:bodyPr wrap="none">
            <a:spAutoFit/>
          </a:bodyPr>
          <a:lstStyle/>
          <a:p>
            <a:r>
              <a:rPr lang="en-US" altLang="zh-CN" sz="2000" b="1" dirty="0">
                <a:solidFill>
                  <a:schemeClr val="bg1"/>
                </a:solidFill>
                <a:latin typeface="微软雅黑" panose="020B0503020204020204" pitchFamily="34" charset="-122"/>
                <a:ea typeface="微软雅黑" panose="020B0503020204020204" pitchFamily="34" charset="-122"/>
              </a:rPr>
              <a:t>1.</a:t>
            </a:r>
            <a:r>
              <a:rPr lang="zh-CN" altLang="en-US" sz="2000" b="1" dirty="0">
                <a:solidFill>
                  <a:schemeClr val="bg1"/>
                </a:solidFill>
                <a:latin typeface="微软雅黑" panose="020B0503020204020204" pitchFamily="34" charset="-122"/>
                <a:ea typeface="微软雅黑" panose="020B0503020204020204" pitchFamily="34" charset="-122"/>
              </a:rPr>
              <a:t>编制应急预案</a:t>
            </a:r>
            <a:endParaRPr lang="zh-CN" altLang="en-US" sz="2000" b="1" dirty="0">
              <a:solidFill>
                <a:schemeClr val="bg1"/>
              </a:solidFill>
            </a:endParaRPr>
          </a:p>
        </p:txBody>
      </p:sp>
      <p:sp>
        <p:nvSpPr>
          <p:cNvPr id="12" name="矩形 11"/>
          <p:cNvSpPr/>
          <p:nvPr/>
        </p:nvSpPr>
        <p:spPr>
          <a:xfrm>
            <a:off x="1345059" y="1832470"/>
            <a:ext cx="9785958" cy="1015663"/>
          </a:xfrm>
          <a:prstGeom prst="rect">
            <a:avLst/>
          </a:prstGeom>
        </p:spPr>
        <p:txBody>
          <a:bodyPr wrap="square">
            <a:spAutoFit/>
          </a:bodyPr>
          <a:lstStyle/>
          <a:p>
            <a:pPr>
              <a:lnSpc>
                <a:spcPct val="150000"/>
              </a:lnSpc>
            </a:pP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按照</a:t>
            </a:r>
            <a:r>
              <a:rPr lang="en-US" altLang="zh-CN" sz="2000" dirty="0">
                <a:solidFill>
                  <a:schemeClr val="tx1">
                    <a:lumMod val="85000"/>
                    <a:lumOff val="15000"/>
                  </a:schemeClr>
                </a:solidFill>
                <a:latin typeface="微软雅黑" panose="020B0503020204020204" pitchFamily="34" charset="-122"/>
                <a:ea typeface="微软雅黑" panose="020B0503020204020204" pitchFamily="34" charset="-122"/>
              </a:rPr>
              <a:t>《XX</a:t>
            </a: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省突发环境事件应急预案编制导则</a:t>
            </a:r>
            <a:r>
              <a:rPr lang="en-US" altLang="zh-CN" sz="2000" dirty="0">
                <a:solidFill>
                  <a:schemeClr val="tx1">
                    <a:lumMod val="85000"/>
                    <a:lumOff val="15000"/>
                  </a:schemeClr>
                </a:solidFill>
                <a:latin typeface="微软雅黑" panose="020B0503020204020204" pitchFamily="34" charset="-122"/>
                <a:ea typeface="微软雅黑" panose="020B0503020204020204" pitchFamily="34" charset="-122"/>
              </a:rPr>
              <a:t>》</a:t>
            </a: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并结合企业自身情况编制企业环境应急预案，要组织专家评审，到环保部门备案。</a:t>
            </a:r>
          </a:p>
        </p:txBody>
      </p:sp>
      <p:sp>
        <p:nvSpPr>
          <p:cNvPr id="27" name="矩形 26"/>
          <p:cNvSpPr/>
          <p:nvPr/>
        </p:nvSpPr>
        <p:spPr>
          <a:xfrm>
            <a:off x="1417068" y="3079981"/>
            <a:ext cx="3383755" cy="504056"/>
          </a:xfrm>
          <a:prstGeom prst="rect">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solidFill>
                <a:srgbClr val="0070C0"/>
              </a:solidFill>
            </a:endParaRPr>
          </a:p>
        </p:txBody>
      </p:sp>
      <p:sp>
        <p:nvSpPr>
          <p:cNvPr id="13" name="矩形 12"/>
          <p:cNvSpPr/>
          <p:nvPr/>
        </p:nvSpPr>
        <p:spPr>
          <a:xfrm>
            <a:off x="1676226" y="3131954"/>
            <a:ext cx="1955985" cy="400110"/>
          </a:xfrm>
          <a:prstGeom prst="rect">
            <a:avLst/>
          </a:prstGeom>
        </p:spPr>
        <p:txBody>
          <a:bodyPr wrap="none">
            <a:spAutoFit/>
          </a:bodyPr>
          <a:lstStyle/>
          <a:p>
            <a:r>
              <a:rPr lang="en-US" altLang="zh-CN" sz="2000" b="1" dirty="0">
                <a:solidFill>
                  <a:schemeClr val="bg1"/>
                </a:solidFill>
                <a:latin typeface="微软雅黑" panose="020B0503020204020204" pitchFamily="34" charset="-122"/>
                <a:ea typeface="微软雅黑" panose="020B0503020204020204" pitchFamily="34" charset="-122"/>
              </a:rPr>
              <a:t>2.</a:t>
            </a:r>
            <a:r>
              <a:rPr lang="zh-CN" altLang="en-US" sz="2000" b="1" dirty="0">
                <a:solidFill>
                  <a:schemeClr val="bg1"/>
                </a:solidFill>
                <a:latin typeface="微软雅黑" panose="020B0503020204020204" pitchFamily="34" charset="-122"/>
                <a:ea typeface="微软雅黑" panose="020B0503020204020204" pitchFamily="34" charset="-122"/>
              </a:rPr>
              <a:t>落实防范措施</a:t>
            </a:r>
          </a:p>
        </p:txBody>
      </p:sp>
      <p:sp>
        <p:nvSpPr>
          <p:cNvPr id="14" name="矩形 13"/>
          <p:cNvSpPr/>
          <p:nvPr/>
        </p:nvSpPr>
        <p:spPr>
          <a:xfrm>
            <a:off x="1402386" y="3661736"/>
            <a:ext cx="8490433" cy="553998"/>
          </a:xfrm>
          <a:prstGeom prst="rect">
            <a:avLst/>
          </a:prstGeom>
        </p:spPr>
        <p:txBody>
          <a:bodyPr wrap="square">
            <a:spAutoFit/>
          </a:bodyPr>
          <a:lstStyle/>
          <a:p>
            <a:pPr>
              <a:lnSpc>
                <a:spcPct val="150000"/>
              </a:lnSpc>
            </a:pP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报警程序、处置程序、设置应急池、储罐围堰、排放口应急闸门等。</a:t>
            </a:r>
          </a:p>
        </p:txBody>
      </p:sp>
      <p:sp>
        <p:nvSpPr>
          <p:cNvPr id="30" name="矩形 29"/>
          <p:cNvSpPr/>
          <p:nvPr/>
        </p:nvSpPr>
        <p:spPr>
          <a:xfrm>
            <a:off x="1417068" y="4358368"/>
            <a:ext cx="3383755" cy="504056"/>
          </a:xfrm>
          <a:prstGeom prst="rect">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solidFill>
                <a:srgbClr val="0070C0"/>
              </a:solidFill>
            </a:endParaRPr>
          </a:p>
        </p:txBody>
      </p:sp>
      <p:sp>
        <p:nvSpPr>
          <p:cNvPr id="15" name="矩形 14"/>
          <p:cNvSpPr/>
          <p:nvPr/>
        </p:nvSpPr>
        <p:spPr>
          <a:xfrm>
            <a:off x="1676226" y="4410341"/>
            <a:ext cx="1955985" cy="400110"/>
          </a:xfrm>
          <a:prstGeom prst="rect">
            <a:avLst/>
          </a:prstGeom>
        </p:spPr>
        <p:txBody>
          <a:bodyPr wrap="none">
            <a:spAutoFit/>
          </a:bodyPr>
          <a:lstStyle/>
          <a:p>
            <a:r>
              <a:rPr lang="en-US" altLang="zh-CN" sz="2000" b="1" dirty="0">
                <a:solidFill>
                  <a:schemeClr val="bg1"/>
                </a:solidFill>
                <a:latin typeface="微软雅黑" panose="020B0503020204020204" pitchFamily="34" charset="-122"/>
                <a:ea typeface="微软雅黑" panose="020B0503020204020204" pitchFamily="34" charset="-122"/>
              </a:rPr>
              <a:t>3.</a:t>
            </a:r>
            <a:r>
              <a:rPr lang="zh-CN" altLang="en-US" sz="2000" b="1" dirty="0">
                <a:solidFill>
                  <a:schemeClr val="bg1"/>
                </a:solidFill>
                <a:latin typeface="微软雅黑" panose="020B0503020204020204" pitchFamily="34" charset="-122"/>
                <a:ea typeface="微软雅黑" panose="020B0503020204020204" pitchFamily="34" charset="-122"/>
              </a:rPr>
              <a:t>储备应急物资</a:t>
            </a:r>
          </a:p>
        </p:txBody>
      </p:sp>
      <p:sp>
        <p:nvSpPr>
          <p:cNvPr id="16" name="矩形 15"/>
          <p:cNvSpPr/>
          <p:nvPr/>
        </p:nvSpPr>
        <p:spPr>
          <a:xfrm>
            <a:off x="1402386" y="4869281"/>
            <a:ext cx="5570756" cy="553998"/>
          </a:xfrm>
          <a:prstGeom prst="rect">
            <a:avLst/>
          </a:prstGeom>
        </p:spPr>
        <p:txBody>
          <a:bodyPr wrap="square">
            <a:spAutoFit/>
          </a:bodyPr>
          <a:lstStyle/>
          <a:p>
            <a:pPr>
              <a:lnSpc>
                <a:spcPct val="150000"/>
              </a:lnSpc>
            </a:pP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如吸附棉、木屑、黄沙等。配备个人防护器具。</a:t>
            </a:r>
          </a:p>
        </p:txBody>
      </p:sp>
      <p:sp>
        <p:nvSpPr>
          <p:cNvPr id="34" name="矩形 33"/>
          <p:cNvSpPr/>
          <p:nvPr/>
        </p:nvSpPr>
        <p:spPr>
          <a:xfrm>
            <a:off x="1417067" y="5572770"/>
            <a:ext cx="3383755" cy="504056"/>
          </a:xfrm>
          <a:prstGeom prst="rect">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solidFill>
                <a:srgbClr val="0070C0"/>
              </a:solidFill>
            </a:endParaRPr>
          </a:p>
        </p:txBody>
      </p:sp>
      <p:sp>
        <p:nvSpPr>
          <p:cNvPr id="17" name="矩形 16"/>
          <p:cNvSpPr/>
          <p:nvPr/>
        </p:nvSpPr>
        <p:spPr>
          <a:xfrm>
            <a:off x="1676226" y="5645811"/>
            <a:ext cx="1955985" cy="400110"/>
          </a:xfrm>
          <a:prstGeom prst="rect">
            <a:avLst/>
          </a:prstGeom>
        </p:spPr>
        <p:txBody>
          <a:bodyPr wrap="none">
            <a:spAutoFit/>
          </a:bodyPr>
          <a:lstStyle/>
          <a:p>
            <a:r>
              <a:rPr lang="en-US" altLang="zh-CN" sz="2000" b="1" dirty="0">
                <a:solidFill>
                  <a:schemeClr val="bg1"/>
                </a:solidFill>
                <a:latin typeface="微软雅黑" panose="020B0503020204020204" pitchFamily="34" charset="-122"/>
                <a:ea typeface="微软雅黑" panose="020B0503020204020204" pitchFamily="34" charset="-122"/>
              </a:rPr>
              <a:t>4.</a:t>
            </a:r>
            <a:r>
              <a:rPr lang="zh-CN" altLang="en-US" sz="2000" b="1" dirty="0">
                <a:solidFill>
                  <a:schemeClr val="bg1"/>
                </a:solidFill>
                <a:latin typeface="微软雅黑" panose="020B0503020204020204" pitchFamily="34" charset="-122"/>
                <a:ea typeface="微软雅黑" panose="020B0503020204020204" pitchFamily="34" charset="-122"/>
              </a:rPr>
              <a:t>建设应急队伍</a:t>
            </a:r>
          </a:p>
        </p:txBody>
      </p:sp>
      <p:sp>
        <p:nvSpPr>
          <p:cNvPr id="18" name="矩形 17"/>
          <p:cNvSpPr/>
          <p:nvPr/>
        </p:nvSpPr>
        <p:spPr>
          <a:xfrm>
            <a:off x="1417067" y="6104751"/>
            <a:ext cx="6340197" cy="553998"/>
          </a:xfrm>
          <a:prstGeom prst="rect">
            <a:avLst/>
          </a:prstGeom>
        </p:spPr>
        <p:txBody>
          <a:bodyPr wrap="square">
            <a:spAutoFit/>
          </a:bodyPr>
          <a:lstStyle/>
          <a:p>
            <a:pPr>
              <a:lnSpc>
                <a:spcPct val="150000"/>
              </a:lnSpc>
            </a:pP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加强培训，根据应急预案每年组织应急演练，并留档。</a:t>
            </a:r>
          </a:p>
        </p:txBody>
      </p:sp>
    </p:spTree>
    <p:extLst>
      <p:ext uri="{BB962C8B-B14F-4D97-AF65-F5344CB8AC3E}">
        <p14:creationId xmlns:p14="http://schemas.microsoft.com/office/powerpoint/2010/main" val="29160312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等腰三角形 15"/>
          <p:cNvSpPr/>
          <p:nvPr/>
        </p:nvSpPr>
        <p:spPr>
          <a:xfrm flipV="1">
            <a:off x="3324979" y="12198"/>
            <a:ext cx="5616624" cy="4522188"/>
          </a:xfrm>
          <a:prstGeom prst="triangle">
            <a:avLst>
              <a:gd name="adj" fmla="val 49743"/>
            </a:avLst>
          </a:prstGeom>
          <a:solidFill>
            <a:srgbClr val="2F5EB0"/>
          </a:solidFill>
          <a:ln w="9525" cap="flat">
            <a:noFill/>
            <a:prstDash val="solid"/>
            <a:miter lim="800000"/>
            <a:headEnd/>
            <a:tailEnd/>
          </a:ln>
          <a:effectLst>
            <a:innerShdw blurRad="63500" dist="50800" dir="13500000">
              <a:prstClr val="black">
                <a:alpha val="50000"/>
              </a:prstClr>
            </a:innerShdw>
          </a:effectLst>
        </p:spPr>
        <p:txBody>
          <a:bodyPr vert="horz" wrap="square" lIns="91422" tIns="45711" rIns="91422" bIns="45711" numCol="1" anchor="t" anchorCtr="0" compatLnSpc="1">
            <a:prstTxWarp prst="textNoShape">
              <a:avLst/>
            </a:prstTxWarp>
          </a:bodyPr>
          <a:lstStyle/>
          <a:p>
            <a:endParaRPr lang="zh-CN" altLang="en-US" sz="1707">
              <a:solidFill>
                <a:srgbClr val="3CCCC7"/>
              </a:solidFill>
            </a:endParaRPr>
          </a:p>
        </p:txBody>
      </p:sp>
      <p:sp>
        <p:nvSpPr>
          <p:cNvPr id="75" name="TextBox 7"/>
          <p:cNvSpPr>
            <a:spLocks noChangeArrowheads="1"/>
          </p:cNvSpPr>
          <p:nvPr/>
        </p:nvSpPr>
        <p:spPr bwMode="auto">
          <a:xfrm>
            <a:off x="2994408" y="4931935"/>
            <a:ext cx="6206360" cy="8309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a:defRPr/>
            </a:pPr>
            <a:r>
              <a:rPr lang="zh-CN" altLang="en-US" sz="5400" b="1" dirty="0">
                <a:solidFill>
                  <a:srgbClr val="2F5EB0"/>
                </a:solidFill>
                <a:latin typeface="微软雅黑" pitchFamily="34" charset="-122"/>
                <a:ea typeface="微软雅黑" pitchFamily="34" charset="-122"/>
                <a:sym typeface="微软雅黑" pitchFamily="34" charset="-122"/>
              </a:rPr>
              <a:t>排污收费</a:t>
            </a:r>
          </a:p>
        </p:txBody>
      </p:sp>
      <p:sp>
        <p:nvSpPr>
          <p:cNvPr id="2" name="等腰三角形 1"/>
          <p:cNvSpPr/>
          <p:nvPr/>
        </p:nvSpPr>
        <p:spPr>
          <a:xfrm flipV="1">
            <a:off x="4297363" y="692149"/>
            <a:ext cx="3600450" cy="2668223"/>
          </a:xfrm>
          <a:prstGeom prst="triangle">
            <a:avLst/>
          </a:prstGeom>
          <a:solidFill>
            <a:srgbClr val="2F5EB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5557527" y="1168876"/>
            <a:ext cx="1188131" cy="1107996"/>
          </a:xfrm>
          <a:prstGeom prst="rect">
            <a:avLst/>
          </a:prstGeom>
          <a:noFill/>
        </p:spPr>
        <p:txBody>
          <a:bodyPr wrap="square" rtlCol="0">
            <a:spAutoFit/>
          </a:bodyPr>
          <a:lstStyle/>
          <a:p>
            <a:r>
              <a:rPr lang="en-US" altLang="zh-CN" sz="6600" dirty="0">
                <a:solidFill>
                  <a:schemeClr val="bg1"/>
                </a:solidFill>
                <a:latin typeface="Impact" panose="020B0806030902050204" pitchFamily="34" charset="0"/>
              </a:rPr>
              <a:t>05</a:t>
            </a:r>
            <a:endParaRPr lang="zh-CN" altLang="en-US" sz="6600" dirty="0">
              <a:solidFill>
                <a:schemeClr val="bg1"/>
              </a:solidFill>
              <a:latin typeface="Impact" panose="020B0806030902050204" pitchFamily="34" charset="0"/>
            </a:endParaRPr>
          </a:p>
        </p:txBody>
      </p:sp>
    </p:spTree>
    <p:extLst>
      <p:ext uri="{BB962C8B-B14F-4D97-AF65-F5344CB8AC3E}">
        <p14:creationId xmlns:p14="http://schemas.microsoft.com/office/powerpoint/2010/main" val="1227894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2189167" y="4236136"/>
            <a:ext cx="7868860" cy="1015663"/>
          </a:xfrm>
          <a:prstGeom prst="rect">
            <a:avLst/>
          </a:prstGeom>
        </p:spPr>
        <p:txBody>
          <a:bodyPr wrap="square">
            <a:spAutoFit/>
          </a:bodyPr>
          <a:lstStyle>
            <a:defPPr>
              <a:defRPr lang="zh-CN"/>
            </a:defPPr>
            <a:lvl1pPr>
              <a:lnSpc>
                <a:spcPct val="150000"/>
              </a:lnSpc>
              <a:defRPr sz="2000">
                <a:latin typeface="微软雅黑" panose="020B0503020204020204" pitchFamily="34" charset="-122"/>
                <a:ea typeface="微软雅黑" panose="020B0503020204020204" pitchFamily="34" charset="-122"/>
              </a:defRPr>
            </a:lvl1pPr>
          </a:lstStyle>
          <a:p>
            <a:r>
              <a:rPr lang="zh-CN" altLang="en-US" dirty="0"/>
              <a:t>填报不准，存在漏报、瞒报现象</a:t>
            </a:r>
          </a:p>
          <a:p>
            <a:r>
              <a:rPr lang="zh-CN" altLang="en-US" dirty="0"/>
              <a:t>企业填报时必须如实填报。（两点要求：不留白，合逻辑）</a:t>
            </a:r>
          </a:p>
        </p:txBody>
      </p:sp>
      <p:sp>
        <p:nvSpPr>
          <p:cNvPr id="2" name="矩形 1"/>
          <p:cNvSpPr/>
          <p:nvPr/>
        </p:nvSpPr>
        <p:spPr>
          <a:xfrm>
            <a:off x="651615" y="236558"/>
            <a:ext cx="2236510" cy="584775"/>
          </a:xfrm>
          <a:prstGeom prst="rect">
            <a:avLst/>
          </a:prstGeom>
        </p:spPr>
        <p:txBody>
          <a:bodyPr wrap="none">
            <a:spAutoFit/>
          </a:bodyPr>
          <a:lstStyle/>
          <a:p>
            <a:r>
              <a:rPr lang="zh-CN" altLang="en-US" sz="3200" b="1" dirty="0">
                <a:solidFill>
                  <a:srgbClr val="2F5EB0"/>
                </a:solidFill>
                <a:latin typeface="华文中宋" panose="02010600040101010101" pitchFamily="2" charset="-122"/>
                <a:ea typeface="华文中宋" panose="02010600040101010101" pitchFamily="2" charset="-122"/>
              </a:rPr>
              <a:t>存在的问题</a:t>
            </a:r>
          </a:p>
        </p:txBody>
      </p:sp>
      <p:sp>
        <p:nvSpPr>
          <p:cNvPr id="9" name="矩形 8"/>
          <p:cNvSpPr/>
          <p:nvPr/>
        </p:nvSpPr>
        <p:spPr>
          <a:xfrm rot="2700000">
            <a:off x="1161420" y="2099082"/>
            <a:ext cx="504056" cy="504056"/>
          </a:xfrm>
          <a:prstGeom prst="rect">
            <a:avLst/>
          </a:prstGeom>
          <a:solidFill>
            <a:srgbClr val="2F5EB0"/>
          </a:solidFill>
          <a:ln w="28575">
            <a:no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solidFill>
                <a:srgbClr val="0070C0"/>
              </a:solidFill>
            </a:endParaRPr>
          </a:p>
        </p:txBody>
      </p:sp>
      <p:sp>
        <p:nvSpPr>
          <p:cNvPr id="10" name="燕尾形 9"/>
          <p:cNvSpPr/>
          <p:nvPr/>
        </p:nvSpPr>
        <p:spPr>
          <a:xfrm rot="16200000">
            <a:off x="1197424" y="1726784"/>
            <a:ext cx="432048" cy="692425"/>
          </a:xfrm>
          <a:prstGeom prst="chevron">
            <a:avLst>
              <a:gd name="adj" fmla="val 86309"/>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25" name="燕尾形 24"/>
          <p:cNvSpPr/>
          <p:nvPr/>
        </p:nvSpPr>
        <p:spPr>
          <a:xfrm rot="16200000">
            <a:off x="1287809" y="1679295"/>
            <a:ext cx="251277" cy="379509"/>
          </a:xfrm>
          <a:prstGeom prst="chevron">
            <a:avLst>
              <a:gd name="adj" fmla="val 78524"/>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1" name="任意多边形 10"/>
          <p:cNvSpPr/>
          <p:nvPr/>
        </p:nvSpPr>
        <p:spPr>
          <a:xfrm>
            <a:off x="1408176" y="1499616"/>
            <a:ext cx="9262872" cy="1554480"/>
          </a:xfrm>
          <a:custGeom>
            <a:avLst/>
            <a:gdLst>
              <a:gd name="connsiteX0" fmla="*/ 0 w 9262872"/>
              <a:gd name="connsiteY0" fmla="*/ 256032 h 1554480"/>
              <a:gd name="connsiteX1" fmla="*/ 0 w 9262872"/>
              <a:gd name="connsiteY1" fmla="*/ 0 h 1554480"/>
              <a:gd name="connsiteX2" fmla="*/ 9262872 w 9262872"/>
              <a:gd name="connsiteY2" fmla="*/ 0 h 1554480"/>
              <a:gd name="connsiteX3" fmla="*/ 9262872 w 9262872"/>
              <a:gd name="connsiteY3" fmla="*/ 1554480 h 1554480"/>
              <a:gd name="connsiteX4" fmla="*/ 969264 w 9262872"/>
              <a:gd name="connsiteY4" fmla="*/ 1554480 h 15544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62872" h="1554480">
                <a:moveTo>
                  <a:pt x="0" y="256032"/>
                </a:moveTo>
                <a:lnTo>
                  <a:pt x="0" y="0"/>
                </a:lnTo>
                <a:lnTo>
                  <a:pt x="9262872" y="0"/>
                </a:lnTo>
                <a:lnTo>
                  <a:pt x="9262872" y="1554480"/>
                </a:lnTo>
                <a:lnTo>
                  <a:pt x="969264" y="1554480"/>
                </a:lnTo>
              </a:path>
            </a:pathLst>
          </a:custGeom>
          <a:noFill/>
          <a:ln w="22225">
            <a:solidFill>
              <a:srgbClr val="2F5E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2273235" y="2974656"/>
            <a:ext cx="158880" cy="158880"/>
          </a:xfrm>
          <a:prstGeom prst="ellipse">
            <a:avLst/>
          </a:prstGeom>
          <a:solidFill>
            <a:srgbClr val="2F5E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2189167" y="1758142"/>
            <a:ext cx="8137400" cy="1015663"/>
          </a:xfrm>
          <a:prstGeom prst="rect">
            <a:avLst/>
          </a:prstGeom>
        </p:spPr>
        <p:txBody>
          <a:bodyPr wrap="square">
            <a:spAutoFit/>
          </a:bodyPr>
          <a:lstStyle/>
          <a:p>
            <a:pPr>
              <a:lnSpc>
                <a:spcPct val="150000"/>
              </a:lnSpc>
            </a:pPr>
            <a:r>
              <a:rPr lang="zh-CN" altLang="en-US" sz="2000" dirty="0">
                <a:latin typeface="微软雅黑" panose="020B0503020204020204" pitchFamily="34" charset="-122"/>
                <a:ea typeface="微软雅黑" panose="020B0503020204020204" pitchFamily="34" charset="-122"/>
              </a:rPr>
              <a:t>不进行排污申报辖区内所有排污者都须在县级以上环境保护行政主管部门的环境监察机构规定的时间内进行申报登记。</a:t>
            </a:r>
            <a:endParaRPr lang="zh-CN" altLang="en-US" sz="2000" dirty="0"/>
          </a:p>
        </p:txBody>
      </p:sp>
      <p:sp>
        <p:nvSpPr>
          <p:cNvPr id="14" name="文本框 13"/>
          <p:cNvSpPr txBox="1"/>
          <p:nvPr/>
        </p:nvSpPr>
        <p:spPr>
          <a:xfrm>
            <a:off x="1192152" y="2067131"/>
            <a:ext cx="432048" cy="523220"/>
          </a:xfrm>
          <a:prstGeom prst="rect">
            <a:avLst/>
          </a:prstGeom>
          <a:noFill/>
        </p:spPr>
        <p:txBody>
          <a:bodyPr wrap="square" rtlCol="0">
            <a:spAutoFit/>
          </a:bodyPr>
          <a:lstStyle/>
          <a:p>
            <a:pPr algn="ctr"/>
            <a:r>
              <a:rPr lang="en-US" altLang="zh-CN" sz="2800" b="1" dirty="0">
                <a:solidFill>
                  <a:schemeClr val="bg1"/>
                </a:solidFill>
              </a:rPr>
              <a:t>1</a:t>
            </a:r>
            <a:endParaRPr lang="zh-CN" altLang="en-US" sz="2800" b="1" dirty="0">
              <a:solidFill>
                <a:schemeClr val="bg1"/>
              </a:solidFill>
            </a:endParaRPr>
          </a:p>
        </p:txBody>
      </p:sp>
      <p:sp>
        <p:nvSpPr>
          <p:cNvPr id="30" name="矩形 29"/>
          <p:cNvSpPr/>
          <p:nvPr/>
        </p:nvSpPr>
        <p:spPr>
          <a:xfrm rot="2700000">
            <a:off x="1161420" y="4619687"/>
            <a:ext cx="504056" cy="504056"/>
          </a:xfrm>
          <a:prstGeom prst="rect">
            <a:avLst/>
          </a:prstGeom>
          <a:solidFill>
            <a:srgbClr val="2F5EB0"/>
          </a:solidFill>
          <a:ln w="28575">
            <a:no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solidFill>
                <a:srgbClr val="0070C0"/>
              </a:solidFill>
            </a:endParaRPr>
          </a:p>
        </p:txBody>
      </p:sp>
      <p:sp>
        <p:nvSpPr>
          <p:cNvPr id="31" name="燕尾形 30"/>
          <p:cNvSpPr/>
          <p:nvPr/>
        </p:nvSpPr>
        <p:spPr>
          <a:xfrm rot="16200000">
            <a:off x="1197424" y="4247389"/>
            <a:ext cx="432048" cy="692425"/>
          </a:xfrm>
          <a:prstGeom prst="chevron">
            <a:avLst>
              <a:gd name="adj" fmla="val 86309"/>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32" name="燕尾形 31"/>
          <p:cNvSpPr/>
          <p:nvPr/>
        </p:nvSpPr>
        <p:spPr>
          <a:xfrm rot="16200000">
            <a:off x="1287809" y="4199900"/>
            <a:ext cx="251277" cy="379509"/>
          </a:xfrm>
          <a:prstGeom prst="chevron">
            <a:avLst>
              <a:gd name="adj" fmla="val 78524"/>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33" name="任意多边形 32"/>
          <p:cNvSpPr/>
          <p:nvPr/>
        </p:nvSpPr>
        <p:spPr>
          <a:xfrm>
            <a:off x="1408176" y="4020221"/>
            <a:ext cx="9262872" cy="1554480"/>
          </a:xfrm>
          <a:custGeom>
            <a:avLst/>
            <a:gdLst>
              <a:gd name="connsiteX0" fmla="*/ 0 w 9262872"/>
              <a:gd name="connsiteY0" fmla="*/ 256032 h 1554480"/>
              <a:gd name="connsiteX1" fmla="*/ 0 w 9262872"/>
              <a:gd name="connsiteY1" fmla="*/ 0 h 1554480"/>
              <a:gd name="connsiteX2" fmla="*/ 9262872 w 9262872"/>
              <a:gd name="connsiteY2" fmla="*/ 0 h 1554480"/>
              <a:gd name="connsiteX3" fmla="*/ 9262872 w 9262872"/>
              <a:gd name="connsiteY3" fmla="*/ 1554480 h 1554480"/>
              <a:gd name="connsiteX4" fmla="*/ 969264 w 9262872"/>
              <a:gd name="connsiteY4" fmla="*/ 1554480 h 15544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62872" h="1554480">
                <a:moveTo>
                  <a:pt x="0" y="256032"/>
                </a:moveTo>
                <a:lnTo>
                  <a:pt x="0" y="0"/>
                </a:lnTo>
                <a:lnTo>
                  <a:pt x="9262872" y="0"/>
                </a:lnTo>
                <a:lnTo>
                  <a:pt x="9262872" y="1554480"/>
                </a:lnTo>
                <a:lnTo>
                  <a:pt x="969264" y="1554480"/>
                </a:lnTo>
              </a:path>
            </a:pathLst>
          </a:custGeom>
          <a:noFill/>
          <a:ln w="22225">
            <a:solidFill>
              <a:srgbClr val="2F5E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椭圆 33"/>
          <p:cNvSpPr/>
          <p:nvPr/>
        </p:nvSpPr>
        <p:spPr>
          <a:xfrm>
            <a:off x="2273235" y="5495261"/>
            <a:ext cx="158880" cy="158880"/>
          </a:xfrm>
          <a:prstGeom prst="ellipse">
            <a:avLst/>
          </a:prstGeom>
          <a:solidFill>
            <a:srgbClr val="2F5E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文本框 34"/>
          <p:cNvSpPr txBox="1"/>
          <p:nvPr/>
        </p:nvSpPr>
        <p:spPr>
          <a:xfrm>
            <a:off x="1192152" y="4599113"/>
            <a:ext cx="432048" cy="523220"/>
          </a:xfrm>
          <a:prstGeom prst="rect">
            <a:avLst/>
          </a:prstGeom>
          <a:noFill/>
        </p:spPr>
        <p:txBody>
          <a:bodyPr wrap="square" rtlCol="0">
            <a:spAutoFit/>
          </a:bodyPr>
          <a:lstStyle/>
          <a:p>
            <a:pPr algn="ctr"/>
            <a:r>
              <a:rPr lang="en-US" altLang="zh-CN" sz="2800" b="1" dirty="0">
                <a:solidFill>
                  <a:schemeClr val="bg1"/>
                </a:solidFill>
              </a:rPr>
              <a:t>2</a:t>
            </a:r>
            <a:endParaRPr lang="zh-CN" altLang="en-US" sz="2800" b="1" dirty="0">
              <a:solidFill>
                <a:schemeClr val="bg1"/>
              </a:solidFill>
            </a:endParaRPr>
          </a:p>
        </p:txBody>
      </p:sp>
    </p:spTree>
    <p:extLst>
      <p:ext uri="{BB962C8B-B14F-4D97-AF65-F5344CB8AC3E}">
        <p14:creationId xmlns:p14="http://schemas.microsoft.com/office/powerpoint/2010/main" val="31234404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2261081" y="4280337"/>
            <a:ext cx="6500802" cy="1015663"/>
          </a:xfrm>
          <a:prstGeom prst="rect">
            <a:avLst/>
          </a:prstGeom>
        </p:spPr>
        <p:txBody>
          <a:bodyPr wrap="square">
            <a:spAutoFit/>
          </a:bodyPr>
          <a:lstStyle>
            <a:defPPr>
              <a:defRPr lang="zh-CN"/>
            </a:defPPr>
            <a:lvl1pPr>
              <a:lnSpc>
                <a:spcPct val="150000"/>
              </a:lnSpc>
              <a:defRPr sz="2000" b="1">
                <a:latin typeface="微软雅黑" panose="020B0503020204020204" pitchFamily="34" charset="-122"/>
                <a:ea typeface="微软雅黑" panose="020B0503020204020204" pitchFamily="34" charset="-122"/>
              </a:defRPr>
            </a:lvl1pPr>
          </a:lstStyle>
          <a:p>
            <a:r>
              <a:rPr lang="zh-CN" altLang="en-US" dirty="0"/>
              <a:t>拖延缴纳排污费</a:t>
            </a:r>
          </a:p>
          <a:p>
            <a:r>
              <a:rPr lang="zh-CN" altLang="en-US" b="0" dirty="0"/>
              <a:t>排污费的缓缴期限最长不超过</a:t>
            </a:r>
            <a:r>
              <a:rPr lang="en-US" altLang="zh-CN" b="0" dirty="0"/>
              <a:t>3</a:t>
            </a:r>
            <a:r>
              <a:rPr lang="zh-CN" altLang="en-US" b="0" dirty="0"/>
              <a:t>个月。 </a:t>
            </a:r>
          </a:p>
        </p:txBody>
      </p:sp>
      <p:sp>
        <p:nvSpPr>
          <p:cNvPr id="23" name="矩形 22"/>
          <p:cNvSpPr/>
          <p:nvPr/>
        </p:nvSpPr>
        <p:spPr>
          <a:xfrm rot="2700000">
            <a:off x="1161420" y="1881290"/>
            <a:ext cx="504056" cy="504056"/>
          </a:xfrm>
          <a:prstGeom prst="rect">
            <a:avLst/>
          </a:prstGeom>
          <a:solidFill>
            <a:srgbClr val="2F5EB0"/>
          </a:solidFill>
          <a:ln w="28575">
            <a:no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solidFill>
                <a:srgbClr val="0070C0"/>
              </a:solidFill>
            </a:endParaRPr>
          </a:p>
        </p:txBody>
      </p:sp>
      <p:sp>
        <p:nvSpPr>
          <p:cNvPr id="24" name="燕尾形 23"/>
          <p:cNvSpPr/>
          <p:nvPr/>
        </p:nvSpPr>
        <p:spPr>
          <a:xfrm rot="16200000">
            <a:off x="1197424" y="1508992"/>
            <a:ext cx="432048" cy="692425"/>
          </a:xfrm>
          <a:prstGeom prst="chevron">
            <a:avLst>
              <a:gd name="adj" fmla="val 86309"/>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25" name="燕尾形 24"/>
          <p:cNvSpPr/>
          <p:nvPr/>
        </p:nvSpPr>
        <p:spPr>
          <a:xfrm rot="16200000">
            <a:off x="1287809" y="1461503"/>
            <a:ext cx="251277" cy="379509"/>
          </a:xfrm>
          <a:prstGeom prst="chevron">
            <a:avLst>
              <a:gd name="adj" fmla="val 78524"/>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26" name="任意多边形 25"/>
          <p:cNvSpPr/>
          <p:nvPr/>
        </p:nvSpPr>
        <p:spPr>
          <a:xfrm>
            <a:off x="1408176" y="1194984"/>
            <a:ext cx="9262872" cy="2145284"/>
          </a:xfrm>
          <a:custGeom>
            <a:avLst/>
            <a:gdLst>
              <a:gd name="connsiteX0" fmla="*/ 0 w 9262872"/>
              <a:gd name="connsiteY0" fmla="*/ 256032 h 1554480"/>
              <a:gd name="connsiteX1" fmla="*/ 0 w 9262872"/>
              <a:gd name="connsiteY1" fmla="*/ 0 h 1554480"/>
              <a:gd name="connsiteX2" fmla="*/ 9262872 w 9262872"/>
              <a:gd name="connsiteY2" fmla="*/ 0 h 1554480"/>
              <a:gd name="connsiteX3" fmla="*/ 9262872 w 9262872"/>
              <a:gd name="connsiteY3" fmla="*/ 1554480 h 1554480"/>
              <a:gd name="connsiteX4" fmla="*/ 969264 w 9262872"/>
              <a:gd name="connsiteY4" fmla="*/ 1554480 h 15544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62872" h="1554480">
                <a:moveTo>
                  <a:pt x="0" y="256032"/>
                </a:moveTo>
                <a:lnTo>
                  <a:pt x="0" y="0"/>
                </a:lnTo>
                <a:lnTo>
                  <a:pt x="9262872" y="0"/>
                </a:lnTo>
                <a:lnTo>
                  <a:pt x="9262872" y="1554480"/>
                </a:lnTo>
                <a:lnTo>
                  <a:pt x="969264" y="1554480"/>
                </a:lnTo>
              </a:path>
            </a:pathLst>
          </a:custGeom>
          <a:noFill/>
          <a:ln w="22225">
            <a:solidFill>
              <a:srgbClr val="2F5E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椭圆 26"/>
          <p:cNvSpPr/>
          <p:nvPr/>
        </p:nvSpPr>
        <p:spPr>
          <a:xfrm>
            <a:off x="2261081" y="3260828"/>
            <a:ext cx="158880" cy="158880"/>
          </a:xfrm>
          <a:prstGeom prst="ellipse">
            <a:avLst/>
          </a:prstGeom>
          <a:solidFill>
            <a:srgbClr val="2F5E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文本框 27"/>
          <p:cNvSpPr txBox="1"/>
          <p:nvPr/>
        </p:nvSpPr>
        <p:spPr>
          <a:xfrm>
            <a:off x="1192152" y="1849339"/>
            <a:ext cx="432048" cy="523220"/>
          </a:xfrm>
          <a:prstGeom prst="rect">
            <a:avLst/>
          </a:prstGeom>
          <a:noFill/>
        </p:spPr>
        <p:txBody>
          <a:bodyPr wrap="square" rtlCol="0">
            <a:spAutoFit/>
          </a:bodyPr>
          <a:lstStyle/>
          <a:p>
            <a:pPr algn="ctr"/>
            <a:r>
              <a:rPr lang="en-US" altLang="zh-CN" sz="2800" b="1" dirty="0">
                <a:solidFill>
                  <a:schemeClr val="bg1"/>
                </a:solidFill>
              </a:rPr>
              <a:t>3</a:t>
            </a:r>
            <a:endParaRPr lang="zh-CN" altLang="en-US" sz="2800" b="1" dirty="0">
              <a:solidFill>
                <a:schemeClr val="bg1"/>
              </a:solidFill>
            </a:endParaRPr>
          </a:p>
        </p:txBody>
      </p:sp>
      <p:sp>
        <p:nvSpPr>
          <p:cNvPr id="9" name="矩形 8"/>
          <p:cNvSpPr/>
          <p:nvPr/>
        </p:nvSpPr>
        <p:spPr>
          <a:xfrm>
            <a:off x="2179087" y="1242206"/>
            <a:ext cx="8228993" cy="1938992"/>
          </a:xfrm>
          <a:prstGeom prst="rect">
            <a:avLst/>
          </a:prstGeom>
        </p:spPr>
        <p:txBody>
          <a:bodyPr wrap="square">
            <a:spAutoFit/>
          </a:bodyPr>
          <a:lstStyle/>
          <a:p>
            <a:pPr>
              <a:lnSpc>
                <a:spcPct val="150000"/>
              </a:lnSpc>
            </a:pPr>
            <a:r>
              <a:rPr lang="zh-CN" altLang="en-US" sz="2000" b="1" dirty="0">
                <a:latin typeface="微软雅黑" panose="020B0503020204020204" pitchFamily="34" charset="-122"/>
                <a:ea typeface="微软雅黑" panose="020B0503020204020204" pitchFamily="34" charset="-122"/>
              </a:rPr>
              <a:t>不按规定缴纳排污费</a:t>
            </a:r>
            <a:endParaRPr lang="en-US" altLang="zh-CN" sz="2000" b="1" dirty="0">
              <a:latin typeface="微软雅黑" panose="020B0503020204020204" pitchFamily="34" charset="-122"/>
              <a:ea typeface="微软雅黑" panose="020B0503020204020204" pitchFamily="34" charset="-122"/>
            </a:endParaRPr>
          </a:p>
          <a:p>
            <a:pPr>
              <a:lnSpc>
                <a:spcPct val="150000"/>
              </a:lnSpc>
            </a:pPr>
            <a:r>
              <a:rPr lang="zh-CN" altLang="en-US" sz="2000" dirty="0">
                <a:latin typeface="微软雅黑" panose="020B0503020204020204" pitchFamily="34" charset="-122"/>
                <a:ea typeface="微软雅黑" panose="020B0503020204020204" pitchFamily="34" charset="-122"/>
              </a:rPr>
              <a:t>排污者（直接向水体和外环境排放污染物，按照种类、数量和排污费征收标准缴纳排污费，超标的执行超标排污费）应当自接到排污费缴纳通知单之日起</a:t>
            </a:r>
            <a:r>
              <a:rPr lang="en-US" altLang="zh-CN" sz="2000" dirty="0">
                <a:latin typeface="微软雅黑" panose="020B0503020204020204" pitchFamily="34" charset="-122"/>
                <a:ea typeface="微软雅黑" panose="020B0503020204020204" pitchFamily="34" charset="-122"/>
              </a:rPr>
              <a:t>7</a:t>
            </a:r>
            <a:r>
              <a:rPr lang="zh-CN" altLang="en-US" sz="2000" dirty="0">
                <a:latin typeface="微软雅黑" panose="020B0503020204020204" pitchFamily="34" charset="-122"/>
                <a:ea typeface="微软雅黑" panose="020B0503020204020204" pitchFamily="34" charset="-122"/>
              </a:rPr>
              <a:t>日内，到指定的商业银行缴纳排污费。</a:t>
            </a:r>
          </a:p>
        </p:txBody>
      </p:sp>
      <p:sp>
        <p:nvSpPr>
          <p:cNvPr id="31" name="矩形 30"/>
          <p:cNvSpPr/>
          <p:nvPr/>
        </p:nvSpPr>
        <p:spPr>
          <a:xfrm rot="2700000">
            <a:off x="1161420" y="4610395"/>
            <a:ext cx="504056" cy="504056"/>
          </a:xfrm>
          <a:prstGeom prst="rect">
            <a:avLst/>
          </a:prstGeom>
          <a:solidFill>
            <a:srgbClr val="2F5EB0"/>
          </a:solidFill>
          <a:ln w="28575">
            <a:no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solidFill>
                <a:srgbClr val="0070C0"/>
              </a:solidFill>
            </a:endParaRPr>
          </a:p>
        </p:txBody>
      </p:sp>
      <p:sp>
        <p:nvSpPr>
          <p:cNvPr id="32" name="燕尾形 31"/>
          <p:cNvSpPr/>
          <p:nvPr/>
        </p:nvSpPr>
        <p:spPr>
          <a:xfrm rot="16200000">
            <a:off x="1197424" y="4238097"/>
            <a:ext cx="432048" cy="692425"/>
          </a:xfrm>
          <a:prstGeom prst="chevron">
            <a:avLst>
              <a:gd name="adj" fmla="val 86309"/>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33" name="燕尾形 32"/>
          <p:cNvSpPr/>
          <p:nvPr/>
        </p:nvSpPr>
        <p:spPr>
          <a:xfrm rot="16200000">
            <a:off x="1287809" y="4190608"/>
            <a:ext cx="251277" cy="379509"/>
          </a:xfrm>
          <a:prstGeom prst="chevron">
            <a:avLst>
              <a:gd name="adj" fmla="val 78524"/>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34" name="任意多边形 33"/>
          <p:cNvSpPr/>
          <p:nvPr/>
        </p:nvSpPr>
        <p:spPr>
          <a:xfrm>
            <a:off x="1408176" y="4010929"/>
            <a:ext cx="9262872" cy="1554480"/>
          </a:xfrm>
          <a:custGeom>
            <a:avLst/>
            <a:gdLst>
              <a:gd name="connsiteX0" fmla="*/ 0 w 9262872"/>
              <a:gd name="connsiteY0" fmla="*/ 256032 h 1554480"/>
              <a:gd name="connsiteX1" fmla="*/ 0 w 9262872"/>
              <a:gd name="connsiteY1" fmla="*/ 0 h 1554480"/>
              <a:gd name="connsiteX2" fmla="*/ 9262872 w 9262872"/>
              <a:gd name="connsiteY2" fmla="*/ 0 h 1554480"/>
              <a:gd name="connsiteX3" fmla="*/ 9262872 w 9262872"/>
              <a:gd name="connsiteY3" fmla="*/ 1554480 h 1554480"/>
              <a:gd name="connsiteX4" fmla="*/ 969264 w 9262872"/>
              <a:gd name="connsiteY4" fmla="*/ 1554480 h 15544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62872" h="1554480">
                <a:moveTo>
                  <a:pt x="0" y="256032"/>
                </a:moveTo>
                <a:lnTo>
                  <a:pt x="0" y="0"/>
                </a:lnTo>
                <a:lnTo>
                  <a:pt x="9262872" y="0"/>
                </a:lnTo>
                <a:lnTo>
                  <a:pt x="9262872" y="1554480"/>
                </a:lnTo>
                <a:lnTo>
                  <a:pt x="969264" y="1554480"/>
                </a:lnTo>
              </a:path>
            </a:pathLst>
          </a:custGeom>
          <a:noFill/>
          <a:ln w="22225">
            <a:solidFill>
              <a:srgbClr val="2F5E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椭圆 34"/>
          <p:cNvSpPr/>
          <p:nvPr/>
        </p:nvSpPr>
        <p:spPr>
          <a:xfrm>
            <a:off x="2273235" y="5485969"/>
            <a:ext cx="158880" cy="158880"/>
          </a:xfrm>
          <a:prstGeom prst="ellipse">
            <a:avLst/>
          </a:prstGeom>
          <a:solidFill>
            <a:srgbClr val="2F5E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文本框 36"/>
          <p:cNvSpPr txBox="1"/>
          <p:nvPr/>
        </p:nvSpPr>
        <p:spPr>
          <a:xfrm>
            <a:off x="1192152" y="4589821"/>
            <a:ext cx="432048" cy="523220"/>
          </a:xfrm>
          <a:prstGeom prst="rect">
            <a:avLst/>
          </a:prstGeom>
          <a:noFill/>
        </p:spPr>
        <p:txBody>
          <a:bodyPr wrap="square" rtlCol="0">
            <a:spAutoFit/>
          </a:bodyPr>
          <a:lstStyle/>
          <a:p>
            <a:pPr algn="ctr"/>
            <a:r>
              <a:rPr lang="en-US" altLang="zh-CN" sz="2800" b="1" dirty="0">
                <a:solidFill>
                  <a:schemeClr val="bg1"/>
                </a:solidFill>
              </a:rPr>
              <a:t>4</a:t>
            </a:r>
            <a:endParaRPr lang="zh-CN" altLang="en-US" sz="2800" b="1" dirty="0">
              <a:solidFill>
                <a:schemeClr val="bg1"/>
              </a:solidFill>
            </a:endParaRPr>
          </a:p>
        </p:txBody>
      </p:sp>
    </p:spTree>
    <p:extLst>
      <p:ext uri="{BB962C8B-B14F-4D97-AF65-F5344CB8AC3E}">
        <p14:creationId xmlns:p14="http://schemas.microsoft.com/office/powerpoint/2010/main" val="26551762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rotWithShape="1">
          <a:blip r:embed="rId3" cstate="print">
            <a:extLst>
              <a:ext uri="{28A0092B-C50C-407E-A947-70E740481C1C}">
                <a14:useLocalDpi xmlns:a14="http://schemas.microsoft.com/office/drawing/2010/main" val="0"/>
              </a:ext>
            </a:extLst>
          </a:blip>
          <a:srcRect t="14689" b="12718"/>
          <a:stretch/>
        </p:blipFill>
        <p:spPr>
          <a:xfrm>
            <a:off x="883" y="953344"/>
            <a:ext cx="12195175" cy="5904656"/>
          </a:xfrm>
          <a:prstGeom prst="rect">
            <a:avLst/>
          </a:prstGeom>
        </p:spPr>
      </p:pic>
      <p:sp>
        <p:nvSpPr>
          <p:cNvPr id="5" name="矩形 4"/>
          <p:cNvSpPr/>
          <p:nvPr/>
        </p:nvSpPr>
        <p:spPr>
          <a:xfrm>
            <a:off x="0" y="953344"/>
            <a:ext cx="12195175" cy="5904656"/>
          </a:xfrm>
          <a:prstGeom prst="rect">
            <a:avLst/>
          </a:prstGeom>
          <a:solidFill>
            <a:schemeClr val="bg1">
              <a:lumMod val="95000"/>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TextBox 7"/>
          <p:cNvSpPr txBox="1"/>
          <p:nvPr/>
        </p:nvSpPr>
        <p:spPr>
          <a:xfrm>
            <a:off x="618793" y="154086"/>
            <a:ext cx="3877985" cy="584775"/>
          </a:xfrm>
          <a:prstGeom prst="rect">
            <a:avLst/>
          </a:prstGeom>
        </p:spPr>
        <p:txBody>
          <a:bodyPr wrap="none">
            <a:spAutoFit/>
          </a:bodyPr>
          <a:lstStyle>
            <a:defPPr>
              <a:defRPr lang="zh-CN"/>
            </a:defPPr>
            <a:lvl1pPr>
              <a:defRPr sz="3200" b="1">
                <a:solidFill>
                  <a:srgbClr val="2F5EB0"/>
                </a:solidFill>
                <a:latin typeface="华文中宋" panose="02010600040101010101" pitchFamily="2" charset="-122"/>
                <a:ea typeface="华文中宋" panose="02010600040101010101" pitchFamily="2" charset="-122"/>
              </a:defRPr>
            </a:lvl1pPr>
          </a:lstStyle>
          <a:p>
            <a:r>
              <a:rPr lang="zh-CN" altLang="en-US" dirty="0"/>
              <a:t>常用法律法规与标准</a:t>
            </a:r>
          </a:p>
        </p:txBody>
      </p:sp>
      <p:sp>
        <p:nvSpPr>
          <p:cNvPr id="10" name="圆角矩形 9"/>
          <p:cNvSpPr/>
          <p:nvPr/>
        </p:nvSpPr>
        <p:spPr>
          <a:xfrm>
            <a:off x="489594" y="1323997"/>
            <a:ext cx="5381810" cy="592116"/>
          </a:xfrm>
          <a:prstGeom prst="roundRect">
            <a:avLst>
              <a:gd name="adj" fmla="val 50000"/>
            </a:avLst>
          </a:prstGeom>
          <a:noFill/>
          <a:ln w="57150">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2" name="圆角矩形 11"/>
          <p:cNvSpPr/>
          <p:nvPr/>
        </p:nvSpPr>
        <p:spPr>
          <a:xfrm>
            <a:off x="6403354" y="1323997"/>
            <a:ext cx="5381810" cy="592116"/>
          </a:xfrm>
          <a:prstGeom prst="roundRect">
            <a:avLst>
              <a:gd name="adj" fmla="val 50000"/>
            </a:avLst>
          </a:prstGeom>
          <a:noFill/>
          <a:ln w="57150">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6" name="矩形 5"/>
          <p:cNvSpPr/>
          <p:nvPr/>
        </p:nvSpPr>
        <p:spPr>
          <a:xfrm>
            <a:off x="1114843" y="1420000"/>
            <a:ext cx="4288353" cy="400110"/>
          </a:xfrm>
          <a:prstGeom prst="rect">
            <a:avLst/>
          </a:prstGeom>
        </p:spPr>
        <p:txBody>
          <a:bodyPr wrap="none">
            <a:spAutoFit/>
          </a:bodyPr>
          <a:lstStyle/>
          <a:p>
            <a:r>
              <a:rPr lang="en-US" altLang="zh-CN" sz="2000" b="1" dirty="0">
                <a:solidFill>
                  <a:schemeClr val="tx1">
                    <a:lumMod val="85000"/>
                    <a:lumOff val="15000"/>
                  </a:schemeClr>
                </a:solidFill>
                <a:latin typeface="微软雅黑" panose="020B0503020204020204" pitchFamily="34" charset="-122"/>
                <a:ea typeface="微软雅黑" panose="020B0503020204020204" pitchFamily="34" charset="-122"/>
              </a:rPr>
              <a:t>《</a:t>
            </a:r>
            <a:r>
              <a:rPr lang="zh-CN" altLang="en-US" sz="2000" b="1" dirty="0">
                <a:solidFill>
                  <a:schemeClr val="tx1">
                    <a:lumMod val="85000"/>
                    <a:lumOff val="15000"/>
                  </a:schemeClr>
                </a:solidFill>
                <a:latin typeface="微软雅黑" panose="020B0503020204020204" pitchFamily="34" charset="-122"/>
                <a:ea typeface="微软雅黑" panose="020B0503020204020204" pitchFamily="34" charset="-122"/>
              </a:rPr>
              <a:t>中华人民共和国环境影响评价法</a:t>
            </a:r>
            <a:r>
              <a:rPr lang="en-US" altLang="zh-CN" sz="2000" b="1" dirty="0">
                <a:solidFill>
                  <a:schemeClr val="tx1">
                    <a:lumMod val="85000"/>
                    <a:lumOff val="15000"/>
                  </a:schemeClr>
                </a:solidFill>
                <a:latin typeface="微软雅黑" panose="020B0503020204020204" pitchFamily="34" charset="-122"/>
                <a:ea typeface="微软雅黑" panose="020B0503020204020204" pitchFamily="34" charset="-122"/>
              </a:rPr>
              <a:t>》</a:t>
            </a:r>
          </a:p>
        </p:txBody>
      </p:sp>
      <p:sp>
        <p:nvSpPr>
          <p:cNvPr id="13" name="圆角矩形 12"/>
          <p:cNvSpPr/>
          <p:nvPr/>
        </p:nvSpPr>
        <p:spPr>
          <a:xfrm>
            <a:off x="489594" y="2416810"/>
            <a:ext cx="5381810" cy="592116"/>
          </a:xfrm>
          <a:prstGeom prst="roundRect">
            <a:avLst>
              <a:gd name="adj" fmla="val 50000"/>
            </a:avLst>
          </a:prstGeom>
          <a:noFill/>
          <a:ln w="57150">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4" name="圆角矩形 13"/>
          <p:cNvSpPr/>
          <p:nvPr/>
        </p:nvSpPr>
        <p:spPr>
          <a:xfrm>
            <a:off x="489594" y="3509623"/>
            <a:ext cx="5381810" cy="592116"/>
          </a:xfrm>
          <a:prstGeom prst="roundRect">
            <a:avLst>
              <a:gd name="adj" fmla="val 50000"/>
            </a:avLst>
          </a:prstGeom>
          <a:noFill/>
          <a:ln w="57150">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5" name="圆角矩形 14"/>
          <p:cNvSpPr/>
          <p:nvPr/>
        </p:nvSpPr>
        <p:spPr>
          <a:xfrm>
            <a:off x="489594" y="4602436"/>
            <a:ext cx="5381810" cy="592116"/>
          </a:xfrm>
          <a:prstGeom prst="roundRect">
            <a:avLst>
              <a:gd name="adj" fmla="val 50000"/>
            </a:avLst>
          </a:prstGeom>
          <a:noFill/>
          <a:ln w="57150">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6" name="圆角矩形 15"/>
          <p:cNvSpPr/>
          <p:nvPr/>
        </p:nvSpPr>
        <p:spPr>
          <a:xfrm>
            <a:off x="489594" y="5695249"/>
            <a:ext cx="5381810" cy="592116"/>
          </a:xfrm>
          <a:prstGeom prst="roundRect">
            <a:avLst>
              <a:gd name="adj" fmla="val 50000"/>
            </a:avLst>
          </a:prstGeom>
          <a:noFill/>
          <a:ln w="57150">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7" name="矩形 16"/>
          <p:cNvSpPr/>
          <p:nvPr/>
        </p:nvSpPr>
        <p:spPr>
          <a:xfrm>
            <a:off x="7160284" y="1420000"/>
            <a:ext cx="4006225" cy="400110"/>
          </a:xfrm>
          <a:prstGeom prst="rect">
            <a:avLst/>
          </a:prstGeom>
        </p:spPr>
        <p:txBody>
          <a:bodyPr wrap="none">
            <a:spAutoFit/>
          </a:bodyPr>
          <a:lstStyle/>
          <a:p>
            <a:r>
              <a:rPr lang="en-US" altLang="zh-CN" sz="2000" b="1" dirty="0">
                <a:solidFill>
                  <a:schemeClr val="tx1">
                    <a:lumMod val="85000"/>
                    <a:lumOff val="15000"/>
                  </a:schemeClr>
                </a:solidFill>
                <a:latin typeface="微软雅黑" panose="020B0503020204020204" pitchFamily="34" charset="-122"/>
                <a:ea typeface="微软雅黑" panose="020B0503020204020204" pitchFamily="34" charset="-122"/>
              </a:rPr>
              <a:t>《</a:t>
            </a:r>
            <a:r>
              <a:rPr lang="zh-CN" altLang="en-US" sz="2000" b="1" dirty="0">
                <a:solidFill>
                  <a:schemeClr val="tx1">
                    <a:lumMod val="85000"/>
                    <a:lumOff val="15000"/>
                  </a:schemeClr>
                </a:solidFill>
                <a:latin typeface="微软雅黑" panose="020B0503020204020204" pitchFamily="34" charset="-122"/>
                <a:ea typeface="微软雅黑" panose="020B0503020204020204" pitchFamily="34" charset="-122"/>
              </a:rPr>
              <a:t>中华人民共和国水污染防治法</a:t>
            </a:r>
            <a:r>
              <a:rPr lang="en-US" altLang="zh-CN" sz="2000" b="1" dirty="0">
                <a:solidFill>
                  <a:schemeClr val="tx1">
                    <a:lumMod val="85000"/>
                    <a:lumOff val="15000"/>
                  </a:schemeClr>
                </a:solidFill>
                <a:latin typeface="微软雅黑" panose="020B0503020204020204" pitchFamily="34" charset="-122"/>
                <a:ea typeface="微软雅黑" panose="020B0503020204020204" pitchFamily="34" charset="-122"/>
              </a:rPr>
              <a:t>》</a:t>
            </a:r>
          </a:p>
        </p:txBody>
      </p:sp>
      <p:sp>
        <p:nvSpPr>
          <p:cNvPr id="18" name="圆角矩形 17"/>
          <p:cNvSpPr/>
          <p:nvPr/>
        </p:nvSpPr>
        <p:spPr>
          <a:xfrm>
            <a:off x="6403354" y="2416810"/>
            <a:ext cx="5381810" cy="592116"/>
          </a:xfrm>
          <a:prstGeom prst="roundRect">
            <a:avLst>
              <a:gd name="adj" fmla="val 50000"/>
            </a:avLst>
          </a:prstGeom>
          <a:noFill/>
          <a:ln w="57150">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9" name="圆角矩形 18"/>
          <p:cNvSpPr/>
          <p:nvPr/>
        </p:nvSpPr>
        <p:spPr>
          <a:xfrm>
            <a:off x="6403354" y="3509623"/>
            <a:ext cx="5381810" cy="592116"/>
          </a:xfrm>
          <a:prstGeom prst="roundRect">
            <a:avLst>
              <a:gd name="adj" fmla="val 50000"/>
            </a:avLst>
          </a:prstGeom>
          <a:noFill/>
          <a:ln w="57150">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20" name="圆角矩形 19"/>
          <p:cNvSpPr/>
          <p:nvPr/>
        </p:nvSpPr>
        <p:spPr>
          <a:xfrm>
            <a:off x="6403354" y="4602436"/>
            <a:ext cx="5381810" cy="592116"/>
          </a:xfrm>
          <a:prstGeom prst="roundRect">
            <a:avLst>
              <a:gd name="adj" fmla="val 50000"/>
            </a:avLst>
          </a:prstGeom>
          <a:noFill/>
          <a:ln w="57150">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21" name="圆角矩形 20"/>
          <p:cNvSpPr/>
          <p:nvPr/>
        </p:nvSpPr>
        <p:spPr>
          <a:xfrm>
            <a:off x="6403354" y="5695249"/>
            <a:ext cx="5381810" cy="592116"/>
          </a:xfrm>
          <a:prstGeom prst="roundRect">
            <a:avLst>
              <a:gd name="adj" fmla="val 50000"/>
            </a:avLst>
          </a:prstGeom>
          <a:noFill/>
          <a:ln w="57150">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22" name="矩形 21"/>
          <p:cNvSpPr/>
          <p:nvPr/>
        </p:nvSpPr>
        <p:spPr>
          <a:xfrm>
            <a:off x="1140491" y="2508220"/>
            <a:ext cx="4262705" cy="400110"/>
          </a:xfrm>
          <a:prstGeom prst="rect">
            <a:avLst/>
          </a:prstGeom>
        </p:spPr>
        <p:txBody>
          <a:bodyPr wrap="none">
            <a:spAutoFit/>
          </a:bodyPr>
          <a:lstStyle/>
          <a:p>
            <a:r>
              <a:rPr lang="en-US" altLang="zh-CN" sz="2000" b="1" dirty="0">
                <a:solidFill>
                  <a:schemeClr val="tx1">
                    <a:lumMod val="85000"/>
                    <a:lumOff val="15000"/>
                  </a:schemeClr>
                </a:solidFill>
                <a:latin typeface="微软雅黑" panose="020B0503020204020204" pitchFamily="34" charset="-122"/>
                <a:ea typeface="微软雅黑" panose="020B0503020204020204" pitchFamily="34" charset="-122"/>
              </a:rPr>
              <a:t>《</a:t>
            </a:r>
            <a:r>
              <a:rPr lang="zh-CN" altLang="en-US" sz="2000" b="1" dirty="0">
                <a:solidFill>
                  <a:schemeClr val="tx1">
                    <a:lumMod val="85000"/>
                    <a:lumOff val="15000"/>
                  </a:schemeClr>
                </a:solidFill>
                <a:latin typeface="微软雅黑" panose="020B0503020204020204" pitchFamily="34" charset="-122"/>
                <a:ea typeface="微软雅黑" panose="020B0503020204020204" pitchFamily="34" charset="-122"/>
              </a:rPr>
              <a:t>中华人民共和国大气污染防治法</a:t>
            </a:r>
            <a:r>
              <a:rPr lang="en-US" altLang="zh-CN" sz="2000" b="1" dirty="0">
                <a:solidFill>
                  <a:schemeClr val="tx1">
                    <a:lumMod val="85000"/>
                    <a:lumOff val="15000"/>
                  </a:schemeClr>
                </a:solidFill>
                <a:latin typeface="微软雅黑" panose="020B0503020204020204" pitchFamily="34" charset="-122"/>
                <a:ea typeface="微软雅黑" panose="020B0503020204020204" pitchFamily="34" charset="-122"/>
              </a:rPr>
              <a:t>》</a:t>
            </a:r>
          </a:p>
        </p:txBody>
      </p:sp>
      <p:sp>
        <p:nvSpPr>
          <p:cNvPr id="23" name="矩形 22"/>
          <p:cNvSpPr/>
          <p:nvPr/>
        </p:nvSpPr>
        <p:spPr>
          <a:xfrm>
            <a:off x="6706426" y="2508220"/>
            <a:ext cx="4775666" cy="400110"/>
          </a:xfrm>
          <a:prstGeom prst="rect">
            <a:avLst/>
          </a:prstGeom>
        </p:spPr>
        <p:txBody>
          <a:bodyPr wrap="none">
            <a:spAutoFit/>
          </a:bodyPr>
          <a:lstStyle/>
          <a:p>
            <a:r>
              <a:rPr lang="en-US" altLang="zh-CN" sz="2000" b="1" dirty="0">
                <a:solidFill>
                  <a:schemeClr val="tx1">
                    <a:lumMod val="85000"/>
                    <a:lumOff val="15000"/>
                  </a:schemeClr>
                </a:solidFill>
                <a:latin typeface="微软雅黑" panose="020B0503020204020204" pitchFamily="34" charset="-122"/>
                <a:ea typeface="微软雅黑" panose="020B0503020204020204" pitchFamily="34" charset="-122"/>
              </a:rPr>
              <a:t>《</a:t>
            </a:r>
            <a:r>
              <a:rPr lang="zh-CN" altLang="en-US" sz="2000" b="1" dirty="0">
                <a:solidFill>
                  <a:schemeClr val="tx1">
                    <a:lumMod val="85000"/>
                    <a:lumOff val="15000"/>
                  </a:schemeClr>
                </a:solidFill>
                <a:latin typeface="微软雅黑" panose="020B0503020204020204" pitchFamily="34" charset="-122"/>
                <a:ea typeface="微软雅黑" panose="020B0503020204020204" pitchFamily="34" charset="-122"/>
              </a:rPr>
              <a:t>中华人民共和国环境噪声污染防治法</a:t>
            </a:r>
            <a:r>
              <a:rPr lang="en-US" altLang="zh-CN" sz="2000" b="1" dirty="0">
                <a:solidFill>
                  <a:schemeClr val="tx1">
                    <a:lumMod val="85000"/>
                    <a:lumOff val="15000"/>
                  </a:schemeClr>
                </a:solidFill>
                <a:latin typeface="微软雅黑" panose="020B0503020204020204" pitchFamily="34" charset="-122"/>
                <a:ea typeface="微软雅黑" panose="020B0503020204020204" pitchFamily="34" charset="-122"/>
              </a:rPr>
              <a:t>》</a:t>
            </a:r>
          </a:p>
        </p:txBody>
      </p:sp>
      <p:sp>
        <p:nvSpPr>
          <p:cNvPr id="24" name="矩形 23"/>
          <p:cNvSpPr/>
          <p:nvPr/>
        </p:nvSpPr>
        <p:spPr>
          <a:xfrm>
            <a:off x="601529" y="3601906"/>
            <a:ext cx="5288627" cy="400110"/>
          </a:xfrm>
          <a:prstGeom prst="rect">
            <a:avLst/>
          </a:prstGeom>
        </p:spPr>
        <p:txBody>
          <a:bodyPr wrap="none">
            <a:spAutoFit/>
          </a:bodyPr>
          <a:lstStyle/>
          <a:p>
            <a:r>
              <a:rPr lang="en-US" altLang="zh-CN" sz="2000" b="1" dirty="0">
                <a:solidFill>
                  <a:schemeClr val="tx1">
                    <a:lumMod val="85000"/>
                    <a:lumOff val="15000"/>
                  </a:schemeClr>
                </a:solidFill>
                <a:latin typeface="微软雅黑" panose="020B0503020204020204" pitchFamily="34" charset="-122"/>
                <a:ea typeface="微软雅黑" panose="020B0503020204020204" pitchFamily="34" charset="-122"/>
              </a:rPr>
              <a:t>《</a:t>
            </a:r>
            <a:r>
              <a:rPr lang="zh-CN" altLang="en-US" sz="2000" b="1" dirty="0">
                <a:solidFill>
                  <a:schemeClr val="tx1">
                    <a:lumMod val="85000"/>
                    <a:lumOff val="15000"/>
                  </a:schemeClr>
                </a:solidFill>
                <a:latin typeface="微软雅黑" panose="020B0503020204020204" pitchFamily="34" charset="-122"/>
                <a:ea typeface="微软雅黑" panose="020B0503020204020204" pitchFamily="34" charset="-122"/>
              </a:rPr>
              <a:t>中华人民共和国固体废物污染环境防治法</a:t>
            </a:r>
            <a:r>
              <a:rPr lang="en-US" altLang="zh-CN" sz="2000" b="1" dirty="0">
                <a:solidFill>
                  <a:schemeClr val="tx1">
                    <a:lumMod val="85000"/>
                    <a:lumOff val="15000"/>
                  </a:schemeClr>
                </a:solidFill>
                <a:latin typeface="微软雅黑" panose="020B0503020204020204" pitchFamily="34" charset="-122"/>
                <a:ea typeface="微软雅黑" panose="020B0503020204020204" pitchFamily="34" charset="-122"/>
              </a:rPr>
              <a:t>》</a:t>
            </a:r>
          </a:p>
        </p:txBody>
      </p:sp>
      <p:sp>
        <p:nvSpPr>
          <p:cNvPr id="25" name="矩形 24"/>
          <p:cNvSpPr/>
          <p:nvPr/>
        </p:nvSpPr>
        <p:spPr>
          <a:xfrm>
            <a:off x="6834666" y="3621378"/>
            <a:ext cx="4519186" cy="400110"/>
          </a:xfrm>
          <a:prstGeom prst="rect">
            <a:avLst/>
          </a:prstGeom>
        </p:spPr>
        <p:txBody>
          <a:bodyPr wrap="none">
            <a:spAutoFit/>
          </a:bodyPr>
          <a:lstStyle/>
          <a:p>
            <a:r>
              <a:rPr lang="en-US" altLang="zh-CN" sz="2000" b="1" dirty="0">
                <a:solidFill>
                  <a:schemeClr val="tx1">
                    <a:lumMod val="85000"/>
                    <a:lumOff val="15000"/>
                  </a:schemeClr>
                </a:solidFill>
                <a:latin typeface="微软雅黑" panose="020B0503020204020204" pitchFamily="34" charset="-122"/>
                <a:ea typeface="微软雅黑" panose="020B0503020204020204" pitchFamily="34" charset="-122"/>
              </a:rPr>
              <a:t>《</a:t>
            </a:r>
            <a:r>
              <a:rPr lang="zh-CN" altLang="en-US" sz="2000" b="1" dirty="0">
                <a:solidFill>
                  <a:schemeClr val="tx1">
                    <a:lumMod val="85000"/>
                    <a:lumOff val="15000"/>
                  </a:schemeClr>
                </a:solidFill>
                <a:latin typeface="微软雅黑" panose="020B0503020204020204" pitchFamily="34" charset="-122"/>
                <a:ea typeface="微软雅黑" panose="020B0503020204020204" pitchFamily="34" charset="-122"/>
              </a:rPr>
              <a:t>国务院建设项目环境保护管理条例</a:t>
            </a:r>
            <a:r>
              <a:rPr lang="en-US" altLang="zh-CN" sz="2000" b="1" dirty="0">
                <a:solidFill>
                  <a:schemeClr val="tx1">
                    <a:lumMod val="85000"/>
                    <a:lumOff val="15000"/>
                  </a:schemeClr>
                </a:solidFill>
                <a:latin typeface="微软雅黑" panose="020B0503020204020204" pitchFamily="34" charset="-122"/>
                <a:ea typeface="微软雅黑" panose="020B0503020204020204" pitchFamily="34" charset="-122"/>
              </a:rPr>
              <a:t>》</a:t>
            </a:r>
          </a:p>
        </p:txBody>
      </p:sp>
      <p:sp>
        <p:nvSpPr>
          <p:cNvPr id="26" name="矩形 25"/>
          <p:cNvSpPr/>
          <p:nvPr/>
        </p:nvSpPr>
        <p:spPr>
          <a:xfrm>
            <a:off x="1818587" y="4698439"/>
            <a:ext cx="2723823" cy="400110"/>
          </a:xfrm>
          <a:prstGeom prst="rect">
            <a:avLst/>
          </a:prstGeom>
        </p:spPr>
        <p:txBody>
          <a:bodyPr wrap="none">
            <a:spAutoFit/>
          </a:bodyPr>
          <a:lstStyle/>
          <a:p>
            <a:r>
              <a:rPr lang="en-US" altLang="zh-CN" sz="2000" b="1" dirty="0">
                <a:solidFill>
                  <a:schemeClr val="tx1">
                    <a:lumMod val="85000"/>
                    <a:lumOff val="15000"/>
                  </a:schemeClr>
                </a:solidFill>
                <a:latin typeface="微软雅黑" panose="020B0503020204020204" pitchFamily="34" charset="-122"/>
                <a:ea typeface="微软雅黑" panose="020B0503020204020204" pitchFamily="34" charset="-122"/>
              </a:rPr>
              <a:t>《</a:t>
            </a:r>
            <a:r>
              <a:rPr lang="zh-CN" altLang="en-US" sz="2000" b="1" dirty="0">
                <a:solidFill>
                  <a:schemeClr val="tx1">
                    <a:lumMod val="85000"/>
                    <a:lumOff val="15000"/>
                  </a:schemeClr>
                </a:solidFill>
                <a:latin typeface="微软雅黑" panose="020B0503020204020204" pitchFamily="34" charset="-122"/>
                <a:ea typeface="微软雅黑" panose="020B0503020204020204" pitchFamily="34" charset="-122"/>
              </a:rPr>
              <a:t>污水综合排放标准</a:t>
            </a:r>
            <a:r>
              <a:rPr lang="en-US" altLang="zh-CN" sz="2000" b="1" dirty="0">
                <a:solidFill>
                  <a:schemeClr val="tx1">
                    <a:lumMod val="85000"/>
                    <a:lumOff val="15000"/>
                  </a:schemeClr>
                </a:solidFill>
                <a:latin typeface="微软雅黑" panose="020B0503020204020204" pitchFamily="34" charset="-122"/>
                <a:ea typeface="微软雅黑" panose="020B0503020204020204" pitchFamily="34" charset="-122"/>
              </a:rPr>
              <a:t>》</a:t>
            </a:r>
          </a:p>
        </p:txBody>
      </p:sp>
      <p:sp>
        <p:nvSpPr>
          <p:cNvPr id="27" name="矩形 26"/>
          <p:cNvSpPr/>
          <p:nvPr/>
        </p:nvSpPr>
        <p:spPr>
          <a:xfrm>
            <a:off x="7122709" y="4693788"/>
            <a:ext cx="4006225" cy="400110"/>
          </a:xfrm>
          <a:prstGeom prst="rect">
            <a:avLst/>
          </a:prstGeom>
        </p:spPr>
        <p:txBody>
          <a:bodyPr wrap="none">
            <a:spAutoFit/>
          </a:bodyPr>
          <a:lstStyle/>
          <a:p>
            <a:r>
              <a:rPr lang="en-US" altLang="zh-CN" sz="2000" b="1" dirty="0">
                <a:solidFill>
                  <a:schemeClr val="tx1">
                    <a:lumMod val="85000"/>
                    <a:lumOff val="15000"/>
                  </a:schemeClr>
                </a:solidFill>
                <a:latin typeface="微软雅黑" panose="020B0503020204020204" pitchFamily="34" charset="-122"/>
                <a:ea typeface="微软雅黑" panose="020B0503020204020204" pitchFamily="34" charset="-122"/>
              </a:rPr>
              <a:t>《</a:t>
            </a:r>
            <a:r>
              <a:rPr lang="zh-CN" altLang="en-US" sz="2000" b="1" dirty="0">
                <a:solidFill>
                  <a:schemeClr val="tx1">
                    <a:lumMod val="85000"/>
                    <a:lumOff val="15000"/>
                  </a:schemeClr>
                </a:solidFill>
                <a:latin typeface="微软雅黑" panose="020B0503020204020204" pitchFamily="34" charset="-122"/>
                <a:ea typeface="微软雅黑" panose="020B0503020204020204" pitchFamily="34" charset="-122"/>
              </a:rPr>
              <a:t>污水排入城市下水道水质标准</a:t>
            </a:r>
            <a:r>
              <a:rPr lang="en-US" altLang="zh-CN" sz="2000" b="1" dirty="0">
                <a:solidFill>
                  <a:schemeClr val="tx1">
                    <a:lumMod val="85000"/>
                    <a:lumOff val="15000"/>
                  </a:schemeClr>
                </a:solidFill>
                <a:latin typeface="微软雅黑" panose="020B0503020204020204" pitchFamily="34" charset="-122"/>
                <a:ea typeface="微软雅黑" panose="020B0503020204020204" pitchFamily="34" charset="-122"/>
              </a:rPr>
              <a:t>》</a:t>
            </a:r>
          </a:p>
        </p:txBody>
      </p:sp>
      <p:sp>
        <p:nvSpPr>
          <p:cNvPr id="28" name="矩形 27"/>
          <p:cNvSpPr/>
          <p:nvPr/>
        </p:nvSpPr>
        <p:spPr>
          <a:xfrm>
            <a:off x="1786111" y="5791252"/>
            <a:ext cx="2723823" cy="400110"/>
          </a:xfrm>
          <a:prstGeom prst="rect">
            <a:avLst/>
          </a:prstGeom>
        </p:spPr>
        <p:txBody>
          <a:bodyPr wrap="none">
            <a:spAutoFit/>
          </a:bodyPr>
          <a:lstStyle/>
          <a:p>
            <a:r>
              <a:rPr lang="en-US" altLang="zh-CN" sz="2000" b="1" dirty="0">
                <a:solidFill>
                  <a:schemeClr val="tx1">
                    <a:lumMod val="85000"/>
                    <a:lumOff val="15000"/>
                  </a:schemeClr>
                </a:solidFill>
                <a:latin typeface="微软雅黑" panose="020B0503020204020204" pitchFamily="34" charset="-122"/>
                <a:ea typeface="微软雅黑" panose="020B0503020204020204" pitchFamily="34" charset="-122"/>
              </a:rPr>
              <a:t>《</a:t>
            </a:r>
            <a:r>
              <a:rPr lang="zh-CN" altLang="en-US" sz="2000" b="1" dirty="0">
                <a:solidFill>
                  <a:schemeClr val="tx1">
                    <a:lumMod val="85000"/>
                    <a:lumOff val="15000"/>
                  </a:schemeClr>
                </a:solidFill>
                <a:latin typeface="微软雅黑" panose="020B0503020204020204" pitchFamily="34" charset="-122"/>
                <a:ea typeface="微软雅黑" panose="020B0503020204020204" pitchFamily="34" charset="-122"/>
              </a:rPr>
              <a:t>国家危险废物名录</a:t>
            </a:r>
            <a:r>
              <a:rPr lang="en-US" altLang="zh-CN" sz="2000" b="1" dirty="0">
                <a:solidFill>
                  <a:schemeClr val="tx1">
                    <a:lumMod val="85000"/>
                    <a:lumOff val="15000"/>
                  </a:schemeClr>
                </a:solidFill>
                <a:latin typeface="微软雅黑" panose="020B0503020204020204" pitchFamily="34" charset="-122"/>
                <a:ea typeface="微软雅黑" panose="020B0503020204020204" pitchFamily="34" charset="-122"/>
              </a:rPr>
              <a:t>》</a:t>
            </a:r>
          </a:p>
        </p:txBody>
      </p:sp>
      <p:sp>
        <p:nvSpPr>
          <p:cNvPr id="29" name="矩形 28"/>
          <p:cNvSpPr/>
          <p:nvPr/>
        </p:nvSpPr>
        <p:spPr>
          <a:xfrm>
            <a:off x="7545005" y="5791252"/>
            <a:ext cx="3236784" cy="400110"/>
          </a:xfrm>
          <a:prstGeom prst="rect">
            <a:avLst/>
          </a:prstGeom>
        </p:spPr>
        <p:txBody>
          <a:bodyPr wrap="none">
            <a:spAutoFit/>
          </a:bodyPr>
          <a:lstStyle/>
          <a:p>
            <a:r>
              <a:rPr lang="en-US" altLang="zh-CN" sz="2000" b="1" dirty="0">
                <a:solidFill>
                  <a:schemeClr val="tx1">
                    <a:lumMod val="85000"/>
                    <a:lumOff val="15000"/>
                  </a:schemeClr>
                </a:solidFill>
                <a:latin typeface="微软雅黑" panose="020B0503020204020204" pitchFamily="34" charset="-122"/>
                <a:ea typeface="微软雅黑" panose="020B0503020204020204" pitchFamily="34" charset="-122"/>
              </a:rPr>
              <a:t>《</a:t>
            </a:r>
            <a:r>
              <a:rPr lang="zh-CN" altLang="en-US" sz="2000" b="1" dirty="0">
                <a:solidFill>
                  <a:schemeClr val="tx1">
                    <a:lumMod val="85000"/>
                    <a:lumOff val="15000"/>
                  </a:schemeClr>
                </a:solidFill>
                <a:latin typeface="微软雅黑" panose="020B0503020204020204" pitchFamily="34" charset="-122"/>
                <a:ea typeface="微软雅黑" panose="020B0503020204020204" pitchFamily="34" charset="-122"/>
              </a:rPr>
              <a:t>大气污染综合排放标准</a:t>
            </a:r>
            <a:r>
              <a:rPr lang="en-US" altLang="zh-CN" sz="2000" b="1" dirty="0">
                <a:solidFill>
                  <a:schemeClr val="tx1">
                    <a:lumMod val="85000"/>
                    <a:lumOff val="15000"/>
                  </a:schemeClr>
                </a:solidFill>
                <a:latin typeface="微软雅黑" panose="020B0503020204020204" pitchFamily="34" charset="-122"/>
                <a:ea typeface="微软雅黑" panose="020B0503020204020204" pitchFamily="34" charset="-122"/>
              </a:rPr>
              <a:t>》</a:t>
            </a:r>
          </a:p>
        </p:txBody>
      </p:sp>
    </p:spTree>
    <p:extLst>
      <p:ext uri="{BB962C8B-B14F-4D97-AF65-F5344CB8AC3E}">
        <p14:creationId xmlns:p14="http://schemas.microsoft.com/office/powerpoint/2010/main" val="461225109"/>
      </p:ext>
    </p:extLst>
  </p:cSld>
  <p:clrMapOvr>
    <a:masterClrMapping/>
  </p:clrMapOvr>
  <p:transition spd="slow" advClick="0" advTm="3000">
    <p:pull/>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等腰三角形 15"/>
          <p:cNvSpPr/>
          <p:nvPr/>
        </p:nvSpPr>
        <p:spPr>
          <a:xfrm flipV="1">
            <a:off x="3324979" y="12198"/>
            <a:ext cx="5616624" cy="4522188"/>
          </a:xfrm>
          <a:prstGeom prst="triangle">
            <a:avLst>
              <a:gd name="adj" fmla="val 49743"/>
            </a:avLst>
          </a:prstGeom>
          <a:solidFill>
            <a:srgbClr val="2F5EB0"/>
          </a:solidFill>
          <a:ln w="9525" cap="flat">
            <a:noFill/>
            <a:prstDash val="solid"/>
            <a:miter lim="800000"/>
            <a:headEnd/>
            <a:tailEnd/>
          </a:ln>
          <a:effectLst>
            <a:innerShdw blurRad="63500" dist="50800" dir="13500000">
              <a:prstClr val="black">
                <a:alpha val="50000"/>
              </a:prstClr>
            </a:innerShdw>
          </a:effectLst>
        </p:spPr>
        <p:txBody>
          <a:bodyPr vert="horz" wrap="square" lIns="91422" tIns="45711" rIns="91422" bIns="45711" numCol="1" anchor="t" anchorCtr="0" compatLnSpc="1">
            <a:prstTxWarp prst="textNoShape">
              <a:avLst/>
            </a:prstTxWarp>
          </a:bodyPr>
          <a:lstStyle/>
          <a:p>
            <a:endParaRPr lang="zh-CN" altLang="en-US" sz="1707">
              <a:solidFill>
                <a:srgbClr val="3CCCC7"/>
              </a:solidFill>
            </a:endParaRPr>
          </a:p>
        </p:txBody>
      </p:sp>
      <p:sp>
        <p:nvSpPr>
          <p:cNvPr id="75" name="TextBox 7"/>
          <p:cNvSpPr>
            <a:spLocks noChangeArrowheads="1"/>
          </p:cNvSpPr>
          <p:nvPr/>
        </p:nvSpPr>
        <p:spPr bwMode="auto">
          <a:xfrm>
            <a:off x="3059579" y="4625018"/>
            <a:ext cx="6206360" cy="8309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fontAlgn="auto">
              <a:spcBef>
                <a:spcPts val="0"/>
              </a:spcBef>
              <a:spcAft>
                <a:spcPts val="0"/>
              </a:spcAft>
              <a:defRPr/>
            </a:pPr>
            <a:r>
              <a:rPr lang="en-US" altLang="zh-CN" sz="5400" b="1" dirty="0">
                <a:solidFill>
                  <a:srgbClr val="2F5EB0"/>
                </a:solidFill>
                <a:latin typeface="微软雅黑" pitchFamily="34" charset="-122"/>
                <a:ea typeface="微软雅黑" pitchFamily="34" charset="-122"/>
                <a:sym typeface="微软雅黑" pitchFamily="34" charset="-122"/>
              </a:rPr>
              <a:t>Thanks</a:t>
            </a:r>
            <a:r>
              <a:rPr lang="zh-CN" altLang="en-US" sz="5400" b="1" dirty="0">
                <a:solidFill>
                  <a:srgbClr val="2F5EB0"/>
                </a:solidFill>
                <a:latin typeface="微软雅黑" pitchFamily="34" charset="-122"/>
                <a:ea typeface="微软雅黑" pitchFamily="34" charset="-122"/>
                <a:sym typeface="微软雅黑" pitchFamily="34" charset="-122"/>
              </a:rPr>
              <a:t>！</a:t>
            </a:r>
          </a:p>
        </p:txBody>
      </p:sp>
      <p:grpSp>
        <p:nvGrpSpPr>
          <p:cNvPr id="89" name="组合 88"/>
          <p:cNvGrpSpPr/>
          <p:nvPr/>
        </p:nvGrpSpPr>
        <p:grpSpPr>
          <a:xfrm flipH="1">
            <a:off x="-23093" y="4522187"/>
            <a:ext cx="4032448" cy="2198473"/>
            <a:chOff x="5917425" y="3435846"/>
            <a:chExt cx="3226575" cy="1707654"/>
          </a:xfrm>
        </p:grpSpPr>
        <p:pic>
          <p:nvPicPr>
            <p:cNvPr id="97" name="Picture 2"/>
            <p:cNvPicPr>
              <a:picLocks noChangeAspect="1" noChangeArrowheads="1"/>
            </p:cNvPicPr>
            <p:nvPr/>
          </p:nvPicPr>
          <p:blipFill rotWithShape="1">
            <a:blip r:embed="rId3" cstate="screen">
              <a:extLst>
                <a:ext uri="{BEBA8EAE-BF5A-486C-A8C5-ECC9F3942E4B}">
                  <a14:imgProps xmlns:a14="http://schemas.microsoft.com/office/drawing/2010/main">
                    <a14:imgLayer r:embed="rId4">
                      <a14:imgEffect>
                        <a14:brightnessContrast bright="-40000" contrast="-40000"/>
                      </a14:imgEffect>
                    </a14:imgLayer>
                  </a14:imgProps>
                </a:ext>
                <a:ext uri="{28A0092B-C50C-407E-A947-70E740481C1C}">
                  <a14:useLocalDpi xmlns:a14="http://schemas.microsoft.com/office/drawing/2010/main"/>
                </a:ext>
              </a:extLst>
            </a:blip>
            <a:srcRect/>
            <a:stretch/>
          </p:blipFill>
          <p:spPr bwMode="auto">
            <a:xfrm>
              <a:off x="5917425" y="3435846"/>
              <a:ext cx="3226575" cy="1707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8" name="Picture 2"/>
            <p:cNvPicPr>
              <a:picLocks noChangeAspect="1" noChangeArrowheads="1"/>
            </p:cNvPicPr>
            <p:nvPr/>
          </p:nvPicPr>
          <p:blipFill rotWithShape="1">
            <a:blip r:embed="rId3" cstate="screen">
              <a:extLst>
                <a:ext uri="{BEBA8EAE-BF5A-486C-A8C5-ECC9F3942E4B}">
                  <a14:imgProps xmlns:a14="http://schemas.microsoft.com/office/drawing/2010/main">
                    <a14:imgLayer r:embed="rId4">
                      <a14:imgEffect>
                        <a14:brightnessContrast bright="-40000" contrast="-40000"/>
                      </a14:imgEffect>
                    </a14:imgLayer>
                  </a14:imgProps>
                </a:ext>
                <a:ext uri="{28A0092B-C50C-407E-A947-70E740481C1C}">
                  <a14:useLocalDpi xmlns:a14="http://schemas.microsoft.com/office/drawing/2010/main"/>
                </a:ext>
              </a:extLst>
            </a:blip>
            <a:srcRect/>
            <a:stretch/>
          </p:blipFill>
          <p:spPr bwMode="auto">
            <a:xfrm>
              <a:off x="5917425" y="3435846"/>
              <a:ext cx="3226575" cy="1707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99" name="组合 98"/>
          <p:cNvGrpSpPr/>
          <p:nvPr/>
        </p:nvGrpSpPr>
        <p:grpSpPr>
          <a:xfrm>
            <a:off x="7321723" y="4739779"/>
            <a:ext cx="4301440" cy="2276522"/>
            <a:chOff x="5917425" y="3435846"/>
            <a:chExt cx="3226575" cy="1707654"/>
          </a:xfrm>
        </p:grpSpPr>
        <p:pic>
          <p:nvPicPr>
            <p:cNvPr id="100" name="Picture 2"/>
            <p:cNvPicPr>
              <a:picLocks noChangeAspect="1" noChangeArrowheads="1"/>
            </p:cNvPicPr>
            <p:nvPr/>
          </p:nvPicPr>
          <p:blipFill rotWithShape="1">
            <a:blip r:embed="rId3" cstate="screen">
              <a:extLst>
                <a:ext uri="{BEBA8EAE-BF5A-486C-A8C5-ECC9F3942E4B}">
                  <a14:imgProps xmlns:a14="http://schemas.microsoft.com/office/drawing/2010/main">
                    <a14:imgLayer r:embed="rId4">
                      <a14:imgEffect>
                        <a14:brightnessContrast bright="-40000" contrast="-40000"/>
                      </a14:imgEffect>
                    </a14:imgLayer>
                  </a14:imgProps>
                </a:ext>
                <a:ext uri="{28A0092B-C50C-407E-A947-70E740481C1C}">
                  <a14:useLocalDpi xmlns:a14="http://schemas.microsoft.com/office/drawing/2010/main"/>
                </a:ext>
              </a:extLst>
            </a:blip>
            <a:srcRect/>
            <a:stretch/>
          </p:blipFill>
          <p:spPr bwMode="auto">
            <a:xfrm>
              <a:off x="5917425" y="3435846"/>
              <a:ext cx="3226575" cy="1707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0" name="Picture 2"/>
            <p:cNvPicPr>
              <a:picLocks noChangeAspect="1" noChangeArrowheads="1"/>
            </p:cNvPicPr>
            <p:nvPr/>
          </p:nvPicPr>
          <p:blipFill rotWithShape="1">
            <a:blip r:embed="rId3" cstate="screen">
              <a:extLst>
                <a:ext uri="{BEBA8EAE-BF5A-486C-A8C5-ECC9F3942E4B}">
                  <a14:imgProps xmlns:a14="http://schemas.microsoft.com/office/drawing/2010/main">
                    <a14:imgLayer r:embed="rId4">
                      <a14:imgEffect>
                        <a14:brightnessContrast bright="-40000" contrast="-40000"/>
                      </a14:imgEffect>
                    </a14:imgLayer>
                  </a14:imgProps>
                </a:ext>
                <a:ext uri="{28A0092B-C50C-407E-A947-70E740481C1C}">
                  <a14:useLocalDpi xmlns:a14="http://schemas.microsoft.com/office/drawing/2010/main"/>
                </a:ext>
              </a:extLst>
            </a:blip>
            <a:srcRect/>
            <a:stretch/>
          </p:blipFill>
          <p:spPr bwMode="auto">
            <a:xfrm>
              <a:off x="5917425" y="3435846"/>
              <a:ext cx="3226575" cy="1707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2" name="等腰三角形 1"/>
          <p:cNvSpPr/>
          <p:nvPr/>
        </p:nvSpPr>
        <p:spPr>
          <a:xfrm flipV="1">
            <a:off x="4297363" y="692149"/>
            <a:ext cx="3600450" cy="2668223"/>
          </a:xfrm>
          <a:prstGeom prst="triangle">
            <a:avLst/>
          </a:prstGeom>
          <a:solidFill>
            <a:srgbClr val="2F5EB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9294398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等腰三角形 15"/>
          <p:cNvSpPr/>
          <p:nvPr/>
        </p:nvSpPr>
        <p:spPr>
          <a:xfrm flipV="1">
            <a:off x="3324979" y="12198"/>
            <a:ext cx="5616624" cy="4522188"/>
          </a:xfrm>
          <a:prstGeom prst="triangle">
            <a:avLst>
              <a:gd name="adj" fmla="val 49743"/>
            </a:avLst>
          </a:prstGeom>
          <a:solidFill>
            <a:srgbClr val="2F5EB0"/>
          </a:solidFill>
          <a:ln w="9525" cap="flat">
            <a:noFill/>
            <a:prstDash val="solid"/>
            <a:miter lim="800000"/>
            <a:headEnd/>
            <a:tailEnd/>
          </a:ln>
          <a:effectLst>
            <a:innerShdw blurRad="63500" dist="50800" dir="13500000">
              <a:prstClr val="black">
                <a:alpha val="50000"/>
              </a:prstClr>
            </a:innerShdw>
          </a:effectLst>
        </p:spPr>
        <p:txBody>
          <a:bodyPr vert="horz" wrap="square" lIns="91422" tIns="45711" rIns="91422" bIns="45711" numCol="1" anchor="t" anchorCtr="0" compatLnSpc="1">
            <a:prstTxWarp prst="textNoShape">
              <a:avLst/>
            </a:prstTxWarp>
          </a:bodyPr>
          <a:lstStyle/>
          <a:p>
            <a:endParaRPr lang="zh-CN" altLang="en-US" sz="1707">
              <a:solidFill>
                <a:srgbClr val="3CCCC7"/>
              </a:solidFill>
            </a:endParaRPr>
          </a:p>
        </p:txBody>
      </p:sp>
      <p:sp>
        <p:nvSpPr>
          <p:cNvPr id="75" name="TextBox 7"/>
          <p:cNvSpPr>
            <a:spLocks noChangeArrowheads="1"/>
          </p:cNvSpPr>
          <p:nvPr/>
        </p:nvSpPr>
        <p:spPr bwMode="auto">
          <a:xfrm>
            <a:off x="2994408" y="4931935"/>
            <a:ext cx="6206360" cy="8309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fontAlgn="auto">
              <a:spcBef>
                <a:spcPts val="0"/>
              </a:spcBef>
              <a:spcAft>
                <a:spcPts val="0"/>
              </a:spcAft>
              <a:defRPr/>
            </a:pPr>
            <a:r>
              <a:rPr lang="zh-CN" altLang="en-US" sz="5400" b="1" dirty="0">
                <a:solidFill>
                  <a:srgbClr val="2F5EB0"/>
                </a:solidFill>
                <a:latin typeface="微软雅黑" pitchFamily="34" charset="-122"/>
                <a:ea typeface="微软雅黑" pitchFamily="34" charset="-122"/>
                <a:sym typeface="微软雅黑" pitchFamily="34" charset="-122"/>
              </a:rPr>
              <a:t>环保制度</a:t>
            </a:r>
          </a:p>
        </p:txBody>
      </p:sp>
      <p:sp>
        <p:nvSpPr>
          <p:cNvPr id="2" name="等腰三角形 1"/>
          <p:cNvSpPr/>
          <p:nvPr/>
        </p:nvSpPr>
        <p:spPr>
          <a:xfrm flipV="1">
            <a:off x="4297363" y="692149"/>
            <a:ext cx="3600450" cy="2668223"/>
          </a:xfrm>
          <a:prstGeom prst="triangle">
            <a:avLst/>
          </a:prstGeom>
          <a:solidFill>
            <a:srgbClr val="2F5EB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5557528" y="1168876"/>
            <a:ext cx="1080120" cy="1107996"/>
          </a:xfrm>
          <a:prstGeom prst="rect">
            <a:avLst/>
          </a:prstGeom>
          <a:noFill/>
        </p:spPr>
        <p:txBody>
          <a:bodyPr wrap="square" rtlCol="0">
            <a:spAutoFit/>
          </a:bodyPr>
          <a:lstStyle/>
          <a:p>
            <a:r>
              <a:rPr lang="en-US" altLang="zh-CN" sz="6600" dirty="0">
                <a:solidFill>
                  <a:schemeClr val="bg1"/>
                </a:solidFill>
                <a:latin typeface="Impact" panose="020B0806030902050204" pitchFamily="34" charset="0"/>
              </a:rPr>
              <a:t>01</a:t>
            </a:r>
            <a:endParaRPr lang="zh-CN" altLang="en-US" sz="6600" dirty="0">
              <a:solidFill>
                <a:schemeClr val="bg1"/>
              </a:solidFill>
              <a:latin typeface="Impact" panose="020B0806030902050204" pitchFamily="34" charset="0"/>
            </a:endParaRPr>
          </a:p>
        </p:txBody>
      </p:sp>
    </p:spTree>
    <p:extLst>
      <p:ext uri="{BB962C8B-B14F-4D97-AF65-F5344CB8AC3E}">
        <p14:creationId xmlns:p14="http://schemas.microsoft.com/office/powerpoint/2010/main" val="22093156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63317" y="304772"/>
            <a:ext cx="5109091" cy="584775"/>
          </a:xfrm>
          <a:prstGeom prst="rect">
            <a:avLst/>
          </a:prstGeom>
        </p:spPr>
        <p:txBody>
          <a:bodyPr wrap="none">
            <a:spAutoFit/>
          </a:bodyPr>
          <a:lstStyle/>
          <a:p>
            <a:r>
              <a:rPr lang="zh-CN" altLang="en-US" sz="3200" b="1" dirty="0">
                <a:solidFill>
                  <a:srgbClr val="2F5EB0"/>
                </a:solidFill>
                <a:latin typeface="华文中宋" panose="02010600040101010101" pitchFamily="2" charset="-122"/>
                <a:ea typeface="华文中宋" panose="02010600040101010101" pitchFamily="2" charset="-122"/>
              </a:rPr>
              <a:t>排污单位内部环境管理制度</a:t>
            </a:r>
          </a:p>
        </p:txBody>
      </p:sp>
      <p:sp>
        <p:nvSpPr>
          <p:cNvPr id="9" name="矩形 8"/>
          <p:cNvSpPr/>
          <p:nvPr/>
        </p:nvSpPr>
        <p:spPr>
          <a:xfrm>
            <a:off x="2891369" y="1345039"/>
            <a:ext cx="4801314" cy="441916"/>
          </a:xfrm>
          <a:prstGeom prst="rect">
            <a:avLst/>
          </a:prstGeom>
        </p:spPr>
        <p:txBody>
          <a:bodyPr wrap="none">
            <a:spAutoFit/>
          </a:bodyPr>
          <a:lstStyle/>
          <a:p>
            <a:pPr>
              <a:lnSpc>
                <a:spcPct val="125000"/>
              </a:lnSpc>
            </a:pPr>
            <a:r>
              <a:rPr lang="zh-CN" altLang="en-US" sz="2000" dirty="0">
                <a:latin typeface="微软雅黑" panose="020B0503020204020204" pitchFamily="34" charset="-122"/>
                <a:ea typeface="微软雅黑" panose="020B0503020204020204" pitchFamily="34" charset="-122"/>
              </a:rPr>
              <a:t>企业无环境管理机构或实际作用形同虚设</a:t>
            </a:r>
          </a:p>
        </p:txBody>
      </p:sp>
      <p:sp>
        <p:nvSpPr>
          <p:cNvPr id="24" name="Freeform 5"/>
          <p:cNvSpPr>
            <a:spLocks/>
          </p:cNvSpPr>
          <p:nvPr/>
        </p:nvSpPr>
        <p:spPr bwMode="auto">
          <a:xfrm>
            <a:off x="1848701" y="1345039"/>
            <a:ext cx="558797" cy="503819"/>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0" name="文本框 9"/>
          <p:cNvSpPr txBox="1"/>
          <p:nvPr/>
        </p:nvSpPr>
        <p:spPr>
          <a:xfrm>
            <a:off x="1951285" y="1268760"/>
            <a:ext cx="353627" cy="584775"/>
          </a:xfrm>
          <a:prstGeom prst="rect">
            <a:avLst/>
          </a:prstGeom>
          <a:noFill/>
        </p:spPr>
        <p:txBody>
          <a:bodyPr wrap="square" rtlCol="0">
            <a:spAutoFit/>
          </a:bodyPr>
          <a:lstStyle/>
          <a:p>
            <a:pPr algn="ctr"/>
            <a:r>
              <a:rPr lang="en-US" altLang="zh-CN" sz="3200" dirty="0">
                <a:solidFill>
                  <a:schemeClr val="bg1"/>
                </a:solidFill>
                <a:latin typeface="Haettenschweiler" panose="020B0706040902060204" pitchFamily="34" charset="0"/>
                <a:ea typeface="Kozuka Gothic Pr6N H" panose="020B0800000000000000" pitchFamily="34" charset="-128"/>
              </a:rPr>
              <a:t>?</a:t>
            </a:r>
            <a:endParaRPr lang="zh-CN" altLang="en-US" sz="3200" dirty="0">
              <a:solidFill>
                <a:schemeClr val="bg1"/>
              </a:solidFill>
              <a:latin typeface="Haettenschweiler" panose="020B0706040902060204" pitchFamily="34" charset="0"/>
              <a:ea typeface="Kozuka Gothic Pr6N H" panose="020B0800000000000000" pitchFamily="34" charset="-128"/>
            </a:endParaRPr>
          </a:p>
        </p:txBody>
      </p:sp>
      <p:sp>
        <p:nvSpPr>
          <p:cNvPr id="26" name="Freeform 5"/>
          <p:cNvSpPr>
            <a:spLocks/>
          </p:cNvSpPr>
          <p:nvPr/>
        </p:nvSpPr>
        <p:spPr bwMode="auto">
          <a:xfrm>
            <a:off x="1848701" y="2022949"/>
            <a:ext cx="558797" cy="503819"/>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27" name="文本框 26"/>
          <p:cNvSpPr txBox="1"/>
          <p:nvPr/>
        </p:nvSpPr>
        <p:spPr>
          <a:xfrm>
            <a:off x="1951285" y="1951692"/>
            <a:ext cx="353627" cy="646331"/>
          </a:xfrm>
          <a:prstGeom prst="rect">
            <a:avLst/>
          </a:prstGeom>
          <a:noFill/>
        </p:spPr>
        <p:txBody>
          <a:bodyPr wrap="square" rtlCol="0">
            <a:spAutoFit/>
          </a:bodyPr>
          <a:lstStyle/>
          <a:p>
            <a:pPr algn="ctr"/>
            <a:r>
              <a:rPr lang="en-US" altLang="zh-CN" sz="3600" b="1" dirty="0">
                <a:solidFill>
                  <a:schemeClr val="bg1"/>
                </a:solidFill>
                <a:latin typeface="Adobe Garamond Pro Bold" panose="02020702060506020403" pitchFamily="18" charset="0"/>
                <a:ea typeface="Kozuka Gothic Pr6N H" panose="020B0800000000000000" pitchFamily="34" charset="-128"/>
              </a:rPr>
              <a:t>!</a:t>
            </a:r>
            <a:endParaRPr lang="zh-CN" altLang="en-US" sz="3600" b="1" dirty="0">
              <a:solidFill>
                <a:schemeClr val="bg1"/>
              </a:solidFill>
              <a:latin typeface="Adobe Garamond Pro Bold" panose="02020702060506020403" pitchFamily="18" charset="0"/>
              <a:ea typeface="Kozuka Gothic Pr6N H" panose="020B0800000000000000" pitchFamily="34" charset="-128"/>
            </a:endParaRPr>
          </a:p>
        </p:txBody>
      </p:sp>
      <p:sp>
        <p:nvSpPr>
          <p:cNvPr id="11" name="圆角矩形 10"/>
          <p:cNvSpPr/>
          <p:nvPr/>
        </p:nvSpPr>
        <p:spPr>
          <a:xfrm>
            <a:off x="2784722" y="2027626"/>
            <a:ext cx="7201297" cy="499142"/>
          </a:xfrm>
          <a:prstGeom prst="roundRect">
            <a:avLst>
              <a:gd name="adj" fmla="val 18499"/>
            </a:avLst>
          </a:prstGeom>
          <a:noFill/>
          <a:ln w="31750">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2" name="矩形 11"/>
          <p:cNvSpPr/>
          <p:nvPr/>
        </p:nvSpPr>
        <p:spPr>
          <a:xfrm>
            <a:off x="2891369" y="2051270"/>
            <a:ext cx="5570756" cy="477054"/>
          </a:xfrm>
          <a:prstGeom prst="rect">
            <a:avLst/>
          </a:prstGeom>
        </p:spPr>
        <p:txBody>
          <a:bodyPr wrap="none">
            <a:spAutoFit/>
          </a:bodyPr>
          <a:lstStyle/>
          <a:p>
            <a:pPr>
              <a:lnSpc>
                <a:spcPct val="125000"/>
              </a:lnSpc>
            </a:pPr>
            <a:r>
              <a:rPr lang="zh-CN" altLang="en-US" sz="2000" b="1" dirty="0">
                <a:latin typeface="微软雅黑" panose="020B0503020204020204" pitchFamily="34" charset="-122"/>
                <a:ea typeface="微软雅黑" panose="020B0503020204020204" pitchFamily="34" charset="-122"/>
              </a:rPr>
              <a:t>保证企业管理理念的贯通；国家法律的执行到位</a:t>
            </a:r>
          </a:p>
        </p:txBody>
      </p:sp>
      <p:sp>
        <p:nvSpPr>
          <p:cNvPr id="13" name="燕尾形 12"/>
          <p:cNvSpPr/>
          <p:nvPr/>
        </p:nvSpPr>
        <p:spPr>
          <a:xfrm rot="5400000">
            <a:off x="2076661" y="1811859"/>
            <a:ext cx="102873" cy="248089"/>
          </a:xfrm>
          <a:prstGeom prst="chevron">
            <a:avLst>
              <a:gd name="adj" fmla="val 68237"/>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31" name="Freeform 5"/>
          <p:cNvSpPr>
            <a:spLocks/>
          </p:cNvSpPr>
          <p:nvPr/>
        </p:nvSpPr>
        <p:spPr bwMode="auto">
          <a:xfrm>
            <a:off x="1848701" y="2762677"/>
            <a:ext cx="558797" cy="503819"/>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32" name="文本框 31"/>
          <p:cNvSpPr txBox="1"/>
          <p:nvPr/>
        </p:nvSpPr>
        <p:spPr>
          <a:xfrm>
            <a:off x="1951285" y="2686398"/>
            <a:ext cx="353627" cy="584775"/>
          </a:xfrm>
          <a:prstGeom prst="rect">
            <a:avLst/>
          </a:prstGeom>
          <a:noFill/>
        </p:spPr>
        <p:txBody>
          <a:bodyPr wrap="square" rtlCol="0">
            <a:spAutoFit/>
          </a:bodyPr>
          <a:lstStyle/>
          <a:p>
            <a:pPr algn="ctr"/>
            <a:r>
              <a:rPr lang="en-US" altLang="zh-CN" sz="3200" dirty="0">
                <a:solidFill>
                  <a:schemeClr val="bg1"/>
                </a:solidFill>
                <a:latin typeface="Haettenschweiler" panose="020B0706040902060204" pitchFamily="34" charset="0"/>
                <a:ea typeface="Kozuka Gothic Pr6N H" panose="020B0800000000000000" pitchFamily="34" charset="-128"/>
              </a:rPr>
              <a:t>?</a:t>
            </a:r>
            <a:endParaRPr lang="zh-CN" altLang="en-US" sz="3200" dirty="0">
              <a:solidFill>
                <a:schemeClr val="bg1"/>
              </a:solidFill>
              <a:latin typeface="Haettenschweiler" panose="020B0706040902060204" pitchFamily="34" charset="0"/>
              <a:ea typeface="Kozuka Gothic Pr6N H" panose="020B0800000000000000" pitchFamily="34" charset="-128"/>
            </a:endParaRPr>
          </a:p>
        </p:txBody>
      </p:sp>
      <p:sp>
        <p:nvSpPr>
          <p:cNvPr id="33" name="Freeform 5"/>
          <p:cNvSpPr>
            <a:spLocks/>
          </p:cNvSpPr>
          <p:nvPr/>
        </p:nvSpPr>
        <p:spPr bwMode="auto">
          <a:xfrm>
            <a:off x="1848701" y="3440587"/>
            <a:ext cx="558797" cy="503819"/>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34" name="文本框 33"/>
          <p:cNvSpPr txBox="1"/>
          <p:nvPr/>
        </p:nvSpPr>
        <p:spPr>
          <a:xfrm>
            <a:off x="1951285" y="3369330"/>
            <a:ext cx="353627" cy="646331"/>
          </a:xfrm>
          <a:prstGeom prst="rect">
            <a:avLst/>
          </a:prstGeom>
          <a:noFill/>
        </p:spPr>
        <p:txBody>
          <a:bodyPr wrap="square" rtlCol="0">
            <a:spAutoFit/>
          </a:bodyPr>
          <a:lstStyle/>
          <a:p>
            <a:pPr algn="ctr"/>
            <a:r>
              <a:rPr lang="en-US" altLang="zh-CN" sz="3600" b="1" dirty="0">
                <a:solidFill>
                  <a:schemeClr val="bg1"/>
                </a:solidFill>
                <a:latin typeface="Adobe Garamond Pro Bold" panose="02020702060506020403" pitchFamily="18" charset="0"/>
                <a:ea typeface="Kozuka Gothic Pr6N H" panose="020B0800000000000000" pitchFamily="34" charset="-128"/>
              </a:rPr>
              <a:t>!</a:t>
            </a:r>
            <a:endParaRPr lang="zh-CN" altLang="en-US" sz="3600" b="1" dirty="0">
              <a:solidFill>
                <a:schemeClr val="bg1"/>
              </a:solidFill>
              <a:latin typeface="Adobe Garamond Pro Bold" panose="02020702060506020403" pitchFamily="18" charset="0"/>
              <a:ea typeface="Kozuka Gothic Pr6N H" panose="020B0800000000000000" pitchFamily="34" charset="-128"/>
            </a:endParaRPr>
          </a:p>
        </p:txBody>
      </p:sp>
      <p:sp>
        <p:nvSpPr>
          <p:cNvPr id="35" name="燕尾形 34"/>
          <p:cNvSpPr/>
          <p:nvPr/>
        </p:nvSpPr>
        <p:spPr>
          <a:xfrm rot="5400000">
            <a:off x="2076661" y="3229497"/>
            <a:ext cx="102873" cy="248089"/>
          </a:xfrm>
          <a:prstGeom prst="chevron">
            <a:avLst>
              <a:gd name="adj" fmla="val 68237"/>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4" name="矩形 13"/>
          <p:cNvSpPr/>
          <p:nvPr/>
        </p:nvSpPr>
        <p:spPr>
          <a:xfrm>
            <a:off x="2891369" y="2794116"/>
            <a:ext cx="4801314" cy="441916"/>
          </a:xfrm>
          <a:prstGeom prst="rect">
            <a:avLst/>
          </a:prstGeom>
        </p:spPr>
        <p:txBody>
          <a:bodyPr wrap="none">
            <a:spAutoFit/>
          </a:bodyPr>
          <a:lstStyle/>
          <a:p>
            <a:pPr>
              <a:lnSpc>
                <a:spcPct val="125000"/>
              </a:lnSpc>
            </a:pPr>
            <a:r>
              <a:rPr lang="zh-CN" altLang="en-US" sz="2000" dirty="0">
                <a:latin typeface="微软雅黑" panose="020B0503020204020204" pitchFamily="34" charset="-122"/>
                <a:ea typeface="微软雅黑" panose="020B0503020204020204" pitchFamily="34" charset="-122"/>
              </a:rPr>
              <a:t>企业环境管理人员不到位或专业知识不足</a:t>
            </a:r>
          </a:p>
        </p:txBody>
      </p:sp>
      <p:sp>
        <p:nvSpPr>
          <p:cNvPr id="37" name="圆角矩形 36"/>
          <p:cNvSpPr/>
          <p:nvPr/>
        </p:nvSpPr>
        <p:spPr>
          <a:xfrm>
            <a:off x="2784721" y="3435383"/>
            <a:ext cx="7201297" cy="499142"/>
          </a:xfrm>
          <a:prstGeom prst="roundRect">
            <a:avLst>
              <a:gd name="adj" fmla="val 18499"/>
            </a:avLst>
          </a:prstGeom>
          <a:noFill/>
          <a:ln w="31750">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5" name="矩形 14"/>
          <p:cNvSpPr/>
          <p:nvPr/>
        </p:nvSpPr>
        <p:spPr>
          <a:xfrm>
            <a:off x="2887307" y="3461367"/>
            <a:ext cx="3262432" cy="447174"/>
          </a:xfrm>
          <a:prstGeom prst="rect">
            <a:avLst/>
          </a:prstGeom>
        </p:spPr>
        <p:txBody>
          <a:bodyPr wrap="none">
            <a:spAutoFit/>
          </a:bodyPr>
          <a:lstStyle/>
          <a:p>
            <a:pPr>
              <a:lnSpc>
                <a:spcPct val="125000"/>
              </a:lnSpc>
            </a:pPr>
            <a:r>
              <a:rPr lang="zh-CN" altLang="en-US" sz="2000" b="1" dirty="0">
                <a:latin typeface="微软雅黑" panose="020B0503020204020204" pitchFamily="34" charset="-122"/>
                <a:ea typeface="微软雅黑" panose="020B0503020204020204" pitchFamily="34" charset="-122"/>
              </a:rPr>
              <a:t>知识：法律规章，技术水平</a:t>
            </a:r>
          </a:p>
        </p:txBody>
      </p:sp>
      <p:sp>
        <p:nvSpPr>
          <p:cNvPr id="39" name="Freeform 5"/>
          <p:cNvSpPr>
            <a:spLocks/>
          </p:cNvSpPr>
          <p:nvPr/>
        </p:nvSpPr>
        <p:spPr bwMode="auto">
          <a:xfrm>
            <a:off x="1848701" y="4102306"/>
            <a:ext cx="558797" cy="503819"/>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40" name="文本框 39"/>
          <p:cNvSpPr txBox="1"/>
          <p:nvPr/>
        </p:nvSpPr>
        <p:spPr>
          <a:xfrm>
            <a:off x="1951285" y="4026027"/>
            <a:ext cx="353627" cy="584775"/>
          </a:xfrm>
          <a:prstGeom prst="rect">
            <a:avLst/>
          </a:prstGeom>
          <a:noFill/>
        </p:spPr>
        <p:txBody>
          <a:bodyPr wrap="square" rtlCol="0">
            <a:spAutoFit/>
          </a:bodyPr>
          <a:lstStyle/>
          <a:p>
            <a:pPr algn="ctr"/>
            <a:r>
              <a:rPr lang="en-US" altLang="zh-CN" sz="3200" dirty="0">
                <a:solidFill>
                  <a:schemeClr val="bg1"/>
                </a:solidFill>
                <a:latin typeface="Haettenschweiler" panose="020B0706040902060204" pitchFamily="34" charset="0"/>
                <a:ea typeface="Kozuka Gothic Pr6N H" panose="020B0800000000000000" pitchFamily="34" charset="-128"/>
              </a:rPr>
              <a:t>?</a:t>
            </a:r>
            <a:endParaRPr lang="zh-CN" altLang="en-US" sz="3200" dirty="0">
              <a:solidFill>
                <a:schemeClr val="bg1"/>
              </a:solidFill>
              <a:latin typeface="Haettenschweiler" panose="020B0706040902060204" pitchFamily="34" charset="0"/>
              <a:ea typeface="Kozuka Gothic Pr6N H" panose="020B0800000000000000" pitchFamily="34" charset="-128"/>
            </a:endParaRPr>
          </a:p>
        </p:txBody>
      </p:sp>
      <p:sp>
        <p:nvSpPr>
          <p:cNvPr id="42" name="Freeform 5"/>
          <p:cNvSpPr>
            <a:spLocks/>
          </p:cNvSpPr>
          <p:nvPr/>
        </p:nvSpPr>
        <p:spPr bwMode="auto">
          <a:xfrm>
            <a:off x="1848701" y="4780216"/>
            <a:ext cx="558797" cy="503819"/>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45" name="文本框 44"/>
          <p:cNvSpPr txBox="1"/>
          <p:nvPr/>
        </p:nvSpPr>
        <p:spPr>
          <a:xfrm>
            <a:off x="1951285" y="4708959"/>
            <a:ext cx="353627" cy="646331"/>
          </a:xfrm>
          <a:prstGeom prst="rect">
            <a:avLst/>
          </a:prstGeom>
          <a:noFill/>
        </p:spPr>
        <p:txBody>
          <a:bodyPr wrap="square" rtlCol="0">
            <a:spAutoFit/>
          </a:bodyPr>
          <a:lstStyle/>
          <a:p>
            <a:pPr algn="ctr"/>
            <a:r>
              <a:rPr lang="en-US" altLang="zh-CN" sz="3600" b="1" dirty="0">
                <a:solidFill>
                  <a:schemeClr val="bg1"/>
                </a:solidFill>
                <a:latin typeface="Adobe Garamond Pro Bold" panose="02020702060506020403" pitchFamily="18" charset="0"/>
                <a:ea typeface="Kozuka Gothic Pr6N H" panose="020B0800000000000000" pitchFamily="34" charset="-128"/>
              </a:rPr>
              <a:t>!</a:t>
            </a:r>
            <a:endParaRPr lang="zh-CN" altLang="en-US" sz="3600" b="1" dirty="0">
              <a:solidFill>
                <a:schemeClr val="bg1"/>
              </a:solidFill>
              <a:latin typeface="Adobe Garamond Pro Bold" panose="02020702060506020403" pitchFamily="18" charset="0"/>
              <a:ea typeface="Kozuka Gothic Pr6N H" panose="020B0800000000000000" pitchFamily="34" charset="-128"/>
            </a:endParaRPr>
          </a:p>
        </p:txBody>
      </p:sp>
      <p:sp>
        <p:nvSpPr>
          <p:cNvPr id="48" name="燕尾形 47"/>
          <p:cNvSpPr/>
          <p:nvPr/>
        </p:nvSpPr>
        <p:spPr>
          <a:xfrm rot="5400000">
            <a:off x="2076661" y="4569126"/>
            <a:ext cx="102873" cy="248089"/>
          </a:xfrm>
          <a:prstGeom prst="chevron">
            <a:avLst>
              <a:gd name="adj" fmla="val 68237"/>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1" name="圆角矩形 50"/>
          <p:cNvSpPr/>
          <p:nvPr/>
        </p:nvSpPr>
        <p:spPr>
          <a:xfrm>
            <a:off x="2784720" y="4606125"/>
            <a:ext cx="7201297" cy="1846396"/>
          </a:xfrm>
          <a:prstGeom prst="roundRect">
            <a:avLst>
              <a:gd name="adj" fmla="val 7071"/>
            </a:avLst>
          </a:prstGeom>
          <a:noFill/>
          <a:ln w="31750">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6" name="矩形 15"/>
          <p:cNvSpPr/>
          <p:nvPr/>
        </p:nvSpPr>
        <p:spPr>
          <a:xfrm>
            <a:off x="2886265" y="4071264"/>
            <a:ext cx="3005951" cy="441916"/>
          </a:xfrm>
          <a:prstGeom prst="rect">
            <a:avLst/>
          </a:prstGeom>
        </p:spPr>
        <p:txBody>
          <a:bodyPr wrap="none">
            <a:spAutoFit/>
          </a:bodyPr>
          <a:lstStyle/>
          <a:p>
            <a:pPr>
              <a:lnSpc>
                <a:spcPct val="125000"/>
              </a:lnSpc>
            </a:pPr>
            <a:r>
              <a:rPr lang="zh-CN" altLang="en-US" sz="2000" dirty="0">
                <a:latin typeface="微软雅黑" panose="020B0503020204020204" pitchFamily="34" charset="-122"/>
                <a:ea typeface="微软雅黑" panose="020B0503020204020204" pitchFamily="34" charset="-122"/>
              </a:rPr>
              <a:t>企业环境管理制度不健全</a:t>
            </a:r>
          </a:p>
        </p:txBody>
      </p:sp>
      <p:sp>
        <p:nvSpPr>
          <p:cNvPr id="17" name="矩形 16"/>
          <p:cNvSpPr/>
          <p:nvPr/>
        </p:nvSpPr>
        <p:spPr>
          <a:xfrm>
            <a:off x="2940076" y="4580313"/>
            <a:ext cx="5535490" cy="1938992"/>
          </a:xfrm>
          <a:prstGeom prst="rect">
            <a:avLst/>
          </a:prstGeom>
        </p:spPr>
        <p:txBody>
          <a:bodyPr wrap="none">
            <a:spAutoFit/>
          </a:bodyPr>
          <a:lstStyle/>
          <a:p>
            <a:pPr>
              <a:lnSpc>
                <a:spcPct val="150000"/>
              </a:lnSpc>
            </a:pPr>
            <a:r>
              <a:rPr lang="en-US" altLang="zh-CN" sz="2000" b="1" dirty="0">
                <a:latin typeface="微软雅黑" panose="020B0503020204020204" pitchFamily="34" charset="-122"/>
                <a:ea typeface="微软雅黑" panose="020B0503020204020204" pitchFamily="34" charset="-122"/>
              </a:rPr>
              <a:t>a.</a:t>
            </a:r>
            <a:r>
              <a:rPr lang="zh-CN" altLang="en-US" sz="2000" b="1" dirty="0">
                <a:latin typeface="微软雅黑" panose="020B0503020204020204" pitchFamily="34" charset="-122"/>
                <a:ea typeface="微软雅黑" panose="020B0503020204020204" pitchFamily="34" charset="-122"/>
              </a:rPr>
              <a:t>企业无中、长期规划、无环保管理工作计划。</a:t>
            </a:r>
          </a:p>
          <a:p>
            <a:pPr>
              <a:lnSpc>
                <a:spcPct val="150000"/>
              </a:lnSpc>
            </a:pPr>
            <a:r>
              <a:rPr lang="en-US" altLang="zh-CN" sz="2000" b="1" dirty="0">
                <a:latin typeface="微软雅黑" panose="020B0503020204020204" pitchFamily="34" charset="-122"/>
                <a:ea typeface="微软雅黑" panose="020B0503020204020204" pitchFamily="34" charset="-122"/>
              </a:rPr>
              <a:t>b.</a:t>
            </a:r>
            <a:r>
              <a:rPr lang="zh-CN" altLang="en-US" sz="2000" b="1" dirty="0">
                <a:latin typeface="微软雅黑" panose="020B0503020204020204" pitchFamily="34" charset="-122"/>
                <a:ea typeface="微软雅黑" panose="020B0503020204020204" pitchFamily="34" charset="-122"/>
              </a:rPr>
              <a:t>目标责任制不落实。</a:t>
            </a:r>
          </a:p>
          <a:p>
            <a:pPr>
              <a:lnSpc>
                <a:spcPct val="150000"/>
              </a:lnSpc>
            </a:pPr>
            <a:r>
              <a:rPr lang="en-US" altLang="zh-CN" sz="2000" b="1" dirty="0">
                <a:latin typeface="微软雅黑" panose="020B0503020204020204" pitchFamily="34" charset="-122"/>
                <a:ea typeface="微软雅黑" panose="020B0503020204020204" pitchFamily="34" charset="-122"/>
              </a:rPr>
              <a:t>c.</a:t>
            </a:r>
            <a:r>
              <a:rPr lang="zh-CN" altLang="en-US" sz="2000" b="1" dirty="0">
                <a:latin typeface="微软雅黑" panose="020B0503020204020204" pitchFamily="34" charset="-122"/>
                <a:ea typeface="微软雅黑" panose="020B0503020204020204" pitchFamily="34" charset="-122"/>
              </a:rPr>
              <a:t>有关专项管理制度不健全。</a:t>
            </a:r>
          </a:p>
          <a:p>
            <a:pPr>
              <a:lnSpc>
                <a:spcPct val="150000"/>
              </a:lnSpc>
            </a:pPr>
            <a:r>
              <a:rPr lang="en-US" altLang="zh-CN" sz="2000" b="1" dirty="0">
                <a:latin typeface="微软雅黑" panose="020B0503020204020204" pitchFamily="34" charset="-122"/>
                <a:ea typeface="微软雅黑" panose="020B0503020204020204" pitchFamily="34" charset="-122"/>
              </a:rPr>
              <a:t>d.</a:t>
            </a:r>
            <a:r>
              <a:rPr lang="zh-CN" altLang="en-US" sz="2000" b="1" dirty="0">
                <a:latin typeface="微软雅黑" panose="020B0503020204020204" pitchFamily="34" charset="-122"/>
                <a:ea typeface="微软雅黑" panose="020B0503020204020204" pitchFamily="34" charset="-122"/>
              </a:rPr>
              <a:t>没有组织环保培训、环境演练。</a:t>
            </a:r>
          </a:p>
        </p:txBody>
      </p:sp>
    </p:spTree>
    <p:extLst>
      <p:ext uri="{BB962C8B-B14F-4D97-AF65-F5344CB8AC3E}">
        <p14:creationId xmlns:p14="http://schemas.microsoft.com/office/powerpoint/2010/main" val="10305768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等腰三角形 15"/>
          <p:cNvSpPr/>
          <p:nvPr/>
        </p:nvSpPr>
        <p:spPr>
          <a:xfrm flipV="1">
            <a:off x="3324979" y="12198"/>
            <a:ext cx="5616624" cy="4522188"/>
          </a:xfrm>
          <a:prstGeom prst="triangle">
            <a:avLst>
              <a:gd name="adj" fmla="val 49743"/>
            </a:avLst>
          </a:prstGeom>
          <a:solidFill>
            <a:srgbClr val="2F5EB0"/>
          </a:solidFill>
          <a:ln w="9525" cap="flat">
            <a:noFill/>
            <a:prstDash val="solid"/>
            <a:miter lim="800000"/>
            <a:headEnd/>
            <a:tailEnd/>
          </a:ln>
          <a:effectLst>
            <a:innerShdw blurRad="63500" dist="50800" dir="13500000">
              <a:prstClr val="black">
                <a:alpha val="50000"/>
              </a:prstClr>
            </a:innerShdw>
          </a:effectLst>
        </p:spPr>
        <p:txBody>
          <a:bodyPr vert="horz" wrap="square" lIns="91422" tIns="45711" rIns="91422" bIns="45711" numCol="1" anchor="t" anchorCtr="0" compatLnSpc="1">
            <a:prstTxWarp prst="textNoShape">
              <a:avLst/>
            </a:prstTxWarp>
          </a:bodyPr>
          <a:lstStyle/>
          <a:p>
            <a:endParaRPr lang="zh-CN" altLang="en-US" sz="1707">
              <a:solidFill>
                <a:srgbClr val="3CCCC7"/>
              </a:solidFill>
            </a:endParaRPr>
          </a:p>
        </p:txBody>
      </p:sp>
      <p:sp>
        <p:nvSpPr>
          <p:cNvPr id="75" name="TextBox 7"/>
          <p:cNvSpPr>
            <a:spLocks noChangeArrowheads="1"/>
          </p:cNvSpPr>
          <p:nvPr/>
        </p:nvSpPr>
        <p:spPr bwMode="auto">
          <a:xfrm>
            <a:off x="2994408" y="4931935"/>
            <a:ext cx="6206360" cy="8309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a:defRPr/>
            </a:pPr>
            <a:r>
              <a:rPr lang="zh-CN" altLang="en-US" sz="5400" b="1" dirty="0">
                <a:solidFill>
                  <a:srgbClr val="2F5EB0"/>
                </a:solidFill>
                <a:latin typeface="微软雅黑" pitchFamily="34" charset="-122"/>
                <a:ea typeface="微软雅黑" pitchFamily="34" charset="-122"/>
                <a:sym typeface="微软雅黑" pitchFamily="34" charset="-122"/>
              </a:rPr>
              <a:t>环保手续</a:t>
            </a:r>
          </a:p>
        </p:txBody>
      </p:sp>
      <p:sp>
        <p:nvSpPr>
          <p:cNvPr id="2" name="等腰三角形 1"/>
          <p:cNvSpPr/>
          <p:nvPr/>
        </p:nvSpPr>
        <p:spPr>
          <a:xfrm flipV="1">
            <a:off x="4297363" y="692149"/>
            <a:ext cx="3600450" cy="2668223"/>
          </a:xfrm>
          <a:prstGeom prst="triangle">
            <a:avLst/>
          </a:prstGeom>
          <a:solidFill>
            <a:srgbClr val="2F5EB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5557528" y="1168876"/>
            <a:ext cx="1080120" cy="1107996"/>
          </a:xfrm>
          <a:prstGeom prst="rect">
            <a:avLst/>
          </a:prstGeom>
          <a:noFill/>
        </p:spPr>
        <p:txBody>
          <a:bodyPr wrap="square" rtlCol="0">
            <a:spAutoFit/>
          </a:bodyPr>
          <a:lstStyle/>
          <a:p>
            <a:r>
              <a:rPr lang="en-US" altLang="zh-CN" sz="6600" dirty="0">
                <a:solidFill>
                  <a:schemeClr val="bg1"/>
                </a:solidFill>
                <a:latin typeface="Impact" panose="020B0806030902050204" pitchFamily="34" charset="0"/>
              </a:rPr>
              <a:t>02</a:t>
            </a:r>
            <a:endParaRPr lang="zh-CN" altLang="en-US" sz="6600" dirty="0">
              <a:solidFill>
                <a:schemeClr val="bg1"/>
              </a:solidFill>
              <a:latin typeface="Impact" panose="020B0806030902050204" pitchFamily="34" charset="0"/>
            </a:endParaRPr>
          </a:p>
        </p:txBody>
      </p:sp>
    </p:spTree>
    <p:extLst>
      <p:ext uri="{BB962C8B-B14F-4D97-AF65-F5344CB8AC3E}">
        <p14:creationId xmlns:p14="http://schemas.microsoft.com/office/powerpoint/2010/main" val="18982494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841003" y="449662"/>
            <a:ext cx="778371" cy="778371"/>
            <a:chOff x="3724323" y="1908536"/>
            <a:chExt cx="1329153" cy="1329153"/>
          </a:xfrm>
          <a:gradFill>
            <a:gsLst>
              <a:gs pos="62000">
                <a:srgbClr val="C69135"/>
              </a:gs>
              <a:gs pos="34200">
                <a:srgbClr val="E6D38F"/>
              </a:gs>
              <a:gs pos="0">
                <a:srgbClr val="FCD860"/>
              </a:gs>
              <a:gs pos="100000">
                <a:srgbClr val="F1DF97"/>
              </a:gs>
            </a:gsLst>
            <a:lin ang="12000000" scaled="0"/>
          </a:gradFill>
        </p:grpSpPr>
        <p:sp>
          <p:nvSpPr>
            <p:cNvPr id="5" name="椭圆 4"/>
            <p:cNvSpPr/>
            <p:nvPr/>
          </p:nvSpPr>
          <p:spPr>
            <a:xfrm>
              <a:off x="3724323" y="1908536"/>
              <a:ext cx="1329153" cy="1329153"/>
            </a:xfrm>
            <a:prstGeom prst="ellipse">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6" name="椭圆 5"/>
            <p:cNvSpPr/>
            <p:nvPr/>
          </p:nvSpPr>
          <p:spPr>
            <a:xfrm>
              <a:off x="3839838" y="2024052"/>
              <a:ext cx="1098122" cy="1098122"/>
            </a:xfrm>
            <a:prstGeom prst="ellipse">
              <a:avLst/>
            </a:prstGeom>
            <a:solidFill>
              <a:schemeClr val="bg1">
                <a:lumMod val="95000"/>
              </a:schemeClr>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rgbClr val="0070C0"/>
                </a:solidFill>
              </a:endParaRPr>
            </a:p>
          </p:txBody>
        </p:sp>
      </p:grpSp>
      <p:sp>
        <p:nvSpPr>
          <p:cNvPr id="2" name="圆角矩形 1"/>
          <p:cNvSpPr/>
          <p:nvPr/>
        </p:nvSpPr>
        <p:spPr>
          <a:xfrm>
            <a:off x="709017" y="362770"/>
            <a:ext cx="10789170" cy="952156"/>
          </a:xfrm>
          <a:prstGeom prst="roundRect">
            <a:avLst>
              <a:gd name="adj" fmla="val 50000"/>
            </a:avLst>
          </a:prstGeom>
          <a:noFill/>
          <a:ln w="57150">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9" name="矩形 8"/>
          <p:cNvSpPr/>
          <p:nvPr/>
        </p:nvSpPr>
        <p:spPr>
          <a:xfrm>
            <a:off x="983966" y="629240"/>
            <a:ext cx="492443" cy="461665"/>
          </a:xfrm>
          <a:prstGeom prst="rect">
            <a:avLst/>
          </a:prstGeom>
        </p:spPr>
        <p:txBody>
          <a:bodyPr wrap="none">
            <a:spAutoFit/>
          </a:bodyPr>
          <a:lstStyle/>
          <a:p>
            <a:r>
              <a:rPr lang="zh-CN" altLang="en-US" sz="2400" b="1" dirty="0">
                <a:solidFill>
                  <a:schemeClr val="tx1">
                    <a:lumMod val="85000"/>
                    <a:lumOff val="15000"/>
                  </a:schemeClr>
                </a:solidFill>
                <a:latin typeface="微软雅黑" panose="020B0503020204020204" pitchFamily="34" charset="-122"/>
                <a:ea typeface="微软雅黑" panose="020B0503020204020204" pitchFamily="34" charset="-122"/>
              </a:rPr>
              <a:t>一</a:t>
            </a:r>
            <a:endParaRPr lang="zh-CN" altLang="en-US" sz="2400" dirty="0"/>
          </a:p>
        </p:txBody>
      </p:sp>
      <p:sp>
        <p:nvSpPr>
          <p:cNvPr id="10" name="矩形 9"/>
          <p:cNvSpPr/>
          <p:nvPr/>
        </p:nvSpPr>
        <p:spPr>
          <a:xfrm>
            <a:off x="1809235" y="546459"/>
            <a:ext cx="4288353" cy="584775"/>
          </a:xfrm>
          <a:prstGeom prst="rect">
            <a:avLst/>
          </a:prstGeom>
        </p:spPr>
        <p:txBody>
          <a:bodyPr wrap="none">
            <a:spAutoFit/>
          </a:bodyPr>
          <a:lstStyle/>
          <a:p>
            <a:pPr>
              <a:defRPr/>
            </a:pPr>
            <a:r>
              <a:rPr lang="zh-CN" altLang="en-US" sz="3200" b="1" dirty="0">
                <a:solidFill>
                  <a:srgbClr val="2F5EB0"/>
                </a:solidFill>
                <a:latin typeface="华文中宋" panose="02010600040101010101" pitchFamily="2" charset="-122"/>
                <a:ea typeface="华文中宋" panose="02010600040101010101" pitchFamily="2" charset="-122"/>
              </a:rPr>
              <a:t>建设项目管理常见问题</a:t>
            </a:r>
          </a:p>
        </p:txBody>
      </p:sp>
      <p:sp>
        <p:nvSpPr>
          <p:cNvPr id="11" name="矩形 10"/>
          <p:cNvSpPr/>
          <p:nvPr/>
        </p:nvSpPr>
        <p:spPr>
          <a:xfrm>
            <a:off x="2337157" y="1878339"/>
            <a:ext cx="3262432" cy="461665"/>
          </a:xfrm>
          <a:prstGeom prst="rect">
            <a:avLst/>
          </a:prstGeom>
        </p:spPr>
        <p:txBody>
          <a:bodyPr wrap="none">
            <a:spAutoFit/>
          </a:bodyPr>
          <a:lstStyle/>
          <a:p>
            <a:r>
              <a:rPr lang="zh-CN" altLang="en-US" sz="2400" b="1" dirty="0">
                <a:solidFill>
                  <a:schemeClr val="tx1">
                    <a:lumMod val="85000"/>
                    <a:lumOff val="15000"/>
                  </a:schemeClr>
                </a:solidFill>
                <a:latin typeface="微软雅黑" panose="020B0503020204020204" pitchFamily="34" charset="-122"/>
                <a:ea typeface="微软雅黑" panose="020B0503020204020204" pitchFamily="34" charset="-122"/>
              </a:rPr>
              <a:t>存在建设项目未批先建</a:t>
            </a:r>
            <a:endParaRPr lang="zh-CN" altLang="en-US" sz="2400" b="1" dirty="0">
              <a:solidFill>
                <a:schemeClr val="tx1">
                  <a:lumMod val="85000"/>
                  <a:lumOff val="15000"/>
                </a:schemeClr>
              </a:solidFill>
            </a:endParaRPr>
          </a:p>
        </p:txBody>
      </p:sp>
      <p:sp>
        <p:nvSpPr>
          <p:cNvPr id="12" name="圆角矩形 11"/>
          <p:cNvSpPr/>
          <p:nvPr/>
        </p:nvSpPr>
        <p:spPr>
          <a:xfrm rot="2700000">
            <a:off x="1509167" y="1825861"/>
            <a:ext cx="566622" cy="566622"/>
          </a:xfrm>
          <a:prstGeom prst="roundRect">
            <a:avLst>
              <a:gd name="adj" fmla="val 24235"/>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3" name="矩形 12"/>
          <p:cNvSpPr/>
          <p:nvPr/>
        </p:nvSpPr>
        <p:spPr>
          <a:xfrm>
            <a:off x="2337157" y="2363642"/>
            <a:ext cx="5314275" cy="441916"/>
          </a:xfrm>
          <a:prstGeom prst="rect">
            <a:avLst/>
          </a:prstGeom>
        </p:spPr>
        <p:txBody>
          <a:bodyPr wrap="none">
            <a:spAutoFit/>
          </a:bodyPr>
          <a:lstStyle/>
          <a:p>
            <a:pPr>
              <a:lnSpc>
                <a:spcPct val="125000"/>
              </a:lnSpc>
              <a:defRPr/>
            </a:pP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如：未进行环境影响评价就开工建设或生产。</a:t>
            </a:r>
            <a:endParaRPr lang="en-US" altLang="zh-CN" sz="2000" dirty="0">
              <a:solidFill>
                <a:schemeClr val="tx1">
                  <a:lumMod val="85000"/>
                  <a:lumOff val="15000"/>
                </a:schemeClr>
              </a:solidFill>
              <a:latin typeface="微软雅黑" panose="020B0503020204020204" pitchFamily="34" charset="-122"/>
              <a:ea typeface="微软雅黑" panose="020B0503020204020204" pitchFamily="34" charset="-122"/>
            </a:endParaRPr>
          </a:p>
        </p:txBody>
      </p:sp>
      <p:sp>
        <p:nvSpPr>
          <p:cNvPr id="14" name="矩形 13"/>
          <p:cNvSpPr/>
          <p:nvPr/>
        </p:nvSpPr>
        <p:spPr>
          <a:xfrm>
            <a:off x="2352675" y="2955279"/>
            <a:ext cx="3570208" cy="461665"/>
          </a:xfrm>
          <a:prstGeom prst="rect">
            <a:avLst/>
          </a:prstGeom>
        </p:spPr>
        <p:txBody>
          <a:bodyPr wrap="none">
            <a:spAutoFit/>
          </a:bodyPr>
          <a:lstStyle/>
          <a:p>
            <a:r>
              <a:rPr lang="zh-CN" altLang="en-US" sz="2400" b="1" dirty="0">
                <a:solidFill>
                  <a:schemeClr val="tx1">
                    <a:lumMod val="85000"/>
                    <a:lumOff val="15000"/>
                  </a:schemeClr>
                </a:solidFill>
                <a:latin typeface="微软雅黑" panose="020B0503020204020204" pitchFamily="34" charset="-122"/>
                <a:ea typeface="微软雅黑" panose="020B0503020204020204" pitchFamily="34" charset="-122"/>
              </a:rPr>
              <a:t>建设项目发生重大改变。</a:t>
            </a:r>
          </a:p>
        </p:txBody>
      </p:sp>
      <p:sp>
        <p:nvSpPr>
          <p:cNvPr id="30" name="圆角矩形 29"/>
          <p:cNvSpPr/>
          <p:nvPr/>
        </p:nvSpPr>
        <p:spPr>
          <a:xfrm rot="2700000">
            <a:off x="1509166" y="2878123"/>
            <a:ext cx="566622" cy="566622"/>
          </a:xfrm>
          <a:prstGeom prst="roundRect">
            <a:avLst>
              <a:gd name="adj" fmla="val 24235"/>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5" name="矩形 14"/>
          <p:cNvSpPr/>
          <p:nvPr/>
        </p:nvSpPr>
        <p:spPr>
          <a:xfrm>
            <a:off x="2337157" y="3362863"/>
            <a:ext cx="8481426" cy="1477328"/>
          </a:xfrm>
          <a:prstGeom prst="rect">
            <a:avLst/>
          </a:prstGeom>
        </p:spPr>
        <p:txBody>
          <a:bodyPr wrap="square">
            <a:spAutoFit/>
          </a:bodyPr>
          <a:lstStyle/>
          <a:p>
            <a:pPr>
              <a:lnSpc>
                <a:spcPct val="150000"/>
              </a:lnSpc>
            </a:pP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如：建设项目的性质、规模、地点、工艺等发生重大变化，未重新报批环保手续。某些项目未经环保“三同时”验收，长期借调试或“试生产”名义进行生产或存在超标排放。</a:t>
            </a:r>
          </a:p>
        </p:txBody>
      </p:sp>
      <p:sp>
        <p:nvSpPr>
          <p:cNvPr id="32" name="圆角矩形 31"/>
          <p:cNvSpPr/>
          <p:nvPr/>
        </p:nvSpPr>
        <p:spPr>
          <a:xfrm rot="2700000">
            <a:off x="1509166" y="4933868"/>
            <a:ext cx="566622" cy="566622"/>
          </a:xfrm>
          <a:prstGeom prst="roundRect">
            <a:avLst>
              <a:gd name="adj" fmla="val 24235"/>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6" name="矩形 15"/>
          <p:cNvSpPr/>
          <p:nvPr/>
        </p:nvSpPr>
        <p:spPr>
          <a:xfrm>
            <a:off x="2193140" y="4986347"/>
            <a:ext cx="3262432" cy="461665"/>
          </a:xfrm>
          <a:prstGeom prst="rect">
            <a:avLst/>
          </a:prstGeom>
        </p:spPr>
        <p:txBody>
          <a:bodyPr wrap="none">
            <a:spAutoFit/>
          </a:bodyPr>
          <a:lstStyle/>
          <a:p>
            <a:r>
              <a:rPr lang="en-US" altLang="zh-CN" sz="2400" b="1" dirty="0">
                <a:solidFill>
                  <a:schemeClr val="tx1">
                    <a:lumMod val="85000"/>
                    <a:lumOff val="15000"/>
                  </a:schemeClr>
                </a:solidFill>
                <a:latin typeface="微软雅黑" panose="020B0503020204020204" pitchFamily="34" charset="-122"/>
                <a:ea typeface="微软雅黑" panose="020B0503020204020204" pitchFamily="34" charset="-122"/>
              </a:rPr>
              <a:t>“</a:t>
            </a:r>
            <a:r>
              <a:rPr lang="zh-CN" altLang="en-US" sz="2400" b="1" dirty="0">
                <a:solidFill>
                  <a:schemeClr val="tx1">
                    <a:lumMod val="85000"/>
                    <a:lumOff val="15000"/>
                  </a:schemeClr>
                </a:solidFill>
                <a:latin typeface="微软雅黑" panose="020B0503020204020204" pitchFamily="34" charset="-122"/>
                <a:ea typeface="微软雅黑" panose="020B0503020204020204" pitchFamily="34" charset="-122"/>
              </a:rPr>
              <a:t>三同时”执行不到位</a:t>
            </a:r>
          </a:p>
        </p:txBody>
      </p:sp>
      <p:sp>
        <p:nvSpPr>
          <p:cNvPr id="17" name="矩形 16"/>
          <p:cNvSpPr/>
          <p:nvPr/>
        </p:nvSpPr>
        <p:spPr>
          <a:xfrm>
            <a:off x="2352675" y="5366087"/>
            <a:ext cx="8625442" cy="1015663"/>
          </a:xfrm>
          <a:prstGeom prst="rect">
            <a:avLst/>
          </a:prstGeom>
        </p:spPr>
        <p:txBody>
          <a:bodyPr wrap="square">
            <a:spAutoFit/>
          </a:bodyPr>
          <a:lstStyle/>
          <a:p>
            <a:pPr indent="-180000">
              <a:lnSpc>
                <a:spcPct val="150000"/>
              </a:lnSpc>
              <a:buFont typeface="+mj-lt"/>
              <a:buAutoNum type="alphaLcPeriod"/>
            </a:pP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须配套建设的环保治理设施未建成，主体项目已投入生产，违法排污。</a:t>
            </a:r>
          </a:p>
          <a:p>
            <a:pPr indent="-180000">
              <a:lnSpc>
                <a:spcPct val="150000"/>
              </a:lnSpc>
              <a:buFont typeface="+mj-lt"/>
              <a:buAutoNum type="alphaLcPeriod"/>
            </a:pP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配套建设的环保治理设施达不到预计治理效果，或验收不合格，超标排污。</a:t>
            </a:r>
          </a:p>
        </p:txBody>
      </p:sp>
      <p:sp>
        <p:nvSpPr>
          <p:cNvPr id="18" name="文本框 17"/>
          <p:cNvSpPr txBox="1"/>
          <p:nvPr/>
        </p:nvSpPr>
        <p:spPr>
          <a:xfrm>
            <a:off x="1551726" y="1860877"/>
            <a:ext cx="480963" cy="461665"/>
          </a:xfrm>
          <a:prstGeom prst="rect">
            <a:avLst/>
          </a:prstGeom>
          <a:noFill/>
        </p:spPr>
        <p:txBody>
          <a:bodyPr wrap="square" rtlCol="0">
            <a:spAutoFit/>
          </a:bodyPr>
          <a:lstStyle/>
          <a:p>
            <a:pPr algn="ctr"/>
            <a:r>
              <a:rPr lang="en-US" altLang="zh-CN" sz="2400" b="1" dirty="0">
                <a:solidFill>
                  <a:schemeClr val="bg1"/>
                </a:solidFill>
              </a:rPr>
              <a:t>1</a:t>
            </a:r>
            <a:endParaRPr lang="zh-CN" altLang="en-US" sz="2400" b="1" dirty="0">
              <a:solidFill>
                <a:schemeClr val="bg1"/>
              </a:solidFill>
            </a:endParaRPr>
          </a:p>
        </p:txBody>
      </p:sp>
      <p:sp>
        <p:nvSpPr>
          <p:cNvPr id="37" name="文本框 36"/>
          <p:cNvSpPr txBox="1"/>
          <p:nvPr/>
        </p:nvSpPr>
        <p:spPr>
          <a:xfrm>
            <a:off x="1551726" y="2930601"/>
            <a:ext cx="480963" cy="461665"/>
          </a:xfrm>
          <a:prstGeom prst="rect">
            <a:avLst/>
          </a:prstGeom>
          <a:noFill/>
        </p:spPr>
        <p:txBody>
          <a:bodyPr wrap="square" rtlCol="0">
            <a:spAutoFit/>
          </a:bodyPr>
          <a:lstStyle/>
          <a:p>
            <a:pPr algn="ctr"/>
            <a:r>
              <a:rPr lang="en-US" altLang="zh-CN" sz="2400" b="1" dirty="0">
                <a:solidFill>
                  <a:schemeClr val="bg1"/>
                </a:solidFill>
              </a:rPr>
              <a:t>2</a:t>
            </a:r>
            <a:endParaRPr lang="zh-CN" altLang="en-US" sz="2400" b="1" dirty="0">
              <a:solidFill>
                <a:schemeClr val="bg1"/>
              </a:solidFill>
            </a:endParaRPr>
          </a:p>
        </p:txBody>
      </p:sp>
      <p:sp>
        <p:nvSpPr>
          <p:cNvPr id="38" name="文本框 37"/>
          <p:cNvSpPr txBox="1"/>
          <p:nvPr/>
        </p:nvSpPr>
        <p:spPr>
          <a:xfrm>
            <a:off x="1543704" y="4983460"/>
            <a:ext cx="480963" cy="461665"/>
          </a:xfrm>
          <a:prstGeom prst="rect">
            <a:avLst/>
          </a:prstGeom>
          <a:noFill/>
        </p:spPr>
        <p:txBody>
          <a:bodyPr wrap="square" rtlCol="0">
            <a:spAutoFit/>
          </a:bodyPr>
          <a:lstStyle/>
          <a:p>
            <a:pPr algn="ctr"/>
            <a:r>
              <a:rPr lang="en-US" altLang="zh-CN" sz="2400" b="1" dirty="0">
                <a:solidFill>
                  <a:schemeClr val="bg1"/>
                </a:solidFill>
              </a:rPr>
              <a:t>3</a:t>
            </a:r>
            <a:endParaRPr lang="zh-CN" altLang="en-US" sz="2400" b="1" dirty="0">
              <a:solidFill>
                <a:schemeClr val="bg1"/>
              </a:solidFill>
            </a:endParaRPr>
          </a:p>
        </p:txBody>
      </p:sp>
    </p:spTree>
    <p:extLst>
      <p:ext uri="{BB962C8B-B14F-4D97-AF65-F5344CB8AC3E}">
        <p14:creationId xmlns:p14="http://schemas.microsoft.com/office/powerpoint/2010/main" val="1834131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组合 21"/>
          <p:cNvGrpSpPr/>
          <p:nvPr/>
        </p:nvGrpSpPr>
        <p:grpSpPr>
          <a:xfrm>
            <a:off x="841003" y="449662"/>
            <a:ext cx="778371" cy="778371"/>
            <a:chOff x="3724323" y="1908536"/>
            <a:chExt cx="1329153" cy="1329153"/>
          </a:xfrm>
          <a:gradFill>
            <a:gsLst>
              <a:gs pos="62000">
                <a:srgbClr val="C69135"/>
              </a:gs>
              <a:gs pos="34200">
                <a:srgbClr val="E6D38F"/>
              </a:gs>
              <a:gs pos="0">
                <a:srgbClr val="FCD860"/>
              </a:gs>
              <a:gs pos="100000">
                <a:srgbClr val="F1DF97"/>
              </a:gs>
            </a:gsLst>
            <a:lin ang="12000000" scaled="0"/>
          </a:gradFill>
        </p:grpSpPr>
        <p:sp>
          <p:nvSpPr>
            <p:cNvPr id="23" name="椭圆 22"/>
            <p:cNvSpPr/>
            <p:nvPr/>
          </p:nvSpPr>
          <p:spPr>
            <a:xfrm>
              <a:off x="3724323" y="1908536"/>
              <a:ext cx="1329153" cy="1329153"/>
            </a:xfrm>
            <a:prstGeom prst="ellipse">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24" name="椭圆 23"/>
            <p:cNvSpPr/>
            <p:nvPr/>
          </p:nvSpPr>
          <p:spPr>
            <a:xfrm>
              <a:off x="3839838" y="2024052"/>
              <a:ext cx="1098122" cy="1098122"/>
            </a:xfrm>
            <a:prstGeom prst="ellipse">
              <a:avLst/>
            </a:prstGeom>
            <a:solidFill>
              <a:schemeClr val="bg1">
                <a:lumMod val="95000"/>
              </a:schemeClr>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rgbClr val="0070C0"/>
                </a:solidFill>
              </a:endParaRPr>
            </a:p>
          </p:txBody>
        </p:sp>
      </p:grpSp>
      <p:sp>
        <p:nvSpPr>
          <p:cNvPr id="25" name="圆角矩形 24"/>
          <p:cNvSpPr/>
          <p:nvPr/>
        </p:nvSpPr>
        <p:spPr>
          <a:xfrm>
            <a:off x="709017" y="362770"/>
            <a:ext cx="10789170" cy="952156"/>
          </a:xfrm>
          <a:prstGeom prst="roundRect">
            <a:avLst>
              <a:gd name="adj" fmla="val 50000"/>
            </a:avLst>
          </a:prstGeom>
          <a:noFill/>
          <a:ln w="57150">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2" name="矩形 1"/>
          <p:cNvSpPr/>
          <p:nvPr/>
        </p:nvSpPr>
        <p:spPr>
          <a:xfrm>
            <a:off x="1849115" y="546459"/>
            <a:ext cx="3467616" cy="584775"/>
          </a:xfrm>
          <a:prstGeom prst="rect">
            <a:avLst/>
          </a:prstGeom>
        </p:spPr>
        <p:txBody>
          <a:bodyPr wrap="none">
            <a:spAutoFit/>
          </a:bodyPr>
          <a:lstStyle/>
          <a:p>
            <a:r>
              <a:rPr lang="zh-CN" altLang="en-US" sz="3200" b="1" dirty="0">
                <a:solidFill>
                  <a:srgbClr val="2F5EB0"/>
                </a:solidFill>
                <a:latin typeface="华文中宋" panose="02010600040101010101" pitchFamily="2" charset="-122"/>
                <a:ea typeface="华文中宋" panose="02010600040101010101" pitchFamily="2" charset="-122"/>
              </a:rPr>
              <a:t>建设项目环保流程</a:t>
            </a:r>
            <a:endParaRPr lang="en-US" altLang="zh-CN" sz="3200" b="1" dirty="0">
              <a:solidFill>
                <a:srgbClr val="2F5EB0"/>
              </a:solidFill>
              <a:latin typeface="华文中宋" panose="02010600040101010101" pitchFamily="2" charset="-122"/>
              <a:ea typeface="华文中宋" panose="02010600040101010101" pitchFamily="2" charset="-122"/>
            </a:endParaRPr>
          </a:p>
        </p:txBody>
      </p:sp>
      <p:sp>
        <p:nvSpPr>
          <p:cNvPr id="9" name="矩形 8"/>
          <p:cNvSpPr/>
          <p:nvPr/>
        </p:nvSpPr>
        <p:spPr>
          <a:xfrm>
            <a:off x="989967" y="614786"/>
            <a:ext cx="492443" cy="461665"/>
          </a:xfrm>
          <a:prstGeom prst="rect">
            <a:avLst/>
          </a:prstGeom>
        </p:spPr>
        <p:txBody>
          <a:bodyPr wrap="none">
            <a:spAutoFit/>
          </a:bodyPr>
          <a:lstStyle/>
          <a:p>
            <a:r>
              <a:rPr lang="zh-CN" altLang="en-US" sz="2400" b="1" dirty="0">
                <a:solidFill>
                  <a:schemeClr val="tx1">
                    <a:lumMod val="85000"/>
                    <a:lumOff val="15000"/>
                  </a:schemeClr>
                </a:solidFill>
                <a:latin typeface="微软雅黑" panose="020B0503020204020204" pitchFamily="34" charset="-122"/>
                <a:ea typeface="微软雅黑" panose="020B0503020204020204" pitchFamily="34" charset="-122"/>
              </a:rPr>
              <a:t>二</a:t>
            </a:r>
          </a:p>
        </p:txBody>
      </p:sp>
      <p:sp>
        <p:nvSpPr>
          <p:cNvPr id="10" name="矩形 9"/>
          <p:cNvSpPr/>
          <p:nvPr/>
        </p:nvSpPr>
        <p:spPr>
          <a:xfrm>
            <a:off x="2344738" y="1983251"/>
            <a:ext cx="6022803" cy="441916"/>
          </a:xfrm>
          <a:prstGeom prst="rect">
            <a:avLst/>
          </a:prstGeom>
        </p:spPr>
        <p:txBody>
          <a:bodyPr wrap="none">
            <a:spAutoFit/>
          </a:bodyPr>
          <a:lstStyle/>
          <a:p>
            <a:pPr>
              <a:lnSpc>
                <a:spcPct val="125000"/>
              </a:lnSpc>
            </a:pP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建设项目建设前编制环境影响评价文件并报批。      </a:t>
            </a:r>
          </a:p>
        </p:txBody>
      </p:sp>
      <p:sp>
        <p:nvSpPr>
          <p:cNvPr id="12" name="燕尾形 11"/>
          <p:cNvSpPr/>
          <p:nvPr/>
        </p:nvSpPr>
        <p:spPr>
          <a:xfrm rot="5400000">
            <a:off x="1725014" y="2436312"/>
            <a:ext cx="216642" cy="366705"/>
          </a:xfrm>
          <a:prstGeom prst="chevron">
            <a:avLst>
              <a:gd name="adj" fmla="val 53296"/>
            </a:avLst>
          </a:prstGeom>
          <a:solidFill>
            <a:schemeClr val="bg1">
              <a:lumMod val="50000"/>
            </a:schemeClr>
          </a:solidFill>
          <a:ln w="28575">
            <a:no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3" name="椭圆 12"/>
          <p:cNvSpPr/>
          <p:nvPr/>
        </p:nvSpPr>
        <p:spPr>
          <a:xfrm>
            <a:off x="1551729" y="1922597"/>
            <a:ext cx="563225" cy="563225"/>
          </a:xfrm>
          <a:prstGeom prst="ellipse">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35" name="椭圆 34"/>
          <p:cNvSpPr/>
          <p:nvPr/>
        </p:nvSpPr>
        <p:spPr>
          <a:xfrm>
            <a:off x="1551726" y="2802418"/>
            <a:ext cx="563225" cy="563225"/>
          </a:xfrm>
          <a:prstGeom prst="ellipse">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37" name="椭圆 36"/>
          <p:cNvSpPr/>
          <p:nvPr/>
        </p:nvSpPr>
        <p:spPr>
          <a:xfrm>
            <a:off x="1551726" y="3682239"/>
            <a:ext cx="563225" cy="563225"/>
          </a:xfrm>
          <a:prstGeom prst="ellipse">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38" name="椭圆 37"/>
          <p:cNvSpPr/>
          <p:nvPr/>
        </p:nvSpPr>
        <p:spPr>
          <a:xfrm>
            <a:off x="1551725" y="4562060"/>
            <a:ext cx="563225" cy="563225"/>
          </a:xfrm>
          <a:prstGeom prst="ellipse">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39" name="椭圆 38"/>
          <p:cNvSpPr/>
          <p:nvPr/>
        </p:nvSpPr>
        <p:spPr>
          <a:xfrm>
            <a:off x="1551722" y="5428815"/>
            <a:ext cx="563225" cy="563225"/>
          </a:xfrm>
          <a:prstGeom prst="ellipse">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40" name="燕尾形 39"/>
          <p:cNvSpPr/>
          <p:nvPr/>
        </p:nvSpPr>
        <p:spPr>
          <a:xfrm rot="5400000">
            <a:off x="1725014" y="3334986"/>
            <a:ext cx="216642" cy="366705"/>
          </a:xfrm>
          <a:prstGeom prst="chevron">
            <a:avLst>
              <a:gd name="adj" fmla="val 53296"/>
            </a:avLst>
          </a:prstGeom>
          <a:solidFill>
            <a:schemeClr val="bg1">
              <a:lumMod val="50000"/>
            </a:schemeClr>
          </a:solidFill>
          <a:ln w="28575">
            <a:no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42" name="燕尾形 41"/>
          <p:cNvSpPr/>
          <p:nvPr/>
        </p:nvSpPr>
        <p:spPr>
          <a:xfrm rot="5400000">
            <a:off x="1725014" y="4218307"/>
            <a:ext cx="216642" cy="366705"/>
          </a:xfrm>
          <a:prstGeom prst="chevron">
            <a:avLst>
              <a:gd name="adj" fmla="val 53296"/>
            </a:avLst>
          </a:prstGeom>
          <a:solidFill>
            <a:schemeClr val="bg1">
              <a:lumMod val="50000"/>
            </a:schemeClr>
          </a:solidFill>
          <a:ln w="28575">
            <a:no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45" name="燕尾形 44"/>
          <p:cNvSpPr/>
          <p:nvPr/>
        </p:nvSpPr>
        <p:spPr>
          <a:xfrm rot="5400000">
            <a:off x="1725014" y="5081542"/>
            <a:ext cx="216642" cy="366705"/>
          </a:xfrm>
          <a:prstGeom prst="chevron">
            <a:avLst>
              <a:gd name="adj" fmla="val 53296"/>
            </a:avLst>
          </a:prstGeom>
          <a:solidFill>
            <a:schemeClr val="bg1">
              <a:lumMod val="50000"/>
            </a:schemeClr>
          </a:solidFill>
          <a:ln w="28575">
            <a:no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0C0"/>
              </a:solidFill>
            </a:endParaRPr>
          </a:p>
        </p:txBody>
      </p:sp>
      <p:sp>
        <p:nvSpPr>
          <p:cNvPr id="14" name="矩形 13"/>
          <p:cNvSpPr/>
          <p:nvPr/>
        </p:nvSpPr>
        <p:spPr>
          <a:xfrm>
            <a:off x="2356966" y="2863072"/>
            <a:ext cx="5057795" cy="441916"/>
          </a:xfrm>
          <a:prstGeom prst="rect">
            <a:avLst/>
          </a:prstGeom>
        </p:spPr>
        <p:txBody>
          <a:bodyPr wrap="none">
            <a:spAutoFit/>
          </a:bodyPr>
          <a:lstStyle/>
          <a:p>
            <a:pPr>
              <a:lnSpc>
                <a:spcPct val="125000"/>
              </a:lnSpc>
            </a:pP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环评经环保部门批复后方可进行土建施工。</a:t>
            </a:r>
          </a:p>
        </p:txBody>
      </p:sp>
      <p:sp>
        <p:nvSpPr>
          <p:cNvPr id="15" name="矩形 14"/>
          <p:cNvSpPr/>
          <p:nvPr/>
        </p:nvSpPr>
        <p:spPr>
          <a:xfrm>
            <a:off x="2352675" y="3742893"/>
            <a:ext cx="3005951" cy="441916"/>
          </a:xfrm>
          <a:prstGeom prst="rect">
            <a:avLst/>
          </a:prstGeom>
        </p:spPr>
        <p:txBody>
          <a:bodyPr wrap="none">
            <a:spAutoFit/>
          </a:bodyPr>
          <a:lstStyle/>
          <a:p>
            <a:pPr>
              <a:lnSpc>
                <a:spcPct val="125000"/>
              </a:lnSpc>
            </a:pP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建设项目土建验收申报。</a:t>
            </a:r>
          </a:p>
        </p:txBody>
      </p:sp>
      <p:sp>
        <p:nvSpPr>
          <p:cNvPr id="16" name="矩形 15"/>
          <p:cNvSpPr/>
          <p:nvPr/>
        </p:nvSpPr>
        <p:spPr>
          <a:xfrm>
            <a:off x="2352675" y="4332756"/>
            <a:ext cx="8569448" cy="961289"/>
          </a:xfrm>
          <a:prstGeom prst="rect">
            <a:avLst/>
          </a:prstGeom>
        </p:spPr>
        <p:txBody>
          <a:bodyPr wrap="square">
            <a:spAutoFit/>
          </a:bodyPr>
          <a:lstStyle/>
          <a:p>
            <a:pPr>
              <a:lnSpc>
                <a:spcPct val="150000"/>
              </a:lnSpc>
            </a:pP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建设项目试生产验收申报。（延期试生产三个条件一个期限：期间达标排放；无投诉；工艺等无变化；最长不超过一年）</a:t>
            </a:r>
          </a:p>
        </p:txBody>
      </p:sp>
      <p:sp>
        <p:nvSpPr>
          <p:cNvPr id="17" name="矩形 16"/>
          <p:cNvSpPr/>
          <p:nvPr/>
        </p:nvSpPr>
        <p:spPr>
          <a:xfrm>
            <a:off x="2351088" y="5478499"/>
            <a:ext cx="5208477" cy="441916"/>
          </a:xfrm>
          <a:prstGeom prst="rect">
            <a:avLst/>
          </a:prstGeom>
        </p:spPr>
        <p:txBody>
          <a:bodyPr wrap="none">
            <a:spAutoFit/>
          </a:bodyPr>
          <a:lstStyle/>
          <a:p>
            <a:pPr>
              <a:lnSpc>
                <a:spcPct val="125000"/>
              </a:lnSpc>
            </a:pP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试生产通过后</a:t>
            </a:r>
            <a:r>
              <a:rPr lang="en-US" altLang="zh-CN" sz="2000" dirty="0">
                <a:solidFill>
                  <a:schemeClr val="tx1">
                    <a:lumMod val="85000"/>
                    <a:lumOff val="15000"/>
                  </a:schemeClr>
                </a:solidFill>
                <a:latin typeface="微软雅黑" panose="020B0503020204020204" pitchFamily="34" charset="-122"/>
                <a:ea typeface="微软雅黑" panose="020B0503020204020204" pitchFamily="34" charset="-122"/>
              </a:rPr>
              <a:t>3</a:t>
            </a: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个月内申请“三同时”验收。</a:t>
            </a:r>
          </a:p>
        </p:txBody>
      </p:sp>
      <p:sp>
        <p:nvSpPr>
          <p:cNvPr id="18" name="文本框 17"/>
          <p:cNvSpPr txBox="1"/>
          <p:nvPr/>
        </p:nvSpPr>
        <p:spPr>
          <a:xfrm>
            <a:off x="1593776" y="1969307"/>
            <a:ext cx="521171" cy="461665"/>
          </a:xfrm>
          <a:prstGeom prst="rect">
            <a:avLst/>
          </a:prstGeom>
          <a:noFill/>
        </p:spPr>
        <p:txBody>
          <a:bodyPr wrap="square" rtlCol="0">
            <a:spAutoFit/>
          </a:bodyPr>
          <a:lstStyle/>
          <a:p>
            <a:pPr algn="ctr"/>
            <a:r>
              <a:rPr lang="en-US" altLang="zh-CN" sz="2400" b="1" dirty="0">
                <a:solidFill>
                  <a:schemeClr val="bg1"/>
                </a:solidFill>
              </a:rPr>
              <a:t>1</a:t>
            </a:r>
            <a:endParaRPr lang="zh-CN" altLang="en-US" sz="2400" b="1" dirty="0">
              <a:solidFill>
                <a:schemeClr val="bg1"/>
              </a:solidFill>
            </a:endParaRPr>
          </a:p>
        </p:txBody>
      </p:sp>
      <p:sp>
        <p:nvSpPr>
          <p:cNvPr id="48" name="文本框 47"/>
          <p:cNvSpPr txBox="1"/>
          <p:nvPr/>
        </p:nvSpPr>
        <p:spPr>
          <a:xfrm>
            <a:off x="1572748" y="2846665"/>
            <a:ext cx="521171" cy="461665"/>
          </a:xfrm>
          <a:prstGeom prst="rect">
            <a:avLst/>
          </a:prstGeom>
          <a:noFill/>
        </p:spPr>
        <p:txBody>
          <a:bodyPr wrap="square" rtlCol="0">
            <a:spAutoFit/>
          </a:bodyPr>
          <a:lstStyle/>
          <a:p>
            <a:pPr algn="ctr"/>
            <a:r>
              <a:rPr lang="en-US" altLang="zh-CN" sz="2400" b="1" dirty="0">
                <a:solidFill>
                  <a:schemeClr val="bg1"/>
                </a:solidFill>
              </a:rPr>
              <a:t>2</a:t>
            </a:r>
            <a:endParaRPr lang="zh-CN" altLang="en-US" sz="2400" b="1" dirty="0">
              <a:solidFill>
                <a:schemeClr val="bg1"/>
              </a:solidFill>
            </a:endParaRPr>
          </a:p>
        </p:txBody>
      </p:sp>
      <p:sp>
        <p:nvSpPr>
          <p:cNvPr id="51" name="文本框 50"/>
          <p:cNvSpPr txBox="1"/>
          <p:nvPr/>
        </p:nvSpPr>
        <p:spPr>
          <a:xfrm>
            <a:off x="1572748" y="3714843"/>
            <a:ext cx="521171" cy="461665"/>
          </a:xfrm>
          <a:prstGeom prst="rect">
            <a:avLst/>
          </a:prstGeom>
          <a:noFill/>
        </p:spPr>
        <p:txBody>
          <a:bodyPr wrap="square" rtlCol="0">
            <a:spAutoFit/>
          </a:bodyPr>
          <a:lstStyle/>
          <a:p>
            <a:pPr algn="ctr"/>
            <a:r>
              <a:rPr lang="en-US" altLang="zh-CN" sz="2400" b="1" dirty="0">
                <a:solidFill>
                  <a:schemeClr val="bg1"/>
                </a:solidFill>
              </a:rPr>
              <a:t>3</a:t>
            </a:r>
            <a:endParaRPr lang="zh-CN" altLang="en-US" sz="2400" b="1" dirty="0">
              <a:solidFill>
                <a:schemeClr val="bg1"/>
              </a:solidFill>
            </a:endParaRPr>
          </a:p>
        </p:txBody>
      </p:sp>
      <p:sp>
        <p:nvSpPr>
          <p:cNvPr id="54" name="文本框 53"/>
          <p:cNvSpPr txBox="1"/>
          <p:nvPr/>
        </p:nvSpPr>
        <p:spPr>
          <a:xfrm>
            <a:off x="1572748" y="4622302"/>
            <a:ext cx="521171" cy="461665"/>
          </a:xfrm>
          <a:prstGeom prst="rect">
            <a:avLst/>
          </a:prstGeom>
          <a:noFill/>
        </p:spPr>
        <p:txBody>
          <a:bodyPr wrap="square" rtlCol="0">
            <a:spAutoFit/>
          </a:bodyPr>
          <a:lstStyle/>
          <a:p>
            <a:pPr algn="ctr"/>
            <a:r>
              <a:rPr lang="en-US" altLang="zh-CN" sz="2400" b="1" dirty="0">
                <a:solidFill>
                  <a:schemeClr val="bg1"/>
                </a:solidFill>
              </a:rPr>
              <a:t>4</a:t>
            </a:r>
            <a:endParaRPr lang="zh-CN" altLang="en-US" sz="2400" b="1" dirty="0">
              <a:solidFill>
                <a:schemeClr val="bg1"/>
              </a:solidFill>
            </a:endParaRPr>
          </a:p>
        </p:txBody>
      </p:sp>
      <p:sp>
        <p:nvSpPr>
          <p:cNvPr id="57" name="文本框 56"/>
          <p:cNvSpPr txBox="1"/>
          <p:nvPr/>
        </p:nvSpPr>
        <p:spPr>
          <a:xfrm>
            <a:off x="1572748" y="5468624"/>
            <a:ext cx="521171" cy="461665"/>
          </a:xfrm>
          <a:prstGeom prst="rect">
            <a:avLst/>
          </a:prstGeom>
          <a:noFill/>
        </p:spPr>
        <p:txBody>
          <a:bodyPr wrap="square" rtlCol="0">
            <a:spAutoFit/>
          </a:bodyPr>
          <a:lstStyle/>
          <a:p>
            <a:pPr algn="ctr"/>
            <a:r>
              <a:rPr lang="en-US" altLang="zh-CN" sz="2400" b="1" dirty="0">
                <a:solidFill>
                  <a:schemeClr val="bg1"/>
                </a:solidFill>
              </a:rPr>
              <a:t>5</a:t>
            </a:r>
            <a:endParaRPr lang="zh-CN" altLang="en-US" sz="2400" b="1" dirty="0">
              <a:solidFill>
                <a:schemeClr val="bg1"/>
              </a:solidFill>
            </a:endParaRPr>
          </a:p>
        </p:txBody>
      </p:sp>
    </p:spTree>
    <p:extLst>
      <p:ext uri="{BB962C8B-B14F-4D97-AF65-F5344CB8AC3E}">
        <p14:creationId xmlns:p14="http://schemas.microsoft.com/office/powerpoint/2010/main" val="26147157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等腰三角形 15"/>
          <p:cNvSpPr/>
          <p:nvPr/>
        </p:nvSpPr>
        <p:spPr>
          <a:xfrm flipV="1">
            <a:off x="3324979" y="12198"/>
            <a:ext cx="5616624" cy="4522188"/>
          </a:xfrm>
          <a:prstGeom prst="triangle">
            <a:avLst>
              <a:gd name="adj" fmla="val 49743"/>
            </a:avLst>
          </a:prstGeom>
          <a:solidFill>
            <a:srgbClr val="2F5EB0"/>
          </a:solidFill>
          <a:ln w="9525" cap="flat">
            <a:noFill/>
            <a:prstDash val="solid"/>
            <a:miter lim="800000"/>
            <a:headEnd/>
            <a:tailEnd/>
          </a:ln>
          <a:effectLst>
            <a:innerShdw blurRad="63500" dist="50800" dir="13500000">
              <a:prstClr val="black">
                <a:alpha val="50000"/>
              </a:prstClr>
            </a:innerShdw>
          </a:effectLst>
        </p:spPr>
        <p:txBody>
          <a:bodyPr vert="horz" wrap="square" lIns="91422" tIns="45711" rIns="91422" bIns="45711" numCol="1" anchor="t" anchorCtr="0" compatLnSpc="1">
            <a:prstTxWarp prst="textNoShape">
              <a:avLst/>
            </a:prstTxWarp>
          </a:bodyPr>
          <a:lstStyle/>
          <a:p>
            <a:endParaRPr lang="zh-CN" altLang="en-US" sz="1707">
              <a:solidFill>
                <a:srgbClr val="3CCCC7"/>
              </a:solidFill>
            </a:endParaRPr>
          </a:p>
        </p:txBody>
      </p:sp>
      <p:sp>
        <p:nvSpPr>
          <p:cNvPr id="75" name="TextBox 7"/>
          <p:cNvSpPr>
            <a:spLocks noChangeArrowheads="1"/>
          </p:cNvSpPr>
          <p:nvPr/>
        </p:nvSpPr>
        <p:spPr bwMode="auto">
          <a:xfrm>
            <a:off x="2994408" y="4931935"/>
            <a:ext cx="6206360" cy="8309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a:defRPr/>
            </a:pPr>
            <a:r>
              <a:rPr lang="zh-CN" altLang="en-US" sz="5400" b="1" dirty="0">
                <a:solidFill>
                  <a:srgbClr val="2F5EB0"/>
                </a:solidFill>
                <a:latin typeface="微软雅黑" pitchFamily="34" charset="-122"/>
                <a:ea typeface="微软雅黑" pitchFamily="34" charset="-122"/>
                <a:sym typeface="微软雅黑" pitchFamily="34" charset="-122"/>
              </a:rPr>
              <a:t>防护措施</a:t>
            </a:r>
          </a:p>
        </p:txBody>
      </p:sp>
      <p:sp>
        <p:nvSpPr>
          <p:cNvPr id="2" name="等腰三角形 1"/>
          <p:cNvSpPr/>
          <p:nvPr/>
        </p:nvSpPr>
        <p:spPr>
          <a:xfrm flipV="1">
            <a:off x="4297363" y="692149"/>
            <a:ext cx="3600450" cy="2668223"/>
          </a:xfrm>
          <a:prstGeom prst="triangle">
            <a:avLst/>
          </a:prstGeom>
          <a:solidFill>
            <a:srgbClr val="2F5EB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5557528" y="1168876"/>
            <a:ext cx="1080120" cy="1107996"/>
          </a:xfrm>
          <a:prstGeom prst="rect">
            <a:avLst/>
          </a:prstGeom>
          <a:noFill/>
        </p:spPr>
        <p:txBody>
          <a:bodyPr wrap="square" rtlCol="0">
            <a:spAutoFit/>
          </a:bodyPr>
          <a:lstStyle/>
          <a:p>
            <a:r>
              <a:rPr lang="en-US" altLang="zh-CN" sz="6600" dirty="0">
                <a:solidFill>
                  <a:schemeClr val="bg1"/>
                </a:solidFill>
                <a:latin typeface="Impact" panose="020B0806030902050204" pitchFamily="34" charset="0"/>
              </a:rPr>
              <a:t>03</a:t>
            </a:r>
            <a:endParaRPr lang="zh-CN" altLang="en-US" sz="6600" dirty="0">
              <a:solidFill>
                <a:schemeClr val="bg1"/>
              </a:solidFill>
              <a:latin typeface="Impact" panose="020B0806030902050204" pitchFamily="34" charset="0"/>
            </a:endParaRPr>
          </a:p>
        </p:txBody>
      </p:sp>
    </p:spTree>
    <p:extLst>
      <p:ext uri="{BB962C8B-B14F-4D97-AF65-F5344CB8AC3E}">
        <p14:creationId xmlns:p14="http://schemas.microsoft.com/office/powerpoint/2010/main" val="150163157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圆角矩形 14"/>
          <p:cNvSpPr/>
          <p:nvPr/>
        </p:nvSpPr>
        <p:spPr>
          <a:xfrm>
            <a:off x="1705099" y="1916113"/>
            <a:ext cx="216024" cy="3973457"/>
          </a:xfrm>
          <a:prstGeom prst="roundRect">
            <a:avLst/>
          </a:prstGeom>
          <a:solidFill>
            <a:srgbClr val="FFC000"/>
          </a:solidFill>
          <a:ln w="28575">
            <a:no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solidFill>
                <a:srgbClr val="0070C0"/>
              </a:solidFill>
            </a:endParaRPr>
          </a:p>
        </p:txBody>
      </p:sp>
      <p:sp>
        <p:nvSpPr>
          <p:cNvPr id="2" name="矩形 1"/>
          <p:cNvSpPr/>
          <p:nvPr/>
        </p:nvSpPr>
        <p:spPr>
          <a:xfrm>
            <a:off x="750257" y="220837"/>
            <a:ext cx="2646878" cy="584775"/>
          </a:xfrm>
          <a:prstGeom prst="rect">
            <a:avLst/>
          </a:prstGeom>
        </p:spPr>
        <p:txBody>
          <a:bodyPr wrap="none">
            <a:spAutoFit/>
          </a:bodyPr>
          <a:lstStyle/>
          <a:p>
            <a:r>
              <a:rPr lang="zh-CN" altLang="en-US" sz="3200" b="1" dirty="0">
                <a:solidFill>
                  <a:srgbClr val="2F5EB0"/>
                </a:solidFill>
                <a:latin typeface="华文中宋" panose="02010600040101010101" pitchFamily="2" charset="-122"/>
                <a:ea typeface="华文中宋" panose="02010600040101010101" pitchFamily="2" charset="-122"/>
              </a:rPr>
              <a:t>排污口的设置</a:t>
            </a:r>
          </a:p>
        </p:txBody>
      </p:sp>
      <p:sp>
        <p:nvSpPr>
          <p:cNvPr id="23" name="圆角矩形 22"/>
          <p:cNvSpPr/>
          <p:nvPr/>
        </p:nvSpPr>
        <p:spPr>
          <a:xfrm rot="2700000">
            <a:off x="1518227" y="1458120"/>
            <a:ext cx="566622" cy="566622"/>
          </a:xfrm>
          <a:prstGeom prst="roundRect">
            <a:avLst>
              <a:gd name="adj" fmla="val 24235"/>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solidFill>
                <a:srgbClr val="0070C0"/>
              </a:solidFill>
            </a:endParaRPr>
          </a:p>
        </p:txBody>
      </p:sp>
      <p:sp>
        <p:nvSpPr>
          <p:cNvPr id="24" name="圆角矩形 23"/>
          <p:cNvSpPr/>
          <p:nvPr/>
        </p:nvSpPr>
        <p:spPr>
          <a:xfrm rot="2700000">
            <a:off x="1518226" y="2328112"/>
            <a:ext cx="566622" cy="566622"/>
          </a:xfrm>
          <a:prstGeom prst="roundRect">
            <a:avLst>
              <a:gd name="adj" fmla="val 24235"/>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solidFill>
                <a:srgbClr val="0070C0"/>
              </a:solidFill>
            </a:endParaRPr>
          </a:p>
        </p:txBody>
      </p:sp>
      <p:sp>
        <p:nvSpPr>
          <p:cNvPr id="25" name="圆角矩形 24"/>
          <p:cNvSpPr/>
          <p:nvPr/>
        </p:nvSpPr>
        <p:spPr>
          <a:xfrm rot="2700000">
            <a:off x="1518225" y="3198104"/>
            <a:ext cx="566622" cy="566622"/>
          </a:xfrm>
          <a:prstGeom prst="roundRect">
            <a:avLst>
              <a:gd name="adj" fmla="val 24235"/>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solidFill>
                <a:srgbClr val="0070C0"/>
              </a:solidFill>
            </a:endParaRPr>
          </a:p>
        </p:txBody>
      </p:sp>
      <p:sp>
        <p:nvSpPr>
          <p:cNvPr id="26" name="圆角矩形 25"/>
          <p:cNvSpPr/>
          <p:nvPr/>
        </p:nvSpPr>
        <p:spPr>
          <a:xfrm rot="2700000">
            <a:off x="1518225" y="4068096"/>
            <a:ext cx="566622" cy="566622"/>
          </a:xfrm>
          <a:prstGeom prst="roundRect">
            <a:avLst>
              <a:gd name="adj" fmla="val 24235"/>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solidFill>
                <a:srgbClr val="0070C0"/>
              </a:solidFill>
            </a:endParaRPr>
          </a:p>
        </p:txBody>
      </p:sp>
      <p:sp>
        <p:nvSpPr>
          <p:cNvPr id="27" name="圆角矩形 26"/>
          <p:cNvSpPr/>
          <p:nvPr/>
        </p:nvSpPr>
        <p:spPr>
          <a:xfrm rot="2700000">
            <a:off x="1518224" y="4938088"/>
            <a:ext cx="566622" cy="566622"/>
          </a:xfrm>
          <a:prstGeom prst="roundRect">
            <a:avLst>
              <a:gd name="adj" fmla="val 24235"/>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solidFill>
                <a:srgbClr val="0070C0"/>
              </a:solidFill>
            </a:endParaRPr>
          </a:p>
        </p:txBody>
      </p:sp>
      <p:sp>
        <p:nvSpPr>
          <p:cNvPr id="28" name="圆角矩形 27"/>
          <p:cNvSpPr/>
          <p:nvPr/>
        </p:nvSpPr>
        <p:spPr>
          <a:xfrm rot="2700000">
            <a:off x="1518223" y="5808082"/>
            <a:ext cx="566622" cy="566622"/>
          </a:xfrm>
          <a:prstGeom prst="roundRect">
            <a:avLst>
              <a:gd name="adj" fmla="val 24235"/>
            </a:avLst>
          </a:prstGeom>
          <a:solidFill>
            <a:srgbClr val="2F5EB0"/>
          </a:solidFill>
          <a:ln w="28575">
            <a:solidFill>
              <a:srgbClr val="2F5EB0"/>
            </a:solidFill>
          </a:ln>
          <a:effectLst>
            <a:outerShdw blurRad="2794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solidFill>
                <a:srgbClr val="0070C0"/>
              </a:solidFill>
            </a:endParaRPr>
          </a:p>
        </p:txBody>
      </p:sp>
      <p:sp>
        <p:nvSpPr>
          <p:cNvPr id="9" name="矩形 8"/>
          <p:cNvSpPr/>
          <p:nvPr/>
        </p:nvSpPr>
        <p:spPr>
          <a:xfrm>
            <a:off x="2497187" y="1520473"/>
            <a:ext cx="5900974" cy="441916"/>
          </a:xfrm>
          <a:prstGeom prst="rect">
            <a:avLst/>
          </a:prstGeom>
        </p:spPr>
        <p:txBody>
          <a:bodyPr wrap="none">
            <a:spAutoFit/>
          </a:bodyPr>
          <a:lstStyle/>
          <a:p>
            <a:pPr>
              <a:lnSpc>
                <a:spcPct val="125000"/>
              </a:lnSpc>
            </a:pPr>
            <a:r>
              <a:rPr lang="zh-CN" altLang="en-US" sz="2000" dirty="0">
                <a:latin typeface="微软雅黑" panose="020B0503020204020204" pitchFamily="34" charset="-122"/>
                <a:ea typeface="微软雅黑" panose="020B0503020204020204" pitchFamily="34" charset="-122"/>
              </a:rPr>
              <a:t>依据</a:t>
            </a:r>
            <a:r>
              <a:rPr lang="en-US" altLang="zh-CN" sz="2000" dirty="0">
                <a:latin typeface="微软雅黑" panose="020B0503020204020204" pitchFamily="34" charset="-122"/>
                <a:ea typeface="微软雅黑" panose="020B0503020204020204" pitchFamily="34" charset="-122"/>
              </a:rPr>
              <a:t>《XX</a:t>
            </a:r>
            <a:r>
              <a:rPr lang="zh-CN" altLang="en-US" sz="2000" dirty="0">
                <a:latin typeface="微软雅黑" panose="020B0503020204020204" pitchFamily="34" charset="-122"/>
                <a:ea typeface="微软雅黑" panose="020B0503020204020204" pitchFamily="34" charset="-122"/>
              </a:rPr>
              <a:t>省排污口设置及规范化整治管理办法</a:t>
            </a:r>
            <a:r>
              <a:rPr lang="en-US" altLang="zh-CN" sz="2000" dirty="0">
                <a:latin typeface="微软雅黑" panose="020B0503020204020204" pitchFamily="34" charset="-122"/>
                <a:ea typeface="微软雅黑" panose="020B0503020204020204" pitchFamily="34" charset="-122"/>
              </a:rPr>
              <a:t>》</a:t>
            </a:r>
            <a:r>
              <a:rPr lang="zh-CN" altLang="en-US" sz="2000" dirty="0">
                <a:latin typeface="微软雅黑" panose="020B0503020204020204" pitchFamily="34" charset="-122"/>
                <a:ea typeface="微软雅黑" panose="020B0503020204020204" pitchFamily="34" charset="-122"/>
              </a:rPr>
              <a:t>。</a:t>
            </a:r>
          </a:p>
        </p:txBody>
      </p:sp>
      <p:sp>
        <p:nvSpPr>
          <p:cNvPr id="10" name="矩形 9"/>
          <p:cNvSpPr/>
          <p:nvPr/>
        </p:nvSpPr>
        <p:spPr>
          <a:xfrm>
            <a:off x="2497187" y="2362068"/>
            <a:ext cx="4031873" cy="441916"/>
          </a:xfrm>
          <a:prstGeom prst="rect">
            <a:avLst/>
          </a:prstGeom>
        </p:spPr>
        <p:txBody>
          <a:bodyPr wrap="none">
            <a:spAutoFit/>
          </a:bodyPr>
          <a:lstStyle/>
          <a:p>
            <a:pPr>
              <a:lnSpc>
                <a:spcPct val="125000"/>
              </a:lnSpc>
            </a:pPr>
            <a:r>
              <a:rPr lang="zh-CN" altLang="en-US" sz="2000" dirty="0">
                <a:latin typeface="微软雅黑" panose="020B0503020204020204" pitchFamily="34" charset="-122"/>
                <a:ea typeface="微软雅黑" panose="020B0503020204020204" pitchFamily="34" charset="-122"/>
              </a:rPr>
              <a:t>原则：一明显；二合理；三便于。</a:t>
            </a:r>
          </a:p>
        </p:txBody>
      </p:sp>
      <p:sp>
        <p:nvSpPr>
          <p:cNvPr id="11" name="矩形 10"/>
          <p:cNvSpPr/>
          <p:nvPr/>
        </p:nvSpPr>
        <p:spPr>
          <a:xfrm>
            <a:off x="2497187" y="3242104"/>
            <a:ext cx="5570756" cy="441916"/>
          </a:xfrm>
          <a:prstGeom prst="rect">
            <a:avLst/>
          </a:prstGeom>
        </p:spPr>
        <p:txBody>
          <a:bodyPr wrap="none">
            <a:spAutoFit/>
          </a:bodyPr>
          <a:lstStyle/>
          <a:p>
            <a:pPr>
              <a:lnSpc>
                <a:spcPct val="125000"/>
              </a:lnSpc>
            </a:pPr>
            <a:r>
              <a:rPr lang="zh-CN" altLang="en-US" sz="2000" dirty="0">
                <a:latin typeface="微软雅黑" panose="020B0503020204020204" pitchFamily="34" charset="-122"/>
                <a:ea typeface="微软雅黑" panose="020B0503020204020204" pitchFamily="34" charset="-122"/>
              </a:rPr>
              <a:t>标识牌规范化，尺寸，内容，材质，悬挂位置。</a:t>
            </a:r>
          </a:p>
        </p:txBody>
      </p:sp>
      <p:sp>
        <p:nvSpPr>
          <p:cNvPr id="12" name="矩形 11"/>
          <p:cNvSpPr/>
          <p:nvPr/>
        </p:nvSpPr>
        <p:spPr>
          <a:xfrm>
            <a:off x="2497187" y="4112880"/>
            <a:ext cx="9417963" cy="477054"/>
          </a:xfrm>
          <a:prstGeom prst="rect">
            <a:avLst/>
          </a:prstGeom>
        </p:spPr>
        <p:txBody>
          <a:bodyPr wrap="none">
            <a:spAutoFit/>
          </a:bodyPr>
          <a:lstStyle/>
          <a:p>
            <a:pPr>
              <a:lnSpc>
                <a:spcPct val="125000"/>
              </a:lnSpc>
            </a:pPr>
            <a:r>
              <a:rPr lang="zh-CN" altLang="en-US" sz="2000" dirty="0">
                <a:latin typeface="微软雅黑" panose="020B0503020204020204" pitchFamily="34" charset="-122"/>
                <a:ea typeface="微软雅黑" panose="020B0503020204020204" pitchFamily="34" charset="-122"/>
              </a:rPr>
              <a:t>一类污染物设置在车间或处理设施排放口处；二类污染物排放口设置在总排污口。</a:t>
            </a:r>
          </a:p>
        </p:txBody>
      </p:sp>
      <p:sp>
        <p:nvSpPr>
          <p:cNvPr id="13" name="矩形 12"/>
          <p:cNvSpPr/>
          <p:nvPr/>
        </p:nvSpPr>
        <p:spPr>
          <a:xfrm>
            <a:off x="2497187" y="4992258"/>
            <a:ext cx="4801314" cy="441916"/>
          </a:xfrm>
          <a:prstGeom prst="rect">
            <a:avLst/>
          </a:prstGeom>
        </p:spPr>
        <p:txBody>
          <a:bodyPr wrap="none">
            <a:spAutoFit/>
          </a:bodyPr>
          <a:lstStyle/>
          <a:p>
            <a:pPr>
              <a:lnSpc>
                <a:spcPct val="125000"/>
              </a:lnSpc>
            </a:pPr>
            <a:r>
              <a:rPr lang="zh-CN" altLang="en-US" sz="2000" dirty="0">
                <a:latin typeface="微软雅黑" panose="020B0503020204020204" pitchFamily="34" charset="-122"/>
                <a:ea typeface="微软雅黑" panose="020B0503020204020204" pitchFamily="34" charset="-122"/>
              </a:rPr>
              <a:t>输水、气管线进行标识（种类、流向）。</a:t>
            </a:r>
          </a:p>
        </p:txBody>
      </p:sp>
      <p:sp>
        <p:nvSpPr>
          <p:cNvPr id="14" name="矩形 13"/>
          <p:cNvSpPr/>
          <p:nvPr/>
        </p:nvSpPr>
        <p:spPr>
          <a:xfrm>
            <a:off x="2497187" y="5889570"/>
            <a:ext cx="8392041" cy="477054"/>
          </a:xfrm>
          <a:prstGeom prst="rect">
            <a:avLst/>
          </a:prstGeom>
        </p:spPr>
        <p:txBody>
          <a:bodyPr wrap="none">
            <a:spAutoFit/>
          </a:bodyPr>
          <a:lstStyle/>
          <a:p>
            <a:pPr>
              <a:lnSpc>
                <a:spcPct val="125000"/>
              </a:lnSpc>
            </a:pPr>
            <a:r>
              <a:rPr lang="zh-CN" altLang="en-US" sz="2000" dirty="0">
                <a:latin typeface="微软雅黑" panose="020B0503020204020204" pitchFamily="34" charset="-122"/>
                <a:ea typeface="微软雅黑" panose="020B0503020204020204" pitchFamily="34" charset="-122"/>
              </a:rPr>
              <a:t>间歇性排放的，排放口未设置标志牌（明确排放时段），设置暂存设施。</a:t>
            </a:r>
          </a:p>
        </p:txBody>
      </p:sp>
      <p:sp>
        <p:nvSpPr>
          <p:cNvPr id="37" name="文本框 36"/>
          <p:cNvSpPr txBox="1"/>
          <p:nvPr/>
        </p:nvSpPr>
        <p:spPr>
          <a:xfrm>
            <a:off x="1552525" y="1500724"/>
            <a:ext cx="521171" cy="461665"/>
          </a:xfrm>
          <a:prstGeom prst="rect">
            <a:avLst/>
          </a:prstGeom>
          <a:noFill/>
        </p:spPr>
        <p:txBody>
          <a:bodyPr wrap="square" rtlCol="0">
            <a:spAutoFit/>
          </a:bodyPr>
          <a:lstStyle/>
          <a:p>
            <a:pPr algn="ctr"/>
            <a:r>
              <a:rPr lang="en-US" altLang="zh-CN" sz="2400" b="1" dirty="0">
                <a:solidFill>
                  <a:schemeClr val="bg1"/>
                </a:solidFill>
              </a:rPr>
              <a:t>1</a:t>
            </a:r>
            <a:endParaRPr lang="zh-CN" altLang="en-US" sz="2400" b="1" dirty="0">
              <a:solidFill>
                <a:schemeClr val="bg1"/>
              </a:solidFill>
            </a:endParaRPr>
          </a:p>
        </p:txBody>
      </p:sp>
      <p:sp>
        <p:nvSpPr>
          <p:cNvPr id="38" name="文本框 37"/>
          <p:cNvSpPr txBox="1"/>
          <p:nvPr/>
        </p:nvSpPr>
        <p:spPr>
          <a:xfrm>
            <a:off x="1540948" y="2395005"/>
            <a:ext cx="521171" cy="461665"/>
          </a:xfrm>
          <a:prstGeom prst="rect">
            <a:avLst/>
          </a:prstGeom>
          <a:noFill/>
        </p:spPr>
        <p:txBody>
          <a:bodyPr wrap="square" rtlCol="0">
            <a:spAutoFit/>
          </a:bodyPr>
          <a:lstStyle/>
          <a:p>
            <a:pPr algn="ctr"/>
            <a:r>
              <a:rPr lang="en-US" altLang="zh-CN" sz="2400" b="1" dirty="0">
                <a:solidFill>
                  <a:schemeClr val="bg1"/>
                </a:solidFill>
              </a:rPr>
              <a:t>2</a:t>
            </a:r>
            <a:endParaRPr lang="zh-CN" altLang="en-US" sz="2400" b="1" dirty="0">
              <a:solidFill>
                <a:schemeClr val="bg1"/>
              </a:solidFill>
            </a:endParaRPr>
          </a:p>
        </p:txBody>
      </p:sp>
      <p:sp>
        <p:nvSpPr>
          <p:cNvPr id="39" name="文本框 38"/>
          <p:cNvSpPr txBox="1"/>
          <p:nvPr/>
        </p:nvSpPr>
        <p:spPr>
          <a:xfrm>
            <a:off x="1538956" y="3250582"/>
            <a:ext cx="521171" cy="461665"/>
          </a:xfrm>
          <a:prstGeom prst="rect">
            <a:avLst/>
          </a:prstGeom>
          <a:noFill/>
        </p:spPr>
        <p:txBody>
          <a:bodyPr wrap="square" rtlCol="0">
            <a:spAutoFit/>
          </a:bodyPr>
          <a:lstStyle/>
          <a:p>
            <a:pPr algn="ctr"/>
            <a:r>
              <a:rPr lang="en-US" altLang="zh-CN" sz="2400" b="1" dirty="0">
                <a:solidFill>
                  <a:schemeClr val="bg1"/>
                </a:solidFill>
              </a:rPr>
              <a:t>3</a:t>
            </a:r>
            <a:endParaRPr lang="zh-CN" altLang="en-US" sz="2400" b="1" dirty="0">
              <a:solidFill>
                <a:schemeClr val="bg1"/>
              </a:solidFill>
            </a:endParaRPr>
          </a:p>
        </p:txBody>
      </p:sp>
      <p:sp>
        <p:nvSpPr>
          <p:cNvPr id="40" name="文本框 39"/>
          <p:cNvSpPr txBox="1"/>
          <p:nvPr/>
        </p:nvSpPr>
        <p:spPr>
          <a:xfrm>
            <a:off x="1538955" y="4118113"/>
            <a:ext cx="521171" cy="461665"/>
          </a:xfrm>
          <a:prstGeom prst="rect">
            <a:avLst/>
          </a:prstGeom>
          <a:noFill/>
        </p:spPr>
        <p:txBody>
          <a:bodyPr wrap="square" rtlCol="0">
            <a:spAutoFit/>
          </a:bodyPr>
          <a:lstStyle/>
          <a:p>
            <a:pPr algn="ctr"/>
            <a:r>
              <a:rPr lang="en-US" altLang="zh-CN" sz="2400" b="1" dirty="0">
                <a:solidFill>
                  <a:schemeClr val="bg1"/>
                </a:solidFill>
              </a:rPr>
              <a:t>4</a:t>
            </a:r>
            <a:endParaRPr lang="zh-CN" altLang="en-US" sz="2400" b="1" dirty="0">
              <a:solidFill>
                <a:schemeClr val="bg1"/>
              </a:solidFill>
            </a:endParaRPr>
          </a:p>
        </p:txBody>
      </p:sp>
      <p:sp>
        <p:nvSpPr>
          <p:cNvPr id="42" name="文本框 41"/>
          <p:cNvSpPr txBox="1"/>
          <p:nvPr/>
        </p:nvSpPr>
        <p:spPr>
          <a:xfrm>
            <a:off x="1538694" y="4994055"/>
            <a:ext cx="521171" cy="461665"/>
          </a:xfrm>
          <a:prstGeom prst="rect">
            <a:avLst/>
          </a:prstGeom>
          <a:noFill/>
        </p:spPr>
        <p:txBody>
          <a:bodyPr wrap="square" rtlCol="0">
            <a:spAutoFit/>
          </a:bodyPr>
          <a:lstStyle/>
          <a:p>
            <a:pPr algn="ctr"/>
            <a:r>
              <a:rPr lang="en-US" altLang="zh-CN" sz="2400" b="1" dirty="0">
                <a:solidFill>
                  <a:schemeClr val="bg1"/>
                </a:solidFill>
              </a:rPr>
              <a:t>5</a:t>
            </a:r>
            <a:endParaRPr lang="zh-CN" altLang="en-US" sz="2400" b="1" dirty="0">
              <a:solidFill>
                <a:schemeClr val="bg1"/>
              </a:solidFill>
            </a:endParaRPr>
          </a:p>
        </p:txBody>
      </p:sp>
      <p:sp>
        <p:nvSpPr>
          <p:cNvPr id="45" name="文本框 44"/>
          <p:cNvSpPr txBox="1"/>
          <p:nvPr/>
        </p:nvSpPr>
        <p:spPr>
          <a:xfrm>
            <a:off x="1538694" y="5860560"/>
            <a:ext cx="521171" cy="461665"/>
          </a:xfrm>
          <a:prstGeom prst="rect">
            <a:avLst/>
          </a:prstGeom>
          <a:noFill/>
        </p:spPr>
        <p:txBody>
          <a:bodyPr wrap="square" rtlCol="0">
            <a:spAutoFit/>
          </a:bodyPr>
          <a:lstStyle/>
          <a:p>
            <a:pPr algn="ctr"/>
            <a:r>
              <a:rPr lang="en-US" altLang="zh-CN" sz="2400" b="1" dirty="0">
                <a:solidFill>
                  <a:schemeClr val="bg1"/>
                </a:solidFill>
              </a:rPr>
              <a:t>6</a:t>
            </a:r>
            <a:endParaRPr lang="zh-CN" altLang="en-US" sz="2400" b="1" dirty="0">
              <a:solidFill>
                <a:schemeClr val="bg1"/>
              </a:solidFill>
            </a:endParaRPr>
          </a:p>
        </p:txBody>
      </p:sp>
    </p:spTree>
    <p:extLst>
      <p:ext uri="{BB962C8B-B14F-4D97-AF65-F5344CB8AC3E}">
        <p14:creationId xmlns:p14="http://schemas.microsoft.com/office/powerpoint/2010/main" val="11984529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cc1ec6b4c8718ec3729fa4977e1f43f60734446"/>
</p:tagLst>
</file>

<file path=ppt/theme/theme1.xml><?xml version="1.0" encoding="utf-8"?>
<a:theme xmlns:a="http://schemas.openxmlformats.org/drawingml/2006/main" name="第一PPT，www.1ppt.co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主题5">
  <a:themeElements>
    <a:clrScheme name="房利美">
      <a:dk1>
        <a:srgbClr val="000000"/>
      </a:dk1>
      <a:lt1>
        <a:srgbClr val="FFFFFF"/>
      </a:lt1>
      <a:dk2>
        <a:srgbClr val="768394"/>
      </a:dk2>
      <a:lt2>
        <a:srgbClr val="F0F0F0"/>
      </a:lt2>
      <a:accent1>
        <a:srgbClr val="00B0F0"/>
      </a:accent1>
      <a:accent2>
        <a:srgbClr val="171717"/>
      </a:accent2>
      <a:accent3>
        <a:srgbClr val="0071C0"/>
      </a:accent3>
      <a:accent4>
        <a:srgbClr val="00FFF9"/>
      </a:accent4>
      <a:accent5>
        <a:srgbClr val="5E5CA2"/>
      </a:accent5>
      <a:accent6>
        <a:srgbClr val="768394"/>
      </a:accent6>
      <a:hlink>
        <a:srgbClr val="4276AA"/>
      </a:hlink>
      <a:folHlink>
        <a:srgbClr val="BFBFBF"/>
      </a:folHlink>
    </a:clrScheme>
    <a:fontScheme name="Temp">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主题5" id="{B8EDB911-D765-4A7B-BBC7-40DBB672FBA6}" vid="{AECAB1C0-5DF6-436C-85E8-20094DBE11C0}"/>
    </a:ext>
  </a:extLst>
</a:theme>
</file>

<file path=ppt/theme/theme3.xml><?xml version="1.0" encoding="utf-8"?>
<a:theme xmlns:a="http://schemas.openxmlformats.org/drawingml/2006/main" name="1_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房利美">
    <a:dk1>
      <a:srgbClr val="000000"/>
    </a:dk1>
    <a:lt1>
      <a:srgbClr val="FFFFFF"/>
    </a:lt1>
    <a:dk2>
      <a:srgbClr val="768394"/>
    </a:dk2>
    <a:lt2>
      <a:srgbClr val="F0F0F0"/>
    </a:lt2>
    <a:accent1>
      <a:srgbClr val="00B0F0"/>
    </a:accent1>
    <a:accent2>
      <a:srgbClr val="171717"/>
    </a:accent2>
    <a:accent3>
      <a:srgbClr val="0071C0"/>
    </a:accent3>
    <a:accent4>
      <a:srgbClr val="00FFF9"/>
    </a:accent4>
    <a:accent5>
      <a:srgbClr val="5E5CA2"/>
    </a:accent5>
    <a:accent6>
      <a:srgbClr val="768394"/>
    </a:accent6>
    <a:hlink>
      <a:srgbClr val="4276AA"/>
    </a:hlink>
    <a:folHlink>
      <a:srgbClr val="BFBFBF"/>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1577</TotalTime>
  <Words>1530</Words>
  <Application>Microsoft Office PowerPoint</Application>
  <PresentationFormat>自定义</PresentationFormat>
  <Paragraphs>218</Paragraphs>
  <Slides>25</Slides>
  <Notes>25</Notes>
  <HiddenSlides>0</HiddenSlides>
  <MMClips>0</MMClips>
  <ScaleCrop>false</ScaleCrop>
  <HeadingPairs>
    <vt:vector size="6" baseType="variant">
      <vt:variant>
        <vt:lpstr>已用的字体</vt:lpstr>
      </vt:variant>
      <vt:variant>
        <vt:i4>8</vt:i4>
      </vt:variant>
      <vt:variant>
        <vt:lpstr>主题</vt:lpstr>
      </vt:variant>
      <vt:variant>
        <vt:i4>3</vt:i4>
      </vt:variant>
      <vt:variant>
        <vt:lpstr>幻灯片标题</vt:lpstr>
      </vt:variant>
      <vt:variant>
        <vt:i4>25</vt:i4>
      </vt:variant>
    </vt:vector>
  </HeadingPairs>
  <TitlesOfParts>
    <vt:vector size="36" baseType="lpstr">
      <vt:lpstr>Adobe Garamond Pro Bold</vt:lpstr>
      <vt:lpstr>华文中宋</vt:lpstr>
      <vt:lpstr>微软雅黑</vt:lpstr>
      <vt:lpstr>Arial</vt:lpstr>
      <vt:lpstr>Calibri</vt:lpstr>
      <vt:lpstr>Haettenschweiler</vt:lpstr>
      <vt:lpstr>Impact</vt:lpstr>
      <vt:lpstr>Wingdings</vt:lpstr>
      <vt:lpstr>第一PPT，www.1ppt.com</vt:lpstr>
      <vt:lpstr>主题5</vt:lpstr>
      <vt:lpstr>1_Office 主题</vt:lpstr>
      <vt:lpstr> 企业环保管理概述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安应vs安全人联盟</dc:title>
  <dc:subject>获取资料咨询微信：ansyingsj1</dc:subject>
  <dc:creator>安应ansying.com</dc:creator>
  <cp:keywords>安应</cp:keywords>
  <dc:description>获取资料咨询微信：ansyingsj1</dc:description>
  <cp:lastModifiedBy>xbany</cp:lastModifiedBy>
  <cp:revision>3</cp:revision>
  <dcterms:created xsi:type="dcterms:W3CDTF">2015-12-21T02:26:22Z</dcterms:created>
  <dcterms:modified xsi:type="dcterms:W3CDTF">2019-06-26T12:37:59Z</dcterms:modified>
  <cp:category>EHS</cp:category>
</cp:coreProperties>
</file>