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19"/>
  </p:notesMasterIdLst>
  <p:handoutMasterIdLst>
    <p:handoutMasterId r:id="rId20"/>
  </p:handoutMasterIdLst>
  <p:sldIdLst>
    <p:sldId id="268" r:id="rId3"/>
    <p:sldId id="631" r:id="rId4"/>
    <p:sldId id="635" r:id="rId5"/>
    <p:sldId id="636" r:id="rId6"/>
    <p:sldId id="642" r:id="rId7"/>
    <p:sldId id="646" r:id="rId8"/>
    <p:sldId id="649" r:id="rId9"/>
    <p:sldId id="647" r:id="rId10"/>
    <p:sldId id="645" r:id="rId11"/>
    <p:sldId id="637" r:id="rId12"/>
    <p:sldId id="639" r:id="rId13"/>
    <p:sldId id="640" r:id="rId14"/>
    <p:sldId id="641" r:id="rId15"/>
    <p:sldId id="644" r:id="rId16"/>
    <p:sldId id="643" r:id="rId17"/>
    <p:sldId id="634" r:id="rId18"/>
  </p:sldIdLst>
  <p:sldSz cx="9144000" cy="6858000" type="screen4x3"/>
  <p:notesSz cx="6858000" cy="9144000"/>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楷体" panose="02010609060101010101" pitchFamily="49"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楷体" panose="02010609060101010101" pitchFamily="49"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楷体" panose="02010609060101010101" pitchFamily="49"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楷体" panose="02010609060101010101" pitchFamily="49"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楷体" panose="02010609060101010101" pitchFamily="49" charset="-122"/>
        <a:cs typeface="+mn-cs"/>
      </a:defRPr>
    </a:lvl5pPr>
    <a:lvl6pPr marL="2286000" algn="l" defTabSz="914400" rtl="0" eaLnBrk="1" latinLnBrk="0" hangingPunct="1">
      <a:defRPr kern="1200">
        <a:solidFill>
          <a:schemeClr val="tx1"/>
        </a:solidFill>
        <a:latin typeface="Arial" panose="020B0604020202020204" pitchFamily="34" charset="0"/>
        <a:ea typeface="楷体" panose="02010609060101010101" pitchFamily="49" charset="-122"/>
        <a:cs typeface="+mn-cs"/>
      </a:defRPr>
    </a:lvl6pPr>
    <a:lvl7pPr marL="2743200" algn="l" defTabSz="914400" rtl="0" eaLnBrk="1" latinLnBrk="0" hangingPunct="1">
      <a:defRPr kern="1200">
        <a:solidFill>
          <a:schemeClr val="tx1"/>
        </a:solidFill>
        <a:latin typeface="Arial" panose="020B0604020202020204" pitchFamily="34" charset="0"/>
        <a:ea typeface="楷体" panose="02010609060101010101" pitchFamily="49" charset="-122"/>
        <a:cs typeface="+mn-cs"/>
      </a:defRPr>
    </a:lvl7pPr>
    <a:lvl8pPr marL="3200400" algn="l" defTabSz="914400" rtl="0" eaLnBrk="1" latinLnBrk="0" hangingPunct="1">
      <a:defRPr kern="1200">
        <a:solidFill>
          <a:schemeClr val="tx1"/>
        </a:solidFill>
        <a:latin typeface="Arial" panose="020B0604020202020204" pitchFamily="34" charset="0"/>
        <a:ea typeface="楷体" panose="02010609060101010101" pitchFamily="49" charset="-122"/>
        <a:cs typeface="+mn-cs"/>
      </a:defRPr>
    </a:lvl8pPr>
    <a:lvl9pPr marL="3657600" algn="l" defTabSz="914400" rtl="0" eaLnBrk="1" latinLnBrk="0" hangingPunct="1">
      <a:defRPr kern="1200">
        <a:solidFill>
          <a:schemeClr val="tx1"/>
        </a:solidFill>
        <a:latin typeface="Arial" panose="020B0604020202020204" pitchFamily="34" charset="0"/>
        <a:ea typeface="楷体" panose="02010609060101010101" pitchFamily="49"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12"/>
      </p:cViewPr>
      <p:guideLst>
        <p:guide orient="horz" pos="2254"/>
        <p:guide pos="2904"/>
      </p:guideLst>
    </p:cSldViewPr>
  </p:slideViewPr>
  <p:notesTextViewPr>
    <p:cViewPr>
      <p:scale>
        <a:sx n="1" d="1"/>
        <a:sy n="1" d="1"/>
      </p:scale>
      <p:origin x="0" y="0"/>
    </p:cViewPr>
  </p:notesTextViewPr>
  <p:gridSpacing cx="76226" cy="76226"/>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handoutMaster" Target="handoutMasters/handoutMaster1.xml"/><Relationship Id="rId2" Type="http://schemas.openxmlformats.org/officeDocument/2006/relationships/theme" Target="theme/theme1.xml"/><Relationship Id="rId19" Type="http://schemas.openxmlformats.org/officeDocument/2006/relationships/notesMaster" Target="notesMasters/notesMaster1.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idx="4294967295"/>
          </p:nvPr>
        </p:nvSpPr>
        <p:spPr bwMode="auto">
          <a:xfrm>
            <a:off x="0" y="0"/>
            <a:ext cx="2970213" cy="457200"/>
          </a:xfrm>
          <a:prstGeom prst="rect">
            <a:avLst/>
          </a:prstGeom>
          <a:noFill/>
          <a:ln>
            <a:noFill/>
          </a:ln>
        </p:spPr>
        <p:txBody>
          <a:bodyPr vert="horz" wrap="square" lIns="91440" tIns="45720" rIns="91440" bIns="45720" numCol="1" anchor="t" anchorCtr="0" compatLnSpc="1"/>
          <a:lstStyle>
            <a:lvl1pPr>
              <a:defRPr>
                <a:latin typeface="Arial" panose="020B0604020202020204" pitchFamily="34" charset="0"/>
                <a:ea typeface="宋体" panose="02010600030101010101" pitchFamily="2" charset="-122"/>
              </a:defRPr>
            </a:lvl1pPr>
          </a:lstStyle>
          <a:p>
            <a:pPr>
              <a:defRPr/>
            </a:pPr>
            <a:endParaRPr lang="zh-CN" altLang="zh-CN"/>
          </a:p>
        </p:txBody>
      </p:sp>
      <p:sp>
        <p:nvSpPr>
          <p:cNvPr id="5123" name="Rectangle 3"/>
          <p:cNvSpPr>
            <a:spLocks noGrp="1" noChangeArrowheads="1"/>
          </p:cNvSpPr>
          <p:nvPr>
            <p:ph type="dt" idx="1"/>
          </p:nvPr>
        </p:nvSpPr>
        <p:spPr bwMode="auto">
          <a:xfrm>
            <a:off x="3883025" y="0"/>
            <a:ext cx="2973388" cy="457200"/>
          </a:xfrm>
          <a:prstGeom prst="rect">
            <a:avLst/>
          </a:prstGeom>
          <a:noFill/>
          <a:ln>
            <a:noFill/>
          </a:ln>
        </p:spPr>
        <p:txBody>
          <a:bodyPr vert="horz" wrap="square" lIns="91440" tIns="45720" rIns="91440" bIns="45720" numCol="1" anchor="t" anchorCtr="0" compatLnSpc="1"/>
          <a:lstStyle>
            <a:lvl1pPr>
              <a:defRPr>
                <a:latin typeface="Arial" panose="020B0604020202020204" pitchFamily="34" charset="0"/>
                <a:ea typeface="宋体" panose="02010600030101010101" pitchFamily="2" charset="-122"/>
              </a:defRPr>
            </a:lvl1pPr>
          </a:lstStyle>
          <a:p>
            <a:pPr>
              <a:defRPr/>
            </a:pPr>
            <a:endParaRPr lang="zh-CN" altLang="zh-CN"/>
          </a:p>
        </p:txBody>
      </p:sp>
      <p:sp>
        <p:nvSpPr>
          <p:cNvPr id="17412" name="Rectangle 4"/>
          <p:cNvSpPr>
            <a:spLocks noGrp="1" noRot="1" noChangeAspect="1" noChangeArrowheads="1" noTextEdit="1"/>
          </p:cNvSpPr>
          <p:nvPr>
            <p:ph type="sldImg" idx="2"/>
          </p:nvPr>
        </p:nvSpPr>
        <p:spPr bwMode="auto">
          <a:xfrm>
            <a:off x="1143000" y="685800"/>
            <a:ext cx="4572000" cy="3429000"/>
          </a:xfrm>
          <a:prstGeom prst="rect">
            <a:avLst/>
          </a:prstGeom>
          <a:noFill/>
          <a:ln w="9525">
            <a:noFill/>
            <a:miter lim="800000"/>
          </a:ln>
        </p:spPr>
      </p:sp>
      <p:sp>
        <p:nvSpPr>
          <p:cNvPr id="105477" name="Rectangle 5"/>
          <p:cNvSpPr>
            <a:spLocks noGrp="1" noRot="1" noChangeAspect="1" noChangeArrowheads="1" noTextEdit="1"/>
          </p:cNvSpPr>
          <p:nvPr/>
        </p:nvSpPr>
        <p:spPr bwMode="auto">
          <a:xfrm>
            <a:off x="685800" y="4343400"/>
            <a:ext cx="5486400" cy="4114800"/>
          </a:xfrm>
          <a:prstGeom prst="rect">
            <a:avLst/>
          </a:prstGeom>
          <a:noFill/>
          <a:ln w="9525">
            <a:noFill/>
            <a:miter lim="800000"/>
          </a:ln>
        </p:spPr>
        <p:txBody>
          <a:bodyPr/>
          <a:lstStyle/>
          <a:p>
            <a:pPr>
              <a:defRPr/>
            </a:pPr>
            <a:endParaRPr lang="zh-CN" altLang="en-US"/>
          </a:p>
        </p:txBody>
      </p:sp>
      <p:sp>
        <p:nvSpPr>
          <p:cNvPr id="5126" name="Rectangle 6"/>
          <p:cNvSpPr>
            <a:spLocks noGrp="1" noChangeArrowheads="1"/>
          </p:cNvSpPr>
          <p:nvPr>
            <p:ph type="ftr" sz="quarter" idx="4"/>
          </p:nvPr>
        </p:nvSpPr>
        <p:spPr bwMode="auto">
          <a:xfrm>
            <a:off x="0" y="8685213"/>
            <a:ext cx="2970213" cy="457200"/>
          </a:xfrm>
          <a:prstGeom prst="rect">
            <a:avLst/>
          </a:prstGeom>
          <a:noFill/>
          <a:ln>
            <a:noFill/>
          </a:ln>
        </p:spPr>
        <p:txBody>
          <a:bodyPr vert="horz" wrap="square" lIns="91440" tIns="45720" rIns="91440" bIns="45720" numCol="1" anchor="b" anchorCtr="0" compatLnSpc="1"/>
          <a:lstStyle>
            <a:lvl1pPr>
              <a:defRPr>
                <a:latin typeface="Arial" panose="020B0604020202020204" pitchFamily="34" charset="0"/>
                <a:ea typeface="宋体" panose="02010600030101010101" pitchFamily="2" charset="-122"/>
              </a:defRPr>
            </a:lvl1pPr>
          </a:lstStyle>
          <a:p>
            <a:pPr>
              <a:defRPr/>
            </a:pPr>
            <a:endParaRPr lang="zh-CN" altLang="zh-CN"/>
          </a:p>
        </p:txBody>
      </p:sp>
      <p:sp>
        <p:nvSpPr>
          <p:cNvPr id="5127" name="Rectangle 7"/>
          <p:cNvSpPr>
            <a:spLocks noGrp="1" noChangeArrowheads="1"/>
          </p:cNvSpPr>
          <p:nvPr>
            <p:ph type="sldNum" sz="quarter" idx="5"/>
          </p:nvPr>
        </p:nvSpPr>
        <p:spPr bwMode="auto">
          <a:xfrm>
            <a:off x="3883025" y="8685213"/>
            <a:ext cx="2973388" cy="457200"/>
          </a:xfrm>
          <a:prstGeom prst="rect">
            <a:avLst/>
          </a:prstGeom>
          <a:noFill/>
          <a:ln>
            <a:noFill/>
          </a:ln>
        </p:spPr>
        <p:txBody>
          <a:bodyPr vert="horz" wrap="square" lIns="91440" tIns="45720" rIns="91440" bIns="45720" numCol="1" anchor="b" anchorCtr="0" compatLnSpc="1"/>
          <a:lstStyle>
            <a:lvl1pPr>
              <a:defRPr>
                <a:latin typeface="Arial" panose="020B0604020202020204" pitchFamily="34" charset="0"/>
                <a:ea typeface="宋体" panose="02010600030101010101" pitchFamily="2" charset="-122"/>
              </a:defRPr>
            </a:lvl1pPr>
          </a:lstStyle>
          <a:p>
            <a:pPr>
              <a:defRPr/>
            </a:pPr>
            <a:fld id="{2614BFA7-7F58-4050-9D16-FAA58BC28C91}" type="slidenum">
              <a:rPr lang="en-US"/>
            </a:fld>
            <a:endParaRPr lang="en-US"/>
          </a:p>
        </p:txBody>
      </p:sp>
    </p:spTree>
  </p:cSld>
  <p:clrMap bg1="lt1" tx1="dk1" bg2="lt2" tx2="dk2" accent1="accent1" accent2="accent2" accent3="accent3" accent4="accent4" accent5="accent5" accent6="accent6" hlink="hlink" folHlink="folHlink"/>
  <p:notesStyle>
    <a:lvl1pPr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defTabSz="0"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dirty="0"/>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dirty="0"/>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752600"/>
            <a:ext cx="4114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724400" y="1752600"/>
            <a:ext cx="4114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bwMode="auto">
          <a:xfrm>
            <a:off x="457200" y="914400"/>
            <a:ext cx="8305800" cy="685800"/>
          </a:xfrm>
          <a:prstGeom prst="rect">
            <a:avLst/>
          </a:prstGeom>
          <a:noFill/>
          <a:ln w="9525">
            <a:noFill/>
            <a:miter lim="800000"/>
          </a:ln>
          <a:effectLst/>
        </p:spPr>
        <p:txBody>
          <a:bodyPr vert="horz" wrap="square" lIns="91440" tIns="45720" rIns="91440" bIns="45720" numCol="1" anchor="ctr" anchorCtr="0" compatLnSpc="1"/>
          <a:lstStyle/>
          <a:p>
            <a:pPr lvl="0"/>
            <a:r>
              <a:rPr lang="zh-CN" altLang="en-US" dirty="0" smtClean="0"/>
              <a:t>标题</a:t>
            </a:r>
            <a:endParaRPr lang="zh-CN" altLang="en-US" dirty="0" smtClean="0"/>
          </a:p>
        </p:txBody>
      </p:sp>
      <p:sp>
        <p:nvSpPr>
          <p:cNvPr id="1027" name="Rectangle 3"/>
          <p:cNvSpPr>
            <a:spLocks noGrp="1" noChangeArrowheads="1"/>
          </p:cNvSpPr>
          <p:nvPr>
            <p:ph type="body" idx="1"/>
          </p:nvPr>
        </p:nvSpPr>
        <p:spPr bwMode="auto">
          <a:xfrm>
            <a:off x="457200" y="1752600"/>
            <a:ext cx="8458200" cy="4495800"/>
          </a:xfrm>
          <a:prstGeom prst="rect">
            <a:avLst/>
          </a:prstGeom>
          <a:noFill/>
          <a:ln w="9525">
            <a:noFill/>
            <a:miter lim="800000"/>
          </a:ln>
        </p:spPr>
        <p:txBody>
          <a:bodyPr vert="horz" wrap="square" lIns="91440" tIns="45720" rIns="91440" bIns="45720" numCol="1" anchor="t" anchorCtr="0" compatLnSpc="1"/>
          <a:lstStyle/>
          <a:p>
            <a:pPr lvl="2"/>
            <a:r>
              <a:rPr lang="zh-CN" altLang="en-US" dirty="0" smtClean="0"/>
              <a:t>第三</a:t>
            </a:r>
            <a:r>
              <a:rPr lang="zh-CN" altLang="en-US" dirty="0" smtClean="0"/>
              <a:t>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smtClean="0"/>
          </a:p>
        </p:txBody>
      </p:sp>
      <p:cxnSp>
        <p:nvCxnSpPr>
          <p:cNvPr id="7" name="直接连接符 6"/>
          <p:cNvCxnSpPr/>
          <p:nvPr/>
        </p:nvCxnSpPr>
        <p:spPr>
          <a:xfrm>
            <a:off x="381000" y="762000"/>
            <a:ext cx="8429625" cy="1588"/>
          </a:xfrm>
          <a:prstGeom prst="line">
            <a:avLst/>
          </a:prstGeom>
          <a:ln>
            <a:solidFill>
              <a:srgbClr val="0066FF"/>
            </a:solidFill>
          </a:ln>
          <a:effectLst>
            <a:outerShdw blurRad="40000" dist="23000" dir="5400000" rotWithShape="0">
              <a:srgbClr val="3366CC">
                <a:alpha val="35000"/>
              </a:srgbClr>
            </a:outerShdw>
          </a:effectLst>
        </p:spPr>
        <p:style>
          <a:lnRef idx="3">
            <a:schemeClr val="accent1"/>
          </a:lnRef>
          <a:fillRef idx="0">
            <a:schemeClr val="accent1"/>
          </a:fillRef>
          <a:effectRef idx="2">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ctr" rtl="0" eaLnBrk="0" fontAlgn="base" hangingPunct="0">
        <a:spcBef>
          <a:spcPct val="0"/>
        </a:spcBef>
        <a:spcAft>
          <a:spcPct val="0"/>
        </a:spcAft>
        <a:defRPr sz="3200" b="1">
          <a:solidFill>
            <a:srgbClr val="3366CC"/>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5pPr>
      <a:lvl6pPr marL="457200" algn="ctr" rtl="0" eaLnBrk="1" fontAlgn="base" hangingPunct="1">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6pPr>
      <a:lvl7pPr marL="914400" algn="ctr" rtl="0" eaLnBrk="1" fontAlgn="base" hangingPunct="1">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7pPr>
      <a:lvl8pPr marL="1371600" algn="ctr" rtl="0" eaLnBrk="1" fontAlgn="base" hangingPunct="1">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8pPr>
      <a:lvl9pPr marL="1828800" algn="ctr" rtl="0" eaLnBrk="1" fontAlgn="base" hangingPunct="1">
        <a:spcBef>
          <a:spcPct val="0"/>
        </a:spcBef>
        <a:spcAft>
          <a:spcPct val="0"/>
        </a:spcAft>
        <a:defRPr sz="3200" b="1">
          <a:solidFill>
            <a:srgbClr val="3366CC"/>
          </a:solidFill>
          <a:effectLst>
            <a:outerShdw blurRad="38100" dist="38100" dir="2700000" algn="tl">
              <a:srgbClr val="C0C0C0"/>
            </a:outerShdw>
          </a:effectLst>
          <a:latin typeface="Arial" panose="020B0604020202020204" pitchFamily="34" charset="0"/>
          <a:ea typeface="宋体" panose="02010600030101010101" pitchFamily="2" charset="-122"/>
        </a:defRPr>
      </a:lvl9pPr>
    </p:titleStyle>
    <p:bodyStyle>
      <a:lvl1pPr marL="268605" indent="-268605" algn="l" rtl="0" eaLnBrk="0" fontAlgn="base" hangingPunct="0">
        <a:spcBef>
          <a:spcPct val="20000"/>
        </a:spcBef>
        <a:spcAft>
          <a:spcPct val="0"/>
        </a:spcAft>
        <a:buChar char="•"/>
        <a:defRPr sz="3200">
          <a:solidFill>
            <a:schemeClr val="tx1"/>
          </a:solidFill>
          <a:latin typeface="+mn-lt"/>
          <a:ea typeface="+mn-ea"/>
          <a:cs typeface="+mn-cs"/>
        </a:defRPr>
      </a:lvl1pPr>
      <a:lvl2pPr marL="822325" indent="-285750" algn="l" rtl="0" eaLnBrk="0" fontAlgn="base" hangingPunct="0">
        <a:spcBef>
          <a:spcPct val="20000"/>
        </a:spcBef>
        <a:spcAft>
          <a:spcPct val="0"/>
        </a:spcAft>
        <a:buChar char="–"/>
        <a:defRPr sz="2800">
          <a:solidFill>
            <a:schemeClr val="tx1"/>
          </a:solidFill>
          <a:latin typeface="+mn-lt"/>
          <a:ea typeface="+mn-ea"/>
        </a:defRPr>
      </a:lvl2pPr>
      <a:lvl3pPr marL="1230630" indent="-228600" algn="l" rtl="0" eaLnBrk="0" fontAlgn="base" hangingPunct="0">
        <a:spcBef>
          <a:spcPct val="20000"/>
        </a:spcBef>
        <a:spcAft>
          <a:spcPct val="0"/>
        </a:spcAft>
        <a:buChar char="•"/>
        <a:defRPr sz="2400">
          <a:solidFill>
            <a:schemeClr val="tx1"/>
          </a:solidFill>
          <a:latin typeface="+mn-lt"/>
          <a:ea typeface="+mn-ea"/>
        </a:defRPr>
      </a:lvl3pPr>
      <a:lvl4pPr marL="16383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2.png"/><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81000" y="1600200"/>
            <a:ext cx="8534400" cy="1905000"/>
          </a:xfrm>
        </p:spPr>
        <p:txBody>
          <a:bodyPr/>
          <a:lstStyle/>
          <a:p>
            <a:pPr eaLnBrk="1" hangingPunct="1">
              <a:lnSpc>
                <a:spcPct val="120000"/>
              </a:lnSpc>
            </a:pPr>
            <a:r>
              <a:rPr lang="en-US" altLang="zh-CN" sz="4800" dirty="0" smtClean="0">
                <a:effectLst/>
                <a:latin typeface="楷体" panose="02010609060101010101" pitchFamily="49" charset="-122"/>
                <a:ea typeface="楷体" panose="02010609060101010101" pitchFamily="49" charset="-122"/>
              </a:rPr>
              <a:t>202X</a:t>
            </a:r>
            <a:r>
              <a:rPr lang="zh-CN" altLang="en-US" sz="4800" dirty="0" smtClean="0">
                <a:effectLst/>
                <a:latin typeface="楷体" panose="02010609060101010101" pitchFamily="49" charset="-122"/>
                <a:ea typeface="楷体" panose="02010609060101010101" pitchFamily="49" charset="-122"/>
              </a:rPr>
              <a:t>年</a:t>
            </a:r>
            <a:r>
              <a:rPr lang="en-US" altLang="zh-CN" sz="4800" dirty="0" smtClean="0">
                <a:effectLst/>
                <a:latin typeface="楷体" panose="02010609060101010101" pitchFamily="49" charset="-122"/>
                <a:ea typeface="楷体" panose="02010609060101010101" pitchFamily="49" charset="-122"/>
              </a:rPr>
              <a:t>XX</a:t>
            </a:r>
            <a:r>
              <a:rPr lang="zh-CN" altLang="en-US" sz="4800" dirty="0" smtClean="0">
                <a:effectLst/>
                <a:latin typeface="楷体" panose="02010609060101010101" pitchFamily="49" charset="-122"/>
                <a:ea typeface="楷体" panose="02010609060101010101" pitchFamily="49" charset="-122"/>
              </a:rPr>
              <a:t>月安全工作汇报材料</a:t>
            </a:r>
            <a:endParaRPr lang="zh-CN" altLang="en-US" sz="4800" dirty="0" smtClean="0">
              <a:effectLst/>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5"/>
          <p:cNvSpPr/>
          <p:nvPr/>
        </p:nvSpPr>
        <p:spPr bwMode="auto">
          <a:xfrm>
            <a:off x="428625" y="714375"/>
            <a:ext cx="4000500" cy="428625"/>
          </a:xfrm>
          <a:prstGeom prst="homePlat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本月安全管理工作总结</a:t>
            </a:r>
            <a:endParaRPr lang="zh-CN" altLang="en-US" sz="2000" b="1" dirty="0">
              <a:latin typeface="+mn-ea"/>
              <a:ea typeface="+mn-ea"/>
            </a:endParaRPr>
          </a:p>
        </p:txBody>
      </p:sp>
      <p:sp>
        <p:nvSpPr>
          <p:cNvPr id="8" name="燕尾形 7"/>
          <p:cNvSpPr/>
          <p:nvPr/>
        </p:nvSpPr>
        <p:spPr bwMode="auto">
          <a:xfrm>
            <a:off x="4286250" y="714375"/>
            <a:ext cx="4357688" cy="428625"/>
          </a:xfrm>
          <a:prstGeom prst="chevron">
            <a:avLst/>
          </a:prstGeom>
          <a:solidFill>
            <a:srgbClr val="66CCFF"/>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（六）第三方检查评价</a:t>
            </a:r>
            <a:endParaRPr lang="zh-CN" altLang="en-US" sz="2000" dirty="0">
              <a:latin typeface="+mn-ea"/>
              <a:ea typeface="+mn-ea"/>
            </a:endParaRPr>
          </a:p>
        </p:txBody>
      </p:sp>
      <p:graphicFrame>
        <p:nvGraphicFramePr>
          <p:cNvPr id="5" name="表格 4"/>
          <p:cNvGraphicFramePr>
            <a:graphicFrameLocks noGrp="1"/>
          </p:cNvGraphicFramePr>
          <p:nvPr/>
        </p:nvGraphicFramePr>
        <p:xfrm>
          <a:off x="304800" y="1371600"/>
          <a:ext cx="8501121" cy="3546829"/>
        </p:xfrm>
        <a:graphic>
          <a:graphicData uri="http://schemas.openxmlformats.org/drawingml/2006/table">
            <a:tbl>
              <a:tblPr/>
              <a:tblGrid>
                <a:gridCol w="307056"/>
                <a:gridCol w="846044"/>
                <a:gridCol w="864825"/>
                <a:gridCol w="1106275"/>
                <a:gridCol w="1600200"/>
                <a:gridCol w="824894"/>
                <a:gridCol w="1630216"/>
                <a:gridCol w="1321611"/>
              </a:tblGrid>
              <a:tr h="500065">
                <a:tc>
                  <a:txBody>
                    <a:bodyPr/>
                    <a:lstStyle/>
                    <a:p>
                      <a:pPr algn="ctr">
                        <a:spcAft>
                          <a:spcPts val="0"/>
                        </a:spcAft>
                      </a:pPr>
                      <a:r>
                        <a:rPr lang="zh-CN" sz="1200" b="1" kern="100" dirty="0">
                          <a:latin typeface="+mn-ea"/>
                          <a:ea typeface="+mn-ea"/>
                          <a:cs typeface="Times New Roman" panose="02020603050405020304"/>
                        </a:rPr>
                        <a:t>序号</a:t>
                      </a:r>
                      <a:endParaRPr lang="zh-CN"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a:latin typeface="+mn-ea"/>
                          <a:ea typeface="+mn-ea"/>
                          <a:cs typeface="Times New Roman" panose="02020603050405020304"/>
                        </a:rPr>
                        <a:t>项目名称</a:t>
                      </a:r>
                      <a:endParaRPr lang="zh-CN"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a:latin typeface="+mn-ea"/>
                          <a:ea typeface="+mn-ea"/>
                          <a:cs typeface="Times New Roman" panose="02020603050405020304"/>
                        </a:rPr>
                        <a:t>检查机构</a:t>
                      </a:r>
                      <a:endParaRPr lang="zh-CN"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smtClean="0">
                          <a:latin typeface="+mn-ea"/>
                          <a:ea typeface="+mn-ea"/>
                          <a:cs typeface="Times New Roman" panose="02020603050405020304"/>
                        </a:rPr>
                        <a:t>检查</a:t>
                      </a:r>
                      <a:r>
                        <a:rPr lang="zh-CN" altLang="en-US" sz="1200" b="1" kern="100" dirty="0" smtClean="0">
                          <a:latin typeface="+mn-ea"/>
                          <a:ea typeface="+mn-ea"/>
                          <a:cs typeface="Times New Roman" panose="02020603050405020304"/>
                        </a:rPr>
                        <a:t>日期</a:t>
                      </a:r>
                      <a:endParaRPr lang="zh-CN"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检查评价</a:t>
                      </a:r>
                      <a:endParaRPr lang="zh-CN"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整改率</a:t>
                      </a:r>
                      <a:r>
                        <a:rPr lang="en-US" altLang="zh-CN" sz="1200" b="1" kern="100" dirty="0" smtClean="0">
                          <a:latin typeface="+mn-ea"/>
                          <a:ea typeface="+mn-ea"/>
                          <a:cs typeface="Times New Roman" panose="02020603050405020304"/>
                        </a:rPr>
                        <a:t>%</a:t>
                      </a:r>
                      <a:endParaRPr lang="zh-CN"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检查发现的主要问题及处罚</a:t>
                      </a:r>
                      <a:endParaRPr lang="zh-CN"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整改回复及</a:t>
                      </a:r>
                      <a:r>
                        <a:rPr lang="zh-CN" sz="1200" b="1" kern="100" dirty="0" smtClean="0">
                          <a:latin typeface="+mn-ea"/>
                          <a:ea typeface="+mn-ea"/>
                          <a:cs typeface="Times New Roman" panose="02020603050405020304"/>
                        </a:rPr>
                        <a:t>验证</a:t>
                      </a:r>
                      <a:r>
                        <a:rPr lang="zh-CN" sz="1200" b="1" kern="100" dirty="0">
                          <a:latin typeface="+mn-ea"/>
                          <a:ea typeface="+mn-ea"/>
                          <a:cs typeface="Times New Roman" panose="02020603050405020304"/>
                        </a:rPr>
                        <a:t>闭合情况</a:t>
                      </a:r>
                      <a:endParaRPr lang="zh-CN"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5252">
                <a:tc>
                  <a:txBody>
                    <a:bodyPr/>
                    <a:lstStyle/>
                    <a:p>
                      <a:pPr algn="ctr">
                        <a:spcAft>
                          <a:spcPts val="0"/>
                        </a:spcAft>
                      </a:pPr>
                      <a:r>
                        <a:rPr lang="en-US" sz="1200" b="1" kern="100">
                          <a:latin typeface="+mn-ea"/>
                          <a:ea typeface="+mn-ea"/>
                          <a:cs typeface="Times New Roman" panose="02020603050405020304"/>
                        </a:rPr>
                        <a:t>1</a:t>
                      </a:r>
                      <a:endParaRPr lang="zh-CN"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建设局</a:t>
                      </a: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200" b="1" kern="100" dirty="0" smtClean="0">
                          <a:latin typeface="+mn-ea"/>
                          <a:ea typeface="+mn-ea"/>
                          <a:cs typeface="Times New Roman" panose="02020603050405020304"/>
                        </a:rPr>
                        <a:t>2016.5.14</a:t>
                      </a: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包括得分及排名情况</a:t>
                      </a: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5252">
                <a:tc>
                  <a:txBody>
                    <a:bodyPr/>
                    <a:lstStyle/>
                    <a:p>
                      <a:pPr algn="ctr">
                        <a:spcAft>
                          <a:spcPts val="0"/>
                        </a:spcAft>
                      </a:pPr>
                      <a:endParaRPr lang="zh-CN"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安监站</a:t>
                      </a: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5252">
                <a:tc>
                  <a:txBody>
                    <a:bodyPr/>
                    <a:lstStyle/>
                    <a:p>
                      <a:pPr algn="ctr">
                        <a:spcAft>
                          <a:spcPts val="0"/>
                        </a:spcAft>
                      </a:pPr>
                      <a:endParaRPr lang="zh-CN"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业主</a:t>
                      </a: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5252">
                <a:tc>
                  <a:txBody>
                    <a:bodyPr/>
                    <a:lstStyle/>
                    <a:p>
                      <a:pPr algn="ctr">
                        <a:spcAft>
                          <a:spcPts val="0"/>
                        </a:spcAft>
                      </a:pPr>
                      <a:endParaRPr lang="zh-CN"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a:txBody>
                    <a:bodyPr/>
                    <a:lstStyle/>
                    <a:p>
                      <a:pPr algn="ctr">
                        <a:spcAft>
                          <a:spcPts val="0"/>
                        </a:spcAft>
                      </a:pPr>
                      <a:r>
                        <a:rPr lang="zh-CN" altLang="en-US" sz="1200" b="1" kern="100" dirty="0" smtClean="0">
                          <a:latin typeface="+mn-ea"/>
                          <a:ea typeface="+mn-ea"/>
                          <a:cs typeface="Times New Roman" panose="02020603050405020304"/>
                        </a:rPr>
                        <a:t>监理</a:t>
                      </a: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5252">
                <a:tc>
                  <a:txBody>
                    <a:bodyPr/>
                    <a:lstStyle/>
                    <a:p>
                      <a:pPr algn="ctr">
                        <a:spcAft>
                          <a:spcPts val="0"/>
                        </a:spcAft>
                      </a:pPr>
                      <a:endParaRPr lang="zh-CN"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第三方</a:t>
                      </a: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5252">
                <a:tc>
                  <a:txBody>
                    <a:bodyPr/>
                    <a:lstStyle/>
                    <a:p>
                      <a:pPr algn="ctr">
                        <a:spcAft>
                          <a:spcPts val="0"/>
                        </a:spcAft>
                      </a:pPr>
                      <a:endParaRPr lang="zh-CN"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局</a:t>
                      </a: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5252">
                <a:tc>
                  <a:txBody>
                    <a:bodyPr/>
                    <a:lstStyle/>
                    <a:p>
                      <a:pPr algn="ctr">
                        <a:spcAft>
                          <a:spcPts val="0"/>
                        </a:spcAft>
                      </a:pPr>
                      <a:endParaRPr lang="zh-CN"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分公司</a:t>
                      </a: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5"/>
          <p:cNvSpPr/>
          <p:nvPr/>
        </p:nvSpPr>
        <p:spPr bwMode="auto">
          <a:xfrm>
            <a:off x="428625" y="714375"/>
            <a:ext cx="4000500" cy="428625"/>
          </a:xfrm>
          <a:prstGeom prst="homePlat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本月安全管理工作总结</a:t>
            </a:r>
            <a:endParaRPr lang="zh-CN" altLang="en-US" sz="2000" b="1" dirty="0">
              <a:latin typeface="+mn-ea"/>
              <a:ea typeface="+mn-ea"/>
            </a:endParaRPr>
          </a:p>
        </p:txBody>
      </p:sp>
      <p:sp>
        <p:nvSpPr>
          <p:cNvPr id="8" name="燕尾形 7"/>
          <p:cNvSpPr/>
          <p:nvPr/>
        </p:nvSpPr>
        <p:spPr bwMode="auto">
          <a:xfrm>
            <a:off x="4286250" y="714375"/>
            <a:ext cx="4357688" cy="428625"/>
          </a:xfrm>
          <a:prstGeom prst="chevron">
            <a:avLst/>
          </a:prstGeom>
          <a:solidFill>
            <a:srgbClr val="66CCFF"/>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（七）工作亮点与改进创新</a:t>
            </a:r>
            <a:endParaRPr lang="zh-CN" altLang="en-US" sz="2000" dirty="0">
              <a:latin typeface="+mn-ea"/>
              <a:ea typeface="+mn-ea"/>
            </a:endParaRPr>
          </a:p>
        </p:txBody>
      </p:sp>
      <p:sp>
        <p:nvSpPr>
          <p:cNvPr id="11268" name="TextBox 4"/>
          <p:cNvSpPr txBox="1">
            <a:spLocks noChangeArrowheads="1"/>
          </p:cNvSpPr>
          <p:nvPr/>
        </p:nvSpPr>
        <p:spPr bwMode="auto">
          <a:xfrm>
            <a:off x="685800" y="1600200"/>
            <a:ext cx="3962400" cy="369888"/>
          </a:xfrm>
          <a:prstGeom prst="rect">
            <a:avLst/>
          </a:prstGeom>
          <a:noFill/>
          <a:ln w="9525">
            <a:noFill/>
            <a:miter lim="800000"/>
          </a:ln>
        </p:spPr>
        <p:txBody>
          <a:bodyPr>
            <a:spAutoFit/>
          </a:bodyPr>
          <a:lstStyle/>
          <a:p>
            <a:r>
              <a:rPr lang="zh-CN" altLang="en-US"/>
              <a:t>图片</a:t>
            </a:r>
            <a:r>
              <a:rPr lang="en-US" altLang="zh-CN"/>
              <a:t>+</a:t>
            </a:r>
            <a:r>
              <a:rPr lang="zh-CN" altLang="en-US"/>
              <a:t>文字说明</a:t>
            </a:r>
            <a:endParaRPr lang="zh-CN" alt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5"/>
          <p:cNvSpPr/>
          <p:nvPr/>
        </p:nvSpPr>
        <p:spPr bwMode="auto">
          <a:xfrm>
            <a:off x="428625" y="714375"/>
            <a:ext cx="4000500" cy="428625"/>
          </a:xfrm>
          <a:prstGeom prst="homePlat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本月安全管理工作总结</a:t>
            </a:r>
            <a:endParaRPr lang="zh-CN" altLang="en-US" sz="2000" b="1" dirty="0">
              <a:latin typeface="+mn-ea"/>
              <a:ea typeface="+mn-ea"/>
            </a:endParaRPr>
          </a:p>
        </p:txBody>
      </p:sp>
      <p:sp>
        <p:nvSpPr>
          <p:cNvPr id="8" name="燕尾形 7"/>
          <p:cNvSpPr/>
          <p:nvPr/>
        </p:nvSpPr>
        <p:spPr bwMode="auto">
          <a:xfrm>
            <a:off x="4286250" y="714375"/>
            <a:ext cx="4357688" cy="428625"/>
          </a:xfrm>
          <a:prstGeom prst="chevron">
            <a:avLst/>
          </a:prstGeom>
          <a:solidFill>
            <a:srgbClr val="66CCFF"/>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（八）典型缺陷及整改情况</a:t>
            </a:r>
            <a:endParaRPr lang="zh-CN" altLang="en-US" sz="2000" dirty="0">
              <a:latin typeface="+mn-ea"/>
              <a:ea typeface="+mn-ea"/>
            </a:endParaRPr>
          </a:p>
        </p:txBody>
      </p:sp>
      <p:sp>
        <p:nvSpPr>
          <p:cNvPr id="12292" name="TextBox 4"/>
          <p:cNvSpPr txBox="1">
            <a:spLocks noChangeArrowheads="1"/>
          </p:cNvSpPr>
          <p:nvPr/>
        </p:nvSpPr>
        <p:spPr bwMode="auto">
          <a:xfrm>
            <a:off x="685800" y="1600200"/>
            <a:ext cx="3962400" cy="369888"/>
          </a:xfrm>
          <a:prstGeom prst="rect">
            <a:avLst/>
          </a:prstGeom>
          <a:noFill/>
          <a:ln w="9525">
            <a:noFill/>
            <a:miter lim="800000"/>
          </a:ln>
        </p:spPr>
        <p:txBody>
          <a:bodyPr>
            <a:spAutoFit/>
          </a:bodyPr>
          <a:lstStyle/>
          <a:p>
            <a:r>
              <a:rPr lang="zh-CN" altLang="en-US"/>
              <a:t>整改前后对比图片</a:t>
            </a:r>
            <a:r>
              <a:rPr lang="en-US" altLang="zh-CN"/>
              <a:t>+</a:t>
            </a:r>
            <a:r>
              <a:rPr lang="zh-CN" altLang="en-US"/>
              <a:t>文字说明</a:t>
            </a:r>
            <a:endParaRPr lang="zh-CN"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5"/>
          <p:cNvSpPr/>
          <p:nvPr/>
        </p:nvSpPr>
        <p:spPr bwMode="auto">
          <a:xfrm>
            <a:off x="428625" y="714375"/>
            <a:ext cx="4000500" cy="428625"/>
          </a:xfrm>
          <a:prstGeom prst="homePlat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本月安全管理工作总结</a:t>
            </a:r>
            <a:endParaRPr lang="zh-CN" altLang="en-US" sz="2000" b="1" dirty="0">
              <a:latin typeface="+mn-ea"/>
              <a:ea typeface="+mn-ea"/>
            </a:endParaRPr>
          </a:p>
        </p:txBody>
      </p:sp>
      <p:sp>
        <p:nvSpPr>
          <p:cNvPr id="8" name="燕尾形 7"/>
          <p:cNvSpPr/>
          <p:nvPr/>
        </p:nvSpPr>
        <p:spPr bwMode="auto">
          <a:xfrm>
            <a:off x="4286250" y="714375"/>
            <a:ext cx="4357688" cy="428625"/>
          </a:xfrm>
          <a:prstGeom prst="chevron">
            <a:avLst/>
          </a:prstGeom>
          <a:solidFill>
            <a:srgbClr val="66CCFF"/>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（九）创优进展情况</a:t>
            </a:r>
            <a:endParaRPr lang="zh-CN" altLang="en-US" sz="2000" dirty="0">
              <a:latin typeface="+mn-ea"/>
              <a:ea typeface="+mn-ea"/>
            </a:endParaRPr>
          </a:p>
        </p:txBody>
      </p:sp>
      <p:graphicFrame>
        <p:nvGraphicFramePr>
          <p:cNvPr id="5" name="表格 4"/>
          <p:cNvGraphicFramePr>
            <a:graphicFrameLocks noGrp="1"/>
          </p:cNvGraphicFramePr>
          <p:nvPr/>
        </p:nvGraphicFramePr>
        <p:xfrm>
          <a:off x="304800" y="1524000"/>
          <a:ext cx="8405844" cy="3067066"/>
        </p:xfrm>
        <a:graphic>
          <a:graphicData uri="http://schemas.openxmlformats.org/drawingml/2006/table">
            <a:tbl>
              <a:tblPr/>
              <a:tblGrid>
                <a:gridCol w="570466"/>
                <a:gridCol w="1177826"/>
                <a:gridCol w="1098358"/>
                <a:gridCol w="1095519"/>
                <a:gridCol w="718051"/>
                <a:gridCol w="887620"/>
                <a:gridCol w="876772"/>
                <a:gridCol w="932457"/>
                <a:gridCol w="1048775"/>
              </a:tblGrid>
              <a:tr h="766766">
                <a:tc>
                  <a:txBody>
                    <a:bodyPr/>
                    <a:lstStyle/>
                    <a:p>
                      <a:pPr algn="ctr">
                        <a:spcAft>
                          <a:spcPts val="0"/>
                        </a:spcAft>
                      </a:pPr>
                      <a:r>
                        <a:rPr lang="zh-CN" sz="1200" b="1" kern="100" dirty="0">
                          <a:latin typeface="+mn-ea"/>
                          <a:ea typeface="+mn-ea"/>
                          <a:cs typeface="Times New Roman" panose="02020603050405020304"/>
                        </a:rPr>
                        <a:t>序号</a:t>
                      </a: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latin typeface="+mn-ea"/>
                          <a:ea typeface="+mn-ea"/>
                          <a:cs typeface="Times New Roman" panose="02020603050405020304"/>
                        </a:rPr>
                        <a:t>项目名称</a:t>
                      </a: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工程地点</a:t>
                      </a: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项目经理</a:t>
                      </a:r>
                      <a:r>
                        <a:rPr lang="en-US" altLang="zh-CN" sz="1200" b="1" kern="100" dirty="0" smtClean="0">
                          <a:latin typeface="+mn-ea"/>
                          <a:ea typeface="+mn-ea"/>
                          <a:cs typeface="Times New Roman" panose="02020603050405020304"/>
                        </a:rPr>
                        <a:t>/</a:t>
                      </a:r>
                      <a:r>
                        <a:rPr lang="zh-CN" altLang="en-US" sz="1200" b="1" kern="100" dirty="0" smtClean="0">
                          <a:latin typeface="+mn-ea"/>
                          <a:ea typeface="+mn-ea"/>
                          <a:cs typeface="Times New Roman" panose="02020603050405020304"/>
                        </a:rPr>
                        <a:t>安全总监</a:t>
                      </a: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smtClean="0">
                          <a:latin typeface="+mn-ea"/>
                          <a:ea typeface="+mn-ea"/>
                          <a:cs typeface="Times New Roman" panose="02020603050405020304"/>
                        </a:rPr>
                        <a:t>建筑</a:t>
                      </a:r>
                      <a:endParaRPr lang="zh-CN" sz="1200" b="1" kern="100" dirty="0">
                        <a:latin typeface="+mn-ea"/>
                        <a:ea typeface="+mn-ea"/>
                        <a:cs typeface="Times New Roman" panose="02020603050405020304"/>
                      </a:endParaRPr>
                    </a:p>
                    <a:p>
                      <a:pPr algn="ctr">
                        <a:spcAft>
                          <a:spcPts val="0"/>
                        </a:spcAft>
                      </a:pPr>
                      <a:r>
                        <a:rPr lang="zh-CN" sz="1200" b="1" kern="100" dirty="0" smtClean="0">
                          <a:latin typeface="+mn-ea"/>
                          <a:ea typeface="+mn-ea"/>
                          <a:cs typeface="Times New Roman" panose="02020603050405020304"/>
                        </a:rPr>
                        <a:t>面积</a:t>
                      </a:r>
                      <a:endParaRPr lang="en-US" altLang="zh-CN" sz="1200" b="1" kern="100" dirty="0" smtClean="0">
                        <a:latin typeface="+mn-ea"/>
                        <a:ea typeface="+mn-ea"/>
                        <a:cs typeface="Times New Roman" panose="02020603050405020304"/>
                      </a:endParaRPr>
                    </a:p>
                    <a:p>
                      <a:pPr algn="ctr">
                        <a:spcAft>
                          <a:spcPts val="0"/>
                        </a:spcAft>
                      </a:pPr>
                      <a:r>
                        <a:rPr lang="zh-CN" altLang="en-US" sz="1200" b="1" kern="100" dirty="0" smtClean="0">
                          <a:latin typeface="+mn-ea"/>
                          <a:ea typeface="+mn-ea"/>
                          <a:cs typeface="Times New Roman" panose="02020603050405020304"/>
                        </a:rPr>
                        <a:t>（万</a:t>
                      </a:r>
                      <a:r>
                        <a:rPr lang="en-US" altLang="zh-CN" sz="1200" b="1" kern="100" dirty="0" smtClean="0">
                          <a:latin typeface="+mn-ea"/>
                          <a:ea typeface="+mn-ea"/>
                          <a:cs typeface="Times New Roman" panose="02020603050405020304"/>
                        </a:rPr>
                        <a:t>m2</a:t>
                      </a:r>
                      <a:r>
                        <a:rPr lang="zh-CN" altLang="en-US" sz="1200" b="1" kern="100" dirty="0" smtClean="0">
                          <a:latin typeface="+mn-ea"/>
                          <a:ea typeface="+mn-ea"/>
                          <a:cs typeface="Times New Roman" panose="02020603050405020304"/>
                        </a:rPr>
                        <a:t>）</a:t>
                      </a: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施工阶段</a:t>
                      </a: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defRPr/>
                      </a:pPr>
                      <a:r>
                        <a:rPr lang="zh-CN" altLang="en-US" sz="1200" b="1" kern="100" dirty="0" smtClean="0">
                          <a:latin typeface="+mn-ea"/>
                          <a:ea typeface="+mn-ea"/>
                          <a:cs typeface="Times New Roman" panose="02020603050405020304"/>
                        </a:rPr>
                        <a:t>公司指标</a:t>
                      </a:r>
                      <a:endParaRPr lang="zh-CN" altLang="en-US" sz="1200" b="1" kern="100" dirty="0" smtClean="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完成情况</a:t>
                      </a: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备注</a:t>
                      </a: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060">
                <a:tc>
                  <a:txBody>
                    <a:bodyPr/>
                    <a:lstStyle/>
                    <a:p>
                      <a:pPr algn="ctr">
                        <a:spcAft>
                          <a:spcPts val="0"/>
                        </a:spcAft>
                      </a:pPr>
                      <a:r>
                        <a:rPr lang="en-US" sz="1200" b="1" kern="100" dirty="0" smtClean="0">
                          <a:latin typeface="+mn-ea"/>
                          <a:ea typeface="+mn-ea"/>
                          <a:cs typeface="Times New Roman" panose="02020603050405020304"/>
                        </a:rPr>
                        <a:t>1</a:t>
                      </a: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**省**市</a:t>
                      </a: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060">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060">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060">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060">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dirty="0"/>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5"/>
          <p:cNvSpPr/>
          <p:nvPr/>
        </p:nvSpPr>
        <p:spPr bwMode="auto">
          <a:xfrm>
            <a:off x="428625" y="714375"/>
            <a:ext cx="4000500" cy="428625"/>
          </a:xfrm>
          <a:prstGeom prst="homePlat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本月安全管理工作总结</a:t>
            </a:r>
            <a:endParaRPr lang="zh-CN" altLang="en-US" sz="2000" b="1" dirty="0">
              <a:latin typeface="+mn-ea"/>
              <a:ea typeface="+mn-ea"/>
            </a:endParaRPr>
          </a:p>
        </p:txBody>
      </p:sp>
      <p:sp>
        <p:nvSpPr>
          <p:cNvPr id="8" name="燕尾形 7"/>
          <p:cNvSpPr/>
          <p:nvPr/>
        </p:nvSpPr>
        <p:spPr bwMode="auto">
          <a:xfrm>
            <a:off x="4286250" y="714375"/>
            <a:ext cx="4357688" cy="428625"/>
          </a:xfrm>
          <a:prstGeom prst="chevron">
            <a:avLst/>
          </a:prstGeom>
          <a:solidFill>
            <a:srgbClr val="66CCFF"/>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（十）</a:t>
            </a:r>
            <a:r>
              <a:rPr lang="zh-CN" altLang="en-US" dirty="0" smtClean="0">
                <a:latin typeface="+mn-ea"/>
                <a:ea typeface="+mn-ea"/>
              </a:rPr>
              <a:t>需要项目公司</a:t>
            </a:r>
            <a:r>
              <a:rPr lang="zh-CN" altLang="en-US" dirty="0">
                <a:latin typeface="+mn-ea"/>
                <a:ea typeface="+mn-ea"/>
              </a:rPr>
              <a:t>协调解决的问题</a:t>
            </a:r>
            <a:endParaRPr lang="zh-CN" altLang="en-US" dirty="0">
              <a:latin typeface="+mn-ea"/>
              <a:ea typeface="+mn-ea"/>
            </a:endParaRPr>
          </a:p>
        </p:txBody>
      </p:sp>
      <p:graphicFrame>
        <p:nvGraphicFramePr>
          <p:cNvPr id="5" name="表格 4"/>
          <p:cNvGraphicFramePr>
            <a:graphicFrameLocks noGrp="1"/>
          </p:cNvGraphicFramePr>
          <p:nvPr/>
        </p:nvGraphicFramePr>
        <p:xfrm>
          <a:off x="381000" y="1524000"/>
          <a:ext cx="8177212" cy="3067052"/>
        </p:xfrm>
        <a:graphic>
          <a:graphicData uri="http://schemas.openxmlformats.org/drawingml/2006/table">
            <a:tbl>
              <a:tblPr/>
              <a:tblGrid>
                <a:gridCol w="934657"/>
                <a:gridCol w="1451355"/>
                <a:gridCol w="2277968"/>
                <a:gridCol w="2217832"/>
                <a:gridCol w="1295400"/>
              </a:tblGrid>
              <a:tr h="766762">
                <a:tc>
                  <a:txBody>
                    <a:bodyPr/>
                    <a:lstStyle/>
                    <a:p>
                      <a:pPr algn="ctr">
                        <a:spcAft>
                          <a:spcPts val="0"/>
                        </a:spcAft>
                      </a:pPr>
                      <a:r>
                        <a:rPr lang="zh-CN" sz="1200" b="1" kern="100" dirty="0">
                          <a:latin typeface="+mn-ea"/>
                          <a:ea typeface="+mn-ea"/>
                          <a:cs typeface="Times New Roman" panose="02020603050405020304"/>
                        </a:rPr>
                        <a:t>序号</a:t>
                      </a: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latin typeface="+mn-ea"/>
                          <a:ea typeface="+mn-ea"/>
                          <a:cs typeface="Times New Roman" panose="02020603050405020304"/>
                        </a:rPr>
                        <a:t>项目名称</a:t>
                      </a: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问题描述</a:t>
                      </a: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具体需求</a:t>
                      </a: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备注</a:t>
                      </a:r>
                      <a:endParaRPr lang="zh-CN"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058">
                <a:tc>
                  <a:txBody>
                    <a:bodyPr/>
                    <a:lstStyle/>
                    <a:p>
                      <a:pPr algn="ctr">
                        <a:spcAft>
                          <a:spcPts val="0"/>
                        </a:spcAft>
                      </a:pPr>
                      <a:r>
                        <a:rPr lang="en-US" sz="1200" b="1" kern="100" dirty="0" smtClean="0">
                          <a:latin typeface="+mn-ea"/>
                          <a:ea typeface="+mn-ea"/>
                          <a:cs typeface="Times New Roman" panose="02020603050405020304"/>
                        </a:rPr>
                        <a:t>1</a:t>
                      </a: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058">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058">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058">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0058">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dirty="0"/>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8580" marR="6858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5"/>
          <p:cNvSpPr/>
          <p:nvPr/>
        </p:nvSpPr>
        <p:spPr bwMode="auto">
          <a:xfrm>
            <a:off x="428625" y="714375"/>
            <a:ext cx="4000500" cy="428625"/>
          </a:xfrm>
          <a:prstGeom prst="homePlat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下月安全管理工作计划</a:t>
            </a:r>
            <a:endParaRPr lang="zh-CN" altLang="en-US" sz="2000" b="1" dirty="0">
              <a:latin typeface="+mn-ea"/>
              <a:ea typeface="+mn-ea"/>
            </a:endParaRPr>
          </a:p>
        </p:txBody>
      </p:sp>
      <p:sp>
        <p:nvSpPr>
          <p:cNvPr id="5" name="TextBox 4"/>
          <p:cNvSpPr txBox="1"/>
          <p:nvPr/>
        </p:nvSpPr>
        <p:spPr>
          <a:xfrm>
            <a:off x="357188" y="1285875"/>
            <a:ext cx="8501062" cy="923925"/>
          </a:xfrm>
          <a:prstGeom prst="rect">
            <a:avLst/>
          </a:prstGeom>
          <a:noFill/>
        </p:spPr>
        <p:txBody>
          <a:bodyPr>
            <a:spAutoFit/>
          </a:bodyPr>
          <a:lstStyle/>
          <a:p>
            <a:pPr>
              <a:lnSpc>
                <a:spcPct val="150000"/>
              </a:lnSpc>
              <a:defRPr/>
            </a:pPr>
            <a:r>
              <a:rPr lang="zh-CN" altLang="en-US" dirty="0">
                <a:latin typeface="+mn-ea"/>
                <a:ea typeface="+mn-ea"/>
              </a:rPr>
              <a:t>    内容应包含针对本月在施各项目存在的主要问题制定下月检查计划和重点管控措施</a:t>
            </a:r>
            <a:r>
              <a:rPr lang="zh-CN" altLang="en-US" dirty="0" smtClean="0">
                <a:latin typeface="+mn-ea"/>
                <a:ea typeface="+mn-ea"/>
              </a:rPr>
              <a:t>（周</a:t>
            </a:r>
            <a:r>
              <a:rPr lang="zh-CN" altLang="en-US" dirty="0">
                <a:latin typeface="+mn-ea"/>
                <a:ea typeface="+mn-ea"/>
              </a:rPr>
              <a:t>检），创优申报和迎检复查计划等。</a:t>
            </a:r>
            <a:endParaRPr lang="zh-CN" altLang="en-US" dirty="0">
              <a:latin typeface="+mn-ea"/>
              <a:ea typeface="+mn-ea"/>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p:cNvPicPr>
            <a:picLocks noChangeAspect="1" noChangeArrowheads="1"/>
          </p:cNvPicPr>
          <p:nvPr/>
        </p:nvPicPr>
        <p:blipFill>
          <a:blip r:embed="rId1" cstate="print"/>
          <a:srcRect/>
          <a:stretch>
            <a:fillRect/>
          </a:stretch>
        </p:blipFill>
        <p:spPr bwMode="auto">
          <a:xfrm>
            <a:off x="2928938" y="1500188"/>
            <a:ext cx="3571875" cy="3111500"/>
          </a:xfrm>
          <a:prstGeom prst="rect">
            <a:avLst/>
          </a:prstGeom>
          <a:noFill/>
          <a:ln w="9525">
            <a:noFill/>
            <a:miter lim="800000"/>
            <a:headEnd/>
            <a:tailEnd/>
          </a:ln>
        </p:spPr>
      </p:pic>
      <p:pic>
        <p:nvPicPr>
          <p:cNvPr id="16387" name="TextBox 4"/>
          <p:cNvPicPr>
            <a:picLocks noChangeArrowheads="1"/>
          </p:cNvPicPr>
          <p:nvPr/>
        </p:nvPicPr>
        <p:blipFill>
          <a:blip r:embed="rId2" cstate="print"/>
          <a:srcRect/>
          <a:stretch>
            <a:fillRect/>
          </a:stretch>
        </p:blipFill>
        <p:spPr bwMode="auto">
          <a:xfrm>
            <a:off x="1468438" y="3803650"/>
            <a:ext cx="6669087" cy="322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标题 1"/>
          <p:cNvSpPr>
            <a:spLocks noGrp="1"/>
          </p:cNvSpPr>
          <p:nvPr>
            <p:ph type="title"/>
          </p:nvPr>
        </p:nvSpPr>
        <p:spPr>
          <a:xfrm>
            <a:off x="457200" y="685800"/>
            <a:ext cx="8305800" cy="685800"/>
          </a:xfrm>
        </p:spPr>
        <p:txBody>
          <a:bodyPr/>
          <a:lstStyle/>
          <a:p>
            <a:r>
              <a:rPr lang="zh-CN" altLang="en-US" sz="4000" dirty="0" smtClean="0">
                <a:effectLst/>
                <a:latin typeface="楷体" panose="02010609060101010101" pitchFamily="49" charset="-122"/>
                <a:ea typeface="楷体" panose="02010609060101010101" pitchFamily="49" charset="-122"/>
              </a:rPr>
              <a:t>目  录</a:t>
            </a:r>
            <a:endParaRPr lang="zh-CN" altLang="en-US" sz="4000" dirty="0" smtClean="0">
              <a:effectLst/>
              <a:latin typeface="楷体" panose="02010609060101010101" pitchFamily="49" charset="-122"/>
              <a:ea typeface="楷体" panose="02010609060101010101" pitchFamily="49" charset="-122"/>
            </a:endParaRPr>
          </a:p>
        </p:txBody>
      </p:sp>
      <p:sp>
        <p:nvSpPr>
          <p:cNvPr id="3075" name="内容占位符 2"/>
          <p:cNvSpPr>
            <a:spLocks noGrp="1"/>
          </p:cNvSpPr>
          <p:nvPr>
            <p:ph idx="1"/>
          </p:nvPr>
        </p:nvSpPr>
        <p:spPr>
          <a:xfrm>
            <a:off x="457200" y="1295400"/>
            <a:ext cx="8458200" cy="5029200"/>
          </a:xfrm>
        </p:spPr>
        <p:txBody>
          <a:bodyPr/>
          <a:lstStyle/>
          <a:p>
            <a:endParaRPr lang="zh-CN" altLang="en-US" sz="2800" b="1" dirty="0" smtClean="0">
              <a:latin typeface="宋体" panose="02010600030101010101" pitchFamily="2" charset="-122"/>
              <a:sym typeface="宋体" panose="02010600030101010101" pitchFamily="2" charset="-122"/>
            </a:endParaRPr>
          </a:p>
          <a:p>
            <a:endParaRPr lang="en-US" altLang="zh-CN" sz="2000" b="1" dirty="0" smtClean="0">
              <a:latin typeface="宋体" panose="02010600030101010101" pitchFamily="2" charset="-122"/>
              <a:sym typeface="宋体" panose="02010600030101010101" pitchFamily="2" charset="-122"/>
            </a:endParaRPr>
          </a:p>
          <a:p>
            <a:pPr lvl="1"/>
            <a:r>
              <a:rPr lang="en-US" altLang="zh-CN" sz="2000" b="1" dirty="0" smtClean="0">
                <a:latin typeface="宋体" panose="02010600030101010101" pitchFamily="2" charset="-122"/>
                <a:sym typeface="宋体" panose="02010600030101010101" pitchFamily="2" charset="-122"/>
              </a:rPr>
              <a:t>1</a:t>
            </a:r>
            <a:r>
              <a:rPr lang="zh-CN" altLang="en-US" sz="2000" b="1" dirty="0" smtClean="0">
                <a:latin typeface="宋体" panose="02010600030101010101" pitchFamily="2" charset="-122"/>
                <a:sym typeface="宋体" panose="02010600030101010101" pitchFamily="2" charset="-122"/>
              </a:rPr>
              <a:t>、在施项目概况</a:t>
            </a:r>
            <a:endParaRPr lang="en-US" altLang="zh-CN" sz="2000" b="1" dirty="0" smtClean="0">
              <a:latin typeface="宋体" panose="02010600030101010101" pitchFamily="2" charset="-122"/>
              <a:sym typeface="宋体" panose="02010600030101010101" pitchFamily="2" charset="-122"/>
            </a:endParaRPr>
          </a:p>
          <a:p>
            <a:pPr lvl="1"/>
            <a:r>
              <a:rPr lang="en-US" altLang="zh-CN" sz="2000" b="1" dirty="0" smtClean="0">
                <a:latin typeface="宋体" panose="02010600030101010101" pitchFamily="2" charset="-122"/>
                <a:sym typeface="宋体" panose="02010600030101010101" pitchFamily="2" charset="-122"/>
              </a:rPr>
              <a:t>2</a:t>
            </a:r>
            <a:r>
              <a:rPr lang="zh-CN" altLang="en-US" sz="2000" b="1" dirty="0" smtClean="0">
                <a:latin typeface="宋体" panose="02010600030101010101" pitchFamily="2" charset="-122"/>
                <a:sym typeface="宋体" panose="02010600030101010101" pitchFamily="2" charset="-122"/>
              </a:rPr>
              <a:t>、安全体系建设情况</a:t>
            </a:r>
            <a:endParaRPr lang="en-US" altLang="zh-CN" sz="2000" b="1" dirty="0" smtClean="0">
              <a:latin typeface="宋体" panose="02010600030101010101" pitchFamily="2" charset="-122"/>
              <a:sym typeface="宋体" panose="02010600030101010101" pitchFamily="2" charset="-122"/>
            </a:endParaRPr>
          </a:p>
          <a:p>
            <a:pPr lvl="1"/>
            <a:r>
              <a:rPr lang="en-US" altLang="zh-CN" sz="2000" b="1" dirty="0" smtClean="0">
                <a:latin typeface="宋体" panose="02010600030101010101" pitchFamily="2" charset="-122"/>
                <a:sym typeface="宋体" panose="02010600030101010101" pitchFamily="2" charset="-122"/>
              </a:rPr>
              <a:t>3</a:t>
            </a:r>
            <a:r>
              <a:rPr lang="zh-CN" altLang="en-US" sz="2000" b="1" dirty="0" smtClean="0">
                <a:latin typeface="宋体" panose="02010600030101010101" pitchFamily="2" charset="-122"/>
                <a:sym typeface="宋体" panose="02010600030101010101" pitchFamily="2" charset="-122"/>
              </a:rPr>
              <a:t>、安全验收情况</a:t>
            </a:r>
            <a:endParaRPr lang="en-US" altLang="zh-CN" sz="2000" b="1" dirty="0" smtClean="0">
              <a:latin typeface="宋体" panose="02010600030101010101" pitchFamily="2" charset="-122"/>
              <a:sym typeface="宋体" panose="02010600030101010101" pitchFamily="2" charset="-122"/>
            </a:endParaRPr>
          </a:p>
          <a:p>
            <a:pPr lvl="1"/>
            <a:r>
              <a:rPr lang="en-US" altLang="zh-CN" sz="2000" b="1" dirty="0" smtClean="0">
                <a:latin typeface="宋体" panose="02010600030101010101" pitchFamily="2" charset="-122"/>
                <a:sym typeface="宋体" panose="02010600030101010101" pitchFamily="2" charset="-122"/>
              </a:rPr>
              <a:t>4</a:t>
            </a:r>
            <a:r>
              <a:rPr lang="zh-CN" altLang="en-US" sz="2000" b="1" dirty="0" smtClean="0">
                <a:latin typeface="宋体" panose="02010600030101010101" pitchFamily="2" charset="-122"/>
                <a:sym typeface="宋体" panose="02010600030101010101" pitchFamily="2" charset="-122"/>
              </a:rPr>
              <a:t>、安全防护标准化实施和安全体验区建设情况</a:t>
            </a:r>
            <a:endParaRPr lang="en-US" altLang="zh-CN" sz="2000" b="1" dirty="0" smtClean="0">
              <a:latin typeface="宋体" panose="02010600030101010101" pitchFamily="2" charset="-122"/>
              <a:sym typeface="宋体" panose="02010600030101010101" pitchFamily="2" charset="-122"/>
            </a:endParaRPr>
          </a:p>
          <a:p>
            <a:pPr lvl="1"/>
            <a:r>
              <a:rPr lang="en-US" altLang="zh-CN" sz="2000" b="1" dirty="0" smtClean="0">
                <a:latin typeface="宋体" panose="02010600030101010101" pitchFamily="2" charset="-122"/>
                <a:sym typeface="宋体" panose="02010600030101010101" pitchFamily="2" charset="-122"/>
              </a:rPr>
              <a:t>5</a:t>
            </a:r>
            <a:r>
              <a:rPr lang="zh-CN" altLang="en-US" sz="2000" b="1" dirty="0" smtClean="0">
                <a:latin typeface="宋体" panose="02010600030101010101" pitchFamily="2" charset="-122"/>
                <a:sym typeface="宋体" panose="02010600030101010101" pitchFamily="2" charset="-122"/>
              </a:rPr>
              <a:t>、项目部周检和月自评价</a:t>
            </a:r>
            <a:endParaRPr lang="en-US" altLang="zh-CN" sz="2000" b="1" dirty="0" smtClean="0">
              <a:latin typeface="宋体" panose="02010600030101010101" pitchFamily="2" charset="-122"/>
              <a:sym typeface="宋体" panose="02010600030101010101" pitchFamily="2" charset="-122"/>
            </a:endParaRPr>
          </a:p>
          <a:p>
            <a:pPr lvl="1"/>
            <a:r>
              <a:rPr lang="en-US" altLang="zh-CN" sz="2000" b="1" dirty="0" smtClean="0">
                <a:latin typeface="宋体" panose="02010600030101010101" pitchFamily="2" charset="-122"/>
                <a:sym typeface="宋体" panose="02010600030101010101" pitchFamily="2" charset="-122"/>
              </a:rPr>
              <a:t>6</a:t>
            </a:r>
            <a:r>
              <a:rPr lang="zh-CN" altLang="en-US" sz="2000" b="1" dirty="0" smtClean="0">
                <a:latin typeface="宋体" panose="02010600030101010101" pitchFamily="2" charset="-122"/>
                <a:sym typeface="宋体" panose="02010600030101010101" pitchFamily="2" charset="-122"/>
              </a:rPr>
              <a:t>、第三方检查评价</a:t>
            </a:r>
            <a:endParaRPr lang="en-US" altLang="zh-CN" sz="2000" b="1" dirty="0" smtClean="0">
              <a:latin typeface="宋体" panose="02010600030101010101" pitchFamily="2" charset="-122"/>
              <a:sym typeface="宋体" panose="02010600030101010101" pitchFamily="2" charset="-122"/>
            </a:endParaRPr>
          </a:p>
          <a:p>
            <a:pPr lvl="1"/>
            <a:r>
              <a:rPr lang="en-US" altLang="zh-CN" sz="2000" b="1" dirty="0" smtClean="0">
                <a:latin typeface="宋体" panose="02010600030101010101" pitchFamily="2" charset="-122"/>
                <a:sym typeface="宋体" panose="02010600030101010101" pitchFamily="2" charset="-122"/>
              </a:rPr>
              <a:t>7</a:t>
            </a:r>
            <a:r>
              <a:rPr lang="zh-CN" altLang="en-US" sz="2000" b="1" dirty="0" smtClean="0">
                <a:latin typeface="宋体" panose="02010600030101010101" pitchFamily="2" charset="-122"/>
                <a:sym typeface="宋体" panose="02010600030101010101" pitchFamily="2" charset="-122"/>
              </a:rPr>
              <a:t>、工作亮点与改进创新</a:t>
            </a:r>
            <a:endParaRPr lang="en-US" altLang="zh-CN" sz="2000" b="1" dirty="0" smtClean="0">
              <a:latin typeface="宋体" panose="02010600030101010101" pitchFamily="2" charset="-122"/>
              <a:sym typeface="宋体" panose="02010600030101010101" pitchFamily="2" charset="-122"/>
            </a:endParaRPr>
          </a:p>
          <a:p>
            <a:pPr lvl="1"/>
            <a:r>
              <a:rPr lang="en-US" altLang="zh-CN" sz="2000" b="1" dirty="0" smtClean="0">
                <a:latin typeface="宋体" panose="02010600030101010101" pitchFamily="2" charset="-122"/>
                <a:sym typeface="宋体" panose="02010600030101010101" pitchFamily="2" charset="-122"/>
              </a:rPr>
              <a:t>8</a:t>
            </a:r>
            <a:r>
              <a:rPr lang="zh-CN" altLang="en-US" sz="2000" b="1" dirty="0" smtClean="0">
                <a:latin typeface="宋体" panose="02010600030101010101" pitchFamily="2" charset="-122"/>
                <a:sym typeface="宋体" panose="02010600030101010101" pitchFamily="2" charset="-122"/>
              </a:rPr>
              <a:t>、典型缺陷及整改情况</a:t>
            </a:r>
            <a:endParaRPr lang="en-US" altLang="zh-CN" sz="2000" b="1" dirty="0" smtClean="0">
              <a:latin typeface="宋体" panose="02010600030101010101" pitchFamily="2" charset="-122"/>
              <a:sym typeface="宋体" panose="02010600030101010101" pitchFamily="2" charset="-122"/>
            </a:endParaRPr>
          </a:p>
          <a:p>
            <a:pPr lvl="1"/>
            <a:r>
              <a:rPr lang="en-US" altLang="zh-CN" sz="2000" b="1" dirty="0" smtClean="0">
                <a:latin typeface="宋体" panose="02010600030101010101" pitchFamily="2" charset="-122"/>
                <a:sym typeface="宋体" panose="02010600030101010101" pitchFamily="2" charset="-122"/>
              </a:rPr>
              <a:t>9</a:t>
            </a:r>
            <a:r>
              <a:rPr lang="zh-CN" altLang="en-US" sz="2000" b="1" dirty="0" smtClean="0">
                <a:latin typeface="宋体" panose="02010600030101010101" pitchFamily="2" charset="-122"/>
                <a:sym typeface="宋体" panose="02010600030101010101" pitchFamily="2" charset="-122"/>
              </a:rPr>
              <a:t>、创优进展情况</a:t>
            </a:r>
            <a:endParaRPr lang="en-US" altLang="zh-CN" sz="2000" b="1" dirty="0" smtClean="0">
              <a:latin typeface="宋体" panose="02010600030101010101" pitchFamily="2" charset="-122"/>
              <a:sym typeface="宋体" panose="02010600030101010101" pitchFamily="2" charset="-122"/>
            </a:endParaRPr>
          </a:p>
          <a:p>
            <a:pPr lvl="1"/>
            <a:r>
              <a:rPr lang="en-US" altLang="zh-CN" sz="2000" b="1" dirty="0" smtClean="0">
                <a:latin typeface="宋体" panose="02010600030101010101" pitchFamily="2" charset="-122"/>
                <a:sym typeface="宋体" panose="02010600030101010101" pitchFamily="2" charset="-122"/>
              </a:rPr>
              <a:t>10</a:t>
            </a:r>
            <a:r>
              <a:rPr lang="zh-CN" altLang="en-US" sz="2000" b="1" dirty="0" smtClean="0">
                <a:latin typeface="宋体" panose="02010600030101010101" pitchFamily="2" charset="-122"/>
                <a:sym typeface="宋体" panose="02010600030101010101" pitchFamily="2" charset="-122"/>
              </a:rPr>
              <a:t>、需要项目公司协调解决的问题</a:t>
            </a:r>
            <a:endParaRPr lang="zh-CN" altLang="en-US" sz="2000" b="1" dirty="0" smtClean="0">
              <a:latin typeface="宋体" panose="02010600030101010101" pitchFamily="2" charset="-122"/>
              <a:sym typeface="宋体" panose="02010600030101010101" pitchFamily="2" charset="-122"/>
            </a:endParaRPr>
          </a:p>
          <a:p>
            <a:endParaRPr lang="zh-CN" altLang="en-US" b="1" dirty="0" smtClean="0">
              <a:solidFill>
                <a:srgbClr val="0066FF"/>
              </a:solidFill>
              <a:latin typeface="楷体" panose="02010609060101010101" pitchFamily="49" charset="-122"/>
              <a:sym typeface="宋体" panose="02010600030101010101" pitchFamily="2" charset="-122"/>
            </a:endParaRPr>
          </a:p>
          <a:p>
            <a:endParaRPr lang="zh-CN" altLang="en-US" sz="3000" b="1" dirty="0" smtClean="0"/>
          </a:p>
          <a:p>
            <a:endParaRPr lang="zh-CN" altLang="en-US" b="1" dirty="0" smtClean="0"/>
          </a:p>
          <a:p>
            <a:endParaRPr lang="zh-CN" altLang="en-US" dirty="0" smtClean="0"/>
          </a:p>
        </p:txBody>
      </p:sp>
      <p:sp>
        <p:nvSpPr>
          <p:cNvPr id="3076" name="Rectangle 5"/>
          <p:cNvSpPr>
            <a:spLocks noChangeArrowheads="1"/>
          </p:cNvSpPr>
          <p:nvPr/>
        </p:nvSpPr>
        <p:spPr bwMode="auto">
          <a:xfrm>
            <a:off x="914400" y="1447800"/>
            <a:ext cx="7400925" cy="685800"/>
          </a:xfrm>
          <a:prstGeom prst="rect">
            <a:avLst/>
          </a:prstGeom>
          <a:gradFill rotWithShape="0">
            <a:gsLst>
              <a:gs pos="0">
                <a:srgbClr val="33CCFF">
                  <a:alpha val="39998"/>
                </a:srgbClr>
              </a:gs>
              <a:gs pos="100000">
                <a:srgbClr val="FFFFFF">
                  <a:alpha val="89998"/>
                </a:srgbClr>
              </a:gs>
            </a:gsLst>
            <a:lin ang="2700000" scaled="1"/>
          </a:gradFill>
          <a:ln w="9525">
            <a:miter lim="800000"/>
          </a:ln>
          <a:scene3d>
            <a:camera prst="legacyObliqueTopRight"/>
            <a:lightRig rig="legacyFlat4" dir="b"/>
          </a:scene3d>
          <a:sp3d extrusionH="100000" prstMaterial="legacyMatte">
            <a:bevelT w="13500" h="13500" prst="angle"/>
            <a:bevelB w="13500" h="13500" prst="angle"/>
            <a:extrusionClr>
              <a:srgbClr val="66CCFF"/>
            </a:extrusionClr>
          </a:sp3d>
        </p:spPr>
        <p:txBody>
          <a:bodyPr wrap="none" anchor="ctr">
            <a:flatTx/>
          </a:bodyPr>
          <a:lstStyle/>
          <a:p>
            <a:endParaRPr lang="zh-CN" altLang="en-US" sz="1600"/>
          </a:p>
        </p:txBody>
      </p:sp>
      <p:sp>
        <p:nvSpPr>
          <p:cNvPr id="3077" name="Rectangle 9"/>
          <p:cNvSpPr>
            <a:spLocks noChangeArrowheads="1"/>
          </p:cNvSpPr>
          <p:nvPr/>
        </p:nvSpPr>
        <p:spPr bwMode="auto">
          <a:xfrm>
            <a:off x="914400" y="5867400"/>
            <a:ext cx="7412038" cy="571500"/>
          </a:xfrm>
          <a:prstGeom prst="rect">
            <a:avLst/>
          </a:prstGeom>
          <a:gradFill rotWithShape="0">
            <a:gsLst>
              <a:gs pos="0">
                <a:srgbClr val="33CCFF">
                  <a:alpha val="39998"/>
                </a:srgbClr>
              </a:gs>
              <a:gs pos="100000">
                <a:srgbClr val="FFFFFF">
                  <a:alpha val="89998"/>
                </a:srgbClr>
              </a:gs>
            </a:gsLst>
            <a:lin ang="2700000" scaled="1"/>
          </a:gradFill>
          <a:ln w="9525">
            <a:miter lim="800000"/>
          </a:ln>
          <a:scene3d>
            <a:camera prst="legacyObliqueTopRight"/>
            <a:lightRig rig="legacyFlat4" dir="b"/>
          </a:scene3d>
          <a:sp3d extrusionH="100000" prstMaterial="legacyMatte">
            <a:bevelT w="13500" h="13500" prst="angle"/>
            <a:bevelB w="13500" h="13500" prst="angle"/>
            <a:extrusionClr>
              <a:srgbClr val="66CCFF"/>
            </a:extrusionClr>
          </a:sp3d>
        </p:spPr>
        <p:txBody>
          <a:bodyPr wrap="none" anchor="ctr">
            <a:flatTx/>
          </a:bodyPr>
          <a:lstStyle/>
          <a:p>
            <a:endParaRPr lang="zh-CN" altLang="en-US" sz="1600"/>
          </a:p>
        </p:txBody>
      </p:sp>
      <p:sp>
        <p:nvSpPr>
          <p:cNvPr id="3078" name="AutoShape 17"/>
          <p:cNvSpPr>
            <a:spLocks noChangeArrowheads="1"/>
          </p:cNvSpPr>
          <p:nvPr/>
        </p:nvSpPr>
        <p:spPr bwMode="auto">
          <a:xfrm>
            <a:off x="990600" y="5943600"/>
            <a:ext cx="1168400" cy="482600"/>
          </a:xfrm>
          <a:prstGeom prst="bevel">
            <a:avLst>
              <a:gd name="adj" fmla="val 12500"/>
            </a:avLst>
          </a:prstGeom>
          <a:gradFill rotWithShape="1">
            <a:gsLst>
              <a:gs pos="0">
                <a:srgbClr val="33CCFF"/>
              </a:gs>
              <a:gs pos="100000">
                <a:srgbClr val="175E75"/>
              </a:gs>
            </a:gsLst>
            <a:lin ang="5400000" scaled="1"/>
          </a:gradFill>
          <a:ln w="9525">
            <a:noFill/>
            <a:miter lim="800000"/>
          </a:ln>
        </p:spPr>
        <p:txBody>
          <a:bodyPr wrap="none" anchor="ctr"/>
          <a:lstStyle/>
          <a:p>
            <a:pPr algn="ctr" latinLnBrk="1"/>
            <a:r>
              <a:rPr kumimoji="1" lang="ko-KR" altLang="en-US" sz="2400" b="1" dirty="0">
                <a:solidFill>
                  <a:srgbClr val="FFFF00"/>
                </a:solidFill>
                <a:latin typeface="楷体" panose="02010609060101010101" pitchFamily="49" charset="-122"/>
                <a:ea typeface="HY헤드라인M"/>
                <a:cs typeface="HY헤드라인M"/>
              </a:rPr>
              <a:t> </a:t>
            </a:r>
            <a:r>
              <a:rPr kumimoji="1" lang="zh-CN" altLang="en-US" sz="2400" b="1" dirty="0">
                <a:solidFill>
                  <a:srgbClr val="FFFF00"/>
                </a:solidFill>
                <a:latin typeface="楷体" panose="02010609060101010101" pitchFamily="49" charset="-122"/>
                <a:ea typeface="HY헤드라인M"/>
                <a:cs typeface="HY헤드라인M"/>
              </a:rPr>
              <a:t>二</a:t>
            </a:r>
            <a:endParaRPr kumimoji="1" lang="ko-KR" altLang="en-US" sz="2400" b="1" dirty="0">
              <a:solidFill>
                <a:srgbClr val="FFFF00"/>
              </a:solidFill>
              <a:latin typeface="楷体" panose="02010609060101010101" pitchFamily="49" charset="-122"/>
              <a:ea typeface="HY헤드라인M"/>
              <a:cs typeface="HY헤드라인M"/>
            </a:endParaRPr>
          </a:p>
        </p:txBody>
      </p:sp>
      <p:sp>
        <p:nvSpPr>
          <p:cNvPr id="3079" name="Line 21"/>
          <p:cNvSpPr>
            <a:spLocks noChangeShapeType="1"/>
          </p:cNvSpPr>
          <p:nvPr/>
        </p:nvSpPr>
        <p:spPr bwMode="auto">
          <a:xfrm>
            <a:off x="554038" y="2098675"/>
            <a:ext cx="0" cy="3744913"/>
          </a:xfrm>
          <a:prstGeom prst="line">
            <a:avLst/>
          </a:prstGeom>
          <a:noFill/>
          <a:ln w="9525">
            <a:solidFill>
              <a:srgbClr val="FFFFFF"/>
            </a:solidFill>
            <a:round/>
          </a:ln>
        </p:spPr>
        <p:txBody>
          <a:bodyPr wrap="none" anchor="ctr"/>
          <a:lstStyle/>
          <a:p>
            <a:endParaRPr lang="zh-CN" altLang="en-US"/>
          </a:p>
        </p:txBody>
      </p:sp>
      <p:sp>
        <p:nvSpPr>
          <p:cNvPr id="42" name="AutoShape 22"/>
          <p:cNvSpPr>
            <a:spLocks noChangeArrowheads="1"/>
          </p:cNvSpPr>
          <p:nvPr/>
        </p:nvSpPr>
        <p:spPr bwMode="auto">
          <a:xfrm>
            <a:off x="914400" y="1600200"/>
            <a:ext cx="1168400" cy="482600"/>
          </a:xfrm>
          <a:prstGeom prst="bevel">
            <a:avLst>
              <a:gd name="adj" fmla="val 12500"/>
            </a:avLst>
          </a:prstGeom>
          <a:gradFill rotWithShape="1">
            <a:gsLst>
              <a:gs pos="0">
                <a:srgbClr val="33CCFF"/>
              </a:gs>
              <a:gs pos="100000">
                <a:srgbClr val="33CCFF">
                  <a:gamma/>
                  <a:shade val="45882"/>
                  <a:invGamma/>
                </a:srgbClr>
              </a:gs>
            </a:gsLst>
            <a:lin ang="5400000" scaled="1"/>
          </a:gradFill>
          <a:ln>
            <a:noFill/>
          </a:ln>
          <a:effectLst/>
        </p:spPr>
        <p:txBody>
          <a:bodyPr wrap="none" anchor="ctr"/>
          <a:lstStyle/>
          <a:p>
            <a:pPr algn="ctr" latinLnBrk="1">
              <a:defRPr/>
            </a:pPr>
            <a:r>
              <a:rPr kumimoji="1" lang="ko-KR" altLang="en-US" sz="2400" b="1" dirty="0">
                <a:latin typeface="楷体" panose="02010609060101010101" pitchFamily="49" charset="-122"/>
                <a:ea typeface="+mn-ea"/>
              </a:rPr>
              <a:t> </a:t>
            </a:r>
            <a:r>
              <a:rPr kumimoji="1" lang="zh-CN" altLang="en-US" sz="2400" b="1" dirty="0">
                <a:solidFill>
                  <a:srgbClr val="FFFF00"/>
                </a:solidFill>
                <a:latin typeface="楷体" panose="02010609060101010101" pitchFamily="49" charset="-122"/>
              </a:rPr>
              <a:t>一</a:t>
            </a:r>
            <a:endParaRPr kumimoji="1" lang="ko-KR" altLang="en-US" sz="2400" b="1" dirty="0">
              <a:solidFill>
                <a:srgbClr val="FFFF00"/>
              </a:solidFill>
              <a:latin typeface="楷体" panose="02010609060101010101" pitchFamily="49" charset="-122"/>
              <a:ea typeface="+mn-ea"/>
            </a:endParaRPr>
          </a:p>
        </p:txBody>
      </p:sp>
      <p:sp>
        <p:nvSpPr>
          <p:cNvPr id="43" name="Rectangle 23"/>
          <p:cNvSpPr>
            <a:spLocks noChangeArrowheads="1"/>
          </p:cNvSpPr>
          <p:nvPr/>
        </p:nvSpPr>
        <p:spPr bwMode="auto">
          <a:xfrm>
            <a:off x="2133600" y="1447800"/>
            <a:ext cx="4954588" cy="609600"/>
          </a:xfrm>
          <a:prstGeom prst="rect">
            <a:avLst/>
          </a:prstGeom>
          <a:noFill/>
          <a:ln>
            <a:noFill/>
          </a:ln>
          <a:effectLst>
            <a:outerShdw dist="17961" dir="13500000" algn="ctr" rotWithShape="0">
              <a:schemeClr val="bg1"/>
            </a:outerShdw>
          </a:effectLst>
        </p:spPr>
        <p:txBody>
          <a:bodyPr wrap="none" anchor="ctr"/>
          <a:lstStyle/>
          <a:p>
            <a:pPr>
              <a:defRPr/>
            </a:pPr>
            <a:r>
              <a:rPr lang="zh-CN" altLang="en-US" sz="2800" b="1" dirty="0">
                <a:latin typeface="楷体" panose="02010609060101010101" pitchFamily="49" charset="-122"/>
              </a:rPr>
              <a:t>本月安全管理工作总结</a:t>
            </a:r>
            <a:endParaRPr lang="zh-CN" altLang="en-US" sz="2800" b="1" dirty="0">
              <a:latin typeface="楷体" panose="02010609060101010101" pitchFamily="49" charset="-122"/>
            </a:endParaRPr>
          </a:p>
        </p:txBody>
      </p:sp>
      <p:sp>
        <p:nvSpPr>
          <p:cNvPr id="45" name="Rectangle 27"/>
          <p:cNvSpPr>
            <a:spLocks noChangeArrowheads="1"/>
          </p:cNvSpPr>
          <p:nvPr/>
        </p:nvSpPr>
        <p:spPr bwMode="auto">
          <a:xfrm>
            <a:off x="2286000" y="5791200"/>
            <a:ext cx="4814888" cy="685800"/>
          </a:xfrm>
          <a:prstGeom prst="rect">
            <a:avLst/>
          </a:prstGeom>
          <a:noFill/>
          <a:ln>
            <a:noFill/>
          </a:ln>
          <a:effectLst>
            <a:outerShdw dist="17961" dir="13500000" algn="ctr" rotWithShape="0">
              <a:schemeClr val="bg1"/>
            </a:outerShdw>
          </a:effectLst>
        </p:spPr>
        <p:txBody>
          <a:bodyPr wrap="none" anchor="ctr"/>
          <a:lstStyle/>
          <a:p>
            <a:pPr latinLnBrk="1">
              <a:defRPr/>
            </a:pPr>
            <a:r>
              <a:rPr lang="zh-CN" altLang="en-US" sz="2800" b="1" dirty="0"/>
              <a:t>下月安全管理工作计划</a:t>
            </a:r>
            <a:endParaRPr lang="ko-KR" altLang="en-US" sz="2800" b="1" dirty="0">
              <a:latin typeface="楷体" panose="02010609060101010101" pitchFamily="49" charset="-122"/>
            </a:endParaRPr>
          </a:p>
        </p:txBody>
      </p:sp>
      <p:sp>
        <p:nvSpPr>
          <p:cNvPr id="46" name="Rectangle 28"/>
          <p:cNvSpPr>
            <a:spLocks noChangeArrowheads="1"/>
          </p:cNvSpPr>
          <p:nvPr/>
        </p:nvSpPr>
        <p:spPr bwMode="auto">
          <a:xfrm>
            <a:off x="2438400" y="5867400"/>
            <a:ext cx="4543425" cy="685800"/>
          </a:xfrm>
          <a:prstGeom prst="rect">
            <a:avLst/>
          </a:prstGeom>
          <a:noFill/>
          <a:ln w="9525">
            <a:noFill/>
            <a:miter lim="800000"/>
          </a:ln>
          <a:effectLst>
            <a:outerShdw dist="17961" dir="13500000" algn="ctr" rotWithShape="0">
              <a:schemeClr val="bg1"/>
            </a:outerShdw>
          </a:effectLst>
        </p:spPr>
        <p:txBody>
          <a:bodyPr wrap="none" anchor="ctr"/>
          <a:lstStyle/>
          <a:p>
            <a:pPr>
              <a:defRPr/>
            </a:pPr>
            <a:endParaRPr lang="zh-CN" altLang="en-US" sz="2800" b="1" dirty="0">
              <a:latin typeface="楷体" panose="02010609060101010101" pitchFamily="49"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5"/>
          <p:cNvSpPr/>
          <p:nvPr/>
        </p:nvSpPr>
        <p:spPr bwMode="auto">
          <a:xfrm>
            <a:off x="428625" y="714375"/>
            <a:ext cx="4000500" cy="428625"/>
          </a:xfrm>
          <a:prstGeom prst="homePlat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本月安全管理工作总结</a:t>
            </a:r>
            <a:endParaRPr lang="zh-CN" altLang="en-US" sz="2000" b="1" dirty="0">
              <a:latin typeface="+mn-ea"/>
              <a:ea typeface="+mn-ea"/>
            </a:endParaRPr>
          </a:p>
        </p:txBody>
      </p:sp>
      <p:sp>
        <p:nvSpPr>
          <p:cNvPr id="8" name="燕尾形 7"/>
          <p:cNvSpPr/>
          <p:nvPr/>
        </p:nvSpPr>
        <p:spPr bwMode="auto">
          <a:xfrm>
            <a:off x="4286250" y="714375"/>
            <a:ext cx="4357688" cy="428625"/>
          </a:xfrm>
          <a:prstGeom prst="chevron">
            <a:avLst/>
          </a:prstGeom>
          <a:solidFill>
            <a:srgbClr val="66CCFF"/>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（一）在施项目概况</a:t>
            </a:r>
            <a:endParaRPr lang="zh-CN" altLang="en-US" sz="2000" dirty="0">
              <a:latin typeface="+mn-ea"/>
              <a:ea typeface="+mn-ea"/>
            </a:endParaRPr>
          </a:p>
        </p:txBody>
      </p:sp>
      <p:graphicFrame>
        <p:nvGraphicFramePr>
          <p:cNvPr id="9" name="表格 8"/>
          <p:cNvGraphicFramePr>
            <a:graphicFrameLocks noGrp="1"/>
          </p:cNvGraphicFramePr>
          <p:nvPr/>
        </p:nvGraphicFramePr>
        <p:xfrm>
          <a:off x="381000" y="1905000"/>
          <a:ext cx="8405813" cy="3068638"/>
        </p:xfrm>
        <a:graphic>
          <a:graphicData uri="http://schemas.openxmlformats.org/drawingml/2006/table">
            <a:tbl>
              <a:tblPr/>
              <a:tblGrid>
                <a:gridCol w="569913"/>
                <a:gridCol w="1177925"/>
                <a:gridCol w="1098550"/>
                <a:gridCol w="1095375"/>
                <a:gridCol w="719137"/>
                <a:gridCol w="887413"/>
                <a:gridCol w="760412"/>
                <a:gridCol w="1047750"/>
                <a:gridCol w="1049338"/>
              </a:tblGrid>
              <a:tr h="76676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序号</a:t>
                      </a:r>
                      <a:endParaRPr kumimoji="0" 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项目名称</a:t>
                      </a:r>
                      <a:endParaRPr kumimoji="0" 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工程地点</a:t>
                      </a:r>
                      <a:endParaRPr kumimoji="0" 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项目经理</a:t>
                      </a:r>
                      <a:r>
                        <a:rPr kumimoji="0" lang="en-US" alt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r>
                        <a:rPr kumimoji="0" lang="zh-CN" altLang="en-US"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安全总监</a:t>
                      </a:r>
                      <a:endParaRPr kumimoji="0" 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建筑</a:t>
                      </a:r>
                      <a:endParaRPr kumimoji="0" 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pPr>
                      <a:r>
                        <a:rPr kumimoji="0" 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面积</a:t>
                      </a:r>
                      <a:endParaRPr kumimoji="0" lang="en-US" alt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（万</a:t>
                      </a:r>
                      <a:r>
                        <a:rPr kumimoji="0" lang="en-US" alt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m2</a:t>
                      </a:r>
                      <a:r>
                        <a:rPr kumimoji="0" lang="zh-CN" altLang="en-US"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endParaRPr kumimoji="0" 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施工阶段</a:t>
                      </a:r>
                      <a:endParaRPr kumimoji="0" 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在施</a:t>
                      </a: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面积</a:t>
                      </a: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（万</a:t>
                      </a:r>
                      <a:r>
                        <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m2</a:t>
                      </a:r>
                      <a:r>
                        <a:rPr kumimoji="0" lang="zh-CN" altLang="en-US"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endParaRPr kumimoji="0" lang="zh-CN" altLang="en-US"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开工日期</a:t>
                      </a:r>
                      <a:endParaRPr kumimoji="0" 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竣工日期</a:t>
                      </a:r>
                      <a:endParaRPr kumimoji="0" 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037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a:t>
                      </a: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**省**市</a:t>
                      </a:r>
                      <a:endParaRPr kumimoji="0" lang="en-US"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altLang="en-US"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实际在岗</a:t>
                      </a:r>
                      <a:endParaRPr kumimoji="0" lang="zh-CN" altLang="en-US"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1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2015.4.23</a:t>
                      </a: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2017.5.27</a:t>
                      </a: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0375">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0375">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0375">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0375">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zh-CN"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endParaRPr kumimoji="0" lang="en-US" altLang="zh-CN" sz="12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txBody>
                  <a:tcPr marL="68580" marR="68580" marT="0" marB="0" anchor="ctr" anchorCtr="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5"/>
          <p:cNvSpPr/>
          <p:nvPr/>
        </p:nvSpPr>
        <p:spPr bwMode="auto">
          <a:xfrm>
            <a:off x="428625" y="714375"/>
            <a:ext cx="4000500" cy="428625"/>
          </a:xfrm>
          <a:prstGeom prst="homePlat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本月安全管理工作总结</a:t>
            </a:r>
            <a:endParaRPr lang="zh-CN" altLang="en-US" sz="2000" b="1" dirty="0">
              <a:latin typeface="+mn-ea"/>
              <a:ea typeface="+mn-ea"/>
            </a:endParaRPr>
          </a:p>
        </p:txBody>
      </p:sp>
      <p:sp>
        <p:nvSpPr>
          <p:cNvPr id="8" name="燕尾形 7"/>
          <p:cNvSpPr/>
          <p:nvPr/>
        </p:nvSpPr>
        <p:spPr bwMode="auto">
          <a:xfrm>
            <a:off x="4286250" y="714375"/>
            <a:ext cx="4357688" cy="428625"/>
          </a:xfrm>
          <a:prstGeom prst="chevron">
            <a:avLst/>
          </a:prstGeom>
          <a:solidFill>
            <a:srgbClr val="66CCFF"/>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（二）安全体系建设情况</a:t>
            </a:r>
            <a:endParaRPr lang="zh-CN" altLang="en-US" sz="2000" dirty="0">
              <a:latin typeface="+mn-ea"/>
              <a:ea typeface="+mn-ea"/>
            </a:endParaRPr>
          </a:p>
        </p:txBody>
      </p:sp>
      <p:graphicFrame>
        <p:nvGraphicFramePr>
          <p:cNvPr id="7" name="表格 6"/>
          <p:cNvGraphicFramePr>
            <a:graphicFrameLocks noGrp="1"/>
          </p:cNvGraphicFramePr>
          <p:nvPr/>
        </p:nvGraphicFramePr>
        <p:xfrm>
          <a:off x="304800" y="1676400"/>
          <a:ext cx="8645449" cy="3703275"/>
        </p:xfrm>
        <a:graphic>
          <a:graphicData uri="http://schemas.openxmlformats.org/drawingml/2006/table">
            <a:tbl>
              <a:tblPr/>
              <a:tblGrid>
                <a:gridCol w="410087"/>
                <a:gridCol w="1811781"/>
                <a:gridCol w="1482366"/>
                <a:gridCol w="988243"/>
                <a:gridCol w="988243"/>
                <a:gridCol w="988243"/>
                <a:gridCol w="988243"/>
                <a:gridCol w="988243"/>
              </a:tblGrid>
              <a:tr h="665774">
                <a:tc>
                  <a:txBody>
                    <a:bodyPr/>
                    <a:lstStyle/>
                    <a:p>
                      <a:pPr algn="ctr">
                        <a:lnSpc>
                          <a:spcPct val="150000"/>
                        </a:lnSpc>
                        <a:spcAft>
                          <a:spcPts val="0"/>
                        </a:spcAft>
                      </a:pPr>
                      <a:r>
                        <a:rPr lang="zh-CN" sz="1400" b="1" kern="100" dirty="0">
                          <a:solidFill>
                            <a:schemeClr val="tx1"/>
                          </a:solidFill>
                          <a:latin typeface="+mn-ea"/>
                          <a:ea typeface="+mn-ea"/>
                          <a:cs typeface="Times New Roman" panose="02020603050405020304"/>
                        </a:rPr>
                        <a:t>序号</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400" b="1" kern="100" dirty="0">
                          <a:solidFill>
                            <a:schemeClr val="tx1"/>
                          </a:solidFill>
                          <a:latin typeface="+mn-ea"/>
                          <a:ea typeface="+mn-ea"/>
                          <a:cs typeface="Times New Roman" panose="02020603050405020304"/>
                        </a:rPr>
                        <a:t>项目名称</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400" b="1" kern="100" dirty="0">
                          <a:solidFill>
                            <a:schemeClr val="tx1"/>
                          </a:solidFill>
                          <a:latin typeface="+mn-ea"/>
                          <a:ea typeface="+mn-ea"/>
                          <a:cs typeface="Times New Roman" panose="02020603050405020304"/>
                        </a:rPr>
                        <a:t>是否设置</a:t>
                      </a:r>
                      <a:r>
                        <a:rPr lang="zh-CN" sz="1400" b="1" kern="100" dirty="0" smtClean="0">
                          <a:solidFill>
                            <a:schemeClr val="tx1"/>
                          </a:solidFill>
                          <a:latin typeface="+mn-ea"/>
                          <a:ea typeface="+mn-ea"/>
                          <a:cs typeface="Times New Roman" panose="02020603050405020304"/>
                        </a:rPr>
                        <a:t>专职</a:t>
                      </a:r>
                      <a:endParaRPr lang="en-US" altLang="zh-CN" sz="1400" b="1" kern="100" dirty="0" smtClean="0">
                        <a:solidFill>
                          <a:schemeClr val="tx1"/>
                        </a:solidFill>
                        <a:latin typeface="+mn-ea"/>
                        <a:ea typeface="+mn-ea"/>
                        <a:cs typeface="Times New Roman" panose="02020603050405020304"/>
                      </a:endParaRPr>
                    </a:p>
                    <a:p>
                      <a:pPr algn="ctr">
                        <a:lnSpc>
                          <a:spcPct val="150000"/>
                        </a:lnSpc>
                        <a:spcAft>
                          <a:spcPts val="0"/>
                        </a:spcAft>
                      </a:pPr>
                      <a:r>
                        <a:rPr lang="zh-CN" altLang="en-US" sz="1400" b="1" kern="100" dirty="0" smtClean="0">
                          <a:solidFill>
                            <a:schemeClr val="tx1"/>
                          </a:solidFill>
                          <a:latin typeface="+mn-ea"/>
                          <a:ea typeface="+mn-ea"/>
                          <a:cs typeface="Times New Roman" panose="02020603050405020304"/>
                        </a:rPr>
                        <a:t>安全</a:t>
                      </a:r>
                      <a:r>
                        <a:rPr lang="zh-CN" sz="1400" b="1" kern="100" dirty="0" smtClean="0">
                          <a:solidFill>
                            <a:schemeClr val="tx1"/>
                          </a:solidFill>
                          <a:latin typeface="+mn-ea"/>
                          <a:ea typeface="+mn-ea"/>
                          <a:cs typeface="Times New Roman" panose="02020603050405020304"/>
                        </a:rPr>
                        <a:t>总监</a:t>
                      </a:r>
                      <a:endParaRPr lang="en-US" altLang="zh-CN" sz="1400" b="1" kern="100" dirty="0" smtClean="0">
                        <a:solidFill>
                          <a:schemeClr val="tx1"/>
                        </a:solidFill>
                        <a:latin typeface="+mn-ea"/>
                        <a:ea typeface="+mn-ea"/>
                        <a:cs typeface="Times New Roman" panose="02020603050405020304"/>
                      </a:endParaRPr>
                    </a:p>
                    <a:p>
                      <a:pPr algn="ctr">
                        <a:lnSpc>
                          <a:spcPct val="150000"/>
                        </a:lnSpc>
                        <a:spcAft>
                          <a:spcPts val="0"/>
                        </a:spcAft>
                      </a:pPr>
                      <a:r>
                        <a:rPr lang="zh-CN" altLang="en-US" sz="1400" b="1" kern="100" dirty="0" smtClean="0">
                          <a:solidFill>
                            <a:schemeClr val="tx1"/>
                          </a:solidFill>
                          <a:latin typeface="+mn-ea"/>
                          <a:ea typeface="+mn-ea"/>
                          <a:cs typeface="Times New Roman" panose="02020603050405020304"/>
                        </a:rPr>
                        <a:t>（以公司下发红头任命文件为准）</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400" b="1" kern="100" dirty="0">
                          <a:solidFill>
                            <a:schemeClr val="tx1"/>
                          </a:solidFill>
                          <a:latin typeface="+mn-ea"/>
                          <a:ea typeface="+mn-ea"/>
                          <a:cs typeface="Times New Roman" panose="02020603050405020304"/>
                        </a:rPr>
                        <a:t>应配</a:t>
                      </a:r>
                      <a:r>
                        <a:rPr lang="zh-CN" sz="1400" b="1" kern="100" dirty="0" smtClean="0">
                          <a:solidFill>
                            <a:schemeClr val="tx1"/>
                          </a:solidFill>
                          <a:latin typeface="+mn-ea"/>
                          <a:ea typeface="+mn-ea"/>
                          <a:cs typeface="Times New Roman" panose="02020603050405020304"/>
                        </a:rPr>
                        <a:t>专职</a:t>
                      </a:r>
                      <a:r>
                        <a:rPr lang="zh-CN" altLang="en-US" sz="1400" b="1" kern="100" dirty="0" smtClean="0">
                          <a:solidFill>
                            <a:schemeClr val="tx1"/>
                          </a:solidFill>
                          <a:latin typeface="+mn-ea"/>
                          <a:ea typeface="+mn-ea"/>
                          <a:cs typeface="Times New Roman" panose="02020603050405020304"/>
                        </a:rPr>
                        <a:t>安全</a:t>
                      </a:r>
                      <a:r>
                        <a:rPr lang="zh-CN" sz="1400" b="1" kern="100" dirty="0" smtClean="0">
                          <a:solidFill>
                            <a:schemeClr val="tx1"/>
                          </a:solidFill>
                          <a:latin typeface="+mn-ea"/>
                          <a:ea typeface="+mn-ea"/>
                          <a:cs typeface="Times New Roman" panose="02020603050405020304"/>
                        </a:rPr>
                        <a:t>员</a:t>
                      </a:r>
                      <a:r>
                        <a:rPr lang="zh-CN" altLang="en-US" sz="1400" b="1" kern="100" dirty="0" smtClean="0">
                          <a:solidFill>
                            <a:schemeClr val="tx1"/>
                          </a:solidFill>
                          <a:latin typeface="+mn-ea"/>
                          <a:ea typeface="+mn-ea"/>
                          <a:cs typeface="Times New Roman" panose="02020603050405020304"/>
                        </a:rPr>
                        <a:t>总数</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400" b="1" kern="100" dirty="0">
                          <a:solidFill>
                            <a:schemeClr val="tx1"/>
                          </a:solidFill>
                          <a:latin typeface="+mn-ea"/>
                          <a:ea typeface="+mn-ea"/>
                          <a:cs typeface="Times New Roman" panose="02020603050405020304"/>
                        </a:rPr>
                        <a:t>实配</a:t>
                      </a:r>
                      <a:r>
                        <a:rPr lang="zh-CN" sz="1400" b="1" kern="100" dirty="0" smtClean="0">
                          <a:solidFill>
                            <a:schemeClr val="tx1"/>
                          </a:solidFill>
                          <a:latin typeface="+mn-ea"/>
                          <a:ea typeface="+mn-ea"/>
                          <a:cs typeface="Times New Roman" panose="02020603050405020304"/>
                        </a:rPr>
                        <a:t>专职</a:t>
                      </a:r>
                      <a:r>
                        <a:rPr lang="zh-CN" altLang="en-US" sz="1400" b="1" kern="100" dirty="0" smtClean="0">
                          <a:solidFill>
                            <a:schemeClr val="tx1"/>
                          </a:solidFill>
                          <a:latin typeface="+mn-ea"/>
                          <a:ea typeface="+mn-ea"/>
                          <a:cs typeface="Times New Roman" panose="02020603050405020304"/>
                        </a:rPr>
                        <a:t>安全</a:t>
                      </a:r>
                      <a:r>
                        <a:rPr lang="zh-CN" sz="1400" b="1" kern="100" dirty="0" smtClean="0">
                          <a:solidFill>
                            <a:schemeClr val="tx1"/>
                          </a:solidFill>
                          <a:latin typeface="+mn-ea"/>
                          <a:ea typeface="+mn-ea"/>
                          <a:cs typeface="Times New Roman" panose="02020603050405020304"/>
                        </a:rPr>
                        <a:t>员</a:t>
                      </a:r>
                      <a:r>
                        <a:rPr lang="zh-CN" altLang="en-US" sz="1400" b="1" kern="100" dirty="0" smtClean="0">
                          <a:solidFill>
                            <a:schemeClr val="tx1"/>
                          </a:solidFill>
                          <a:latin typeface="+mn-ea"/>
                          <a:ea typeface="+mn-ea"/>
                          <a:cs typeface="Times New Roman" panose="02020603050405020304"/>
                        </a:rPr>
                        <a:t>总数</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400" b="1" kern="100" dirty="0">
                          <a:solidFill>
                            <a:schemeClr val="tx1"/>
                          </a:solidFill>
                          <a:latin typeface="+mn-ea"/>
                          <a:ea typeface="+mn-ea"/>
                          <a:cs typeface="Times New Roman" panose="02020603050405020304"/>
                        </a:rPr>
                        <a:t>持</a:t>
                      </a:r>
                      <a:r>
                        <a:rPr lang="zh-CN" sz="1400" b="1" kern="100" dirty="0" smtClean="0">
                          <a:solidFill>
                            <a:schemeClr val="tx1"/>
                          </a:solidFill>
                          <a:latin typeface="+mn-ea"/>
                          <a:ea typeface="+mn-ea"/>
                          <a:cs typeface="Times New Roman" panose="02020603050405020304"/>
                        </a:rPr>
                        <a:t>证人员</a:t>
                      </a:r>
                      <a:r>
                        <a:rPr lang="zh-CN" altLang="en-US" sz="1400" b="1" kern="100" dirty="0" smtClean="0">
                          <a:solidFill>
                            <a:schemeClr val="tx1"/>
                          </a:solidFill>
                          <a:latin typeface="+mn-ea"/>
                          <a:ea typeface="+mn-ea"/>
                          <a:cs typeface="Times New Roman" panose="02020603050405020304"/>
                        </a:rPr>
                        <a:t>总数</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400" b="1" kern="100" dirty="0">
                          <a:solidFill>
                            <a:schemeClr val="tx1"/>
                          </a:solidFill>
                          <a:latin typeface="+mn-ea"/>
                          <a:ea typeface="+mn-ea"/>
                          <a:cs typeface="Times New Roman" panose="02020603050405020304"/>
                        </a:rPr>
                        <a:t>实际缺少人数</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400" b="1" kern="100" dirty="0">
                          <a:solidFill>
                            <a:schemeClr val="tx1"/>
                          </a:solidFill>
                          <a:latin typeface="+mn-ea"/>
                          <a:ea typeface="+mn-ea"/>
                          <a:cs typeface="Times New Roman" panose="02020603050405020304"/>
                        </a:rPr>
                        <a:t>是否</a:t>
                      </a:r>
                      <a:r>
                        <a:rPr lang="zh-CN" sz="1400" b="1" kern="100" dirty="0" smtClean="0">
                          <a:solidFill>
                            <a:schemeClr val="tx1"/>
                          </a:solidFill>
                          <a:latin typeface="+mn-ea"/>
                          <a:ea typeface="+mn-ea"/>
                          <a:cs typeface="Times New Roman" panose="02020603050405020304"/>
                        </a:rPr>
                        <a:t>满足</a:t>
                      </a:r>
                      <a:r>
                        <a:rPr lang="zh-CN" altLang="en-US" sz="1400" b="1" kern="100" dirty="0" smtClean="0">
                          <a:solidFill>
                            <a:schemeClr val="tx1"/>
                          </a:solidFill>
                          <a:latin typeface="+mn-ea"/>
                          <a:ea typeface="+mn-ea"/>
                          <a:cs typeface="Times New Roman" panose="02020603050405020304"/>
                        </a:rPr>
                        <a:t>局检查要求</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4623">
                <a:tc>
                  <a:txBody>
                    <a:bodyPr/>
                    <a:lstStyle/>
                    <a:p>
                      <a:pPr algn="ctr">
                        <a:lnSpc>
                          <a:spcPct val="150000"/>
                        </a:lnSpc>
                        <a:spcAft>
                          <a:spcPts val="0"/>
                        </a:spcAft>
                      </a:pPr>
                      <a:r>
                        <a:rPr lang="en-US" sz="1400" b="1" kern="100" dirty="0">
                          <a:solidFill>
                            <a:schemeClr val="tx1"/>
                          </a:solidFill>
                          <a:latin typeface="+mn-ea"/>
                          <a:ea typeface="+mn-ea"/>
                          <a:cs typeface="Times New Roman" panose="02020603050405020304"/>
                        </a:rPr>
                        <a:t>1</a:t>
                      </a:r>
                      <a:endParaRPr lang="zh-CN" sz="1400" b="1" kern="100" dirty="0">
                        <a:solidFill>
                          <a:schemeClr val="tx1"/>
                        </a:solidFill>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4623">
                <a:tc>
                  <a:txBody>
                    <a:bodyPr/>
                    <a:lstStyle/>
                    <a:p>
                      <a:pPr algn="ctr">
                        <a:lnSpc>
                          <a:spcPct val="150000"/>
                        </a:lnSpc>
                        <a:spcAft>
                          <a:spcPts val="0"/>
                        </a:spcAft>
                      </a:pPr>
                      <a:r>
                        <a:rPr lang="en-US" sz="1400" b="1" kern="100" dirty="0">
                          <a:solidFill>
                            <a:schemeClr val="tx1"/>
                          </a:solidFill>
                          <a:latin typeface="+mn-ea"/>
                          <a:ea typeface="+mn-ea"/>
                          <a:cs typeface="Times New Roman" panose="02020603050405020304"/>
                        </a:rPr>
                        <a:t>2</a:t>
                      </a:r>
                      <a:endParaRPr lang="zh-CN" sz="1400" b="1" kern="100" dirty="0">
                        <a:solidFill>
                          <a:schemeClr val="tx1"/>
                        </a:solidFill>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4623">
                <a:tc>
                  <a:txBody>
                    <a:bodyPr/>
                    <a:lstStyle/>
                    <a:p>
                      <a:pPr algn="ctr">
                        <a:lnSpc>
                          <a:spcPct val="150000"/>
                        </a:lnSpc>
                        <a:spcAft>
                          <a:spcPts val="0"/>
                        </a:spcAft>
                      </a:pPr>
                      <a:r>
                        <a:rPr lang="en-US" sz="1400" b="1" kern="100" dirty="0">
                          <a:solidFill>
                            <a:schemeClr val="tx1"/>
                          </a:solidFill>
                          <a:latin typeface="+mn-ea"/>
                          <a:ea typeface="+mn-ea"/>
                          <a:cs typeface="Times New Roman" panose="02020603050405020304"/>
                        </a:rPr>
                        <a:t>3</a:t>
                      </a:r>
                      <a:endParaRPr lang="zh-CN" sz="1400" b="1" kern="100" dirty="0">
                        <a:solidFill>
                          <a:schemeClr val="tx1"/>
                        </a:solidFill>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4623">
                <a:tc>
                  <a:txBody>
                    <a:bodyPr/>
                    <a:lstStyle/>
                    <a:p>
                      <a:pPr algn="ctr">
                        <a:lnSpc>
                          <a:spcPct val="150000"/>
                        </a:lnSpc>
                        <a:spcAft>
                          <a:spcPts val="0"/>
                        </a:spcAft>
                      </a:pPr>
                      <a:r>
                        <a:rPr lang="en-US" sz="1400" b="1" kern="100" dirty="0">
                          <a:solidFill>
                            <a:schemeClr val="tx1"/>
                          </a:solidFill>
                          <a:latin typeface="+mn-ea"/>
                          <a:ea typeface="+mn-ea"/>
                          <a:cs typeface="Times New Roman" panose="02020603050405020304"/>
                        </a:rPr>
                        <a:t>4</a:t>
                      </a:r>
                      <a:endParaRPr lang="zh-CN" sz="1400" b="1" kern="100" dirty="0">
                        <a:solidFill>
                          <a:schemeClr val="tx1"/>
                        </a:solidFill>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4623">
                <a:tc>
                  <a:txBody>
                    <a:bodyPr/>
                    <a:lstStyle/>
                    <a:p>
                      <a:pPr algn="ctr">
                        <a:lnSpc>
                          <a:spcPct val="150000"/>
                        </a:lnSpc>
                        <a:spcAft>
                          <a:spcPts val="0"/>
                        </a:spcAft>
                      </a:pPr>
                      <a:r>
                        <a:rPr lang="en-US" sz="1400" b="1" kern="100" dirty="0">
                          <a:solidFill>
                            <a:schemeClr val="tx1"/>
                          </a:solidFill>
                          <a:latin typeface="+mn-ea"/>
                          <a:ea typeface="+mn-ea"/>
                          <a:cs typeface="Times New Roman" panose="02020603050405020304"/>
                        </a:rPr>
                        <a:t>5</a:t>
                      </a:r>
                      <a:endParaRPr lang="zh-CN" sz="1400" b="1" kern="100" dirty="0">
                        <a:solidFill>
                          <a:schemeClr val="tx1"/>
                        </a:solidFill>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5"/>
          <p:cNvSpPr/>
          <p:nvPr/>
        </p:nvSpPr>
        <p:spPr bwMode="auto">
          <a:xfrm>
            <a:off x="428625" y="714375"/>
            <a:ext cx="4000500" cy="428625"/>
          </a:xfrm>
          <a:prstGeom prst="homePlat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本月安全管理工作总结</a:t>
            </a:r>
            <a:endParaRPr lang="zh-CN" altLang="en-US" sz="2000" b="1" dirty="0">
              <a:latin typeface="+mn-ea"/>
              <a:ea typeface="+mn-ea"/>
            </a:endParaRPr>
          </a:p>
        </p:txBody>
      </p:sp>
      <p:sp>
        <p:nvSpPr>
          <p:cNvPr id="8" name="燕尾形 7"/>
          <p:cNvSpPr/>
          <p:nvPr/>
        </p:nvSpPr>
        <p:spPr bwMode="auto">
          <a:xfrm>
            <a:off x="4286250" y="714375"/>
            <a:ext cx="4357688" cy="428625"/>
          </a:xfrm>
          <a:prstGeom prst="chevron">
            <a:avLst/>
          </a:prstGeom>
          <a:solidFill>
            <a:srgbClr val="66CCFF"/>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（二）安全体系建设情况</a:t>
            </a:r>
            <a:endParaRPr lang="zh-CN" altLang="en-US" sz="2000" dirty="0">
              <a:latin typeface="+mn-ea"/>
              <a:ea typeface="+mn-ea"/>
            </a:endParaRPr>
          </a:p>
        </p:txBody>
      </p:sp>
      <p:graphicFrame>
        <p:nvGraphicFramePr>
          <p:cNvPr id="5" name="表格 4"/>
          <p:cNvGraphicFramePr>
            <a:graphicFrameLocks noGrp="1"/>
          </p:cNvGraphicFramePr>
          <p:nvPr/>
        </p:nvGraphicFramePr>
        <p:xfrm>
          <a:off x="304800" y="1524000"/>
          <a:ext cx="8572562" cy="2611366"/>
        </p:xfrm>
        <a:graphic>
          <a:graphicData uri="http://schemas.openxmlformats.org/drawingml/2006/table">
            <a:tbl>
              <a:tblPr/>
              <a:tblGrid>
                <a:gridCol w="500066"/>
                <a:gridCol w="1357322"/>
                <a:gridCol w="1170703"/>
                <a:gridCol w="736082"/>
                <a:gridCol w="416268"/>
                <a:gridCol w="388348"/>
                <a:gridCol w="682779"/>
                <a:gridCol w="685319"/>
                <a:gridCol w="1032085"/>
                <a:gridCol w="1032085"/>
                <a:gridCol w="571505"/>
              </a:tblGrid>
              <a:tr h="285753">
                <a:tc rowSpan="2">
                  <a:txBody>
                    <a:bodyPr/>
                    <a:lstStyle/>
                    <a:p>
                      <a:pPr algn="ctr">
                        <a:spcAft>
                          <a:spcPts val="0"/>
                        </a:spcAft>
                      </a:pPr>
                      <a:r>
                        <a:rPr lang="zh-CN" sz="1200" b="1" kern="100" dirty="0">
                          <a:latin typeface="+mn-ea"/>
                          <a:ea typeface="+mn-ea"/>
                          <a:cs typeface="Times New Roman" panose="02020603050405020304"/>
                        </a:rPr>
                        <a:t>序号</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CN" sz="1200" b="1" kern="100" dirty="0">
                          <a:latin typeface="+mn-ea"/>
                          <a:ea typeface="+mn-ea"/>
                          <a:cs typeface="Times New Roman" panose="02020603050405020304"/>
                        </a:rPr>
                        <a:t>项目名称</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CN" sz="1200" b="1" kern="100">
                          <a:latin typeface="+mn-ea"/>
                          <a:ea typeface="+mn-ea"/>
                          <a:cs typeface="Times New Roman" panose="02020603050405020304"/>
                        </a:rPr>
                        <a:t>岗位</a:t>
                      </a:r>
                      <a:endParaRPr lang="zh-CN"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CN" sz="1200" b="1" kern="100">
                          <a:latin typeface="+mn-ea"/>
                          <a:ea typeface="+mn-ea"/>
                          <a:cs typeface="Times New Roman" panose="02020603050405020304"/>
                        </a:rPr>
                        <a:t>姓名</a:t>
                      </a:r>
                      <a:endParaRPr lang="zh-CN"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CN" sz="1200" b="1" kern="100">
                          <a:latin typeface="+mn-ea"/>
                          <a:ea typeface="+mn-ea"/>
                          <a:cs typeface="Times New Roman" panose="02020603050405020304"/>
                        </a:rPr>
                        <a:t>性别</a:t>
                      </a:r>
                      <a:endParaRPr lang="zh-CN"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CN" sz="1200" b="1" kern="100">
                          <a:latin typeface="+mn-ea"/>
                          <a:ea typeface="+mn-ea"/>
                          <a:cs typeface="Times New Roman" panose="02020603050405020304"/>
                        </a:rPr>
                        <a:t>年</a:t>
                      </a:r>
                      <a:endParaRPr lang="zh-CN" sz="1200" b="1" kern="100">
                        <a:latin typeface="+mn-ea"/>
                        <a:ea typeface="+mn-ea"/>
                        <a:cs typeface="Times New Roman" panose="02020603050405020304"/>
                      </a:endParaRPr>
                    </a:p>
                    <a:p>
                      <a:pPr algn="ctr">
                        <a:spcAft>
                          <a:spcPts val="0"/>
                        </a:spcAft>
                      </a:pPr>
                      <a:r>
                        <a:rPr lang="zh-CN" sz="1200" b="1" kern="100">
                          <a:latin typeface="+mn-ea"/>
                          <a:ea typeface="+mn-ea"/>
                          <a:cs typeface="Times New Roman" panose="02020603050405020304"/>
                        </a:rPr>
                        <a:t>龄</a:t>
                      </a:r>
                      <a:endParaRPr lang="zh-CN"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CN" sz="1200" b="1" kern="100">
                          <a:latin typeface="+mn-ea"/>
                          <a:ea typeface="+mn-ea"/>
                          <a:cs typeface="Times New Roman" panose="02020603050405020304"/>
                        </a:rPr>
                        <a:t>职称</a:t>
                      </a:r>
                      <a:endParaRPr lang="zh-CN"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CN" sz="1200" b="1" kern="100">
                          <a:latin typeface="+mn-ea"/>
                          <a:ea typeface="+mn-ea"/>
                          <a:cs typeface="Times New Roman" panose="02020603050405020304"/>
                        </a:rPr>
                        <a:t>学历</a:t>
                      </a:r>
                      <a:endParaRPr lang="zh-CN"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zh-CN" altLang="en-US" sz="1200" b="1" kern="100" dirty="0" smtClean="0">
                          <a:latin typeface="+mn-ea"/>
                          <a:ea typeface="+mn-ea"/>
                          <a:cs typeface="Times New Roman" panose="02020603050405020304"/>
                        </a:rPr>
                        <a:t>安全</a:t>
                      </a:r>
                      <a:r>
                        <a:rPr lang="zh-CN" sz="1200" b="1" kern="100" dirty="0" smtClean="0">
                          <a:latin typeface="+mn-ea"/>
                          <a:ea typeface="+mn-ea"/>
                          <a:cs typeface="Times New Roman" panose="02020603050405020304"/>
                        </a:rPr>
                        <a:t>资格</a:t>
                      </a:r>
                      <a:r>
                        <a:rPr lang="zh-CN" sz="1200" b="1" kern="100" dirty="0">
                          <a:latin typeface="+mn-ea"/>
                          <a:ea typeface="+mn-ea"/>
                          <a:cs typeface="Times New Roman" panose="02020603050405020304"/>
                        </a:rPr>
                        <a:t>证书情况</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rowSpan="2">
                  <a:txBody>
                    <a:bodyPr/>
                    <a:lstStyle/>
                    <a:p>
                      <a:pPr algn="ctr">
                        <a:spcAft>
                          <a:spcPts val="0"/>
                        </a:spcAft>
                      </a:pPr>
                      <a:r>
                        <a:rPr lang="zh-CN" sz="1200" b="1" kern="100">
                          <a:latin typeface="+mn-ea"/>
                          <a:ea typeface="+mn-ea"/>
                          <a:cs typeface="Times New Roman" panose="02020603050405020304"/>
                        </a:rPr>
                        <a:t>人员类型</a:t>
                      </a:r>
                      <a:endParaRPr lang="zh-CN"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5749">
                <a:tc vMerge="1">
                  <a:tcPr/>
                </a:tc>
                <a:tc vMerge="1">
                  <a:tcPr/>
                </a:tc>
                <a:tc vMerge="1">
                  <a:tcPr/>
                </a:tc>
                <a:tc vMerge="1">
                  <a:tcPr/>
                </a:tc>
                <a:tc vMerge="1">
                  <a:tcPr/>
                </a:tc>
                <a:tc vMerge="1">
                  <a:tcPr/>
                </a:tc>
                <a:tc vMerge="1">
                  <a:tcPr/>
                </a:tc>
                <a:tc vMerge="1">
                  <a:tcPr/>
                </a:tc>
                <a:tc>
                  <a:txBody>
                    <a:bodyPr/>
                    <a:lstStyle/>
                    <a:p>
                      <a:pPr algn="ctr">
                        <a:spcAft>
                          <a:spcPts val="0"/>
                        </a:spcAft>
                      </a:pPr>
                      <a:r>
                        <a:rPr lang="zh-CN" sz="1200" b="1" kern="100" dirty="0">
                          <a:latin typeface="+mn-ea"/>
                          <a:ea typeface="+mn-ea"/>
                          <a:cs typeface="Times New Roman" panose="02020603050405020304"/>
                        </a:rPr>
                        <a:t>证书名称</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latin typeface="+mn-ea"/>
                          <a:ea typeface="+mn-ea"/>
                          <a:cs typeface="Times New Roman" panose="02020603050405020304"/>
                        </a:rPr>
                        <a:t>证书编号</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r>
              <a:tr h="462192">
                <a:tc>
                  <a:txBody>
                    <a:bodyPr/>
                    <a:lstStyle/>
                    <a:p>
                      <a:pPr algn="ctr">
                        <a:spcAft>
                          <a:spcPts val="0"/>
                        </a:spcAft>
                      </a:pPr>
                      <a:r>
                        <a:rPr lang="en-US" sz="1200" b="1" kern="100">
                          <a:latin typeface="+mn-ea"/>
                          <a:ea typeface="+mn-ea"/>
                          <a:cs typeface="Times New Roman" panose="02020603050405020304"/>
                        </a:rPr>
                        <a:t>1</a:t>
                      </a:r>
                      <a:endParaRPr lang="zh-CN"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a:spcAft>
                          <a:spcPts val="0"/>
                        </a:spcAft>
                      </a:pPr>
                      <a:r>
                        <a:rPr lang="zh-CN" altLang="en-US" sz="1200" b="1" kern="100" dirty="0" smtClean="0">
                          <a:latin typeface="+mn-ea"/>
                          <a:ea typeface="+mn-ea"/>
                          <a:cs typeface="Times New Roman" panose="02020603050405020304"/>
                        </a:rPr>
                        <a:t>项目列出</a:t>
                      </a:r>
                      <a:endParaRPr lang="en-US"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安全</a:t>
                      </a:r>
                      <a:r>
                        <a:rPr lang="zh-CN" sz="1200" b="1" kern="100" dirty="0" smtClean="0">
                          <a:latin typeface="+mn-ea"/>
                          <a:ea typeface="+mn-ea"/>
                          <a:cs typeface="Times New Roman" panose="02020603050405020304"/>
                        </a:rPr>
                        <a:t>总监</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latin typeface="+mn-ea"/>
                          <a:ea typeface="+mn-ea"/>
                          <a:cs typeface="Times New Roman" panose="02020603050405020304"/>
                        </a:rPr>
                        <a:t>高级工程师</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latin typeface="+mn-ea"/>
                          <a:ea typeface="+mn-ea"/>
                          <a:cs typeface="Times New Roman" panose="02020603050405020304"/>
                        </a:rPr>
                        <a:t>研究生及以上</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latin typeface="+mn-ea"/>
                          <a:ea typeface="+mn-ea"/>
                          <a:cs typeface="Times New Roman" panose="02020603050405020304"/>
                        </a:rPr>
                        <a:t>自有</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160">
                <a:tc>
                  <a:txBody>
                    <a:bodyPr/>
                    <a:lstStyle/>
                    <a:p>
                      <a:pPr algn="ctr">
                        <a:spcAft>
                          <a:spcPts val="0"/>
                        </a:spcAft>
                      </a:pPr>
                      <a:r>
                        <a:rPr lang="en-US" sz="1200" b="1" kern="100" dirty="0" smtClean="0">
                          <a:latin typeface="+mn-ea"/>
                          <a:ea typeface="+mn-ea"/>
                          <a:cs typeface="Times New Roman" panose="02020603050405020304"/>
                        </a:rPr>
                        <a:t>2</a:t>
                      </a:r>
                      <a:endParaRPr lang="en-US"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安全</a:t>
                      </a:r>
                      <a:r>
                        <a:rPr lang="zh-CN" sz="1200" b="1" kern="100" dirty="0" smtClean="0">
                          <a:latin typeface="+mn-ea"/>
                          <a:ea typeface="+mn-ea"/>
                          <a:cs typeface="Times New Roman" panose="02020603050405020304"/>
                        </a:rPr>
                        <a:t>部</a:t>
                      </a:r>
                      <a:r>
                        <a:rPr lang="zh-CN" sz="1200" b="1" kern="100" dirty="0">
                          <a:latin typeface="+mn-ea"/>
                          <a:ea typeface="+mn-ea"/>
                          <a:cs typeface="Times New Roman" panose="02020603050405020304"/>
                        </a:rPr>
                        <a:t>经理</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a:latin typeface="+mn-ea"/>
                          <a:ea typeface="+mn-ea"/>
                          <a:cs typeface="Times New Roman" panose="02020603050405020304"/>
                        </a:rPr>
                        <a:t>工程师</a:t>
                      </a:r>
                      <a:endParaRPr lang="zh-CN"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latin typeface="+mn-ea"/>
                          <a:ea typeface="+mn-ea"/>
                          <a:cs typeface="Times New Roman" panose="02020603050405020304"/>
                        </a:rPr>
                        <a:t>本科</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latin typeface="+mn-ea"/>
                          <a:ea typeface="+mn-ea"/>
                          <a:cs typeface="Times New Roman" panose="02020603050405020304"/>
                        </a:rPr>
                        <a:t>外聘</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2192">
                <a:tc>
                  <a:txBody>
                    <a:bodyPr/>
                    <a:lstStyle/>
                    <a:p>
                      <a:pPr algn="ctr">
                        <a:spcAft>
                          <a:spcPts val="0"/>
                        </a:spcAft>
                      </a:pPr>
                      <a:r>
                        <a:rPr lang="en-US" sz="1200" b="1" kern="100" dirty="0" smtClean="0">
                          <a:latin typeface="+mn-ea"/>
                          <a:ea typeface="+mn-ea"/>
                          <a:cs typeface="Times New Roman" panose="02020603050405020304"/>
                        </a:rPr>
                        <a:t>3</a:t>
                      </a:r>
                      <a:endParaRPr lang="en-US"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安全</a:t>
                      </a:r>
                      <a:r>
                        <a:rPr lang="zh-CN" sz="1200" b="1" kern="100" dirty="0" smtClean="0">
                          <a:latin typeface="+mn-ea"/>
                          <a:ea typeface="+mn-ea"/>
                          <a:cs typeface="Times New Roman" panose="02020603050405020304"/>
                        </a:rPr>
                        <a:t>部</a:t>
                      </a:r>
                      <a:r>
                        <a:rPr lang="zh-CN" sz="1200" b="1" kern="100" dirty="0">
                          <a:latin typeface="+mn-ea"/>
                          <a:ea typeface="+mn-ea"/>
                          <a:cs typeface="Times New Roman" panose="02020603050405020304"/>
                        </a:rPr>
                        <a:t>副经理</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a:latin typeface="+mn-ea"/>
                          <a:ea typeface="+mn-ea"/>
                          <a:cs typeface="Times New Roman" panose="02020603050405020304"/>
                        </a:rPr>
                        <a:t>助理工程师</a:t>
                      </a:r>
                      <a:endParaRPr lang="zh-CN"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大</a:t>
                      </a:r>
                      <a:r>
                        <a:rPr lang="zh-CN" sz="1200" b="1" kern="100" dirty="0" smtClean="0">
                          <a:latin typeface="+mn-ea"/>
                          <a:ea typeface="+mn-ea"/>
                          <a:cs typeface="Times New Roman" panose="02020603050405020304"/>
                        </a:rPr>
                        <a:t>专</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160">
                <a:tc>
                  <a:txBody>
                    <a:bodyPr/>
                    <a:lstStyle/>
                    <a:p>
                      <a:pPr algn="ctr">
                        <a:spcAft>
                          <a:spcPts val="0"/>
                        </a:spcAft>
                      </a:pPr>
                      <a:r>
                        <a:rPr lang="en-US" sz="1200" b="1" kern="100" dirty="0" smtClean="0">
                          <a:latin typeface="+mn-ea"/>
                          <a:ea typeface="+mn-ea"/>
                          <a:cs typeface="Times New Roman" panose="02020603050405020304"/>
                        </a:rPr>
                        <a:t>4</a:t>
                      </a:r>
                      <a:endParaRPr lang="en-US"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安全</a:t>
                      </a:r>
                      <a:r>
                        <a:rPr lang="zh-CN" sz="1200" b="1" kern="100" dirty="0" smtClean="0">
                          <a:latin typeface="+mn-ea"/>
                          <a:ea typeface="+mn-ea"/>
                          <a:cs typeface="Times New Roman" panose="02020603050405020304"/>
                        </a:rPr>
                        <a:t>员</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200" b="1" kern="100" dirty="0">
                          <a:latin typeface="+mn-ea"/>
                          <a:ea typeface="+mn-ea"/>
                          <a:cs typeface="Times New Roman" panose="02020603050405020304"/>
                        </a:rPr>
                        <a:t>高中及以下</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85160">
                <a:tc>
                  <a:txBody>
                    <a:bodyPr/>
                    <a:lstStyle/>
                    <a:p>
                      <a:pPr algn="ctr">
                        <a:spcAft>
                          <a:spcPts val="0"/>
                        </a:spcAft>
                      </a:pPr>
                      <a:r>
                        <a:rPr lang="en-US" sz="1200" b="1" kern="100" dirty="0" smtClean="0">
                          <a:latin typeface="+mn-ea"/>
                          <a:ea typeface="+mn-ea"/>
                          <a:cs typeface="Times New Roman" panose="02020603050405020304"/>
                        </a:rPr>
                        <a:t>5</a:t>
                      </a:r>
                      <a:endParaRPr lang="en-US"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资料员</a:t>
                      </a:r>
                      <a:endParaRPr lang="zh-CN"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200" b="1" kern="100" dirty="0">
                        <a:latin typeface="+mn-ea"/>
                        <a:ea typeface="+mn-ea"/>
                        <a:cs typeface="Times New Roman" panose="02020603050405020304"/>
                      </a:endParaRPr>
                    </a:p>
                  </a:txBody>
                  <a:tcPr marL="66989" marR="669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5"/>
          <p:cNvSpPr/>
          <p:nvPr/>
        </p:nvSpPr>
        <p:spPr bwMode="auto">
          <a:xfrm>
            <a:off x="428625" y="714375"/>
            <a:ext cx="4000500" cy="428625"/>
          </a:xfrm>
          <a:prstGeom prst="homePlat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本月安全管理工作总结</a:t>
            </a:r>
            <a:endParaRPr lang="zh-CN" altLang="en-US" sz="2000" b="1" dirty="0">
              <a:latin typeface="+mn-ea"/>
              <a:ea typeface="+mn-ea"/>
            </a:endParaRPr>
          </a:p>
        </p:txBody>
      </p:sp>
      <p:sp>
        <p:nvSpPr>
          <p:cNvPr id="8" name="燕尾形 7"/>
          <p:cNvSpPr/>
          <p:nvPr/>
        </p:nvSpPr>
        <p:spPr bwMode="auto">
          <a:xfrm>
            <a:off x="4286250" y="714375"/>
            <a:ext cx="4357688" cy="428625"/>
          </a:xfrm>
          <a:prstGeom prst="chevron">
            <a:avLst/>
          </a:prstGeom>
          <a:solidFill>
            <a:srgbClr val="66CCFF"/>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（三）安全验收情况</a:t>
            </a:r>
            <a:endParaRPr lang="zh-CN" altLang="en-US" sz="2000" dirty="0">
              <a:latin typeface="+mn-ea"/>
              <a:ea typeface="+mn-ea"/>
            </a:endParaRPr>
          </a:p>
        </p:txBody>
      </p:sp>
      <p:graphicFrame>
        <p:nvGraphicFramePr>
          <p:cNvPr id="7" name="表格 6"/>
          <p:cNvGraphicFramePr>
            <a:graphicFrameLocks noGrp="1"/>
          </p:cNvGraphicFramePr>
          <p:nvPr/>
        </p:nvGraphicFramePr>
        <p:xfrm>
          <a:off x="228600" y="1447800"/>
          <a:ext cx="8534400" cy="4038601"/>
        </p:xfrm>
        <a:graphic>
          <a:graphicData uri="http://schemas.openxmlformats.org/drawingml/2006/table">
            <a:tbl>
              <a:tblPr/>
              <a:tblGrid>
                <a:gridCol w="457066"/>
                <a:gridCol w="2019335"/>
                <a:gridCol w="1652183"/>
                <a:gridCol w="976816"/>
                <a:gridCol w="1828800"/>
                <a:gridCol w="914400"/>
                <a:gridCol w="685800"/>
              </a:tblGrid>
              <a:tr h="692199">
                <a:tc>
                  <a:txBody>
                    <a:bodyPr/>
                    <a:lstStyle/>
                    <a:p>
                      <a:pPr algn="ctr">
                        <a:lnSpc>
                          <a:spcPct val="150000"/>
                        </a:lnSpc>
                        <a:spcAft>
                          <a:spcPts val="0"/>
                        </a:spcAft>
                      </a:pPr>
                      <a:r>
                        <a:rPr lang="zh-CN" sz="1400" b="1" kern="100" dirty="0">
                          <a:solidFill>
                            <a:schemeClr val="tx1"/>
                          </a:solidFill>
                          <a:latin typeface="+mn-ea"/>
                          <a:ea typeface="+mn-ea"/>
                          <a:cs typeface="Times New Roman" panose="02020603050405020304"/>
                        </a:rPr>
                        <a:t>序号</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1400" b="1" kern="100" dirty="0">
                          <a:solidFill>
                            <a:schemeClr val="tx1"/>
                          </a:solidFill>
                          <a:latin typeface="+mn-ea"/>
                          <a:ea typeface="+mn-ea"/>
                          <a:cs typeface="Times New Roman" panose="02020603050405020304"/>
                        </a:rPr>
                        <a:t>项目名称</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400" b="1" kern="100" dirty="0" smtClean="0">
                          <a:solidFill>
                            <a:schemeClr val="tx1"/>
                          </a:solidFill>
                          <a:latin typeface="+mn-ea"/>
                          <a:ea typeface="+mn-ea"/>
                          <a:cs typeface="Times New Roman" panose="02020603050405020304"/>
                        </a:rPr>
                        <a:t>设备设施</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400" b="1" kern="100" dirty="0" smtClean="0">
                          <a:solidFill>
                            <a:schemeClr val="tx1"/>
                          </a:solidFill>
                          <a:latin typeface="+mn-ea"/>
                          <a:ea typeface="+mn-ea"/>
                          <a:cs typeface="Times New Roman" panose="02020603050405020304"/>
                        </a:rPr>
                        <a:t>验收数目</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400" b="1" kern="100" dirty="0" smtClean="0">
                          <a:solidFill>
                            <a:schemeClr val="tx1"/>
                          </a:solidFill>
                          <a:latin typeface="+mn-ea"/>
                          <a:ea typeface="+mn-ea"/>
                          <a:cs typeface="Times New Roman" panose="02020603050405020304"/>
                        </a:rPr>
                        <a:t>验收结论</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50000"/>
                        </a:lnSpc>
                        <a:spcBef>
                          <a:spcPts val="0"/>
                        </a:spcBef>
                        <a:spcAft>
                          <a:spcPts val="0"/>
                        </a:spcAft>
                        <a:buClrTx/>
                        <a:buSzTx/>
                        <a:buFontTx/>
                        <a:buNone/>
                        <a:defRPr/>
                      </a:pPr>
                      <a:r>
                        <a:rPr lang="zh-CN" altLang="en-US" sz="1400" b="1" kern="100" dirty="0" smtClean="0">
                          <a:solidFill>
                            <a:schemeClr val="tx1"/>
                          </a:solidFill>
                          <a:latin typeface="+mn-ea"/>
                          <a:ea typeface="+mn-ea"/>
                          <a:cs typeface="Times New Roman" panose="02020603050405020304"/>
                        </a:rPr>
                        <a:t>验收人</a:t>
                      </a:r>
                      <a:endParaRPr lang="zh-CN" altLang="en-US" sz="1400" b="1" kern="100" dirty="0" smtClean="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400" b="1" kern="100" dirty="0" smtClean="0">
                          <a:solidFill>
                            <a:schemeClr val="tx1"/>
                          </a:solidFill>
                          <a:latin typeface="+mn-ea"/>
                          <a:ea typeface="+mn-ea"/>
                          <a:cs typeface="Times New Roman" panose="02020603050405020304"/>
                        </a:rPr>
                        <a:t>备注</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3858">
                <a:tc>
                  <a:txBody>
                    <a:bodyPr/>
                    <a:lstStyle/>
                    <a:p>
                      <a:pPr algn="ctr">
                        <a:lnSpc>
                          <a:spcPct val="150000"/>
                        </a:lnSpc>
                        <a:spcAft>
                          <a:spcPts val="0"/>
                        </a:spcAft>
                      </a:pPr>
                      <a:r>
                        <a:rPr lang="en-US" sz="1400" b="1" kern="100" dirty="0">
                          <a:solidFill>
                            <a:schemeClr val="tx1"/>
                          </a:solidFill>
                          <a:latin typeface="+mn-ea"/>
                          <a:ea typeface="+mn-ea"/>
                          <a:cs typeface="Times New Roman" panose="02020603050405020304"/>
                        </a:rPr>
                        <a:t>1</a:t>
                      </a:r>
                      <a:endParaRPr lang="zh-CN" sz="1400" b="1" kern="100" dirty="0">
                        <a:solidFill>
                          <a:schemeClr val="tx1"/>
                        </a:solidFill>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6">
                  <a:txBody>
                    <a:bodyPr/>
                    <a:lstStyle/>
                    <a:p>
                      <a:pPr algn="ctr">
                        <a:lnSpc>
                          <a:spcPct val="150000"/>
                        </a:lnSpc>
                        <a:spcAft>
                          <a:spcPts val="0"/>
                        </a:spcAft>
                      </a:pPr>
                      <a:r>
                        <a:rPr lang="zh-CN" altLang="en-US" sz="1400" b="1" kern="100" dirty="0" smtClean="0">
                          <a:solidFill>
                            <a:schemeClr val="tx1"/>
                          </a:solidFill>
                          <a:latin typeface="+mn-ea"/>
                          <a:ea typeface="+mn-ea"/>
                          <a:cs typeface="Times New Roman" panose="02020603050405020304"/>
                        </a:rPr>
                        <a:t>项目列出</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400" b="1" kern="100" dirty="0" smtClean="0">
                          <a:solidFill>
                            <a:schemeClr val="tx1"/>
                          </a:solidFill>
                          <a:latin typeface="+mn-ea"/>
                          <a:ea typeface="+mn-ea"/>
                          <a:cs typeface="Times New Roman" panose="02020603050405020304"/>
                        </a:rPr>
                        <a:t>模板支撑体系</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3858">
                <a:tc>
                  <a:txBody>
                    <a:bodyPr/>
                    <a:lstStyle/>
                    <a:p>
                      <a:pPr algn="ctr">
                        <a:lnSpc>
                          <a:spcPct val="150000"/>
                        </a:lnSpc>
                        <a:spcAft>
                          <a:spcPts val="0"/>
                        </a:spcAft>
                      </a:pPr>
                      <a:r>
                        <a:rPr lang="en-US" sz="1400" b="1" kern="100" dirty="0">
                          <a:solidFill>
                            <a:schemeClr val="tx1"/>
                          </a:solidFill>
                          <a:latin typeface="+mn-ea"/>
                          <a:ea typeface="+mn-ea"/>
                          <a:cs typeface="Times New Roman" panose="02020603050405020304"/>
                        </a:rPr>
                        <a:t>2</a:t>
                      </a:r>
                      <a:endParaRPr lang="zh-CN" sz="1400" b="1" kern="100" dirty="0">
                        <a:solidFill>
                          <a:schemeClr val="tx1"/>
                        </a:solidFill>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400" b="1" kern="100" dirty="0" smtClean="0">
                          <a:solidFill>
                            <a:schemeClr val="tx1"/>
                          </a:solidFill>
                          <a:latin typeface="+mn-ea"/>
                          <a:ea typeface="+mn-ea"/>
                          <a:cs typeface="Times New Roman" panose="02020603050405020304"/>
                        </a:rPr>
                        <a:t>外架</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3858">
                <a:tc>
                  <a:txBody>
                    <a:bodyPr/>
                    <a:lstStyle/>
                    <a:p>
                      <a:pPr algn="ctr">
                        <a:lnSpc>
                          <a:spcPct val="150000"/>
                        </a:lnSpc>
                        <a:spcAft>
                          <a:spcPts val="0"/>
                        </a:spcAft>
                      </a:pPr>
                      <a:r>
                        <a:rPr lang="en-US" sz="1400" b="1" kern="100" dirty="0">
                          <a:solidFill>
                            <a:schemeClr val="tx1"/>
                          </a:solidFill>
                          <a:latin typeface="+mn-ea"/>
                          <a:ea typeface="+mn-ea"/>
                          <a:cs typeface="Times New Roman" panose="02020603050405020304"/>
                        </a:rPr>
                        <a:t>3</a:t>
                      </a:r>
                      <a:endParaRPr lang="zh-CN" sz="1400" b="1" kern="100" dirty="0">
                        <a:solidFill>
                          <a:schemeClr val="tx1"/>
                        </a:solidFill>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400" b="1" kern="100" dirty="0" smtClean="0">
                          <a:solidFill>
                            <a:schemeClr val="tx1"/>
                          </a:solidFill>
                          <a:latin typeface="+mn-ea"/>
                          <a:ea typeface="+mn-ea"/>
                          <a:cs typeface="Times New Roman" panose="02020603050405020304"/>
                        </a:rPr>
                        <a:t>临边洞口</a:t>
                      </a:r>
                      <a:r>
                        <a:rPr lang="zh-CN" altLang="en-US" sz="1400" b="1" kern="100" baseline="0" dirty="0" smtClean="0">
                          <a:solidFill>
                            <a:schemeClr val="tx1"/>
                          </a:solidFill>
                          <a:latin typeface="+mn-ea"/>
                          <a:ea typeface="+mn-ea"/>
                          <a:cs typeface="Times New Roman" panose="02020603050405020304"/>
                        </a:rPr>
                        <a:t> </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3858">
                <a:tc>
                  <a:txBody>
                    <a:bodyPr/>
                    <a:lstStyle/>
                    <a:p>
                      <a:pPr algn="ctr">
                        <a:lnSpc>
                          <a:spcPct val="150000"/>
                        </a:lnSpc>
                        <a:spcAft>
                          <a:spcPts val="0"/>
                        </a:spcAft>
                      </a:pPr>
                      <a:r>
                        <a:rPr lang="en-US" sz="1400" b="1" kern="100" dirty="0">
                          <a:solidFill>
                            <a:schemeClr val="tx1"/>
                          </a:solidFill>
                          <a:latin typeface="+mn-ea"/>
                          <a:ea typeface="+mn-ea"/>
                          <a:cs typeface="Times New Roman" panose="02020603050405020304"/>
                        </a:rPr>
                        <a:t>4</a:t>
                      </a:r>
                      <a:endParaRPr lang="zh-CN" sz="1400" b="1" kern="100" dirty="0">
                        <a:solidFill>
                          <a:schemeClr val="tx1"/>
                        </a:solidFill>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400" b="1" kern="100" dirty="0" smtClean="0">
                          <a:solidFill>
                            <a:schemeClr val="tx1"/>
                          </a:solidFill>
                          <a:latin typeface="+mn-ea"/>
                          <a:ea typeface="+mn-ea"/>
                          <a:cs typeface="Times New Roman" panose="02020603050405020304"/>
                        </a:rPr>
                        <a:t>塔吊安装、顶升附墙</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7569">
                <a:tc>
                  <a:txBody>
                    <a:bodyPr/>
                    <a:lstStyle/>
                    <a:p>
                      <a:pPr algn="ctr">
                        <a:lnSpc>
                          <a:spcPct val="150000"/>
                        </a:lnSpc>
                        <a:spcAft>
                          <a:spcPts val="0"/>
                        </a:spcAft>
                      </a:pPr>
                      <a:r>
                        <a:rPr lang="en-US" sz="1400" b="1" kern="100" dirty="0">
                          <a:solidFill>
                            <a:schemeClr val="tx1"/>
                          </a:solidFill>
                          <a:latin typeface="+mn-ea"/>
                          <a:ea typeface="+mn-ea"/>
                          <a:cs typeface="Times New Roman" panose="02020603050405020304"/>
                        </a:rPr>
                        <a:t>5</a:t>
                      </a:r>
                      <a:endParaRPr lang="zh-CN" sz="1400" b="1" kern="100" dirty="0">
                        <a:solidFill>
                          <a:schemeClr val="tx1"/>
                        </a:solidFill>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altLang="en-US" sz="1400" b="1" kern="100" dirty="0" smtClean="0">
                          <a:solidFill>
                            <a:schemeClr val="tx1"/>
                          </a:solidFill>
                          <a:latin typeface="+mn-ea"/>
                          <a:ea typeface="+mn-ea"/>
                          <a:cs typeface="Times New Roman" panose="02020603050405020304"/>
                        </a:rPr>
                        <a:t>施工电梯安装、顶升附墙</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3401">
                <a:tc>
                  <a:txBody>
                    <a:bodyPr/>
                    <a:lstStyle/>
                    <a:p>
                      <a:pPr algn="ctr">
                        <a:lnSpc>
                          <a:spcPct val="150000"/>
                        </a:lnSpc>
                        <a:spcAft>
                          <a:spcPts val="0"/>
                        </a:spcAft>
                      </a:pPr>
                      <a:r>
                        <a:rPr lang="en-US" altLang="zh-CN" sz="1400" b="1" kern="100" dirty="0" smtClean="0">
                          <a:solidFill>
                            <a:schemeClr val="tx1"/>
                          </a:solidFill>
                          <a:latin typeface="+mn-ea"/>
                          <a:ea typeface="+mn-ea"/>
                          <a:cs typeface="Times New Roman" panose="02020603050405020304"/>
                        </a:rPr>
                        <a:t>6</a:t>
                      </a:r>
                      <a:endParaRPr lang="zh-CN" sz="1400" b="1" kern="100" dirty="0">
                        <a:solidFill>
                          <a:schemeClr val="tx1"/>
                        </a:solidFill>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a:txBody>
                    <a:bodyPr/>
                    <a:lstStyle/>
                    <a:p>
                      <a:pPr algn="ctr">
                        <a:lnSpc>
                          <a:spcPct val="150000"/>
                        </a:lnSpc>
                        <a:spcAft>
                          <a:spcPts val="0"/>
                        </a:spcAft>
                      </a:pPr>
                      <a:r>
                        <a:rPr lang="zh-CN" altLang="en-US" sz="1400" b="1" kern="100" dirty="0" smtClean="0">
                          <a:solidFill>
                            <a:schemeClr val="tx1"/>
                          </a:solidFill>
                          <a:latin typeface="+mn-ea"/>
                          <a:ea typeface="+mn-ea"/>
                          <a:cs typeface="Times New Roman" panose="02020603050405020304"/>
                        </a:rPr>
                        <a:t>其它</a:t>
                      </a:r>
                      <a:endParaRPr lang="zh-CN" sz="1400" b="1" kern="100" dirty="0">
                        <a:solidFill>
                          <a:schemeClr val="tx1"/>
                        </a:solidFill>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dirty="0"/>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ltLang="en-US" dirty="0"/>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5"/>
          <p:cNvSpPr/>
          <p:nvPr/>
        </p:nvSpPr>
        <p:spPr bwMode="auto">
          <a:xfrm>
            <a:off x="428625" y="714375"/>
            <a:ext cx="4000500" cy="428625"/>
          </a:xfrm>
          <a:prstGeom prst="homePlat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本月安全管理工作总结</a:t>
            </a:r>
            <a:endParaRPr lang="zh-CN" altLang="en-US" sz="2000" b="1" dirty="0">
              <a:latin typeface="+mn-ea"/>
              <a:ea typeface="+mn-ea"/>
            </a:endParaRPr>
          </a:p>
        </p:txBody>
      </p:sp>
      <p:sp>
        <p:nvSpPr>
          <p:cNvPr id="8" name="燕尾形 7"/>
          <p:cNvSpPr/>
          <p:nvPr/>
        </p:nvSpPr>
        <p:spPr bwMode="auto">
          <a:xfrm>
            <a:off x="4286250" y="714375"/>
            <a:ext cx="4357688" cy="428625"/>
          </a:xfrm>
          <a:prstGeom prst="chevron">
            <a:avLst/>
          </a:prstGeom>
          <a:solidFill>
            <a:srgbClr val="66CCFF"/>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（四）安全标准化建设情况</a:t>
            </a:r>
            <a:endParaRPr lang="zh-CN" altLang="en-US" sz="2000" dirty="0">
              <a:latin typeface="+mn-ea"/>
              <a:ea typeface="+mn-ea"/>
            </a:endParaRPr>
          </a:p>
        </p:txBody>
      </p:sp>
      <p:sp>
        <p:nvSpPr>
          <p:cNvPr id="8196" name="TextBox 4"/>
          <p:cNvSpPr txBox="1">
            <a:spLocks noChangeArrowheads="1"/>
          </p:cNvSpPr>
          <p:nvPr/>
        </p:nvSpPr>
        <p:spPr bwMode="auto">
          <a:xfrm>
            <a:off x="609600" y="1371600"/>
            <a:ext cx="3962400" cy="369888"/>
          </a:xfrm>
          <a:prstGeom prst="rect">
            <a:avLst/>
          </a:prstGeom>
          <a:noFill/>
          <a:ln w="9525">
            <a:noFill/>
            <a:miter lim="800000"/>
          </a:ln>
        </p:spPr>
        <p:txBody>
          <a:bodyPr>
            <a:spAutoFit/>
          </a:bodyPr>
          <a:lstStyle/>
          <a:p>
            <a:r>
              <a:rPr lang="en-US" altLang="zh-CN"/>
              <a:t>4.1</a:t>
            </a:r>
            <a:r>
              <a:rPr lang="zh-CN" altLang="en-US"/>
              <a:t>安全防护标准化实施情况</a:t>
            </a:r>
            <a:endParaRPr lang="zh-CN" altLang="en-US"/>
          </a:p>
        </p:txBody>
      </p:sp>
      <p:graphicFrame>
        <p:nvGraphicFramePr>
          <p:cNvPr id="5" name="表格 4"/>
          <p:cNvGraphicFramePr>
            <a:graphicFrameLocks noGrp="1"/>
          </p:cNvGraphicFramePr>
          <p:nvPr/>
        </p:nvGraphicFramePr>
        <p:xfrm>
          <a:off x="228600" y="1905000"/>
          <a:ext cx="8534402" cy="3933616"/>
        </p:xfrm>
        <a:graphic>
          <a:graphicData uri="http://schemas.openxmlformats.org/drawingml/2006/table">
            <a:tbl>
              <a:tblPr/>
              <a:tblGrid>
                <a:gridCol w="460889"/>
                <a:gridCol w="1063111"/>
                <a:gridCol w="2941861"/>
                <a:gridCol w="1239634"/>
                <a:gridCol w="794637"/>
                <a:gridCol w="1017135"/>
                <a:gridCol w="1017135"/>
              </a:tblGrid>
              <a:tr h="337608">
                <a:tc>
                  <a:txBody>
                    <a:bodyPr/>
                    <a:lstStyle/>
                    <a:p>
                      <a:pPr algn="ctr" fontAlgn="ctr"/>
                      <a:r>
                        <a:rPr lang="zh-CN" altLang="en-US" sz="1600" b="0" i="0" u="none" strike="noStrike" dirty="0">
                          <a:latin typeface="宋体" panose="02010600030101010101" pitchFamily="2" charset="-122"/>
                        </a:rPr>
                        <a:t>序号</a:t>
                      </a: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dirty="0" smtClean="0">
                          <a:latin typeface="宋体" panose="02010600030101010101" pitchFamily="2" charset="-122"/>
                        </a:rPr>
                        <a:t>项目名称</a:t>
                      </a: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a:latin typeface="宋体" panose="02010600030101010101" pitchFamily="2" charset="-122"/>
                        </a:rPr>
                        <a:t>物资名称</a:t>
                      </a: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dirty="0">
                          <a:latin typeface="宋体" panose="02010600030101010101" pitchFamily="2" charset="-122"/>
                        </a:rPr>
                        <a:t>规格型号</a:t>
                      </a: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a:latin typeface="宋体" panose="02010600030101010101" pitchFamily="2" charset="-122"/>
                        </a:rPr>
                        <a:t>单位</a:t>
                      </a: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a:latin typeface="宋体" panose="02010600030101010101" pitchFamily="2" charset="-122"/>
                        </a:rPr>
                        <a:t>计划数量</a:t>
                      </a: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dirty="0" smtClean="0">
                          <a:latin typeface="宋体" panose="02010600030101010101" pitchFamily="2" charset="-122"/>
                        </a:rPr>
                        <a:t>实际已进场数量</a:t>
                      </a: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0742">
                <a:tc>
                  <a:txBody>
                    <a:bodyPr/>
                    <a:lstStyle/>
                    <a:p>
                      <a:pPr algn="ctr" fontAlgn="ctr"/>
                      <a:r>
                        <a:rPr lang="en-US" sz="1600" b="0" i="0" u="none" strike="noStrike" dirty="0" smtClean="0">
                          <a:latin typeface="宋体" panose="02010600030101010101" pitchFamily="2" charset="-122"/>
                        </a:rPr>
                        <a:t>1</a:t>
                      </a:r>
                      <a:endParaRPr 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7">
                  <a:txBody>
                    <a:bodyPr/>
                    <a:lstStyle/>
                    <a:p>
                      <a:pPr algn="ctr" fontAlgn="ctr"/>
                      <a:r>
                        <a:rPr lang="zh-CN" altLang="en-US" sz="1400" b="0" i="0" u="none" strike="noStrike" dirty="0" smtClean="0">
                          <a:latin typeface="宋体" panose="02010600030101010101" pitchFamily="2" charset="-122"/>
                        </a:rPr>
                        <a:t>逐个项目列出</a:t>
                      </a:r>
                      <a:endParaRPr lang="en-US" sz="14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a:latin typeface="宋体" panose="02010600030101010101" pitchFamily="2" charset="-122"/>
                        </a:rPr>
                        <a:t>网片式防护围栏（</a:t>
                      </a:r>
                      <a:r>
                        <a:rPr lang="en-US" sz="1600" b="0" i="0" u="none" strike="noStrike">
                          <a:latin typeface="宋体" panose="02010600030101010101" pitchFamily="2" charset="-122"/>
                        </a:rPr>
                        <a:t>WHWL-I)</a:t>
                      </a:r>
                      <a:endParaRPr 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600" b="0" i="0" u="none" strike="noStrike" dirty="0">
                          <a:latin typeface="宋体" panose="02010600030101010101" pitchFamily="2" charset="-122"/>
                        </a:rPr>
                        <a:t>1.8*1.5</a:t>
                      </a:r>
                      <a:r>
                        <a:rPr lang="zh-CN" altLang="en-US" sz="1600" b="0" i="0" u="none" strike="noStrike" dirty="0">
                          <a:latin typeface="宋体" panose="02010600030101010101" pitchFamily="2" charset="-122"/>
                        </a:rPr>
                        <a:t>米</a:t>
                      </a: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a:latin typeface="宋体" panose="02010600030101010101" pitchFamily="2" charset="-122"/>
                        </a:rPr>
                        <a:t>张</a:t>
                      </a: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altLang="zh-CN"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altLang="zh-CN"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0742">
                <a:tc>
                  <a:txBody>
                    <a:bodyPr/>
                    <a:lstStyle/>
                    <a:p>
                      <a:pPr algn="ctr" fontAlgn="ctr"/>
                      <a:r>
                        <a:rPr lang="en-US" altLang="zh-CN" sz="1600" b="0" i="0" u="none" strike="noStrike">
                          <a:latin typeface="宋体" panose="02010600030101010101" pitchFamily="2" charset="-122"/>
                        </a:rPr>
                        <a:t>2</a:t>
                      </a:r>
                      <a:endParaRPr lang="en-US" altLang="zh-CN"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a:latin typeface="宋体" panose="02010600030101010101" pitchFamily="2" charset="-122"/>
                        </a:rPr>
                        <a:t>格栅式防护围栏（</a:t>
                      </a:r>
                      <a:r>
                        <a:rPr lang="en-US" altLang="zh-CN" sz="1600" b="0" i="0" u="none" strike="noStrike">
                          <a:latin typeface="宋体" panose="02010600030101010101" pitchFamily="2" charset="-122"/>
                        </a:rPr>
                        <a:t>LBWL-II)</a:t>
                      </a:r>
                      <a:endParaRPr lang="en-US" altLang="zh-CN"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600" b="0" i="0" u="none" strike="noStrike" dirty="0">
                          <a:latin typeface="宋体" panose="02010600030101010101" pitchFamily="2" charset="-122"/>
                        </a:rPr>
                        <a:t>1.2*1.5</a:t>
                      </a:r>
                      <a:r>
                        <a:rPr lang="zh-CN" altLang="en-US" sz="1600" b="0" i="0" u="none" strike="noStrike" dirty="0">
                          <a:latin typeface="宋体" panose="02010600030101010101" pitchFamily="2" charset="-122"/>
                        </a:rPr>
                        <a:t>米</a:t>
                      </a: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a:latin typeface="宋体" panose="02010600030101010101" pitchFamily="2" charset="-122"/>
                        </a:rPr>
                        <a:t>张</a:t>
                      </a: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altLang="zh-CN"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altLang="zh-CN"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0742">
                <a:tc>
                  <a:txBody>
                    <a:bodyPr/>
                    <a:lstStyle/>
                    <a:p>
                      <a:pPr algn="ctr" fontAlgn="ctr"/>
                      <a:r>
                        <a:rPr lang="en-US" altLang="zh-CN" sz="1600" b="0" i="0" u="none" strike="noStrike">
                          <a:latin typeface="宋体" panose="02010600030101010101" pitchFamily="2" charset="-122"/>
                        </a:rPr>
                        <a:t>3</a:t>
                      </a:r>
                      <a:endParaRPr lang="en-US" altLang="zh-CN"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a:latin typeface="宋体" panose="02010600030101010101" pitchFamily="2" charset="-122"/>
                        </a:rPr>
                        <a:t>网片式防护围栏（</a:t>
                      </a:r>
                      <a:r>
                        <a:rPr lang="en-US" sz="1600" b="0" i="0" u="none" strike="noStrike">
                          <a:latin typeface="宋体" panose="02010600030101010101" pitchFamily="2" charset="-122"/>
                        </a:rPr>
                        <a:t>LBWL-I)</a:t>
                      </a:r>
                      <a:endParaRPr 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600" b="0" i="0" u="none" strike="noStrike" dirty="0">
                          <a:latin typeface="宋体" panose="02010600030101010101" pitchFamily="2" charset="-122"/>
                        </a:rPr>
                        <a:t>1.2*1.5</a:t>
                      </a:r>
                      <a:r>
                        <a:rPr lang="zh-CN" altLang="en-US" sz="1600" b="0" i="0" u="none" strike="noStrike" dirty="0">
                          <a:latin typeface="宋体" panose="02010600030101010101" pitchFamily="2" charset="-122"/>
                        </a:rPr>
                        <a:t>米</a:t>
                      </a: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a:latin typeface="宋体" panose="02010600030101010101" pitchFamily="2" charset="-122"/>
                        </a:rPr>
                        <a:t>张</a:t>
                      </a: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altLang="zh-CN"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altLang="zh-CN"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0742">
                <a:tc>
                  <a:txBody>
                    <a:bodyPr/>
                    <a:lstStyle/>
                    <a:p>
                      <a:pPr algn="ctr" fontAlgn="ctr"/>
                      <a:r>
                        <a:rPr lang="en-US" altLang="zh-CN" sz="1600" b="0" i="0" u="none" strike="noStrike">
                          <a:latin typeface="宋体" panose="02010600030101010101" pitchFamily="2" charset="-122"/>
                        </a:rPr>
                        <a:t>4</a:t>
                      </a:r>
                      <a:endParaRPr lang="en-US" altLang="zh-CN"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a:latin typeface="宋体" panose="02010600030101010101" pitchFamily="2" charset="-122"/>
                        </a:rPr>
                        <a:t>施工电梯防护门</a:t>
                      </a:r>
                      <a:r>
                        <a:rPr lang="en-US" altLang="zh-CN" sz="1600" b="0" i="0" u="none" strike="noStrike">
                          <a:latin typeface="宋体" panose="02010600030101010101" pitchFamily="2" charset="-122"/>
                        </a:rPr>
                        <a:t>(</a:t>
                      </a:r>
                      <a:r>
                        <a:rPr lang="en-US" sz="1600" b="0" i="0" u="none" strike="noStrike">
                          <a:latin typeface="宋体" panose="02010600030101010101" pitchFamily="2" charset="-122"/>
                        </a:rPr>
                        <a:t>DTM-I)</a:t>
                      </a:r>
                      <a:endParaRPr 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dirty="0">
                          <a:latin typeface="宋体" panose="02010600030101010101" pitchFamily="2" charset="-122"/>
                        </a:rPr>
                        <a:t>　</a:t>
                      </a: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a:latin typeface="宋体" panose="02010600030101010101" pitchFamily="2" charset="-122"/>
                        </a:rPr>
                        <a:t>张</a:t>
                      </a: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altLang="zh-CN"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altLang="zh-CN"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0742">
                <a:tc>
                  <a:txBody>
                    <a:bodyPr/>
                    <a:lstStyle/>
                    <a:p>
                      <a:pPr algn="ctr" fontAlgn="ctr"/>
                      <a:r>
                        <a:rPr lang="en-US" altLang="zh-CN" sz="1600" b="0" i="0" u="none" strike="noStrike">
                          <a:latin typeface="宋体" panose="02010600030101010101" pitchFamily="2" charset="-122"/>
                        </a:rPr>
                        <a:t>5</a:t>
                      </a:r>
                      <a:endParaRPr lang="en-US" altLang="zh-CN"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a:latin typeface="宋体" panose="02010600030101010101" pitchFamily="2" charset="-122"/>
                        </a:rPr>
                        <a:t>楼梯临边防护</a:t>
                      </a: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dirty="0">
                          <a:latin typeface="宋体" panose="02010600030101010101" pitchFamily="2" charset="-122"/>
                        </a:rPr>
                        <a:t>伸缩式栏杆</a:t>
                      </a: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a:latin typeface="宋体" panose="02010600030101010101" pitchFamily="2" charset="-122"/>
                        </a:rPr>
                        <a:t>米</a:t>
                      </a: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altLang="zh-CN"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altLang="zh-CN"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0742">
                <a:tc>
                  <a:txBody>
                    <a:bodyPr/>
                    <a:lstStyle/>
                    <a:p>
                      <a:pPr algn="ctr" fontAlgn="ctr"/>
                      <a:r>
                        <a:rPr lang="en-US" altLang="zh-CN" sz="1600" b="0" i="0" u="none" strike="noStrike">
                          <a:latin typeface="宋体" panose="02010600030101010101" pitchFamily="2" charset="-122"/>
                        </a:rPr>
                        <a:t>6</a:t>
                      </a:r>
                      <a:endParaRPr lang="en-US" altLang="zh-CN"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a:latin typeface="宋体" panose="02010600030101010101" pitchFamily="2" charset="-122"/>
                        </a:rPr>
                        <a:t>电梯井防护门</a:t>
                      </a:r>
                      <a:r>
                        <a:rPr lang="en-US" altLang="zh-CN" sz="1600" b="0" i="0" u="none" strike="noStrike">
                          <a:latin typeface="宋体" panose="02010600030101010101" pitchFamily="2" charset="-122"/>
                        </a:rPr>
                        <a:t>(</a:t>
                      </a:r>
                      <a:r>
                        <a:rPr lang="zh-CN" altLang="en-US" sz="1600" b="0" i="0" u="none" strike="noStrike">
                          <a:latin typeface="宋体" panose="02010600030101010101" pitchFamily="2" charset="-122"/>
                        </a:rPr>
                        <a:t>网片式）</a:t>
                      </a: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altLang="zh-CN" sz="1600" b="0" i="0" u="none" strike="noStrike" dirty="0">
                          <a:latin typeface="宋体" panose="02010600030101010101" pitchFamily="2" charset="-122"/>
                        </a:rPr>
                        <a:t>1.8</a:t>
                      </a:r>
                      <a:r>
                        <a:rPr lang="zh-CN" altLang="en-US" sz="1600" b="0" i="0" u="none" strike="noStrike" dirty="0">
                          <a:latin typeface="宋体" panose="02010600030101010101" pitchFamily="2" charset="-122"/>
                        </a:rPr>
                        <a:t>米*</a:t>
                      </a:r>
                      <a:r>
                        <a:rPr lang="en-US" altLang="zh-CN" sz="1600" b="0" i="0" u="none" strike="noStrike" dirty="0">
                          <a:latin typeface="宋体" panose="02010600030101010101" pitchFamily="2" charset="-122"/>
                        </a:rPr>
                        <a:t>1.8</a:t>
                      </a:r>
                      <a:r>
                        <a:rPr lang="zh-CN" altLang="en-US" sz="1600" b="0" i="0" u="none" strike="noStrike" dirty="0">
                          <a:latin typeface="宋体" panose="02010600030101010101" pitchFamily="2" charset="-122"/>
                        </a:rPr>
                        <a:t>米</a:t>
                      </a: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a:latin typeface="宋体" panose="02010600030101010101" pitchFamily="2" charset="-122"/>
                        </a:rPr>
                        <a:t>张</a:t>
                      </a: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altLang="zh-CN"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altLang="zh-CN"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0742">
                <a:tc>
                  <a:txBody>
                    <a:bodyPr/>
                    <a:lstStyle/>
                    <a:p>
                      <a:pPr algn="l" fontAlgn="ctr"/>
                      <a:r>
                        <a:rPr lang="zh-CN" altLang="en-US" sz="1600" b="0" i="0" u="none" strike="noStrike" dirty="0">
                          <a:latin typeface="宋体" panose="02010600030101010101" pitchFamily="2" charset="-122"/>
                        </a:rPr>
                        <a:t>　</a:t>
                      </a:r>
                      <a:r>
                        <a:rPr lang="en-US" altLang="zh-CN" sz="1600" b="0" i="0" u="none" strike="noStrike" dirty="0" smtClean="0">
                          <a:latin typeface="宋体" panose="02010600030101010101" pitchFamily="2" charset="-122"/>
                        </a:rPr>
                        <a:t>7</a:t>
                      </a: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dirty="0">
                          <a:latin typeface="宋体" panose="02010600030101010101" pitchFamily="2" charset="-122"/>
                        </a:rPr>
                        <a:t>　</a:t>
                      </a:r>
                      <a:r>
                        <a:rPr lang="zh-CN" altLang="en-US" sz="1600" b="0" i="0" u="none" strike="noStrike" dirty="0" smtClean="0">
                          <a:latin typeface="宋体" panose="02010600030101010101" pitchFamily="2" charset="-122"/>
                        </a:rPr>
                        <a:t>钢筋加工场防护棚</a:t>
                      </a: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CN" altLang="en-US" sz="1600" b="0" i="0" u="none" strike="noStrike">
                          <a:latin typeface="宋体" panose="02010600030101010101" pitchFamily="2" charset="-122"/>
                        </a:rPr>
                        <a:t>　</a:t>
                      </a: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0" i="0" u="none" strike="noStrike" dirty="0" smtClean="0">
                          <a:latin typeface="宋体" panose="02010600030101010101" pitchFamily="2" charset="-122"/>
                        </a:rPr>
                        <a:t>个</a:t>
                      </a: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30742">
                <a:tc>
                  <a:txBody>
                    <a:bodyPr/>
                    <a:lstStyle/>
                    <a:p>
                      <a:pPr algn="l" fontAlgn="ct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zh-CN" altLang="en-US" sz="1600" b="1"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CN" altLang="en-US" sz="1600" b="1" i="0" u="none" strike="noStrike" dirty="0" smtClean="0">
                          <a:latin typeface="宋体" panose="02010600030101010101" pitchFamily="2" charset="-122"/>
                        </a:rPr>
                        <a:t>按项目实际增减</a:t>
                      </a:r>
                      <a:endParaRPr lang="zh-CN" altLang="en-US" sz="1600" b="1"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1600" b="0" i="0" u="none" strike="noStrike">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endParaRPr lang="zh-CN" altLang="en-US" sz="1600" b="0" i="0" u="none" strike="noStrike" dirty="0">
                        <a:latin typeface="宋体" panose="02010600030101010101" pitchFamily="2" charset="-122"/>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5"/>
          <p:cNvSpPr/>
          <p:nvPr/>
        </p:nvSpPr>
        <p:spPr bwMode="auto">
          <a:xfrm>
            <a:off x="428625" y="714375"/>
            <a:ext cx="4000500" cy="428625"/>
          </a:xfrm>
          <a:prstGeom prst="homePlat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本月安全管理工作总结</a:t>
            </a:r>
            <a:endParaRPr lang="zh-CN" altLang="en-US" sz="2000" b="1" dirty="0">
              <a:latin typeface="+mn-ea"/>
              <a:ea typeface="+mn-ea"/>
            </a:endParaRPr>
          </a:p>
        </p:txBody>
      </p:sp>
      <p:sp>
        <p:nvSpPr>
          <p:cNvPr id="8" name="燕尾形 7"/>
          <p:cNvSpPr/>
          <p:nvPr/>
        </p:nvSpPr>
        <p:spPr bwMode="auto">
          <a:xfrm>
            <a:off x="4286250" y="714375"/>
            <a:ext cx="4357688" cy="428625"/>
          </a:xfrm>
          <a:prstGeom prst="chevron">
            <a:avLst/>
          </a:prstGeom>
          <a:solidFill>
            <a:srgbClr val="66CCFF"/>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（四）</a:t>
            </a:r>
            <a:r>
              <a:rPr lang="zh-CN" altLang="en-US" sz="1200" dirty="0" smtClean="0">
                <a:latin typeface="+mn-ea"/>
                <a:ea typeface="+mn-ea"/>
              </a:rPr>
              <a:t>安全防护标准化实施和安全体验</a:t>
            </a:r>
            <a:r>
              <a:rPr lang="zh-CN" altLang="en-US" sz="1200" dirty="0">
                <a:latin typeface="+mn-ea"/>
                <a:ea typeface="+mn-ea"/>
              </a:rPr>
              <a:t>区建设情况</a:t>
            </a:r>
            <a:endParaRPr lang="zh-CN" altLang="en-US" sz="1200" dirty="0">
              <a:latin typeface="+mn-ea"/>
              <a:ea typeface="+mn-ea"/>
            </a:endParaRPr>
          </a:p>
        </p:txBody>
      </p:sp>
      <p:sp>
        <p:nvSpPr>
          <p:cNvPr id="8196" name="TextBox 4"/>
          <p:cNvSpPr txBox="1">
            <a:spLocks noChangeArrowheads="1"/>
          </p:cNvSpPr>
          <p:nvPr/>
        </p:nvSpPr>
        <p:spPr bwMode="auto">
          <a:xfrm>
            <a:off x="685800" y="1600200"/>
            <a:ext cx="3962400" cy="369888"/>
          </a:xfrm>
          <a:prstGeom prst="rect">
            <a:avLst/>
          </a:prstGeom>
          <a:noFill/>
          <a:ln w="9525">
            <a:noFill/>
            <a:miter lim="800000"/>
          </a:ln>
        </p:spPr>
        <p:txBody>
          <a:bodyPr>
            <a:spAutoFit/>
          </a:bodyPr>
          <a:lstStyle/>
          <a:p>
            <a:r>
              <a:rPr lang="zh-CN" altLang="en-US"/>
              <a:t>图片</a:t>
            </a:r>
            <a:r>
              <a:rPr lang="en-US" altLang="zh-CN"/>
              <a:t>+</a:t>
            </a:r>
            <a:r>
              <a:rPr lang="zh-CN" altLang="en-US"/>
              <a:t>文字说明</a:t>
            </a:r>
            <a:endParaRPr lang="zh-CN" alt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五边形 5"/>
          <p:cNvSpPr/>
          <p:nvPr/>
        </p:nvSpPr>
        <p:spPr bwMode="auto">
          <a:xfrm>
            <a:off x="428625" y="714375"/>
            <a:ext cx="4000500" cy="428625"/>
          </a:xfrm>
          <a:prstGeom prst="homePlate">
            <a:avLst/>
          </a:prstGeom>
          <a:solidFill>
            <a:srgbClr val="FFC000"/>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本月安全管理工作总结</a:t>
            </a:r>
            <a:endParaRPr lang="zh-CN" altLang="en-US" sz="2000" b="1" dirty="0">
              <a:latin typeface="+mn-ea"/>
              <a:ea typeface="+mn-ea"/>
            </a:endParaRPr>
          </a:p>
        </p:txBody>
      </p:sp>
      <p:sp>
        <p:nvSpPr>
          <p:cNvPr id="8" name="燕尾形 7"/>
          <p:cNvSpPr/>
          <p:nvPr/>
        </p:nvSpPr>
        <p:spPr bwMode="auto">
          <a:xfrm>
            <a:off x="4286250" y="714375"/>
            <a:ext cx="4357688" cy="428625"/>
          </a:xfrm>
          <a:prstGeom prst="chevron">
            <a:avLst/>
          </a:prstGeom>
          <a:solidFill>
            <a:srgbClr val="66CCFF"/>
          </a:solidFill>
          <a:ln w="9525" cap="flat" cmpd="sng" algn="ctr">
            <a:solidFill>
              <a:schemeClr val="tx1"/>
            </a:solidFill>
            <a:prstDash val="solid"/>
            <a:round/>
            <a:headEnd type="none" w="med" len="med"/>
            <a:tailEnd type="none" w="med" len="med"/>
          </a:ln>
          <a:effectLst/>
        </p:spPr>
        <p:txBody>
          <a:bodyPr/>
          <a:lstStyle/>
          <a:p>
            <a:pPr algn="ctr">
              <a:spcBef>
                <a:spcPct val="50000"/>
              </a:spcBef>
              <a:defRPr/>
            </a:pPr>
            <a:r>
              <a:rPr lang="zh-CN" altLang="en-US" sz="2000" dirty="0">
                <a:latin typeface="+mn-ea"/>
                <a:ea typeface="+mn-ea"/>
              </a:rPr>
              <a:t>（五</a:t>
            </a:r>
            <a:r>
              <a:rPr lang="zh-CN" altLang="en-US" sz="2000" dirty="0" smtClean="0">
                <a:latin typeface="+mn-ea"/>
                <a:ea typeface="+mn-ea"/>
              </a:rPr>
              <a:t>）项</a:t>
            </a:r>
            <a:r>
              <a:rPr lang="zh-CN" altLang="en-US" sz="2000" dirty="0">
                <a:latin typeface="+mn-ea"/>
                <a:ea typeface="+mn-ea"/>
              </a:rPr>
              <a:t>目</a:t>
            </a:r>
            <a:r>
              <a:rPr lang="zh-CN" altLang="en-US" sz="2000" dirty="0" smtClean="0">
                <a:latin typeface="+mn-ea"/>
                <a:ea typeface="+mn-ea"/>
              </a:rPr>
              <a:t>部周</a:t>
            </a:r>
            <a:r>
              <a:rPr lang="zh-CN" altLang="en-US" sz="2000" dirty="0">
                <a:latin typeface="+mn-ea"/>
                <a:ea typeface="+mn-ea"/>
              </a:rPr>
              <a:t>检</a:t>
            </a:r>
            <a:r>
              <a:rPr lang="zh-CN" altLang="en-US" sz="2000" dirty="0" smtClean="0">
                <a:latin typeface="+mn-ea"/>
                <a:ea typeface="+mn-ea"/>
              </a:rPr>
              <a:t>查和月自评</a:t>
            </a:r>
            <a:r>
              <a:rPr lang="zh-CN" altLang="en-US" sz="2000" dirty="0">
                <a:latin typeface="+mn-ea"/>
                <a:ea typeface="+mn-ea"/>
              </a:rPr>
              <a:t>价</a:t>
            </a:r>
            <a:endParaRPr lang="zh-CN" altLang="en-US" sz="2000" dirty="0">
              <a:latin typeface="+mn-ea"/>
              <a:ea typeface="+mn-ea"/>
            </a:endParaRPr>
          </a:p>
        </p:txBody>
      </p:sp>
      <p:graphicFrame>
        <p:nvGraphicFramePr>
          <p:cNvPr id="5" name="表格 4"/>
          <p:cNvGraphicFramePr>
            <a:graphicFrameLocks noGrp="1"/>
          </p:cNvGraphicFramePr>
          <p:nvPr/>
        </p:nvGraphicFramePr>
        <p:xfrm>
          <a:off x="381000" y="1447800"/>
          <a:ext cx="8472519" cy="3230976"/>
        </p:xfrm>
        <a:graphic>
          <a:graphicData uri="http://schemas.openxmlformats.org/drawingml/2006/table">
            <a:tbl>
              <a:tblPr/>
              <a:tblGrid>
                <a:gridCol w="475984"/>
                <a:gridCol w="2170646"/>
                <a:gridCol w="1637228"/>
                <a:gridCol w="856771"/>
                <a:gridCol w="856771"/>
                <a:gridCol w="916075"/>
                <a:gridCol w="779522"/>
                <a:gridCol w="779522"/>
              </a:tblGrid>
              <a:tr h="822925">
                <a:tc rowSpan="2">
                  <a:txBody>
                    <a:bodyPr/>
                    <a:lstStyle/>
                    <a:p>
                      <a:pPr algn="ctr">
                        <a:spcAft>
                          <a:spcPts val="0"/>
                        </a:spcAft>
                      </a:pPr>
                      <a:r>
                        <a:rPr lang="zh-CN" altLang="en-US" sz="1200" b="1" kern="100" dirty="0" smtClean="0">
                          <a:latin typeface="+mn-ea"/>
                          <a:ea typeface="+mn-ea"/>
                          <a:cs typeface="Times New Roman" panose="02020603050405020304"/>
                        </a:rPr>
                        <a:t>序号</a:t>
                      </a: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CN" sz="1200" b="1" kern="100" dirty="0">
                          <a:latin typeface="+mn-ea"/>
                          <a:ea typeface="+mn-ea"/>
                          <a:cs typeface="Times New Roman" panose="02020603050405020304"/>
                        </a:rPr>
                        <a:t>项目名称</a:t>
                      </a: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CN" altLang="en-US" sz="1200" b="1" kern="100" dirty="0" smtClean="0">
                          <a:latin typeface="+mn-ea"/>
                          <a:ea typeface="+mn-ea"/>
                          <a:cs typeface="Times New Roman" panose="02020603050405020304"/>
                        </a:rPr>
                        <a:t>检查日期</a:t>
                      </a: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spcAft>
                          <a:spcPts val="0"/>
                        </a:spcAft>
                      </a:pPr>
                      <a:r>
                        <a:rPr lang="zh-CN" sz="1200" b="1" kern="100" dirty="0">
                          <a:latin typeface="+mn-ea"/>
                          <a:ea typeface="+mn-ea"/>
                          <a:cs typeface="Times New Roman" panose="02020603050405020304"/>
                        </a:rPr>
                        <a:t>考核分项权重及得分情况</a:t>
                      </a: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cPr/>
                </a:tc>
                <a:tc rowSpan="2">
                  <a:txBody>
                    <a:bodyPr/>
                    <a:lstStyle/>
                    <a:p>
                      <a:pPr algn="ctr">
                        <a:spcAft>
                          <a:spcPts val="0"/>
                        </a:spcAft>
                      </a:pPr>
                      <a:r>
                        <a:rPr lang="zh-CN" sz="1200" b="1" kern="100" dirty="0">
                          <a:latin typeface="+mn-ea"/>
                          <a:ea typeface="+mn-ea"/>
                          <a:cs typeface="Times New Roman" panose="02020603050405020304"/>
                        </a:rPr>
                        <a:t>综合</a:t>
                      </a:r>
                      <a:endParaRPr lang="zh-CN" sz="1200" b="1" kern="100" dirty="0">
                        <a:latin typeface="+mn-ea"/>
                        <a:ea typeface="+mn-ea"/>
                        <a:cs typeface="Times New Roman" panose="02020603050405020304"/>
                      </a:endParaRPr>
                    </a:p>
                    <a:p>
                      <a:pPr algn="ctr">
                        <a:spcAft>
                          <a:spcPts val="0"/>
                        </a:spcAft>
                      </a:pPr>
                      <a:r>
                        <a:rPr lang="zh-CN" sz="1200" b="1" kern="100" dirty="0">
                          <a:latin typeface="+mn-ea"/>
                          <a:ea typeface="+mn-ea"/>
                          <a:cs typeface="Times New Roman" panose="02020603050405020304"/>
                        </a:rPr>
                        <a:t>得分</a:t>
                      </a:r>
                      <a:endParaRPr lang="zh-CN" sz="1200" b="1" kern="100" dirty="0">
                        <a:latin typeface="+mn-ea"/>
                        <a:ea typeface="+mn-ea"/>
                        <a:cs typeface="Times New Roman" panose="02020603050405020304"/>
                      </a:endParaRPr>
                    </a:p>
                    <a:p>
                      <a:pPr algn="ctr">
                        <a:spcAft>
                          <a:spcPts val="0"/>
                        </a:spcAft>
                      </a:pPr>
                      <a:r>
                        <a:rPr lang="zh-CN" sz="1200" b="1" kern="100" dirty="0">
                          <a:latin typeface="+mn-ea"/>
                          <a:ea typeface="+mn-ea"/>
                          <a:cs typeface="Times New Roman" panose="02020603050405020304"/>
                        </a:rPr>
                        <a:t>（</a:t>
                      </a:r>
                      <a:r>
                        <a:rPr lang="en-US" sz="1200" b="1" kern="100" dirty="0">
                          <a:latin typeface="+mn-ea"/>
                          <a:ea typeface="+mn-ea"/>
                          <a:cs typeface="Times New Roman" panose="02020603050405020304"/>
                        </a:rPr>
                        <a:t>F</a:t>
                      </a:r>
                      <a:r>
                        <a:rPr lang="zh-CN" sz="1200" b="1" kern="100" dirty="0">
                          <a:latin typeface="+mn-ea"/>
                          <a:ea typeface="+mn-ea"/>
                          <a:cs typeface="Times New Roman" panose="02020603050405020304"/>
                        </a:rPr>
                        <a:t>）</a:t>
                      </a: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CN" sz="1200" b="1" kern="100" dirty="0">
                          <a:latin typeface="+mn-ea"/>
                          <a:ea typeface="+mn-ea"/>
                          <a:cs typeface="Times New Roman" panose="02020603050405020304"/>
                        </a:rPr>
                        <a:t>是否达到分公司要求</a:t>
                      </a:r>
                      <a:endParaRPr lang="zh-CN" sz="1200" b="1" kern="100" dirty="0">
                        <a:latin typeface="+mn-ea"/>
                        <a:ea typeface="+mn-ea"/>
                        <a:cs typeface="Times New Roman" panose="02020603050405020304"/>
                      </a:endParaRPr>
                    </a:p>
                    <a:p>
                      <a:pPr algn="ctr">
                        <a:spcAft>
                          <a:spcPts val="0"/>
                        </a:spcAft>
                      </a:pPr>
                      <a:r>
                        <a:rPr lang="en-US" sz="1200" b="1" kern="100" dirty="0">
                          <a:latin typeface="+mn-ea"/>
                          <a:ea typeface="+mn-ea"/>
                          <a:cs typeface="Times New Roman" panose="02020603050405020304"/>
                        </a:rPr>
                        <a:t>(F</a:t>
                      </a:r>
                      <a:r>
                        <a:rPr lang="zh-CN" sz="1200" b="1" kern="100" dirty="0">
                          <a:latin typeface="+mn-ea"/>
                          <a:ea typeface="+mn-ea"/>
                          <a:cs typeface="Times New Roman" panose="02020603050405020304"/>
                        </a:rPr>
                        <a:t>≥</a:t>
                      </a:r>
                      <a:r>
                        <a:rPr lang="en-US" sz="1200" b="1" kern="100" dirty="0">
                          <a:latin typeface="+mn-ea"/>
                          <a:ea typeface="+mn-ea"/>
                          <a:cs typeface="Times New Roman" panose="02020603050405020304"/>
                        </a:rPr>
                        <a:t>80)</a:t>
                      </a: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r>
                        <a:rPr lang="zh-CN" sz="1200" b="1" kern="100" dirty="0">
                          <a:latin typeface="+mn-ea"/>
                          <a:ea typeface="+mn-ea"/>
                          <a:cs typeface="Times New Roman" panose="02020603050405020304"/>
                        </a:rPr>
                        <a:t>是否达到局</a:t>
                      </a:r>
                      <a:r>
                        <a:rPr lang="zh-CN" sz="1200" b="1" kern="100" dirty="0" smtClean="0">
                          <a:latin typeface="+mn-ea"/>
                          <a:ea typeface="+mn-ea"/>
                          <a:cs typeface="Times New Roman" panose="02020603050405020304"/>
                        </a:rPr>
                        <a:t>观摩要求</a:t>
                      </a:r>
                      <a:endParaRPr lang="zh-CN" sz="1200" b="1" kern="100" dirty="0">
                        <a:latin typeface="+mn-ea"/>
                        <a:ea typeface="+mn-ea"/>
                        <a:cs typeface="Times New Roman" panose="02020603050405020304"/>
                      </a:endParaRPr>
                    </a:p>
                    <a:p>
                      <a:pPr algn="ctr">
                        <a:spcAft>
                          <a:spcPts val="0"/>
                        </a:spcAft>
                      </a:pPr>
                      <a:r>
                        <a:rPr lang="en-US" sz="1200" b="1" kern="100" dirty="0">
                          <a:latin typeface="+mn-ea"/>
                          <a:ea typeface="+mn-ea"/>
                          <a:cs typeface="Times New Roman" panose="02020603050405020304"/>
                        </a:rPr>
                        <a:t>(F</a:t>
                      </a:r>
                      <a:r>
                        <a:rPr lang="zh-CN" sz="1200" b="1" kern="100" dirty="0">
                          <a:latin typeface="+mn-ea"/>
                          <a:ea typeface="+mn-ea"/>
                          <a:cs typeface="Times New Roman" panose="02020603050405020304"/>
                        </a:rPr>
                        <a:t>≥</a:t>
                      </a:r>
                      <a:r>
                        <a:rPr lang="en-US" sz="1200" b="1" kern="100" dirty="0">
                          <a:latin typeface="+mn-ea"/>
                          <a:ea typeface="+mn-ea"/>
                          <a:cs typeface="Times New Roman" panose="02020603050405020304"/>
                        </a:rPr>
                        <a:t>85)</a:t>
                      </a: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5875">
                <a:tc vMerge="1">
                  <a:tcPr/>
                </a:tc>
                <a:tc vMerge="1">
                  <a:tcPr/>
                </a:tc>
                <a:tc vMerge="1">
                  <a:tcPr/>
                </a:tc>
                <a:tc>
                  <a:txBody>
                    <a:bodyPr/>
                    <a:lstStyle/>
                    <a:p>
                      <a:pPr algn="ctr">
                        <a:spcAft>
                          <a:spcPts val="0"/>
                        </a:spcAft>
                      </a:pPr>
                      <a:r>
                        <a:rPr lang="zh-CN" altLang="en-US" sz="1200" b="1" kern="100" dirty="0" smtClean="0">
                          <a:latin typeface="+mn-ea"/>
                          <a:ea typeface="+mn-ea"/>
                          <a:cs typeface="Times New Roman" panose="02020603050405020304"/>
                        </a:rPr>
                        <a:t>项目安全检查表得分</a:t>
                      </a:r>
                      <a:r>
                        <a:rPr lang="zh-CN" sz="1200" b="1" kern="100" dirty="0" smtClean="0">
                          <a:latin typeface="+mn-ea"/>
                          <a:ea typeface="+mn-ea"/>
                          <a:cs typeface="Times New Roman" panose="02020603050405020304"/>
                        </a:rPr>
                        <a:t>（</a:t>
                      </a:r>
                      <a:r>
                        <a:rPr lang="en-US" sz="1200" b="1" kern="100" dirty="0" smtClean="0">
                          <a:latin typeface="+mn-ea"/>
                          <a:ea typeface="+mn-ea"/>
                          <a:cs typeface="Times New Roman" panose="02020603050405020304"/>
                        </a:rPr>
                        <a:t>70</a:t>
                      </a:r>
                      <a:r>
                        <a:rPr lang="en-US" altLang="zh-CN" sz="1200" b="1" kern="100" dirty="0" smtClean="0">
                          <a:latin typeface="+mn-ea"/>
                          <a:ea typeface="+mn-ea"/>
                          <a:cs typeface="Times New Roman" panose="02020603050405020304"/>
                        </a:rPr>
                        <a:t>%</a:t>
                      </a:r>
                      <a:r>
                        <a:rPr lang="zh-CN" sz="1200" b="1" kern="100" dirty="0" smtClean="0">
                          <a:latin typeface="+mn-ea"/>
                          <a:ea typeface="+mn-ea"/>
                          <a:cs typeface="Times New Roman" panose="02020603050405020304"/>
                        </a:rPr>
                        <a:t>）</a:t>
                      </a: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机械设备检查表得分 </a:t>
                      </a:r>
                      <a:r>
                        <a:rPr lang="en-US" sz="1200" b="1" kern="100" dirty="0" smtClean="0">
                          <a:latin typeface="+mn-ea"/>
                          <a:ea typeface="+mn-ea"/>
                          <a:cs typeface="Times New Roman" panose="02020603050405020304"/>
                        </a:rPr>
                        <a:t>(</a:t>
                      </a:r>
                      <a:r>
                        <a:rPr lang="en-US" sz="1200" b="1" kern="100" dirty="0">
                          <a:latin typeface="+mn-ea"/>
                          <a:ea typeface="+mn-ea"/>
                          <a:cs typeface="Times New Roman" panose="02020603050405020304"/>
                        </a:rPr>
                        <a:t>30%)</a:t>
                      </a: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a:tc>
                <a:tc vMerge="1">
                  <a:tcPr/>
                </a:tc>
                <a:tc vMerge="1">
                  <a:tcPr/>
                </a:tc>
              </a:tr>
              <a:tr h="701088">
                <a:tc>
                  <a:txBody>
                    <a:bodyPr/>
                    <a:lstStyle/>
                    <a:p>
                      <a:pPr algn="ctr">
                        <a:spcAft>
                          <a:spcPts val="0"/>
                        </a:spcAft>
                      </a:pPr>
                      <a:r>
                        <a:rPr lang="en-US" sz="1200" b="1" kern="100" dirty="0">
                          <a:solidFill>
                            <a:srgbClr val="000000"/>
                          </a:solidFill>
                          <a:latin typeface="+mn-ea"/>
                          <a:ea typeface="+mn-ea"/>
                          <a:cs typeface="Times New Roman" panose="02020603050405020304"/>
                        </a:rPr>
                        <a:t>1</a:t>
                      </a: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spcAft>
                          <a:spcPts val="0"/>
                        </a:spcAft>
                      </a:pPr>
                      <a:endParaRPr lang="zh-CN" sz="1200" b="1" kern="100" dirty="0">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altLang="en-US" sz="1200" b="1" kern="100" dirty="0" smtClean="0">
                          <a:latin typeface="+mn-ea"/>
                          <a:ea typeface="+mn-ea"/>
                          <a:cs typeface="Times New Roman" panose="02020603050405020304"/>
                        </a:rPr>
                        <a:t>周检</a:t>
                      </a:r>
                      <a:endParaRPr lang="zh-CN" sz="1200" b="1" kern="100" dirty="0">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zh-CN" sz="1200" b="1" kern="100" dirty="0" smtClean="0">
                          <a:latin typeface="+mn-ea"/>
                          <a:ea typeface="+mn-ea"/>
                          <a:cs typeface="Times New Roman" panose="02020603050405020304"/>
                        </a:rPr>
                        <a:t>88</a:t>
                      </a: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altLang="zh-CN" sz="1200" b="1" kern="100" dirty="0" smtClean="0">
                          <a:latin typeface="+mn-ea"/>
                          <a:ea typeface="+mn-ea"/>
                          <a:cs typeface="Times New Roman" panose="02020603050405020304"/>
                        </a:rPr>
                        <a:t>90</a:t>
                      </a: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solidFill>
                          <a:srgbClr val="FF0000"/>
                        </a:solidFill>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1088">
                <a:tc>
                  <a:txBody>
                    <a:bodyPr/>
                    <a:lstStyle/>
                    <a:p>
                      <a:pPr algn="ctr">
                        <a:spcAft>
                          <a:spcPts val="0"/>
                        </a:spcAft>
                      </a:pPr>
                      <a:r>
                        <a:rPr lang="en-US" sz="1200" b="1" kern="100" dirty="0">
                          <a:solidFill>
                            <a:srgbClr val="000000"/>
                          </a:solidFill>
                          <a:latin typeface="+mn-ea"/>
                          <a:ea typeface="+mn-ea"/>
                          <a:cs typeface="Times New Roman" panose="02020603050405020304"/>
                        </a:rPr>
                        <a:t>2</a:t>
                      </a: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22087" marR="2208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zh-CN" sz="1200" b="1" kern="100" dirty="0">
                        <a:solidFill>
                          <a:srgbClr val="FF0000"/>
                        </a:solidFill>
                        <a:latin typeface="+mn-ea"/>
                        <a:ea typeface="+mn-ea"/>
                        <a:cs typeface="Times New Roman" panose="02020603050405020304"/>
                      </a:endParaRPr>
                    </a:p>
                  </a:txBody>
                  <a:tcPr marL="19792" marR="1979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主题1">
  <a:themeElements>
    <a:clrScheme name="1_保华PPT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保华PPT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1_保华PPT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保华PPT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保华PPT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保华PPT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保华PPT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保华PPT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保华PPT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保华PPT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保华PPT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保华PPT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保华PPT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保华PPT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1439</Words>
  <Application>WPS 演示</Application>
  <PresentationFormat>全屏显示(4:3)</PresentationFormat>
  <Paragraphs>500</Paragraphs>
  <Slides>16</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16</vt:i4>
      </vt:variant>
    </vt:vector>
  </HeadingPairs>
  <TitlesOfParts>
    <vt:vector size="27" baseType="lpstr">
      <vt:lpstr>Arial</vt:lpstr>
      <vt:lpstr>宋体</vt:lpstr>
      <vt:lpstr>Wingdings</vt:lpstr>
      <vt:lpstr>楷体</vt:lpstr>
      <vt:lpstr>HY헤드라인M</vt:lpstr>
      <vt:lpstr>Segoe Print</vt:lpstr>
      <vt:lpstr>Times New Roman</vt:lpstr>
      <vt:lpstr>Times New Roman</vt:lpstr>
      <vt:lpstr>Arial Unicode MS</vt:lpstr>
      <vt:lpstr>微软雅黑</vt:lpstr>
      <vt:lpstr>主题1</vt:lpstr>
      <vt:lpstr>201X年XX月安全工作汇报材料</vt:lpstr>
      <vt:lpstr>目  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202X年XX月安全工作汇报材料</dc:title>
  <dc:creator/>
  <cp:lastModifiedBy>A呀土豆baby</cp:lastModifiedBy>
  <cp:revision>1</cp:revision>
  <dcterms:created xsi:type="dcterms:W3CDTF">2021-06-27T13:33:55Z</dcterms:created>
  <dcterms:modified xsi:type="dcterms:W3CDTF">2021-06-27T13:33:55Z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A854F0698B8D4787A12FE1F82F7D0AA7</vt:lpwstr>
  </property>
  <property fmtid="{D5CDD505-2E9C-101B-9397-08002B2CF9AE}" pid="3" name="KSOProductBuildVer">
    <vt:lpwstr>2052-11.1.0.10578</vt:lpwstr>
  </property>
</Properties>
</file>