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3" r:id="rId3"/>
    <p:sldId id="257" r:id="rId4"/>
    <p:sldId id="260" r:id="rId5"/>
    <p:sldId id="258" r:id="rId6"/>
    <p:sldId id="259" r:id="rId7"/>
    <p:sldId id="261" r:id="rId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032" autoAdjust="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FE5FEC-E0B5-49C6-AFEE-CEC57B717F3B}" type="datetimeFigureOut">
              <a:rPr lang="zh-CN" altLang="en-US" smtClean="0"/>
              <a:t>2018-10-05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E622FB-CD10-4AC0-BBBB-F5466807410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6963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E622FB-CD10-4AC0-BBBB-F54668074101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4515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2018-10-05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2018-10-05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2018-10-05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2018-10-05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2018-10-05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2018-10-05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2018-10-05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2018-10-05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2018-10-05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2018-10-05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2018-10-05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2018-10-05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8860" y="59272"/>
            <a:ext cx="4714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环境卫生管理网络图</a:t>
            </a:r>
          </a:p>
        </p:txBody>
      </p:sp>
      <p:sp>
        <p:nvSpPr>
          <p:cNvPr id="3" name="矩形 2"/>
          <p:cNvSpPr/>
          <p:nvPr/>
        </p:nvSpPr>
        <p:spPr>
          <a:xfrm>
            <a:off x="2643174" y="857232"/>
            <a:ext cx="2500330" cy="42862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85720" y="4143380"/>
            <a:ext cx="1214446" cy="250033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643174" y="2857496"/>
            <a:ext cx="2500330" cy="42862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643174" y="1857364"/>
            <a:ext cx="2500330" cy="42862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785918" y="4143380"/>
            <a:ext cx="1214446" cy="250033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286116" y="4143380"/>
            <a:ext cx="1214446" cy="250033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286512" y="4143380"/>
            <a:ext cx="1214446" cy="250033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786314" y="4143380"/>
            <a:ext cx="1214446" cy="250033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7715272" y="4143380"/>
            <a:ext cx="1214446" cy="250033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21" name="直接连接符 20"/>
          <p:cNvCxnSpPr/>
          <p:nvPr/>
        </p:nvCxnSpPr>
        <p:spPr>
          <a:xfrm>
            <a:off x="928662" y="3499644"/>
            <a:ext cx="735811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/>
          <p:nvPr/>
        </p:nvCxnSpPr>
        <p:spPr>
          <a:xfrm rot="5400000">
            <a:off x="642910" y="3785396"/>
            <a:ext cx="57150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25"/>
          <p:cNvCxnSpPr/>
          <p:nvPr/>
        </p:nvCxnSpPr>
        <p:spPr>
          <a:xfrm rot="5400000">
            <a:off x="8000230" y="3784602"/>
            <a:ext cx="57150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箭头连接符 26"/>
          <p:cNvCxnSpPr/>
          <p:nvPr/>
        </p:nvCxnSpPr>
        <p:spPr>
          <a:xfrm rot="5400000">
            <a:off x="2072464" y="3784602"/>
            <a:ext cx="57150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箭头连接符 27"/>
          <p:cNvCxnSpPr/>
          <p:nvPr/>
        </p:nvCxnSpPr>
        <p:spPr>
          <a:xfrm rot="5400000">
            <a:off x="3535753" y="3677843"/>
            <a:ext cx="785023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箭头连接符 28"/>
          <p:cNvCxnSpPr/>
          <p:nvPr/>
        </p:nvCxnSpPr>
        <p:spPr>
          <a:xfrm rot="5400000">
            <a:off x="5142710" y="3784602"/>
            <a:ext cx="57150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箭头连接符 29"/>
          <p:cNvCxnSpPr/>
          <p:nvPr/>
        </p:nvCxnSpPr>
        <p:spPr>
          <a:xfrm rot="5400000">
            <a:off x="6642908" y="3784602"/>
            <a:ext cx="57150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箭头连接符 35"/>
          <p:cNvCxnSpPr/>
          <p:nvPr/>
        </p:nvCxnSpPr>
        <p:spPr>
          <a:xfrm rot="5400000">
            <a:off x="3678230" y="2536025"/>
            <a:ext cx="500860" cy="79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箭头连接符 42"/>
          <p:cNvCxnSpPr/>
          <p:nvPr/>
        </p:nvCxnSpPr>
        <p:spPr>
          <a:xfrm rot="5400000">
            <a:off x="3679025" y="1535099"/>
            <a:ext cx="500860" cy="79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3392566" y="91652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项目经理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304610" y="1916660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项目副经理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071802" y="2916792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环境卫生负责人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85720" y="4572008"/>
            <a:ext cx="12144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健全责任制度、措施，资料完整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785918" y="4572008"/>
            <a:ext cx="12144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施工现场清洁、整齐、无积水、垃圾清运及时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357554" y="4572008"/>
            <a:ext cx="12144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办公室窗明地净、整齐清洁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857752" y="4572008"/>
            <a:ext cx="12858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生活区无垃圾、无污水，经常清扫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286512" y="4572008"/>
            <a:ext cx="12144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食堂人员证书齐全，生熟分开，内外清洁、干净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715272" y="4572008"/>
            <a:ext cx="12144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厕所清洁、无异味、无苍蝇、水冲洗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891367" y="831057"/>
            <a:ext cx="1966384" cy="24050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1400">
                <a:latin typeface="黑体" pitchFamily="49" charset="-122"/>
                <a:ea typeface="黑体" pitchFamily="49" charset="-122"/>
                <a:cs typeface="宋体" charset="-122"/>
              </a:rPr>
              <a:t>安全管理控制图</a:t>
            </a:r>
            <a:endParaRPr lang="zh-CN">
              <a:ea typeface="黑体" pitchFamily="49" charset="-122"/>
              <a:cs typeface="宋体" charset="-122"/>
            </a:endParaRP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702734" y="1184673"/>
            <a:ext cx="1392767" cy="15478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安全生产责任制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514351" y="1446610"/>
            <a:ext cx="342900" cy="3000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建立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1263651" y="1446610"/>
            <a:ext cx="355600" cy="3024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执行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1924051" y="1446610"/>
            <a:ext cx="361949" cy="304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考核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3217334" y="1178719"/>
            <a:ext cx="1259417" cy="1500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安全目标管理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2762251" y="1446610"/>
            <a:ext cx="571500" cy="37504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 vert="eaVert"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制定安全</a:t>
            </a:r>
          </a:p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管制目标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4191000" y="1446610"/>
            <a:ext cx="550333" cy="37504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 vert="eaVert"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安全责任</a:t>
            </a:r>
          </a:p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目    标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6000752" y="1178719"/>
            <a:ext cx="1238249" cy="1607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施工组织设计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1428751" y="1125142"/>
            <a:ext cx="7239000" cy="11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 rot="5400000">
            <a:off x="3757481" y="1124083"/>
            <a:ext cx="107156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 rot="5400000">
            <a:off x="1403020" y="1150872"/>
            <a:ext cx="53578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 rot="5400000">
            <a:off x="6639654" y="1150872"/>
            <a:ext cx="53578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666751" y="1393031"/>
            <a:ext cx="1428749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 rot="5400000">
            <a:off x="1374114" y="1391974"/>
            <a:ext cx="107156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 rot="5400000">
            <a:off x="2067653" y="1418763"/>
            <a:ext cx="53579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 rot="5400000">
            <a:off x="638903" y="1418762"/>
            <a:ext cx="53579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3050118" y="1391842"/>
            <a:ext cx="1428749" cy="11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 rot="5400000">
            <a:off x="3784270" y="1365184"/>
            <a:ext cx="53578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 rot="5400000">
            <a:off x="4451020" y="1418763"/>
            <a:ext cx="53579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 rot="5400000">
            <a:off x="3022270" y="1417572"/>
            <a:ext cx="53578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>
            <a:off x="5905501" y="1391842"/>
            <a:ext cx="1428751" cy="11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 rot="5400000">
            <a:off x="6639654" y="1365185"/>
            <a:ext cx="53578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 rot="5400000">
            <a:off x="7306403" y="1418762"/>
            <a:ext cx="53579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/>
        </p:nvCxnSpPr>
        <p:spPr>
          <a:xfrm rot="5400000">
            <a:off x="5877654" y="1417572"/>
            <a:ext cx="53578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5" name="Text Box 13"/>
          <p:cNvSpPr txBox="1">
            <a:spLocks noChangeArrowheads="1"/>
          </p:cNvSpPr>
          <p:nvPr/>
        </p:nvSpPr>
        <p:spPr bwMode="auto">
          <a:xfrm>
            <a:off x="391585" y="1875235"/>
            <a:ext cx="357716" cy="69651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总安全目标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076" name="Text Box 14"/>
          <p:cNvSpPr txBox="1">
            <a:spLocks noChangeArrowheads="1"/>
          </p:cNvSpPr>
          <p:nvPr/>
        </p:nvSpPr>
        <p:spPr bwMode="auto">
          <a:xfrm>
            <a:off x="810685" y="1875235"/>
            <a:ext cx="332316" cy="69651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年、月达标目标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077" name="Text Box 15"/>
          <p:cNvSpPr txBox="1">
            <a:spLocks noChangeArrowheads="1"/>
          </p:cNvSpPr>
          <p:nvPr/>
        </p:nvSpPr>
        <p:spPr bwMode="auto">
          <a:xfrm>
            <a:off x="1191685" y="1882378"/>
            <a:ext cx="332316" cy="6893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目标分解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078" name="Text Box 16"/>
          <p:cNvSpPr txBox="1">
            <a:spLocks noChangeArrowheads="1"/>
          </p:cNvSpPr>
          <p:nvPr/>
        </p:nvSpPr>
        <p:spPr bwMode="auto">
          <a:xfrm>
            <a:off x="1572685" y="1882378"/>
            <a:ext cx="332316" cy="6893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责任落实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079" name="Text Box 17"/>
          <p:cNvSpPr txBox="1">
            <a:spLocks noChangeArrowheads="1"/>
          </p:cNvSpPr>
          <p:nvPr/>
        </p:nvSpPr>
        <p:spPr bwMode="auto">
          <a:xfrm>
            <a:off x="1953685" y="1881187"/>
            <a:ext cx="332316" cy="6905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考核到人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cxnSp>
        <p:nvCxnSpPr>
          <p:cNvPr id="44" name="直接连接符 43"/>
          <p:cNvCxnSpPr/>
          <p:nvPr/>
        </p:nvCxnSpPr>
        <p:spPr>
          <a:xfrm>
            <a:off x="571501" y="1821656"/>
            <a:ext cx="1621367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/>
          <p:cNvCxnSpPr/>
          <p:nvPr/>
        </p:nvCxnSpPr>
        <p:spPr>
          <a:xfrm rot="5400000">
            <a:off x="2165020" y="1847388"/>
            <a:ext cx="53579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/>
        </p:nvCxnSpPr>
        <p:spPr>
          <a:xfrm rot="5400000">
            <a:off x="545769" y="1847387"/>
            <a:ext cx="53579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/>
          <p:cNvCxnSpPr/>
          <p:nvPr/>
        </p:nvCxnSpPr>
        <p:spPr>
          <a:xfrm rot="5400000">
            <a:off x="1019903" y="1847387"/>
            <a:ext cx="53579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52"/>
          <p:cNvCxnSpPr/>
          <p:nvPr/>
        </p:nvCxnSpPr>
        <p:spPr>
          <a:xfrm rot="5400000">
            <a:off x="1688769" y="1847387"/>
            <a:ext cx="53579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接连接符 76"/>
          <p:cNvCxnSpPr/>
          <p:nvPr/>
        </p:nvCxnSpPr>
        <p:spPr>
          <a:xfrm rot="5400000">
            <a:off x="1393495" y="1784285"/>
            <a:ext cx="72628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6" name="Text Box 18"/>
          <p:cNvSpPr txBox="1">
            <a:spLocks noChangeArrowheads="1"/>
          </p:cNvSpPr>
          <p:nvPr/>
        </p:nvSpPr>
        <p:spPr bwMode="auto">
          <a:xfrm>
            <a:off x="2381251" y="1928812"/>
            <a:ext cx="332316" cy="6048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伤亡控制指标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087" name="Text Box 19"/>
          <p:cNvSpPr txBox="1">
            <a:spLocks noChangeArrowheads="1"/>
          </p:cNvSpPr>
          <p:nvPr/>
        </p:nvSpPr>
        <p:spPr bwMode="auto">
          <a:xfrm>
            <a:off x="2859618" y="1928812"/>
            <a:ext cx="332316" cy="6048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安全达标目标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088" name="Text Box 20"/>
          <p:cNvSpPr txBox="1">
            <a:spLocks noChangeArrowheads="1"/>
          </p:cNvSpPr>
          <p:nvPr/>
        </p:nvSpPr>
        <p:spPr bwMode="auto">
          <a:xfrm>
            <a:off x="3346451" y="1928812"/>
            <a:ext cx="332316" cy="6048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文明施工目标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089" name="Text Box 21"/>
          <p:cNvSpPr txBox="1">
            <a:spLocks noChangeArrowheads="1"/>
          </p:cNvSpPr>
          <p:nvPr/>
        </p:nvSpPr>
        <p:spPr bwMode="auto">
          <a:xfrm>
            <a:off x="3858685" y="1928813"/>
            <a:ext cx="332316" cy="53578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分解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090" name="Text Box 22"/>
          <p:cNvSpPr txBox="1">
            <a:spLocks noChangeArrowheads="1"/>
          </p:cNvSpPr>
          <p:nvPr/>
        </p:nvSpPr>
        <p:spPr bwMode="auto">
          <a:xfrm>
            <a:off x="4286251" y="1928813"/>
            <a:ext cx="332316" cy="53578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有考核办法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091" name="Text Box 23"/>
          <p:cNvSpPr txBox="1">
            <a:spLocks noChangeArrowheads="1"/>
          </p:cNvSpPr>
          <p:nvPr/>
        </p:nvSpPr>
        <p:spPr bwMode="auto">
          <a:xfrm>
            <a:off x="4715934" y="1928813"/>
            <a:ext cx="332317" cy="53578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考核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cxnSp>
        <p:nvCxnSpPr>
          <p:cNvPr id="85" name="直接连接符 84"/>
          <p:cNvCxnSpPr/>
          <p:nvPr/>
        </p:nvCxnSpPr>
        <p:spPr>
          <a:xfrm>
            <a:off x="2571751" y="1875235"/>
            <a:ext cx="952500" cy="11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接连接符 85"/>
          <p:cNvCxnSpPr/>
          <p:nvPr/>
        </p:nvCxnSpPr>
        <p:spPr>
          <a:xfrm rot="5400000">
            <a:off x="3115403" y="1847387"/>
            <a:ext cx="53579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接连接符 86"/>
          <p:cNvCxnSpPr/>
          <p:nvPr/>
        </p:nvCxnSpPr>
        <p:spPr>
          <a:xfrm rot="5400000">
            <a:off x="3498520" y="1900966"/>
            <a:ext cx="53578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接连接符 87"/>
          <p:cNvCxnSpPr/>
          <p:nvPr/>
        </p:nvCxnSpPr>
        <p:spPr>
          <a:xfrm rot="5400000">
            <a:off x="2543903" y="1899775"/>
            <a:ext cx="53579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接连接符 90"/>
          <p:cNvCxnSpPr/>
          <p:nvPr/>
        </p:nvCxnSpPr>
        <p:spPr>
          <a:xfrm>
            <a:off x="4000501" y="1875235"/>
            <a:ext cx="952500" cy="11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接连接符 91"/>
          <p:cNvCxnSpPr/>
          <p:nvPr/>
        </p:nvCxnSpPr>
        <p:spPr>
          <a:xfrm rot="16200000" flipH="1">
            <a:off x="4545211" y="1848446"/>
            <a:ext cx="5357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接连接符 92"/>
          <p:cNvCxnSpPr/>
          <p:nvPr/>
        </p:nvCxnSpPr>
        <p:spPr>
          <a:xfrm rot="5400000">
            <a:off x="4925154" y="1900966"/>
            <a:ext cx="53578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接连接符 93"/>
          <p:cNvCxnSpPr/>
          <p:nvPr/>
        </p:nvCxnSpPr>
        <p:spPr>
          <a:xfrm rot="5400000">
            <a:off x="3974769" y="1899775"/>
            <a:ext cx="53579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00" name="Text Box 24"/>
          <p:cNvSpPr txBox="1">
            <a:spLocks noChangeArrowheads="1"/>
          </p:cNvSpPr>
          <p:nvPr/>
        </p:nvSpPr>
        <p:spPr bwMode="auto">
          <a:xfrm>
            <a:off x="5329767" y="1826419"/>
            <a:ext cx="289984" cy="6381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内容全面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101" name="Text Box 25"/>
          <p:cNvSpPr txBox="1">
            <a:spLocks noChangeArrowheads="1"/>
          </p:cNvSpPr>
          <p:nvPr/>
        </p:nvSpPr>
        <p:spPr bwMode="auto">
          <a:xfrm>
            <a:off x="5710767" y="1826419"/>
            <a:ext cx="289984" cy="6381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具有针对性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102" name="Text Box 26"/>
          <p:cNvSpPr txBox="1">
            <a:spLocks noChangeArrowheads="1"/>
          </p:cNvSpPr>
          <p:nvPr/>
        </p:nvSpPr>
        <p:spPr bwMode="auto">
          <a:xfrm>
            <a:off x="6096000" y="1826419"/>
            <a:ext cx="289984" cy="6381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认真落实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103" name="Text Box 27"/>
          <p:cNvSpPr txBox="1">
            <a:spLocks noChangeArrowheads="1"/>
          </p:cNvSpPr>
          <p:nvPr/>
        </p:nvSpPr>
        <p:spPr bwMode="auto">
          <a:xfrm>
            <a:off x="6758518" y="1768079"/>
            <a:ext cx="289983" cy="96440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易燃易爆有毒作业场所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104" name="Text Box 28"/>
          <p:cNvSpPr txBox="1">
            <a:spLocks noChangeArrowheads="1"/>
          </p:cNvSpPr>
          <p:nvPr/>
        </p:nvSpPr>
        <p:spPr bwMode="auto">
          <a:xfrm>
            <a:off x="7147985" y="1768079"/>
            <a:ext cx="289983" cy="95964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沉箱、深坑、爆破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105" name="Text Box 29"/>
          <p:cNvSpPr txBox="1">
            <a:spLocks noChangeArrowheads="1"/>
          </p:cNvSpPr>
          <p:nvPr/>
        </p:nvSpPr>
        <p:spPr bwMode="auto">
          <a:xfrm>
            <a:off x="7524751" y="1768078"/>
            <a:ext cx="289983" cy="10715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大型预构件吊装临时用电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106" name="TextBox 104"/>
          <p:cNvSpPr txBox="1">
            <a:spLocks noChangeArrowheads="1"/>
          </p:cNvSpPr>
          <p:nvPr/>
        </p:nvSpPr>
        <p:spPr bwMode="auto">
          <a:xfrm>
            <a:off x="5524501" y="1446610"/>
            <a:ext cx="595035" cy="21544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800">
                <a:latin typeface="黑体" pitchFamily="49" charset="-122"/>
                <a:ea typeface="黑体" pitchFamily="49" charset="-122"/>
              </a:rPr>
              <a:t>安全措施</a:t>
            </a:r>
          </a:p>
        </p:txBody>
      </p:sp>
      <p:sp>
        <p:nvSpPr>
          <p:cNvPr id="107" name="矩形 106"/>
          <p:cNvSpPr/>
          <p:nvPr/>
        </p:nvSpPr>
        <p:spPr>
          <a:xfrm>
            <a:off x="5524500" y="1446610"/>
            <a:ext cx="762000" cy="16073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108" name="TextBox 107"/>
          <p:cNvSpPr txBox="1">
            <a:spLocks noChangeArrowheads="1"/>
          </p:cNvSpPr>
          <p:nvPr/>
        </p:nvSpPr>
        <p:spPr bwMode="auto">
          <a:xfrm>
            <a:off x="6838951" y="1407319"/>
            <a:ext cx="1066800" cy="3385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800">
                <a:latin typeface="黑体" pitchFamily="49" charset="-122"/>
                <a:ea typeface="黑体" pitchFamily="49" charset="-122"/>
              </a:rPr>
              <a:t>编制专项安全</a:t>
            </a:r>
            <a:endParaRPr lang="en-US" altLang="zh-CN" sz="80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800">
                <a:latin typeface="黑体" pitchFamily="49" charset="-122"/>
                <a:ea typeface="黑体" pitchFamily="49" charset="-122"/>
              </a:rPr>
              <a:t>施工组织设计</a:t>
            </a:r>
          </a:p>
        </p:txBody>
      </p:sp>
      <p:sp>
        <p:nvSpPr>
          <p:cNvPr id="109" name="矩形 108"/>
          <p:cNvSpPr/>
          <p:nvPr/>
        </p:nvSpPr>
        <p:spPr>
          <a:xfrm>
            <a:off x="6775451" y="1446610"/>
            <a:ext cx="1130300" cy="21431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cxnSp>
        <p:nvCxnSpPr>
          <p:cNvPr id="110" name="直接连接符 109"/>
          <p:cNvCxnSpPr/>
          <p:nvPr/>
        </p:nvCxnSpPr>
        <p:spPr>
          <a:xfrm>
            <a:off x="5429252" y="1768079"/>
            <a:ext cx="85724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接连接符 110"/>
          <p:cNvCxnSpPr/>
          <p:nvPr/>
        </p:nvCxnSpPr>
        <p:spPr>
          <a:xfrm rot="5400000">
            <a:off x="5797286" y="1713442"/>
            <a:ext cx="214313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直接连接符 111"/>
          <p:cNvCxnSpPr/>
          <p:nvPr/>
        </p:nvCxnSpPr>
        <p:spPr>
          <a:xfrm rot="5400000">
            <a:off x="6260770" y="1793809"/>
            <a:ext cx="53578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直接连接符 112"/>
          <p:cNvCxnSpPr/>
          <p:nvPr/>
        </p:nvCxnSpPr>
        <p:spPr>
          <a:xfrm rot="5400000">
            <a:off x="5403520" y="1792619"/>
            <a:ext cx="53579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直接连接符 122"/>
          <p:cNvCxnSpPr/>
          <p:nvPr/>
        </p:nvCxnSpPr>
        <p:spPr>
          <a:xfrm>
            <a:off x="6953251" y="1714500"/>
            <a:ext cx="1047749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直接连接符 123"/>
          <p:cNvCxnSpPr/>
          <p:nvPr/>
        </p:nvCxnSpPr>
        <p:spPr>
          <a:xfrm rot="5400000">
            <a:off x="7401654" y="1686654"/>
            <a:ext cx="53578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直接连接符 139"/>
          <p:cNvCxnSpPr/>
          <p:nvPr/>
        </p:nvCxnSpPr>
        <p:spPr>
          <a:xfrm rot="5400000">
            <a:off x="6927520" y="1740231"/>
            <a:ext cx="53579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接连接符 147"/>
          <p:cNvCxnSpPr/>
          <p:nvPr/>
        </p:nvCxnSpPr>
        <p:spPr>
          <a:xfrm rot="5400000">
            <a:off x="7213269" y="1740231"/>
            <a:ext cx="53579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直接连接符 148"/>
          <p:cNvCxnSpPr/>
          <p:nvPr/>
        </p:nvCxnSpPr>
        <p:spPr>
          <a:xfrm rot="5400000">
            <a:off x="7592153" y="1740231"/>
            <a:ext cx="53579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9" name="Text Box 31"/>
          <p:cNvSpPr txBox="1">
            <a:spLocks noChangeArrowheads="1"/>
          </p:cNvSpPr>
          <p:nvPr/>
        </p:nvSpPr>
        <p:spPr bwMode="auto">
          <a:xfrm>
            <a:off x="7905751" y="1768079"/>
            <a:ext cx="381000" cy="8572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脚手架、模板、基坑支护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cxnSp>
        <p:nvCxnSpPr>
          <p:cNvPr id="151" name="直接连接符 150"/>
          <p:cNvCxnSpPr/>
          <p:nvPr/>
        </p:nvCxnSpPr>
        <p:spPr>
          <a:xfrm rot="5400000">
            <a:off x="7973153" y="1740231"/>
            <a:ext cx="53579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直接连接符 152"/>
          <p:cNvCxnSpPr/>
          <p:nvPr/>
        </p:nvCxnSpPr>
        <p:spPr>
          <a:xfrm rot="5400000">
            <a:off x="7784770" y="2008122"/>
            <a:ext cx="1768078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接连接符 154"/>
          <p:cNvCxnSpPr/>
          <p:nvPr/>
        </p:nvCxnSpPr>
        <p:spPr>
          <a:xfrm rot="10800000">
            <a:off x="381001" y="2893219"/>
            <a:ext cx="8286751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23" name="Text Box 36"/>
          <p:cNvSpPr txBox="1">
            <a:spLocks noChangeArrowheads="1"/>
          </p:cNvSpPr>
          <p:nvPr/>
        </p:nvSpPr>
        <p:spPr bwMode="auto">
          <a:xfrm>
            <a:off x="762001" y="2952751"/>
            <a:ext cx="1174751" cy="154781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安全技术交底</a:t>
            </a:r>
            <a:endParaRPr lang="zh-CN" sz="800">
              <a:ea typeface="黑体" pitchFamily="49" charset="-122"/>
              <a:cs typeface="宋体" charset="-122"/>
            </a:endParaRPr>
          </a:p>
        </p:txBody>
      </p:sp>
      <p:sp>
        <p:nvSpPr>
          <p:cNvPr id="2124" name="Text Box 37"/>
          <p:cNvSpPr txBox="1">
            <a:spLocks noChangeArrowheads="1"/>
          </p:cNvSpPr>
          <p:nvPr/>
        </p:nvSpPr>
        <p:spPr bwMode="auto">
          <a:xfrm>
            <a:off x="3048001" y="2946797"/>
            <a:ext cx="920751" cy="16073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安全检查</a:t>
            </a:r>
            <a:endParaRPr lang="zh-CN" sz="800">
              <a:ea typeface="黑体" pitchFamily="49" charset="-122"/>
              <a:cs typeface="宋体" charset="-122"/>
            </a:endParaRPr>
          </a:p>
        </p:txBody>
      </p:sp>
      <p:sp>
        <p:nvSpPr>
          <p:cNvPr id="2125" name="Text Box 38"/>
          <p:cNvSpPr txBox="1">
            <a:spLocks noChangeArrowheads="1"/>
          </p:cNvSpPr>
          <p:nvPr/>
        </p:nvSpPr>
        <p:spPr bwMode="auto">
          <a:xfrm>
            <a:off x="666751" y="3214688"/>
            <a:ext cx="313267" cy="6179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制度</a:t>
            </a:r>
            <a:endParaRPr lang="zh-CN" sz="800">
              <a:ea typeface="黑体" pitchFamily="49" charset="-122"/>
              <a:cs typeface="宋体" charset="-122"/>
            </a:endParaRPr>
          </a:p>
        </p:txBody>
      </p:sp>
      <p:sp>
        <p:nvSpPr>
          <p:cNvPr id="2126" name="Text Box 39"/>
          <p:cNvSpPr txBox="1">
            <a:spLocks noChangeArrowheads="1"/>
          </p:cNvSpPr>
          <p:nvPr/>
        </p:nvSpPr>
        <p:spPr bwMode="auto">
          <a:xfrm>
            <a:off x="1143000" y="3214688"/>
            <a:ext cx="313267" cy="6179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内容</a:t>
            </a:r>
            <a:endParaRPr lang="zh-CN" sz="800">
              <a:ea typeface="黑体" pitchFamily="49" charset="-122"/>
              <a:cs typeface="宋体" charset="-122"/>
            </a:endParaRPr>
          </a:p>
        </p:txBody>
      </p:sp>
      <p:sp>
        <p:nvSpPr>
          <p:cNvPr id="2127" name="Text Box 40"/>
          <p:cNvSpPr txBox="1">
            <a:spLocks noChangeArrowheads="1"/>
          </p:cNvSpPr>
          <p:nvPr/>
        </p:nvSpPr>
        <p:spPr bwMode="auto">
          <a:xfrm>
            <a:off x="1619251" y="3214688"/>
            <a:ext cx="391583" cy="62746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履行签字手续</a:t>
            </a:r>
            <a:endParaRPr lang="zh-CN" sz="800">
              <a:ea typeface="黑体" pitchFamily="49" charset="-122"/>
              <a:cs typeface="宋体" charset="-122"/>
            </a:endParaRPr>
          </a:p>
        </p:txBody>
      </p:sp>
      <p:sp>
        <p:nvSpPr>
          <p:cNvPr id="2128" name="Text Box 41"/>
          <p:cNvSpPr txBox="1">
            <a:spLocks noChangeArrowheads="1"/>
          </p:cNvSpPr>
          <p:nvPr/>
        </p:nvSpPr>
        <p:spPr bwMode="auto">
          <a:xfrm>
            <a:off x="3810001" y="3214687"/>
            <a:ext cx="311151" cy="6429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事故隐患处理</a:t>
            </a:r>
            <a:endParaRPr lang="zh-CN" sz="800">
              <a:ea typeface="黑体" pitchFamily="49" charset="-122"/>
              <a:cs typeface="宋体" charset="-122"/>
            </a:endParaRPr>
          </a:p>
        </p:txBody>
      </p:sp>
      <p:sp>
        <p:nvSpPr>
          <p:cNvPr id="2129" name="Text Box 42"/>
          <p:cNvSpPr txBox="1">
            <a:spLocks noChangeArrowheads="1"/>
          </p:cNvSpPr>
          <p:nvPr/>
        </p:nvSpPr>
        <p:spPr bwMode="auto">
          <a:xfrm>
            <a:off x="3333751" y="3214688"/>
            <a:ext cx="313267" cy="58936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记录</a:t>
            </a:r>
            <a:endParaRPr lang="zh-CN" sz="800">
              <a:ea typeface="黑体" pitchFamily="49" charset="-122"/>
              <a:cs typeface="宋体" charset="-122"/>
            </a:endParaRPr>
          </a:p>
        </p:txBody>
      </p:sp>
      <p:sp>
        <p:nvSpPr>
          <p:cNvPr id="2130" name="Text Box 43"/>
          <p:cNvSpPr txBox="1">
            <a:spLocks noChangeArrowheads="1"/>
          </p:cNvSpPr>
          <p:nvPr/>
        </p:nvSpPr>
        <p:spPr bwMode="auto">
          <a:xfrm>
            <a:off x="2857500" y="3214688"/>
            <a:ext cx="313267" cy="61793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定期检查制度</a:t>
            </a:r>
            <a:endParaRPr lang="zh-CN" sz="800">
              <a:ea typeface="黑体" pitchFamily="49" charset="-122"/>
              <a:cs typeface="宋体" charset="-122"/>
            </a:endParaRPr>
          </a:p>
        </p:txBody>
      </p:sp>
      <p:cxnSp>
        <p:nvCxnSpPr>
          <p:cNvPr id="169" name="直接连接符 168"/>
          <p:cNvCxnSpPr/>
          <p:nvPr/>
        </p:nvCxnSpPr>
        <p:spPr>
          <a:xfrm rot="5400000">
            <a:off x="1307769" y="2918950"/>
            <a:ext cx="53579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直接连接符 169"/>
          <p:cNvCxnSpPr/>
          <p:nvPr/>
        </p:nvCxnSpPr>
        <p:spPr>
          <a:xfrm rot="5400000">
            <a:off x="3498520" y="2918950"/>
            <a:ext cx="53579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直接连接符 171"/>
          <p:cNvCxnSpPr/>
          <p:nvPr/>
        </p:nvCxnSpPr>
        <p:spPr>
          <a:xfrm>
            <a:off x="859367" y="3161110"/>
            <a:ext cx="952500" cy="11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直接连接符 172"/>
          <p:cNvCxnSpPr/>
          <p:nvPr/>
        </p:nvCxnSpPr>
        <p:spPr>
          <a:xfrm rot="5400000">
            <a:off x="1283098" y="3160052"/>
            <a:ext cx="107156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接连接符 173"/>
          <p:cNvCxnSpPr/>
          <p:nvPr/>
        </p:nvCxnSpPr>
        <p:spPr>
          <a:xfrm rot="5400000">
            <a:off x="1786136" y="3186841"/>
            <a:ext cx="53578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接连接符 174"/>
          <p:cNvCxnSpPr/>
          <p:nvPr/>
        </p:nvCxnSpPr>
        <p:spPr>
          <a:xfrm rot="5400000">
            <a:off x="831520" y="3185650"/>
            <a:ext cx="53579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接连接符 175"/>
          <p:cNvCxnSpPr/>
          <p:nvPr/>
        </p:nvCxnSpPr>
        <p:spPr>
          <a:xfrm>
            <a:off x="3045885" y="3161110"/>
            <a:ext cx="952500" cy="11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直接连接符 176"/>
          <p:cNvCxnSpPr/>
          <p:nvPr/>
        </p:nvCxnSpPr>
        <p:spPr>
          <a:xfrm rot="5400000">
            <a:off x="3469614" y="3160051"/>
            <a:ext cx="107156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直接连接符 177"/>
          <p:cNvCxnSpPr/>
          <p:nvPr/>
        </p:nvCxnSpPr>
        <p:spPr>
          <a:xfrm rot="5400000">
            <a:off x="3972654" y="3186841"/>
            <a:ext cx="53578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直接连接符 178"/>
          <p:cNvCxnSpPr/>
          <p:nvPr/>
        </p:nvCxnSpPr>
        <p:spPr>
          <a:xfrm rot="5400000">
            <a:off x="3018036" y="3185650"/>
            <a:ext cx="53579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1" name="Text Box 37"/>
          <p:cNvSpPr txBox="1">
            <a:spLocks noChangeArrowheads="1"/>
          </p:cNvSpPr>
          <p:nvPr/>
        </p:nvSpPr>
        <p:spPr bwMode="auto">
          <a:xfrm>
            <a:off x="5937251" y="2946797"/>
            <a:ext cx="920749" cy="16073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安全教育</a:t>
            </a:r>
            <a:endParaRPr lang="zh-CN" sz="800">
              <a:ea typeface="黑体" pitchFamily="49" charset="-122"/>
              <a:cs typeface="宋体" charset="-122"/>
            </a:endParaRPr>
          </a:p>
        </p:txBody>
      </p:sp>
      <p:sp>
        <p:nvSpPr>
          <p:cNvPr id="2142" name="Text Box 41"/>
          <p:cNvSpPr txBox="1">
            <a:spLocks noChangeArrowheads="1"/>
          </p:cNvSpPr>
          <p:nvPr/>
        </p:nvSpPr>
        <p:spPr bwMode="auto">
          <a:xfrm>
            <a:off x="6191251" y="3214688"/>
            <a:ext cx="311149" cy="8572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变换工程安全教育</a:t>
            </a:r>
            <a:endParaRPr lang="zh-CN" sz="800">
              <a:ea typeface="黑体" pitchFamily="49" charset="-122"/>
              <a:cs typeface="宋体" charset="-122"/>
            </a:endParaRPr>
          </a:p>
        </p:txBody>
      </p:sp>
      <p:sp>
        <p:nvSpPr>
          <p:cNvPr id="2143" name="Text Box 42"/>
          <p:cNvSpPr txBox="1">
            <a:spLocks noChangeArrowheads="1"/>
          </p:cNvSpPr>
          <p:nvPr/>
        </p:nvSpPr>
        <p:spPr bwMode="auto">
          <a:xfrm>
            <a:off x="5810251" y="3214687"/>
            <a:ext cx="313267" cy="91082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新工人三级安全教育</a:t>
            </a:r>
            <a:endParaRPr lang="zh-CN" sz="800">
              <a:ea typeface="黑体" pitchFamily="49" charset="-122"/>
              <a:cs typeface="宋体" charset="-122"/>
            </a:endParaRPr>
          </a:p>
        </p:txBody>
      </p:sp>
      <p:sp>
        <p:nvSpPr>
          <p:cNvPr id="2144" name="Text Box 43"/>
          <p:cNvSpPr txBox="1">
            <a:spLocks noChangeArrowheads="1"/>
          </p:cNvSpPr>
          <p:nvPr/>
        </p:nvSpPr>
        <p:spPr bwMode="auto">
          <a:xfrm>
            <a:off x="5429251" y="3214688"/>
            <a:ext cx="313267" cy="8572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制度</a:t>
            </a:r>
            <a:endParaRPr lang="zh-CN" sz="800">
              <a:ea typeface="黑体" pitchFamily="49" charset="-122"/>
              <a:cs typeface="宋体" charset="-122"/>
            </a:endParaRPr>
          </a:p>
        </p:txBody>
      </p:sp>
      <p:cxnSp>
        <p:nvCxnSpPr>
          <p:cNvPr id="184" name="直接连接符 183"/>
          <p:cNvCxnSpPr/>
          <p:nvPr/>
        </p:nvCxnSpPr>
        <p:spPr>
          <a:xfrm rot="5400000">
            <a:off x="6387769" y="2918950"/>
            <a:ext cx="53579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直接连接符 184"/>
          <p:cNvCxnSpPr/>
          <p:nvPr/>
        </p:nvCxnSpPr>
        <p:spPr>
          <a:xfrm>
            <a:off x="5687484" y="3161110"/>
            <a:ext cx="1837267" cy="11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直接连接符 185"/>
          <p:cNvCxnSpPr/>
          <p:nvPr/>
        </p:nvCxnSpPr>
        <p:spPr>
          <a:xfrm rot="5400000">
            <a:off x="6327114" y="3160051"/>
            <a:ext cx="107156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接连接符 186"/>
          <p:cNvCxnSpPr/>
          <p:nvPr/>
        </p:nvCxnSpPr>
        <p:spPr>
          <a:xfrm rot="5400000">
            <a:off x="6737020" y="3186841"/>
            <a:ext cx="53578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直接连接符 187"/>
          <p:cNvCxnSpPr/>
          <p:nvPr/>
        </p:nvCxnSpPr>
        <p:spPr>
          <a:xfrm rot="5400000">
            <a:off x="5659636" y="3185650"/>
            <a:ext cx="53579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直接连接符 189"/>
          <p:cNvCxnSpPr/>
          <p:nvPr/>
        </p:nvCxnSpPr>
        <p:spPr>
          <a:xfrm rot="5400000">
            <a:off x="5972903" y="3186841"/>
            <a:ext cx="53578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" name="TextBox 190"/>
          <p:cNvSpPr txBox="1">
            <a:spLocks noChangeArrowheads="1"/>
          </p:cNvSpPr>
          <p:nvPr/>
        </p:nvSpPr>
        <p:spPr bwMode="auto">
          <a:xfrm>
            <a:off x="6496620" y="3268266"/>
            <a:ext cx="553998" cy="80367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>
            <a:spAutoFit/>
          </a:bodyPr>
          <a:lstStyle/>
          <a:p>
            <a:r>
              <a:rPr lang="zh-CN" altLang="en-US" sz="800">
                <a:latin typeface="黑体" pitchFamily="49" charset="-122"/>
                <a:ea typeface="黑体" pitchFamily="49" charset="-122"/>
              </a:rPr>
              <a:t>本工种安全技术操作规程</a:t>
            </a:r>
            <a:r>
              <a:rPr lang="en-US" altLang="zh-CN" sz="800">
                <a:latin typeface="黑体" pitchFamily="49" charset="-122"/>
                <a:ea typeface="黑体" pitchFamily="49" charset="-122"/>
              </a:rPr>
              <a:t>(</a:t>
            </a:r>
            <a:r>
              <a:rPr lang="zh-CN" altLang="en-US" sz="800">
                <a:latin typeface="黑体" pitchFamily="49" charset="-122"/>
                <a:ea typeface="黑体" pitchFamily="49" charset="-122"/>
              </a:rPr>
              <a:t>全部工人</a:t>
            </a:r>
            <a:r>
              <a:rPr lang="en-US" altLang="zh-CN" sz="800">
                <a:latin typeface="黑体" pitchFamily="49" charset="-122"/>
                <a:ea typeface="黑体" pitchFamily="49" charset="-122"/>
              </a:rPr>
              <a:t>)</a:t>
            </a:r>
            <a:endParaRPr lang="zh-CN" altLang="en-US" sz="80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152" name="Text Box 43"/>
          <p:cNvSpPr txBox="1">
            <a:spLocks noChangeArrowheads="1"/>
          </p:cNvSpPr>
          <p:nvPr/>
        </p:nvSpPr>
        <p:spPr bwMode="auto">
          <a:xfrm>
            <a:off x="6572251" y="3214688"/>
            <a:ext cx="408516" cy="8572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endParaRPr lang="zh-CN" altLang="zh-CN" sz="800"/>
          </a:p>
        </p:txBody>
      </p:sp>
      <p:sp>
        <p:nvSpPr>
          <p:cNvPr id="2153" name="Text Box 43"/>
          <p:cNvSpPr txBox="1">
            <a:spLocks noChangeArrowheads="1"/>
          </p:cNvSpPr>
          <p:nvPr/>
        </p:nvSpPr>
        <p:spPr bwMode="auto">
          <a:xfrm>
            <a:off x="7048500" y="3214688"/>
            <a:ext cx="313267" cy="8572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年度培训计划</a:t>
            </a:r>
            <a:endParaRPr lang="zh-CN" sz="800">
              <a:ea typeface="黑体" pitchFamily="49" charset="-122"/>
              <a:cs typeface="宋体" charset="-122"/>
            </a:endParaRPr>
          </a:p>
        </p:txBody>
      </p:sp>
      <p:cxnSp>
        <p:nvCxnSpPr>
          <p:cNvPr id="195" name="直接连接符 194"/>
          <p:cNvCxnSpPr/>
          <p:nvPr/>
        </p:nvCxnSpPr>
        <p:spPr>
          <a:xfrm rot="5400000">
            <a:off x="7211154" y="3186841"/>
            <a:ext cx="53578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直接连接符 195"/>
          <p:cNvCxnSpPr/>
          <p:nvPr/>
        </p:nvCxnSpPr>
        <p:spPr>
          <a:xfrm rot="5400000">
            <a:off x="7496903" y="3186841"/>
            <a:ext cx="53578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6" name="Text Box 43"/>
          <p:cNvSpPr txBox="1">
            <a:spLocks noChangeArrowheads="1"/>
          </p:cNvSpPr>
          <p:nvPr/>
        </p:nvSpPr>
        <p:spPr bwMode="auto">
          <a:xfrm>
            <a:off x="7429500" y="3214688"/>
            <a:ext cx="313267" cy="8572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年度考核计划</a:t>
            </a:r>
            <a:endParaRPr lang="zh-CN" sz="800">
              <a:ea typeface="黑体" pitchFamily="49" charset="-122"/>
              <a:cs typeface="宋体" charset="-122"/>
            </a:endParaRPr>
          </a:p>
        </p:txBody>
      </p:sp>
      <p:cxnSp>
        <p:nvCxnSpPr>
          <p:cNvPr id="200" name="直接连接符 199"/>
          <p:cNvCxnSpPr/>
          <p:nvPr/>
        </p:nvCxnSpPr>
        <p:spPr>
          <a:xfrm rot="5400000">
            <a:off x="3020154" y="1900966"/>
            <a:ext cx="53578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直接连接符 201"/>
          <p:cNvCxnSpPr/>
          <p:nvPr/>
        </p:nvCxnSpPr>
        <p:spPr>
          <a:xfrm rot="5400000">
            <a:off x="4448903" y="1900966"/>
            <a:ext cx="53578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直接连接符 203"/>
          <p:cNvCxnSpPr/>
          <p:nvPr/>
        </p:nvCxnSpPr>
        <p:spPr>
          <a:xfrm rot="5400000">
            <a:off x="1307769" y="1847387"/>
            <a:ext cx="53579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直接连接符 204"/>
          <p:cNvCxnSpPr/>
          <p:nvPr/>
        </p:nvCxnSpPr>
        <p:spPr>
          <a:xfrm>
            <a:off x="3619500" y="3911204"/>
            <a:ext cx="762000" cy="11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直接连接符 205"/>
          <p:cNvCxnSpPr/>
          <p:nvPr/>
        </p:nvCxnSpPr>
        <p:spPr>
          <a:xfrm rot="5400000">
            <a:off x="3973711" y="3884414"/>
            <a:ext cx="5357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直接连接符 206"/>
          <p:cNvCxnSpPr/>
          <p:nvPr/>
        </p:nvCxnSpPr>
        <p:spPr>
          <a:xfrm rot="5400000">
            <a:off x="4355770" y="3936934"/>
            <a:ext cx="53578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直接连接符 207"/>
          <p:cNvCxnSpPr/>
          <p:nvPr/>
        </p:nvCxnSpPr>
        <p:spPr>
          <a:xfrm rot="5400000">
            <a:off x="3593770" y="3936934"/>
            <a:ext cx="53578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4" name="Text Box 41"/>
          <p:cNvSpPr txBox="1">
            <a:spLocks noChangeArrowheads="1"/>
          </p:cNvSpPr>
          <p:nvPr/>
        </p:nvSpPr>
        <p:spPr bwMode="auto">
          <a:xfrm>
            <a:off x="4191001" y="3964781"/>
            <a:ext cx="596900" cy="16073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整改</a:t>
            </a:r>
            <a:endParaRPr lang="zh-CN" sz="800">
              <a:ea typeface="黑体" pitchFamily="49" charset="-122"/>
              <a:cs typeface="宋体" charset="-122"/>
            </a:endParaRPr>
          </a:p>
        </p:txBody>
      </p:sp>
      <p:sp>
        <p:nvSpPr>
          <p:cNvPr id="2165" name="TextBox 219"/>
          <p:cNvSpPr txBox="1">
            <a:spLocks noChangeArrowheads="1"/>
          </p:cNvSpPr>
          <p:nvPr/>
        </p:nvSpPr>
        <p:spPr bwMode="auto">
          <a:xfrm>
            <a:off x="2952751" y="3964781"/>
            <a:ext cx="800219" cy="3385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签发整改通知</a:t>
            </a:r>
          </a:p>
          <a:p>
            <a:endParaRPr lang="zh-CN" altLang="en-US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166" name="Text Box 41"/>
          <p:cNvSpPr txBox="1">
            <a:spLocks noChangeArrowheads="1"/>
          </p:cNvSpPr>
          <p:nvPr/>
        </p:nvSpPr>
        <p:spPr bwMode="auto">
          <a:xfrm>
            <a:off x="3048001" y="3964781"/>
            <a:ext cx="952500" cy="15359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endParaRPr lang="zh-CN" altLang="zh-CN" sz="800"/>
          </a:p>
        </p:txBody>
      </p:sp>
      <p:sp>
        <p:nvSpPr>
          <p:cNvPr id="2167" name="Text Box 27"/>
          <p:cNvSpPr txBox="1">
            <a:spLocks noChangeArrowheads="1"/>
          </p:cNvSpPr>
          <p:nvPr/>
        </p:nvSpPr>
        <p:spPr bwMode="auto">
          <a:xfrm>
            <a:off x="3714751" y="4232672"/>
            <a:ext cx="285749" cy="428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定人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168" name="Text Box 28"/>
          <p:cNvSpPr txBox="1">
            <a:spLocks noChangeArrowheads="1"/>
          </p:cNvSpPr>
          <p:nvPr/>
        </p:nvSpPr>
        <p:spPr bwMode="auto">
          <a:xfrm>
            <a:off x="4104218" y="4232672"/>
            <a:ext cx="289983" cy="428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定时间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169" name="Text Box 29"/>
          <p:cNvSpPr txBox="1">
            <a:spLocks noChangeArrowheads="1"/>
          </p:cNvSpPr>
          <p:nvPr/>
        </p:nvSpPr>
        <p:spPr bwMode="auto">
          <a:xfrm>
            <a:off x="4480985" y="4232672"/>
            <a:ext cx="289983" cy="428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定措施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cxnSp>
        <p:nvCxnSpPr>
          <p:cNvPr id="225" name="直接连接符 224"/>
          <p:cNvCxnSpPr/>
          <p:nvPr/>
        </p:nvCxnSpPr>
        <p:spPr>
          <a:xfrm>
            <a:off x="3909484" y="4179094"/>
            <a:ext cx="1047749" cy="1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直接连接符 225"/>
          <p:cNvCxnSpPr/>
          <p:nvPr/>
        </p:nvCxnSpPr>
        <p:spPr>
          <a:xfrm rot="5400000">
            <a:off x="4357887" y="4152438"/>
            <a:ext cx="53579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直接连接符 226"/>
          <p:cNvCxnSpPr/>
          <p:nvPr/>
        </p:nvCxnSpPr>
        <p:spPr>
          <a:xfrm rot="5400000">
            <a:off x="3883753" y="4204825"/>
            <a:ext cx="53579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直接连接符 227"/>
          <p:cNvCxnSpPr/>
          <p:nvPr/>
        </p:nvCxnSpPr>
        <p:spPr>
          <a:xfrm rot="5400000">
            <a:off x="4169503" y="4204825"/>
            <a:ext cx="53579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直接连接符 228"/>
          <p:cNvCxnSpPr/>
          <p:nvPr/>
        </p:nvCxnSpPr>
        <p:spPr>
          <a:xfrm rot="5400000">
            <a:off x="4548387" y="4204825"/>
            <a:ext cx="53579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75" name="Text Box 31"/>
          <p:cNvSpPr txBox="1">
            <a:spLocks noChangeArrowheads="1"/>
          </p:cNvSpPr>
          <p:nvPr/>
        </p:nvSpPr>
        <p:spPr bwMode="auto">
          <a:xfrm>
            <a:off x="4861984" y="4232672"/>
            <a:ext cx="381000" cy="428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如期完成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cxnSp>
        <p:nvCxnSpPr>
          <p:cNvPr id="231" name="直接连接符 230"/>
          <p:cNvCxnSpPr/>
          <p:nvPr/>
        </p:nvCxnSpPr>
        <p:spPr>
          <a:xfrm rot="5400000">
            <a:off x="4929387" y="4204825"/>
            <a:ext cx="53579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77" name="Text Box 38"/>
          <p:cNvSpPr txBox="1">
            <a:spLocks noChangeArrowheads="1"/>
          </p:cNvSpPr>
          <p:nvPr/>
        </p:nvSpPr>
        <p:spPr bwMode="auto">
          <a:xfrm>
            <a:off x="6561667" y="4179094"/>
            <a:ext cx="313267" cy="53578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管理人员</a:t>
            </a:r>
            <a:endParaRPr lang="zh-CN" sz="800">
              <a:ea typeface="黑体" pitchFamily="49" charset="-122"/>
              <a:cs typeface="宋体" charset="-122"/>
            </a:endParaRPr>
          </a:p>
        </p:txBody>
      </p:sp>
      <p:sp>
        <p:nvSpPr>
          <p:cNvPr id="2178" name="Text Box 39"/>
          <p:cNvSpPr txBox="1">
            <a:spLocks noChangeArrowheads="1"/>
          </p:cNvSpPr>
          <p:nvPr/>
        </p:nvSpPr>
        <p:spPr bwMode="auto">
          <a:xfrm>
            <a:off x="7037917" y="4179094"/>
            <a:ext cx="313267" cy="53578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专职安全员</a:t>
            </a:r>
            <a:endParaRPr lang="zh-CN" sz="800">
              <a:ea typeface="黑体" pitchFamily="49" charset="-122"/>
              <a:cs typeface="宋体" charset="-122"/>
            </a:endParaRPr>
          </a:p>
        </p:txBody>
      </p:sp>
      <p:sp>
        <p:nvSpPr>
          <p:cNvPr id="2179" name="Text Box 40"/>
          <p:cNvSpPr txBox="1">
            <a:spLocks noChangeArrowheads="1"/>
          </p:cNvSpPr>
          <p:nvPr/>
        </p:nvSpPr>
        <p:spPr bwMode="auto">
          <a:xfrm>
            <a:off x="7524751" y="4179094"/>
            <a:ext cx="285749" cy="53578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工人</a:t>
            </a:r>
            <a:endParaRPr lang="zh-CN" sz="800">
              <a:ea typeface="黑体" pitchFamily="49" charset="-122"/>
              <a:cs typeface="宋体" charset="-122"/>
            </a:endParaRPr>
          </a:p>
        </p:txBody>
      </p:sp>
      <p:cxnSp>
        <p:nvCxnSpPr>
          <p:cNvPr id="235" name="直接连接符 234"/>
          <p:cNvCxnSpPr/>
          <p:nvPr/>
        </p:nvCxnSpPr>
        <p:spPr>
          <a:xfrm>
            <a:off x="6754285" y="4125517"/>
            <a:ext cx="952500" cy="11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直接连接符 235"/>
          <p:cNvCxnSpPr/>
          <p:nvPr/>
        </p:nvCxnSpPr>
        <p:spPr>
          <a:xfrm rot="5400000">
            <a:off x="7178014" y="4124458"/>
            <a:ext cx="107156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直接连接符 236"/>
          <p:cNvCxnSpPr/>
          <p:nvPr/>
        </p:nvCxnSpPr>
        <p:spPr>
          <a:xfrm rot="5400000">
            <a:off x="7681054" y="4151247"/>
            <a:ext cx="53578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直接连接符 237"/>
          <p:cNvCxnSpPr/>
          <p:nvPr/>
        </p:nvCxnSpPr>
        <p:spPr>
          <a:xfrm rot="5400000">
            <a:off x="6726436" y="4151247"/>
            <a:ext cx="53578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直接连接符 239"/>
          <p:cNvCxnSpPr/>
          <p:nvPr/>
        </p:nvCxnSpPr>
        <p:spPr>
          <a:xfrm rot="5400000">
            <a:off x="-636985" y="3911204"/>
            <a:ext cx="203596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" name="直接连接符 241"/>
          <p:cNvCxnSpPr/>
          <p:nvPr/>
        </p:nvCxnSpPr>
        <p:spPr>
          <a:xfrm>
            <a:off x="381001" y="4927998"/>
            <a:ext cx="7048500" cy="11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86" name="Text Box 9"/>
          <p:cNvSpPr txBox="1">
            <a:spLocks noChangeArrowheads="1"/>
          </p:cNvSpPr>
          <p:nvPr/>
        </p:nvSpPr>
        <p:spPr bwMode="auto">
          <a:xfrm>
            <a:off x="4191000" y="4983957"/>
            <a:ext cx="857251" cy="15954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  <p:txBody>
          <a:bodyPr vert="eaVert"/>
          <a:lstStyle/>
          <a:p>
            <a:pPr algn="just"/>
            <a:endParaRPr lang="zh-CN" altLang="en-US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cxnSp>
        <p:nvCxnSpPr>
          <p:cNvPr id="245" name="直接连接符 244"/>
          <p:cNvCxnSpPr/>
          <p:nvPr/>
        </p:nvCxnSpPr>
        <p:spPr>
          <a:xfrm rot="5400000">
            <a:off x="4546270" y="4956109"/>
            <a:ext cx="53578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直接连接符 246"/>
          <p:cNvCxnSpPr/>
          <p:nvPr/>
        </p:nvCxnSpPr>
        <p:spPr>
          <a:xfrm rot="5400000">
            <a:off x="7401654" y="4956110"/>
            <a:ext cx="53578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直接连接符 247"/>
          <p:cNvCxnSpPr/>
          <p:nvPr/>
        </p:nvCxnSpPr>
        <p:spPr>
          <a:xfrm rot="5400000">
            <a:off x="5972903" y="4954918"/>
            <a:ext cx="53579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90" name="Text Box 21"/>
          <p:cNvSpPr txBox="1">
            <a:spLocks noChangeArrowheads="1"/>
          </p:cNvSpPr>
          <p:nvPr/>
        </p:nvSpPr>
        <p:spPr bwMode="auto">
          <a:xfrm>
            <a:off x="3953934" y="5250657"/>
            <a:ext cx="332317" cy="53578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报告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191" name="Text Box 22"/>
          <p:cNvSpPr txBox="1">
            <a:spLocks noChangeArrowheads="1"/>
          </p:cNvSpPr>
          <p:nvPr/>
        </p:nvSpPr>
        <p:spPr bwMode="auto">
          <a:xfrm>
            <a:off x="4381500" y="5250657"/>
            <a:ext cx="332317" cy="8036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调查</a:t>
            </a:r>
            <a:r>
              <a:rPr lang="en-US" altLang="zh-CN" sz="800">
                <a:latin typeface="黑体" pitchFamily="49" charset="-122"/>
                <a:ea typeface="黑体" pitchFamily="49" charset="-122"/>
                <a:cs typeface="宋体" charset="-122"/>
              </a:rPr>
              <a:t>,</a:t>
            </a:r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分析</a:t>
            </a:r>
            <a:r>
              <a:rPr lang="en-US" altLang="zh-CN" sz="800">
                <a:latin typeface="黑体" pitchFamily="49" charset="-122"/>
                <a:ea typeface="黑体" pitchFamily="49" charset="-122"/>
                <a:cs typeface="宋体" charset="-122"/>
              </a:rPr>
              <a:t>,</a:t>
            </a:r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处理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192" name="Text Box 23"/>
          <p:cNvSpPr txBox="1">
            <a:spLocks noChangeArrowheads="1"/>
          </p:cNvSpPr>
          <p:nvPr/>
        </p:nvSpPr>
        <p:spPr bwMode="auto">
          <a:xfrm>
            <a:off x="4811185" y="5250657"/>
            <a:ext cx="332316" cy="8036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建立档案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cxnSp>
        <p:nvCxnSpPr>
          <p:cNvPr id="252" name="直接连接符 251"/>
          <p:cNvCxnSpPr/>
          <p:nvPr/>
        </p:nvCxnSpPr>
        <p:spPr>
          <a:xfrm>
            <a:off x="4095751" y="5197079"/>
            <a:ext cx="952500" cy="11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直接连接符 252"/>
          <p:cNvCxnSpPr/>
          <p:nvPr/>
        </p:nvCxnSpPr>
        <p:spPr>
          <a:xfrm rot="16200000" flipH="1">
            <a:off x="4640461" y="5170289"/>
            <a:ext cx="5357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直接连接符 253"/>
          <p:cNvCxnSpPr/>
          <p:nvPr/>
        </p:nvCxnSpPr>
        <p:spPr>
          <a:xfrm rot="5400000">
            <a:off x="5020403" y="5222809"/>
            <a:ext cx="53578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直接连接符 254"/>
          <p:cNvCxnSpPr/>
          <p:nvPr/>
        </p:nvCxnSpPr>
        <p:spPr>
          <a:xfrm rot="5400000">
            <a:off x="4070020" y="5222810"/>
            <a:ext cx="53578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97" name="Text Box 24"/>
          <p:cNvSpPr txBox="1">
            <a:spLocks noChangeArrowheads="1"/>
          </p:cNvSpPr>
          <p:nvPr/>
        </p:nvSpPr>
        <p:spPr bwMode="auto">
          <a:xfrm>
            <a:off x="5238751" y="5363766"/>
            <a:ext cx="381000" cy="6905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有布置总平面图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198" name="Text Box 25"/>
          <p:cNvSpPr txBox="1">
            <a:spLocks noChangeArrowheads="1"/>
          </p:cNvSpPr>
          <p:nvPr/>
        </p:nvSpPr>
        <p:spPr bwMode="auto">
          <a:xfrm>
            <a:off x="5710768" y="5363766"/>
            <a:ext cx="385233" cy="6905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按图布置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199" name="Text Box 26"/>
          <p:cNvSpPr txBox="1">
            <a:spLocks noChangeArrowheads="1"/>
          </p:cNvSpPr>
          <p:nvPr/>
        </p:nvSpPr>
        <p:spPr bwMode="auto">
          <a:xfrm>
            <a:off x="6191251" y="5363766"/>
            <a:ext cx="381000" cy="6905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标志符合标准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200" name="Text Box 27"/>
          <p:cNvSpPr txBox="1">
            <a:spLocks noChangeArrowheads="1"/>
          </p:cNvSpPr>
          <p:nvPr/>
        </p:nvSpPr>
        <p:spPr bwMode="auto">
          <a:xfrm>
            <a:off x="6858001" y="5250656"/>
            <a:ext cx="285751" cy="1071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endParaRPr lang="zh-CN" alt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201" name="Text Box 28"/>
          <p:cNvSpPr txBox="1">
            <a:spLocks noChangeArrowheads="1"/>
          </p:cNvSpPr>
          <p:nvPr/>
        </p:nvSpPr>
        <p:spPr bwMode="auto">
          <a:xfrm>
            <a:off x="7243233" y="5250656"/>
            <a:ext cx="289984" cy="10715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灭火器材配置合理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202" name="Text Box 29"/>
          <p:cNvSpPr txBox="1">
            <a:spLocks noChangeArrowheads="1"/>
          </p:cNvSpPr>
          <p:nvPr/>
        </p:nvSpPr>
        <p:spPr bwMode="auto">
          <a:xfrm>
            <a:off x="7620000" y="5250656"/>
            <a:ext cx="381000" cy="1071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endParaRPr lang="zh-CN" alt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203" name="TextBox 261"/>
          <p:cNvSpPr txBox="1">
            <a:spLocks noChangeArrowheads="1"/>
          </p:cNvSpPr>
          <p:nvPr/>
        </p:nvSpPr>
        <p:spPr bwMode="auto">
          <a:xfrm>
            <a:off x="5619751" y="4983957"/>
            <a:ext cx="595035" cy="21544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800">
                <a:latin typeface="黑体" pitchFamily="49" charset="-122"/>
                <a:ea typeface="黑体" pitchFamily="49" charset="-122"/>
              </a:rPr>
              <a:t>安全标志</a:t>
            </a:r>
          </a:p>
        </p:txBody>
      </p:sp>
      <p:sp>
        <p:nvSpPr>
          <p:cNvPr id="263" name="矩形 262"/>
          <p:cNvSpPr/>
          <p:nvPr/>
        </p:nvSpPr>
        <p:spPr>
          <a:xfrm>
            <a:off x="5619751" y="4983957"/>
            <a:ext cx="762000" cy="16073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205" name="TextBox 263"/>
          <p:cNvSpPr txBox="1">
            <a:spLocks noChangeArrowheads="1"/>
          </p:cNvSpPr>
          <p:nvPr/>
        </p:nvSpPr>
        <p:spPr bwMode="auto">
          <a:xfrm>
            <a:off x="7029451" y="4981575"/>
            <a:ext cx="1066800" cy="21544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800">
                <a:latin typeface="黑体" pitchFamily="49" charset="-122"/>
                <a:ea typeface="黑体" pitchFamily="49" charset="-122"/>
              </a:rPr>
              <a:t>现场防火</a:t>
            </a:r>
            <a:endParaRPr lang="en-US" altLang="zh-CN" sz="80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65" name="矩形 264"/>
          <p:cNvSpPr/>
          <p:nvPr/>
        </p:nvSpPr>
        <p:spPr>
          <a:xfrm>
            <a:off x="6870701" y="4983957"/>
            <a:ext cx="1130300" cy="15954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cxnSp>
        <p:nvCxnSpPr>
          <p:cNvPr id="266" name="直接连接符 265"/>
          <p:cNvCxnSpPr/>
          <p:nvPr/>
        </p:nvCxnSpPr>
        <p:spPr>
          <a:xfrm>
            <a:off x="5524500" y="5250656"/>
            <a:ext cx="85725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直接连接符 266"/>
          <p:cNvCxnSpPr/>
          <p:nvPr/>
        </p:nvCxnSpPr>
        <p:spPr>
          <a:xfrm rot="5400000">
            <a:off x="5892536" y="5250789"/>
            <a:ext cx="214313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直接连接符 267"/>
          <p:cNvCxnSpPr/>
          <p:nvPr/>
        </p:nvCxnSpPr>
        <p:spPr>
          <a:xfrm rot="5400000">
            <a:off x="6329231" y="5304368"/>
            <a:ext cx="107156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直接连接符 268"/>
          <p:cNvCxnSpPr/>
          <p:nvPr/>
        </p:nvCxnSpPr>
        <p:spPr>
          <a:xfrm rot="5400000">
            <a:off x="5471981" y="5304367"/>
            <a:ext cx="107156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直接连接符 269"/>
          <p:cNvCxnSpPr/>
          <p:nvPr/>
        </p:nvCxnSpPr>
        <p:spPr>
          <a:xfrm>
            <a:off x="7048500" y="5197079"/>
            <a:ext cx="123825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直接连接符 270"/>
          <p:cNvCxnSpPr/>
          <p:nvPr/>
        </p:nvCxnSpPr>
        <p:spPr>
          <a:xfrm rot="5400000">
            <a:off x="7496903" y="5169231"/>
            <a:ext cx="53579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直接连接符 271"/>
          <p:cNvCxnSpPr/>
          <p:nvPr/>
        </p:nvCxnSpPr>
        <p:spPr>
          <a:xfrm rot="5400000">
            <a:off x="7022770" y="5222809"/>
            <a:ext cx="53578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直接连接符 272"/>
          <p:cNvCxnSpPr/>
          <p:nvPr/>
        </p:nvCxnSpPr>
        <p:spPr>
          <a:xfrm rot="5400000">
            <a:off x="7308520" y="5222810"/>
            <a:ext cx="53578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直接连接符 273"/>
          <p:cNvCxnSpPr/>
          <p:nvPr/>
        </p:nvCxnSpPr>
        <p:spPr>
          <a:xfrm rot="5400000">
            <a:off x="7687403" y="5222809"/>
            <a:ext cx="53578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16" name="Text Box 31"/>
          <p:cNvSpPr txBox="1">
            <a:spLocks noChangeArrowheads="1"/>
          </p:cNvSpPr>
          <p:nvPr/>
        </p:nvSpPr>
        <p:spPr bwMode="auto">
          <a:xfrm>
            <a:off x="8096252" y="5250656"/>
            <a:ext cx="476249" cy="1071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endParaRPr lang="zh-CN" alt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cxnSp>
        <p:nvCxnSpPr>
          <p:cNvPr id="276" name="直接连接符 275"/>
          <p:cNvCxnSpPr/>
          <p:nvPr/>
        </p:nvCxnSpPr>
        <p:spPr>
          <a:xfrm rot="5400000">
            <a:off x="8258903" y="5222809"/>
            <a:ext cx="53578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直接连接符 276"/>
          <p:cNvCxnSpPr/>
          <p:nvPr/>
        </p:nvCxnSpPr>
        <p:spPr>
          <a:xfrm rot="5400000">
            <a:off x="4544154" y="5222810"/>
            <a:ext cx="53578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19" name="TextBox 281"/>
          <p:cNvSpPr txBox="1">
            <a:spLocks noChangeArrowheads="1"/>
          </p:cNvSpPr>
          <p:nvPr/>
        </p:nvSpPr>
        <p:spPr bwMode="auto">
          <a:xfrm>
            <a:off x="8090469" y="5250656"/>
            <a:ext cx="553998" cy="1071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>
            <a:spAutoFit/>
          </a:bodyPr>
          <a:lstStyle/>
          <a:p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易燃易爆物器防火部位有措施</a:t>
            </a:r>
            <a:r>
              <a:rPr lang="en-US" altLang="zh-CN" sz="800">
                <a:latin typeface="黑体" pitchFamily="49" charset="-122"/>
                <a:ea typeface="黑体" pitchFamily="49" charset="-122"/>
                <a:cs typeface="宋体" charset="-122"/>
              </a:rPr>
              <a:t>,</a:t>
            </a:r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配专用器材</a:t>
            </a:r>
          </a:p>
          <a:p>
            <a:endParaRPr lang="zh-CN" altLang="en-US" sz="800">
              <a:latin typeface="Calibri" pitchFamily="34" charset="0"/>
              <a:ea typeface="黑体" pitchFamily="49" charset="-122"/>
              <a:cs typeface="宋体" charset="-122"/>
            </a:endParaRPr>
          </a:p>
        </p:txBody>
      </p:sp>
      <p:sp>
        <p:nvSpPr>
          <p:cNvPr id="2220" name="TextBox 283"/>
          <p:cNvSpPr txBox="1">
            <a:spLocks noChangeArrowheads="1"/>
          </p:cNvSpPr>
          <p:nvPr/>
        </p:nvSpPr>
        <p:spPr bwMode="auto">
          <a:xfrm>
            <a:off x="7665364" y="5250656"/>
            <a:ext cx="430887" cy="1071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>
            <a:spAutoFit/>
          </a:bodyPr>
          <a:lstStyle/>
          <a:p>
            <a:r>
              <a:rPr lang="zh-CN" altLang="en-US" sz="800">
                <a:latin typeface="黑体" pitchFamily="49" charset="-122"/>
                <a:ea typeface="黑体" pitchFamily="49" charset="-122"/>
              </a:rPr>
              <a:t>动火审批有手续</a:t>
            </a:r>
            <a:r>
              <a:rPr lang="en-US" altLang="zh-CN" sz="800">
                <a:latin typeface="黑体" pitchFamily="49" charset="-122"/>
                <a:ea typeface="黑体" pitchFamily="49" charset="-122"/>
              </a:rPr>
              <a:t>,</a:t>
            </a:r>
            <a:r>
              <a:rPr lang="zh-CN" altLang="en-US" sz="800">
                <a:latin typeface="黑体" pitchFamily="49" charset="-122"/>
                <a:ea typeface="黑体" pitchFamily="49" charset="-122"/>
              </a:rPr>
              <a:t>有人监护</a:t>
            </a:r>
          </a:p>
        </p:txBody>
      </p:sp>
      <p:sp>
        <p:nvSpPr>
          <p:cNvPr id="2221" name="TextBox 284"/>
          <p:cNvSpPr txBox="1">
            <a:spLocks noChangeArrowheads="1"/>
          </p:cNvSpPr>
          <p:nvPr/>
        </p:nvSpPr>
        <p:spPr bwMode="auto">
          <a:xfrm>
            <a:off x="6808114" y="5250657"/>
            <a:ext cx="430887" cy="10179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>
            <a:spAutoFit/>
          </a:bodyPr>
          <a:lstStyle/>
          <a:p>
            <a:r>
              <a:rPr lang="zh-CN" altLang="en-US" sz="800">
                <a:latin typeface="黑体" pitchFamily="49" charset="-122"/>
                <a:ea typeface="黑体" pitchFamily="49" charset="-122"/>
              </a:rPr>
              <a:t>建立消防责任制和管理制度</a:t>
            </a:r>
          </a:p>
        </p:txBody>
      </p:sp>
      <p:sp>
        <p:nvSpPr>
          <p:cNvPr id="2222" name="TextBox 287"/>
          <p:cNvSpPr txBox="1">
            <a:spLocks noChangeArrowheads="1"/>
          </p:cNvSpPr>
          <p:nvPr/>
        </p:nvSpPr>
        <p:spPr bwMode="auto">
          <a:xfrm>
            <a:off x="4191001" y="4982766"/>
            <a:ext cx="595035" cy="21544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800">
                <a:latin typeface="黑体" pitchFamily="49" charset="-122"/>
                <a:ea typeface="黑体" pitchFamily="49" charset="-122"/>
              </a:rPr>
              <a:t>工伤事故</a:t>
            </a:r>
          </a:p>
        </p:txBody>
      </p:sp>
      <p:sp>
        <p:nvSpPr>
          <p:cNvPr id="2223" name="Text Box 7"/>
          <p:cNvSpPr txBox="1">
            <a:spLocks noChangeArrowheads="1"/>
          </p:cNvSpPr>
          <p:nvPr/>
        </p:nvSpPr>
        <p:spPr bwMode="auto">
          <a:xfrm>
            <a:off x="2455334" y="4982766"/>
            <a:ext cx="1068917" cy="16073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班前安全活动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224" name="Text Box 8"/>
          <p:cNvSpPr txBox="1">
            <a:spLocks noChangeArrowheads="1"/>
          </p:cNvSpPr>
          <p:nvPr/>
        </p:nvSpPr>
        <p:spPr bwMode="auto">
          <a:xfrm>
            <a:off x="2286000" y="5250657"/>
            <a:ext cx="381000" cy="37504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 vert="eaVert"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建立制度</a:t>
            </a:r>
          </a:p>
        </p:txBody>
      </p:sp>
      <p:sp>
        <p:nvSpPr>
          <p:cNvPr id="2225" name="Text Box 9"/>
          <p:cNvSpPr txBox="1">
            <a:spLocks noChangeArrowheads="1"/>
          </p:cNvSpPr>
          <p:nvPr/>
        </p:nvSpPr>
        <p:spPr bwMode="auto">
          <a:xfrm>
            <a:off x="3238500" y="5250657"/>
            <a:ext cx="381000" cy="37504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 vert="eaVert"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有记录</a:t>
            </a:r>
          </a:p>
        </p:txBody>
      </p:sp>
      <p:cxnSp>
        <p:nvCxnSpPr>
          <p:cNvPr id="292" name="直接连接符 291"/>
          <p:cNvCxnSpPr/>
          <p:nvPr/>
        </p:nvCxnSpPr>
        <p:spPr>
          <a:xfrm>
            <a:off x="2476501" y="5197079"/>
            <a:ext cx="952500" cy="11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直接连接符 292"/>
          <p:cNvCxnSpPr/>
          <p:nvPr/>
        </p:nvCxnSpPr>
        <p:spPr>
          <a:xfrm rot="5400000">
            <a:off x="2948187" y="5169231"/>
            <a:ext cx="53579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直接连接符 293"/>
          <p:cNvCxnSpPr/>
          <p:nvPr/>
        </p:nvCxnSpPr>
        <p:spPr>
          <a:xfrm rot="5400000">
            <a:off x="3403270" y="5222809"/>
            <a:ext cx="53578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5" name="直接连接符 294"/>
          <p:cNvCxnSpPr/>
          <p:nvPr/>
        </p:nvCxnSpPr>
        <p:spPr>
          <a:xfrm rot="5400000">
            <a:off x="2448654" y="5222810"/>
            <a:ext cx="53578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直接连接符 295"/>
          <p:cNvCxnSpPr/>
          <p:nvPr/>
        </p:nvCxnSpPr>
        <p:spPr>
          <a:xfrm rot="5400000">
            <a:off x="2927020" y="4954919"/>
            <a:ext cx="53579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31" name="Text Box 7"/>
          <p:cNvSpPr txBox="1">
            <a:spLocks noChangeArrowheads="1"/>
          </p:cNvSpPr>
          <p:nvPr/>
        </p:nvSpPr>
        <p:spPr bwMode="auto">
          <a:xfrm>
            <a:off x="645584" y="5197079"/>
            <a:ext cx="878416" cy="16073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全员培训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sp>
        <p:nvSpPr>
          <p:cNvPr id="2232" name="Text Box 8"/>
          <p:cNvSpPr txBox="1">
            <a:spLocks noChangeArrowheads="1"/>
          </p:cNvSpPr>
          <p:nvPr/>
        </p:nvSpPr>
        <p:spPr bwMode="auto">
          <a:xfrm>
            <a:off x="381000" y="5464969"/>
            <a:ext cx="381000" cy="53578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 vert="eaVert"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从事特种作业</a:t>
            </a:r>
          </a:p>
        </p:txBody>
      </p:sp>
      <p:sp>
        <p:nvSpPr>
          <p:cNvPr id="2233" name="Text Box 9"/>
          <p:cNvSpPr txBox="1">
            <a:spLocks noChangeArrowheads="1"/>
          </p:cNvSpPr>
          <p:nvPr/>
        </p:nvSpPr>
        <p:spPr bwMode="auto">
          <a:xfrm>
            <a:off x="1333500" y="5464969"/>
            <a:ext cx="381000" cy="37504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 vert="eaVert"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持证上岗</a:t>
            </a:r>
          </a:p>
        </p:txBody>
      </p:sp>
      <p:cxnSp>
        <p:nvCxnSpPr>
          <p:cNvPr id="302" name="直接连接符 301"/>
          <p:cNvCxnSpPr/>
          <p:nvPr/>
        </p:nvCxnSpPr>
        <p:spPr>
          <a:xfrm>
            <a:off x="571501" y="5411392"/>
            <a:ext cx="952500" cy="11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直接连接符 302"/>
          <p:cNvCxnSpPr/>
          <p:nvPr/>
        </p:nvCxnSpPr>
        <p:spPr>
          <a:xfrm rot="5400000">
            <a:off x="1043187" y="5383544"/>
            <a:ext cx="53579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直接连接符 303"/>
          <p:cNvCxnSpPr/>
          <p:nvPr/>
        </p:nvCxnSpPr>
        <p:spPr>
          <a:xfrm rot="5400000">
            <a:off x="1498270" y="5437122"/>
            <a:ext cx="53578" cy="21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直接连接符 304"/>
          <p:cNvCxnSpPr/>
          <p:nvPr/>
        </p:nvCxnSpPr>
        <p:spPr>
          <a:xfrm rot="5400000">
            <a:off x="543654" y="5437122"/>
            <a:ext cx="53578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" name="直接连接符 305"/>
          <p:cNvCxnSpPr/>
          <p:nvPr/>
        </p:nvCxnSpPr>
        <p:spPr>
          <a:xfrm rot="5400000">
            <a:off x="1022020" y="5169231"/>
            <a:ext cx="53579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39" name="Text Box 7"/>
          <p:cNvSpPr txBox="1">
            <a:spLocks noChangeArrowheads="1"/>
          </p:cNvSpPr>
          <p:nvPr/>
        </p:nvSpPr>
        <p:spPr bwMode="auto">
          <a:xfrm>
            <a:off x="381001" y="4982766"/>
            <a:ext cx="1333500" cy="16073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</a:ln>
        </p:spPr>
        <p:txBody>
          <a:bodyPr/>
          <a:lstStyle/>
          <a:p>
            <a:pPr algn="just"/>
            <a:r>
              <a:rPr lang="zh-CN" altLang="en-US" sz="800">
                <a:latin typeface="黑体" pitchFamily="49" charset="-122"/>
                <a:ea typeface="黑体" pitchFamily="49" charset="-122"/>
                <a:cs typeface="宋体" charset="-122"/>
              </a:rPr>
              <a:t>特种作业持证上岗</a:t>
            </a:r>
            <a:endParaRPr lang="zh-CN" sz="800">
              <a:latin typeface="黑体" pitchFamily="49" charset="-122"/>
              <a:ea typeface="黑体" pitchFamily="49" charset="-122"/>
              <a:cs typeface="宋体" charset="-122"/>
            </a:endParaRPr>
          </a:p>
        </p:txBody>
      </p:sp>
      <p:cxnSp>
        <p:nvCxnSpPr>
          <p:cNvPr id="308" name="直接连接符 307"/>
          <p:cNvCxnSpPr/>
          <p:nvPr/>
        </p:nvCxnSpPr>
        <p:spPr>
          <a:xfrm rot="5400000">
            <a:off x="1043187" y="4954919"/>
            <a:ext cx="53579" cy="21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9209" y="71414"/>
            <a:ext cx="5211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施工现场环境保护管理网控制图</a:t>
            </a:r>
          </a:p>
        </p:txBody>
      </p:sp>
      <p:sp>
        <p:nvSpPr>
          <p:cNvPr id="3" name="矩形 2"/>
          <p:cNvSpPr/>
          <p:nvPr/>
        </p:nvSpPr>
        <p:spPr>
          <a:xfrm>
            <a:off x="3071802" y="714356"/>
            <a:ext cx="2500330" cy="42862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071802" y="1357298"/>
            <a:ext cx="2500330" cy="42862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78318" y="773652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项目经理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14744" y="1416594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环保负责人</a:t>
            </a:r>
          </a:p>
        </p:txBody>
      </p:sp>
      <p:cxnSp>
        <p:nvCxnSpPr>
          <p:cNvPr id="7" name="直接箭头连接符 6"/>
          <p:cNvCxnSpPr/>
          <p:nvPr/>
        </p:nvCxnSpPr>
        <p:spPr>
          <a:xfrm rot="5400000">
            <a:off x="4179885" y="1249347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 rot="5400000">
            <a:off x="4179885" y="1892289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1643042" y="2000240"/>
            <a:ext cx="571504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 rot="5400000">
            <a:off x="1035819" y="2607463"/>
            <a:ext cx="121444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 rot="5400000">
            <a:off x="6750065" y="2606669"/>
            <a:ext cx="121444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rot="5400000">
            <a:off x="3679819" y="2606669"/>
            <a:ext cx="121444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17"/>
          <p:cNvSpPr/>
          <p:nvPr/>
        </p:nvSpPr>
        <p:spPr>
          <a:xfrm>
            <a:off x="785786" y="2357430"/>
            <a:ext cx="1714512" cy="50006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项目经理</a:t>
            </a:r>
          </a:p>
        </p:txBody>
      </p:sp>
      <p:sp>
        <p:nvSpPr>
          <p:cNvPr id="19" name="矩形 18"/>
          <p:cNvSpPr/>
          <p:nvPr/>
        </p:nvSpPr>
        <p:spPr>
          <a:xfrm>
            <a:off x="3428992" y="2357430"/>
            <a:ext cx="1714512" cy="50006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项目经理</a:t>
            </a:r>
          </a:p>
        </p:txBody>
      </p:sp>
      <p:sp>
        <p:nvSpPr>
          <p:cNvPr id="20" name="矩形 19"/>
          <p:cNvSpPr/>
          <p:nvPr/>
        </p:nvSpPr>
        <p:spPr>
          <a:xfrm>
            <a:off x="6500826" y="2357430"/>
            <a:ext cx="1714512" cy="50006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项目经理</a:t>
            </a:r>
          </a:p>
        </p:txBody>
      </p:sp>
      <p:cxnSp>
        <p:nvCxnSpPr>
          <p:cNvPr id="57" name="直接连接符 56"/>
          <p:cNvCxnSpPr/>
          <p:nvPr/>
        </p:nvCxnSpPr>
        <p:spPr>
          <a:xfrm>
            <a:off x="357158" y="3214686"/>
            <a:ext cx="235745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箭头连接符 60"/>
          <p:cNvCxnSpPr/>
          <p:nvPr/>
        </p:nvCxnSpPr>
        <p:spPr>
          <a:xfrm rot="5400000">
            <a:off x="250795" y="3321049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箭头连接符 61"/>
          <p:cNvCxnSpPr/>
          <p:nvPr/>
        </p:nvCxnSpPr>
        <p:spPr>
          <a:xfrm rot="5400000">
            <a:off x="2606661" y="3321049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箭头连接符 62"/>
          <p:cNvCxnSpPr/>
          <p:nvPr/>
        </p:nvCxnSpPr>
        <p:spPr>
          <a:xfrm rot="5400000">
            <a:off x="1036613" y="3321049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接箭头连接符 63"/>
          <p:cNvCxnSpPr/>
          <p:nvPr/>
        </p:nvCxnSpPr>
        <p:spPr>
          <a:xfrm rot="5400000">
            <a:off x="1822431" y="3321049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接连接符 65"/>
          <p:cNvCxnSpPr/>
          <p:nvPr/>
        </p:nvCxnSpPr>
        <p:spPr>
          <a:xfrm>
            <a:off x="3286116" y="3214686"/>
            <a:ext cx="235745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箭头连接符 66"/>
          <p:cNvCxnSpPr/>
          <p:nvPr/>
        </p:nvCxnSpPr>
        <p:spPr>
          <a:xfrm rot="5400000">
            <a:off x="3179753" y="3321049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箭头连接符 67"/>
          <p:cNvCxnSpPr/>
          <p:nvPr/>
        </p:nvCxnSpPr>
        <p:spPr>
          <a:xfrm rot="5400000">
            <a:off x="5535619" y="3321049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箭头连接符 68"/>
          <p:cNvCxnSpPr/>
          <p:nvPr/>
        </p:nvCxnSpPr>
        <p:spPr>
          <a:xfrm rot="5400000">
            <a:off x="3965571" y="3321049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箭头连接符 69"/>
          <p:cNvCxnSpPr/>
          <p:nvPr/>
        </p:nvCxnSpPr>
        <p:spPr>
          <a:xfrm rot="5400000">
            <a:off x="4751389" y="3321049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接连接符 71"/>
          <p:cNvCxnSpPr/>
          <p:nvPr/>
        </p:nvCxnSpPr>
        <p:spPr>
          <a:xfrm>
            <a:off x="6286512" y="3214686"/>
            <a:ext cx="235745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接箭头连接符 72"/>
          <p:cNvCxnSpPr/>
          <p:nvPr/>
        </p:nvCxnSpPr>
        <p:spPr>
          <a:xfrm rot="5400000">
            <a:off x="6180149" y="3321049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接箭头连接符 73"/>
          <p:cNvCxnSpPr/>
          <p:nvPr/>
        </p:nvCxnSpPr>
        <p:spPr>
          <a:xfrm rot="5400000">
            <a:off x="8536015" y="3321049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接箭头连接符 74"/>
          <p:cNvCxnSpPr/>
          <p:nvPr/>
        </p:nvCxnSpPr>
        <p:spPr>
          <a:xfrm rot="5400000">
            <a:off x="6965967" y="3321049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箭头连接符 75"/>
          <p:cNvCxnSpPr/>
          <p:nvPr/>
        </p:nvCxnSpPr>
        <p:spPr>
          <a:xfrm rot="5400000">
            <a:off x="7751785" y="3321049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矩形 77"/>
          <p:cNvSpPr/>
          <p:nvPr/>
        </p:nvSpPr>
        <p:spPr>
          <a:xfrm>
            <a:off x="214282" y="3429000"/>
            <a:ext cx="428628" cy="32146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1071538" y="2488164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大气污染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3909151" y="2488164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水污染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6858016" y="2488164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噪声污染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214282" y="3643314"/>
            <a:ext cx="461665" cy="321468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施    工    扬   尘 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895628" y="3643314"/>
            <a:ext cx="461665" cy="159274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搅   拌    站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1681447" y="3564498"/>
            <a:ext cx="461665" cy="205440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食   堂   烟   尘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2500301" y="3571876"/>
            <a:ext cx="461665" cy="147732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垃   圾   站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3110205" y="3592100"/>
            <a:ext cx="461665" cy="90024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食   堂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3857623" y="3578299"/>
            <a:ext cx="461665" cy="147732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搅   拌   站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4643441" y="3571876"/>
            <a:ext cx="461665" cy="147732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生   活   区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429261" y="3571876"/>
            <a:ext cx="461665" cy="263149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油   漆   油   料   库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6072203" y="3622135"/>
            <a:ext cx="461665" cy="263149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强   噪   音   机   械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6858027" y="3608335"/>
            <a:ext cx="461665" cy="263149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人  为  施  工  噪  音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8429655" y="3649737"/>
            <a:ext cx="461665" cy="147732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运   输   组</a:t>
            </a:r>
          </a:p>
        </p:txBody>
      </p:sp>
      <p:sp>
        <p:nvSpPr>
          <p:cNvPr id="105" name="矩形 104"/>
          <p:cNvSpPr/>
          <p:nvPr/>
        </p:nvSpPr>
        <p:spPr>
          <a:xfrm>
            <a:off x="928662" y="3429000"/>
            <a:ext cx="428628" cy="32146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6" name="矩形 105"/>
          <p:cNvSpPr/>
          <p:nvPr/>
        </p:nvSpPr>
        <p:spPr>
          <a:xfrm>
            <a:off x="1714480" y="3429000"/>
            <a:ext cx="428628" cy="32146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7" name="矩形 106"/>
          <p:cNvSpPr/>
          <p:nvPr/>
        </p:nvSpPr>
        <p:spPr>
          <a:xfrm>
            <a:off x="2500298" y="3429000"/>
            <a:ext cx="428628" cy="32146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8" name="矩形 107"/>
          <p:cNvSpPr/>
          <p:nvPr/>
        </p:nvSpPr>
        <p:spPr>
          <a:xfrm>
            <a:off x="3143240" y="3429000"/>
            <a:ext cx="428628" cy="32146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9" name="矩形 108"/>
          <p:cNvSpPr/>
          <p:nvPr/>
        </p:nvSpPr>
        <p:spPr>
          <a:xfrm>
            <a:off x="3857620" y="3429000"/>
            <a:ext cx="428628" cy="32146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0" name="矩形 109"/>
          <p:cNvSpPr/>
          <p:nvPr/>
        </p:nvSpPr>
        <p:spPr>
          <a:xfrm>
            <a:off x="4643438" y="3429000"/>
            <a:ext cx="428628" cy="32146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1" name="矩形 110"/>
          <p:cNvSpPr/>
          <p:nvPr/>
        </p:nvSpPr>
        <p:spPr>
          <a:xfrm>
            <a:off x="5429256" y="3429000"/>
            <a:ext cx="428628" cy="32146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2" name="矩形 111"/>
          <p:cNvSpPr/>
          <p:nvPr/>
        </p:nvSpPr>
        <p:spPr>
          <a:xfrm>
            <a:off x="6072198" y="3429000"/>
            <a:ext cx="428628" cy="32146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3" name="矩形 112"/>
          <p:cNvSpPr/>
          <p:nvPr/>
        </p:nvSpPr>
        <p:spPr>
          <a:xfrm>
            <a:off x="6858016" y="3429000"/>
            <a:ext cx="428628" cy="32146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4" name="矩形 113"/>
          <p:cNvSpPr/>
          <p:nvPr/>
        </p:nvSpPr>
        <p:spPr>
          <a:xfrm>
            <a:off x="8429652" y="3429000"/>
            <a:ext cx="428628" cy="32146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5" name="矩形 114"/>
          <p:cNvSpPr/>
          <p:nvPr/>
        </p:nvSpPr>
        <p:spPr>
          <a:xfrm>
            <a:off x="7643834" y="3429000"/>
            <a:ext cx="428628" cy="32146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7643854" y="3643314"/>
            <a:ext cx="461665" cy="216982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生  活  区  噪  音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1" name="直接连接符 110"/>
          <p:cNvCxnSpPr/>
          <p:nvPr/>
        </p:nvCxnSpPr>
        <p:spPr>
          <a:xfrm rot="5400000">
            <a:off x="714745" y="4928801"/>
            <a:ext cx="2286016" cy="7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接连接符 109"/>
          <p:cNvCxnSpPr/>
          <p:nvPr/>
        </p:nvCxnSpPr>
        <p:spPr>
          <a:xfrm rot="5400000">
            <a:off x="1286249" y="4928801"/>
            <a:ext cx="2286016" cy="7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接连接符 108"/>
          <p:cNvCxnSpPr/>
          <p:nvPr/>
        </p:nvCxnSpPr>
        <p:spPr>
          <a:xfrm rot="5400000">
            <a:off x="1856959" y="4928801"/>
            <a:ext cx="2286016" cy="7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接连接符 107"/>
          <p:cNvCxnSpPr/>
          <p:nvPr/>
        </p:nvCxnSpPr>
        <p:spPr>
          <a:xfrm rot="5400000">
            <a:off x="2428463" y="4928801"/>
            <a:ext cx="2286016" cy="7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接连接符 106"/>
          <p:cNvCxnSpPr/>
          <p:nvPr/>
        </p:nvCxnSpPr>
        <p:spPr>
          <a:xfrm rot="5400000">
            <a:off x="3000761" y="4928801"/>
            <a:ext cx="2286016" cy="7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直接连接符 104"/>
          <p:cNvCxnSpPr/>
          <p:nvPr/>
        </p:nvCxnSpPr>
        <p:spPr>
          <a:xfrm rot="5400000">
            <a:off x="3572265" y="4928801"/>
            <a:ext cx="2286016" cy="7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接连接符 103"/>
          <p:cNvCxnSpPr/>
          <p:nvPr/>
        </p:nvCxnSpPr>
        <p:spPr>
          <a:xfrm rot="5400000">
            <a:off x="4143769" y="4928801"/>
            <a:ext cx="2286016" cy="7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接连接符 102"/>
          <p:cNvCxnSpPr/>
          <p:nvPr/>
        </p:nvCxnSpPr>
        <p:spPr>
          <a:xfrm rot="5400000">
            <a:off x="4715273" y="4928801"/>
            <a:ext cx="2286016" cy="7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接连接符 101"/>
          <p:cNvCxnSpPr/>
          <p:nvPr/>
        </p:nvCxnSpPr>
        <p:spPr>
          <a:xfrm rot="5400000">
            <a:off x="5286777" y="4928801"/>
            <a:ext cx="2286016" cy="7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928926" y="0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项目部安全管理机构图</a:t>
            </a:r>
          </a:p>
        </p:txBody>
      </p:sp>
      <p:sp>
        <p:nvSpPr>
          <p:cNvPr id="3" name="矩形 2"/>
          <p:cNvSpPr/>
          <p:nvPr/>
        </p:nvSpPr>
        <p:spPr>
          <a:xfrm>
            <a:off x="3571868" y="714356"/>
            <a:ext cx="1857388" cy="35719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357290" y="1500174"/>
            <a:ext cx="1857388" cy="35719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357818" y="1214422"/>
            <a:ext cx="1857388" cy="35719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 rot="5400000">
            <a:off x="4001290" y="1571612"/>
            <a:ext cx="999338" cy="7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4500562" y="1421831"/>
            <a:ext cx="85725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3214678" y="1714488"/>
            <a:ext cx="128588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2214546" y="2071678"/>
            <a:ext cx="457203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rot="5400000">
            <a:off x="1500960" y="2786058"/>
            <a:ext cx="1427966" cy="7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/>
          <p:cNvSpPr/>
          <p:nvPr/>
        </p:nvSpPr>
        <p:spPr>
          <a:xfrm>
            <a:off x="2000232" y="2285992"/>
            <a:ext cx="428628" cy="92869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项目经理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51763" y="2285992"/>
            <a:ext cx="3056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施工员</a:t>
            </a:r>
          </a:p>
        </p:txBody>
      </p:sp>
      <p:cxnSp>
        <p:nvCxnSpPr>
          <p:cNvPr id="31" name="直接连接符 30"/>
          <p:cNvCxnSpPr/>
          <p:nvPr/>
        </p:nvCxnSpPr>
        <p:spPr>
          <a:xfrm rot="5400000">
            <a:off x="6072992" y="2785264"/>
            <a:ext cx="1427966" cy="7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 31"/>
          <p:cNvSpPr/>
          <p:nvPr/>
        </p:nvSpPr>
        <p:spPr>
          <a:xfrm>
            <a:off x="6572264" y="2285198"/>
            <a:ext cx="428628" cy="92869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项目经理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623795" y="2285198"/>
            <a:ext cx="3056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预算员</a:t>
            </a:r>
          </a:p>
        </p:txBody>
      </p:sp>
      <p:cxnSp>
        <p:nvCxnSpPr>
          <p:cNvPr id="34" name="直接连接符 33"/>
          <p:cNvCxnSpPr/>
          <p:nvPr/>
        </p:nvCxnSpPr>
        <p:spPr>
          <a:xfrm rot="5400000">
            <a:off x="2072464" y="2785264"/>
            <a:ext cx="1427966" cy="7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 34"/>
          <p:cNvSpPr/>
          <p:nvPr/>
        </p:nvSpPr>
        <p:spPr>
          <a:xfrm>
            <a:off x="2571736" y="2285198"/>
            <a:ext cx="428628" cy="92869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项目经理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623267" y="2285198"/>
            <a:ext cx="3056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安全员</a:t>
            </a:r>
          </a:p>
        </p:txBody>
      </p:sp>
      <p:cxnSp>
        <p:nvCxnSpPr>
          <p:cNvPr id="37" name="直接连接符 36"/>
          <p:cNvCxnSpPr/>
          <p:nvPr/>
        </p:nvCxnSpPr>
        <p:spPr>
          <a:xfrm rot="5400000">
            <a:off x="2643968" y="2785264"/>
            <a:ext cx="1427966" cy="7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矩形 37"/>
          <p:cNvSpPr/>
          <p:nvPr/>
        </p:nvSpPr>
        <p:spPr>
          <a:xfrm>
            <a:off x="3143240" y="2285198"/>
            <a:ext cx="428628" cy="92869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项目经理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194771" y="2285198"/>
            <a:ext cx="3056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劳资员</a:t>
            </a:r>
          </a:p>
        </p:txBody>
      </p:sp>
      <p:cxnSp>
        <p:nvCxnSpPr>
          <p:cNvPr id="40" name="直接连接符 39"/>
          <p:cNvCxnSpPr/>
          <p:nvPr/>
        </p:nvCxnSpPr>
        <p:spPr>
          <a:xfrm rot="5400000">
            <a:off x="3215472" y="2785264"/>
            <a:ext cx="1427966" cy="7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矩形 40"/>
          <p:cNvSpPr/>
          <p:nvPr/>
        </p:nvSpPr>
        <p:spPr>
          <a:xfrm>
            <a:off x="3714744" y="2285198"/>
            <a:ext cx="428628" cy="92869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项目经理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766275" y="2285198"/>
            <a:ext cx="3056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质检员</a:t>
            </a:r>
          </a:p>
        </p:txBody>
      </p:sp>
      <p:cxnSp>
        <p:nvCxnSpPr>
          <p:cNvPr id="43" name="直接连接符 42"/>
          <p:cNvCxnSpPr/>
          <p:nvPr/>
        </p:nvCxnSpPr>
        <p:spPr>
          <a:xfrm rot="5400000">
            <a:off x="3786976" y="2785264"/>
            <a:ext cx="1427966" cy="7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矩形 43"/>
          <p:cNvSpPr/>
          <p:nvPr/>
        </p:nvSpPr>
        <p:spPr>
          <a:xfrm>
            <a:off x="4286248" y="2285198"/>
            <a:ext cx="428628" cy="92869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项目经理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337779" y="2285198"/>
            <a:ext cx="3056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办公室</a:t>
            </a:r>
          </a:p>
        </p:txBody>
      </p:sp>
      <p:cxnSp>
        <p:nvCxnSpPr>
          <p:cNvPr id="46" name="直接连接符 45"/>
          <p:cNvCxnSpPr/>
          <p:nvPr/>
        </p:nvCxnSpPr>
        <p:spPr>
          <a:xfrm rot="5400000">
            <a:off x="4358480" y="2785264"/>
            <a:ext cx="1427966" cy="7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矩形 46"/>
          <p:cNvSpPr/>
          <p:nvPr/>
        </p:nvSpPr>
        <p:spPr>
          <a:xfrm>
            <a:off x="4857752" y="2285198"/>
            <a:ext cx="428628" cy="92869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项目经理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909283" y="2285198"/>
            <a:ext cx="3056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材料员</a:t>
            </a:r>
          </a:p>
        </p:txBody>
      </p:sp>
      <p:cxnSp>
        <p:nvCxnSpPr>
          <p:cNvPr id="49" name="直接连接符 48"/>
          <p:cNvCxnSpPr/>
          <p:nvPr/>
        </p:nvCxnSpPr>
        <p:spPr>
          <a:xfrm rot="5400000">
            <a:off x="4929984" y="2785264"/>
            <a:ext cx="1427966" cy="7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矩形 49"/>
          <p:cNvSpPr/>
          <p:nvPr/>
        </p:nvSpPr>
        <p:spPr>
          <a:xfrm>
            <a:off x="5429256" y="2285198"/>
            <a:ext cx="428628" cy="92869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项目经理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480787" y="2285198"/>
            <a:ext cx="3056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机械员</a:t>
            </a:r>
          </a:p>
        </p:txBody>
      </p:sp>
      <p:cxnSp>
        <p:nvCxnSpPr>
          <p:cNvPr id="52" name="直接连接符 51"/>
          <p:cNvCxnSpPr/>
          <p:nvPr/>
        </p:nvCxnSpPr>
        <p:spPr>
          <a:xfrm rot="5400000">
            <a:off x="5501488" y="2785264"/>
            <a:ext cx="1427966" cy="7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矩形 52"/>
          <p:cNvSpPr/>
          <p:nvPr/>
        </p:nvSpPr>
        <p:spPr>
          <a:xfrm>
            <a:off x="6000760" y="2285198"/>
            <a:ext cx="428628" cy="92869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项目经理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052291" y="2285198"/>
            <a:ext cx="3056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财会员</a:t>
            </a:r>
          </a:p>
        </p:txBody>
      </p:sp>
      <p:cxnSp>
        <p:nvCxnSpPr>
          <p:cNvPr id="56" name="直接连接符 55"/>
          <p:cNvCxnSpPr/>
          <p:nvPr/>
        </p:nvCxnSpPr>
        <p:spPr>
          <a:xfrm>
            <a:off x="2214546" y="3498850"/>
            <a:ext cx="457203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/>
        </p:nvCxnSpPr>
        <p:spPr>
          <a:xfrm>
            <a:off x="1857356" y="3786190"/>
            <a:ext cx="514353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矩形 58"/>
          <p:cNvSpPr/>
          <p:nvPr/>
        </p:nvSpPr>
        <p:spPr>
          <a:xfrm>
            <a:off x="1643042" y="4000504"/>
            <a:ext cx="428628" cy="171530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项目经理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694573" y="4000503"/>
            <a:ext cx="3056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电工班长</a:t>
            </a:r>
          </a:p>
        </p:txBody>
      </p:sp>
      <p:sp>
        <p:nvSpPr>
          <p:cNvPr id="62" name="矩形 61"/>
          <p:cNvSpPr/>
          <p:nvPr/>
        </p:nvSpPr>
        <p:spPr>
          <a:xfrm>
            <a:off x="6215074" y="3999710"/>
            <a:ext cx="428628" cy="171530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项目经理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266605" y="3999709"/>
            <a:ext cx="3056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食堂管理员</a:t>
            </a:r>
          </a:p>
        </p:txBody>
      </p:sp>
      <p:sp>
        <p:nvSpPr>
          <p:cNvPr id="65" name="矩形 64"/>
          <p:cNvSpPr/>
          <p:nvPr/>
        </p:nvSpPr>
        <p:spPr>
          <a:xfrm>
            <a:off x="2214546" y="3999710"/>
            <a:ext cx="428628" cy="171530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项目经理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2266077" y="3999709"/>
            <a:ext cx="3056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电焊班长</a:t>
            </a:r>
          </a:p>
        </p:txBody>
      </p:sp>
      <p:sp>
        <p:nvSpPr>
          <p:cNvPr id="68" name="矩形 67"/>
          <p:cNvSpPr/>
          <p:nvPr/>
        </p:nvSpPr>
        <p:spPr>
          <a:xfrm>
            <a:off x="2786050" y="3999710"/>
            <a:ext cx="428628" cy="171530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项目经理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2837581" y="3999709"/>
            <a:ext cx="3056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木工班长</a:t>
            </a:r>
          </a:p>
        </p:txBody>
      </p:sp>
      <p:sp>
        <p:nvSpPr>
          <p:cNvPr id="71" name="矩形 70"/>
          <p:cNvSpPr/>
          <p:nvPr/>
        </p:nvSpPr>
        <p:spPr>
          <a:xfrm>
            <a:off x="3357554" y="3999710"/>
            <a:ext cx="428628" cy="171530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项目经理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3409085" y="3999709"/>
            <a:ext cx="3056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钢筋班长</a:t>
            </a:r>
          </a:p>
        </p:txBody>
      </p:sp>
      <p:sp>
        <p:nvSpPr>
          <p:cNvPr id="74" name="矩形 73"/>
          <p:cNvSpPr/>
          <p:nvPr/>
        </p:nvSpPr>
        <p:spPr>
          <a:xfrm>
            <a:off x="3929058" y="3999710"/>
            <a:ext cx="428628" cy="171530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项目经理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3980589" y="3999709"/>
            <a:ext cx="3056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混凝土班长</a:t>
            </a:r>
          </a:p>
        </p:txBody>
      </p:sp>
      <p:sp>
        <p:nvSpPr>
          <p:cNvPr id="77" name="矩形 76"/>
          <p:cNvSpPr/>
          <p:nvPr/>
        </p:nvSpPr>
        <p:spPr>
          <a:xfrm>
            <a:off x="4500562" y="3999710"/>
            <a:ext cx="428628" cy="171530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项目经理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4552093" y="3999709"/>
            <a:ext cx="3056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架子工班长</a:t>
            </a:r>
          </a:p>
        </p:txBody>
      </p:sp>
      <p:sp>
        <p:nvSpPr>
          <p:cNvPr id="80" name="矩形 79"/>
          <p:cNvSpPr/>
          <p:nvPr/>
        </p:nvSpPr>
        <p:spPr>
          <a:xfrm>
            <a:off x="5072066" y="3999710"/>
            <a:ext cx="428628" cy="171530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项目经理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5123597" y="3999709"/>
            <a:ext cx="3056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机操班长</a:t>
            </a:r>
          </a:p>
        </p:txBody>
      </p:sp>
      <p:sp>
        <p:nvSpPr>
          <p:cNvPr id="83" name="矩形 82"/>
          <p:cNvSpPr/>
          <p:nvPr/>
        </p:nvSpPr>
        <p:spPr>
          <a:xfrm>
            <a:off x="5643570" y="3999710"/>
            <a:ext cx="428628" cy="171530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项目经理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5695101" y="3999709"/>
            <a:ext cx="3056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仓库管理员</a:t>
            </a:r>
          </a:p>
        </p:txBody>
      </p:sp>
      <p:cxnSp>
        <p:nvCxnSpPr>
          <p:cNvPr id="85" name="直接连接符 84"/>
          <p:cNvCxnSpPr/>
          <p:nvPr/>
        </p:nvCxnSpPr>
        <p:spPr>
          <a:xfrm>
            <a:off x="1857356" y="6069273"/>
            <a:ext cx="5143537" cy="293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接连接符 87"/>
          <p:cNvCxnSpPr/>
          <p:nvPr/>
        </p:nvCxnSpPr>
        <p:spPr>
          <a:xfrm rot="5400000">
            <a:off x="5858281" y="4928801"/>
            <a:ext cx="2286016" cy="7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矩形 88"/>
          <p:cNvSpPr/>
          <p:nvPr/>
        </p:nvSpPr>
        <p:spPr>
          <a:xfrm>
            <a:off x="6786578" y="3999710"/>
            <a:ext cx="428628" cy="171530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项目经理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6838109" y="3999709"/>
            <a:ext cx="3056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义务消防员</a:t>
            </a:r>
          </a:p>
        </p:txBody>
      </p:sp>
      <p:cxnSp>
        <p:nvCxnSpPr>
          <p:cNvPr id="94" name="直接连接符 93"/>
          <p:cNvCxnSpPr/>
          <p:nvPr/>
        </p:nvCxnSpPr>
        <p:spPr>
          <a:xfrm rot="5400000">
            <a:off x="4358480" y="3643314"/>
            <a:ext cx="28575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接连接符 94"/>
          <p:cNvCxnSpPr/>
          <p:nvPr/>
        </p:nvCxnSpPr>
        <p:spPr>
          <a:xfrm rot="16200000" flipH="1">
            <a:off x="4322912" y="6178418"/>
            <a:ext cx="214314" cy="18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矩形 95"/>
          <p:cNvSpPr/>
          <p:nvPr/>
        </p:nvSpPr>
        <p:spPr>
          <a:xfrm>
            <a:off x="3500430" y="6286521"/>
            <a:ext cx="1857388" cy="35719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3929058" y="714356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项目经理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5607144" y="1202280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技术副经理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1714480" y="1488032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生产部经理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3929058" y="627437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工    人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000232" y="71414"/>
            <a:ext cx="4143404" cy="35719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2170" y="59272"/>
            <a:ext cx="3647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建设工程施工消防安全管理控制图</a:t>
            </a:r>
          </a:p>
        </p:txBody>
      </p:sp>
      <p:sp>
        <p:nvSpPr>
          <p:cNvPr id="7" name="矩形 6"/>
          <p:cNvSpPr/>
          <p:nvPr/>
        </p:nvSpPr>
        <p:spPr>
          <a:xfrm>
            <a:off x="3071802" y="1059403"/>
            <a:ext cx="1857388" cy="35719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7554" y="1047261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综合管理</a:t>
            </a:r>
          </a:p>
        </p:txBody>
      </p:sp>
      <p:cxnSp>
        <p:nvCxnSpPr>
          <p:cNvPr id="9" name="直接箭头连接符 8"/>
          <p:cNvCxnSpPr/>
          <p:nvPr/>
        </p:nvCxnSpPr>
        <p:spPr>
          <a:xfrm rot="5400000">
            <a:off x="3965571" y="1522956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1000100" y="1630907"/>
            <a:ext cx="750099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 rot="5400000">
            <a:off x="2608249" y="1737270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/>
        </p:nvCxnSpPr>
        <p:spPr>
          <a:xfrm rot="5400000">
            <a:off x="5322893" y="1737270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/>
          <p:nvPr/>
        </p:nvCxnSpPr>
        <p:spPr>
          <a:xfrm rot="5400000">
            <a:off x="3394067" y="1737270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/>
        </p:nvCxnSpPr>
        <p:spPr>
          <a:xfrm rot="5400000">
            <a:off x="4465637" y="1737270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/>
          <p:cNvCxnSpPr/>
          <p:nvPr/>
        </p:nvCxnSpPr>
        <p:spPr>
          <a:xfrm rot="5400000">
            <a:off x="1750993" y="1737270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 rot="5400000">
            <a:off x="893737" y="1737270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 rot="5400000">
            <a:off x="6321437" y="1737270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/>
        </p:nvCxnSpPr>
        <p:spPr>
          <a:xfrm rot="5400000">
            <a:off x="7393007" y="1737270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/>
          <p:nvPr/>
        </p:nvCxnSpPr>
        <p:spPr>
          <a:xfrm rot="5400000">
            <a:off x="8393139" y="1737270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 21"/>
          <p:cNvSpPr/>
          <p:nvPr/>
        </p:nvSpPr>
        <p:spPr>
          <a:xfrm>
            <a:off x="642910" y="1845221"/>
            <a:ext cx="714380" cy="64294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42910" y="1845221"/>
            <a:ext cx="714380" cy="642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消防方案</a:t>
            </a:r>
          </a:p>
        </p:txBody>
      </p:sp>
      <p:cxnSp>
        <p:nvCxnSpPr>
          <p:cNvPr id="25" name="直接连接符 24"/>
          <p:cNvCxnSpPr/>
          <p:nvPr/>
        </p:nvCxnSpPr>
        <p:spPr>
          <a:xfrm rot="10800000">
            <a:off x="214282" y="712767"/>
            <a:ext cx="385765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 rot="5400000">
            <a:off x="-2143966" y="3071810"/>
            <a:ext cx="4715702" cy="7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箭头连接符 31"/>
          <p:cNvCxnSpPr/>
          <p:nvPr/>
        </p:nvCxnSpPr>
        <p:spPr>
          <a:xfrm>
            <a:off x="214282" y="2845353"/>
            <a:ext cx="271464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箭头连接符 33"/>
          <p:cNvCxnSpPr/>
          <p:nvPr/>
        </p:nvCxnSpPr>
        <p:spPr>
          <a:xfrm>
            <a:off x="214282" y="5415153"/>
            <a:ext cx="2777679" cy="196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 34"/>
          <p:cNvSpPr/>
          <p:nvPr/>
        </p:nvSpPr>
        <p:spPr>
          <a:xfrm>
            <a:off x="3000364" y="2702477"/>
            <a:ext cx="2000264" cy="35719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3071802" y="5286388"/>
            <a:ext cx="1928826" cy="34504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37" name="直接箭头连接符 36"/>
          <p:cNvCxnSpPr/>
          <p:nvPr/>
        </p:nvCxnSpPr>
        <p:spPr>
          <a:xfrm rot="16200000" flipH="1">
            <a:off x="4143392" y="5714999"/>
            <a:ext cx="142874" cy="3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/>
        </p:nvCxnSpPr>
        <p:spPr>
          <a:xfrm>
            <a:off x="428596" y="5786455"/>
            <a:ext cx="835824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箭头连接符 38"/>
          <p:cNvCxnSpPr/>
          <p:nvPr/>
        </p:nvCxnSpPr>
        <p:spPr>
          <a:xfrm rot="16200000" flipH="1">
            <a:off x="1795959" y="5919290"/>
            <a:ext cx="265708" cy="3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箭头连接符 39"/>
          <p:cNvCxnSpPr/>
          <p:nvPr/>
        </p:nvCxnSpPr>
        <p:spPr>
          <a:xfrm rot="16200000" flipH="1">
            <a:off x="6296515" y="5919290"/>
            <a:ext cx="265708" cy="3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箭头连接符 40"/>
          <p:cNvCxnSpPr/>
          <p:nvPr/>
        </p:nvCxnSpPr>
        <p:spPr>
          <a:xfrm rot="16200000" flipH="1">
            <a:off x="2796091" y="5919290"/>
            <a:ext cx="265708" cy="3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箭头连接符 41"/>
          <p:cNvCxnSpPr/>
          <p:nvPr/>
        </p:nvCxnSpPr>
        <p:spPr>
          <a:xfrm rot="16200000" flipH="1">
            <a:off x="5153507" y="5919290"/>
            <a:ext cx="265708" cy="3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箭头连接符 42"/>
          <p:cNvCxnSpPr/>
          <p:nvPr/>
        </p:nvCxnSpPr>
        <p:spPr>
          <a:xfrm rot="16200000" flipH="1">
            <a:off x="1010141" y="5919290"/>
            <a:ext cx="265708" cy="3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箭头连接符 43"/>
          <p:cNvCxnSpPr/>
          <p:nvPr/>
        </p:nvCxnSpPr>
        <p:spPr>
          <a:xfrm rot="16200000" flipH="1">
            <a:off x="297348" y="5919290"/>
            <a:ext cx="265708" cy="3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箭头连接符 44"/>
          <p:cNvCxnSpPr/>
          <p:nvPr/>
        </p:nvCxnSpPr>
        <p:spPr>
          <a:xfrm rot="5400000">
            <a:off x="7323157" y="5892818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箭头连接符 45"/>
          <p:cNvCxnSpPr/>
          <p:nvPr/>
        </p:nvCxnSpPr>
        <p:spPr>
          <a:xfrm rot="5400000">
            <a:off x="8680479" y="5892818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矩形 47"/>
          <p:cNvSpPr/>
          <p:nvPr/>
        </p:nvSpPr>
        <p:spPr>
          <a:xfrm>
            <a:off x="142845" y="6060064"/>
            <a:ext cx="500065" cy="65508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2500298" y="6072208"/>
            <a:ext cx="894649" cy="64294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71406" y="6060064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临时用电</a:t>
            </a:r>
          </a:p>
        </p:txBody>
      </p:sp>
      <p:sp>
        <p:nvSpPr>
          <p:cNvPr id="60" name="矩形 59"/>
          <p:cNvSpPr/>
          <p:nvPr/>
        </p:nvSpPr>
        <p:spPr>
          <a:xfrm>
            <a:off x="857224" y="6047922"/>
            <a:ext cx="571505" cy="66722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85786" y="6060063"/>
            <a:ext cx="7143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防雷接地</a:t>
            </a:r>
          </a:p>
        </p:txBody>
      </p:sp>
      <p:sp>
        <p:nvSpPr>
          <p:cNvPr id="62" name="矩形 61"/>
          <p:cNvSpPr/>
          <p:nvPr/>
        </p:nvSpPr>
        <p:spPr>
          <a:xfrm>
            <a:off x="1643042" y="6072206"/>
            <a:ext cx="620245" cy="64294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643042" y="6060064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电气焊接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500297" y="6060064"/>
            <a:ext cx="1000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氧气瓶乙炔瓶</a:t>
            </a:r>
          </a:p>
        </p:txBody>
      </p:sp>
      <p:sp>
        <p:nvSpPr>
          <p:cNvPr id="66" name="矩形 65"/>
          <p:cNvSpPr/>
          <p:nvPr/>
        </p:nvSpPr>
        <p:spPr>
          <a:xfrm>
            <a:off x="5929323" y="6072207"/>
            <a:ext cx="928693" cy="35719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929322" y="6072207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电加热</a:t>
            </a:r>
          </a:p>
        </p:txBody>
      </p:sp>
      <p:sp>
        <p:nvSpPr>
          <p:cNvPr id="68" name="矩形 67"/>
          <p:cNvSpPr/>
          <p:nvPr/>
        </p:nvSpPr>
        <p:spPr>
          <a:xfrm>
            <a:off x="8143900" y="6072207"/>
            <a:ext cx="857256" cy="64294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8143900" y="6060065"/>
            <a:ext cx="1071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消防器材设施</a:t>
            </a:r>
          </a:p>
        </p:txBody>
      </p:sp>
      <p:sp>
        <p:nvSpPr>
          <p:cNvPr id="70" name="矩形 69"/>
          <p:cNvSpPr/>
          <p:nvPr/>
        </p:nvSpPr>
        <p:spPr>
          <a:xfrm>
            <a:off x="7018726" y="6072207"/>
            <a:ext cx="982298" cy="64294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7072330" y="6072207"/>
            <a:ext cx="1071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防水与油漆</a:t>
            </a:r>
          </a:p>
        </p:txBody>
      </p:sp>
      <p:sp>
        <p:nvSpPr>
          <p:cNvPr id="91" name="矩形 90"/>
          <p:cNvSpPr/>
          <p:nvPr/>
        </p:nvSpPr>
        <p:spPr>
          <a:xfrm>
            <a:off x="4786315" y="6072207"/>
            <a:ext cx="928693" cy="35719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4786314" y="6072207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电焊机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3428992" y="5274246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专项管理</a:t>
            </a:r>
          </a:p>
        </p:txBody>
      </p:sp>
      <p:sp>
        <p:nvSpPr>
          <p:cNvPr id="97" name="矩形 96"/>
          <p:cNvSpPr/>
          <p:nvPr/>
        </p:nvSpPr>
        <p:spPr>
          <a:xfrm>
            <a:off x="1428728" y="1845221"/>
            <a:ext cx="785818" cy="64294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1357290" y="1845221"/>
            <a:ext cx="1000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消防责任制</a:t>
            </a:r>
          </a:p>
        </p:txBody>
      </p:sp>
      <p:sp>
        <p:nvSpPr>
          <p:cNvPr id="99" name="矩形 98"/>
          <p:cNvSpPr/>
          <p:nvPr/>
        </p:nvSpPr>
        <p:spPr>
          <a:xfrm>
            <a:off x="2285984" y="1845221"/>
            <a:ext cx="785818" cy="64294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2214546" y="1845221"/>
            <a:ext cx="1000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消防规章制度</a:t>
            </a:r>
          </a:p>
        </p:txBody>
      </p:sp>
      <p:sp>
        <p:nvSpPr>
          <p:cNvPr id="101" name="矩形 100"/>
          <p:cNvSpPr/>
          <p:nvPr/>
        </p:nvSpPr>
        <p:spPr>
          <a:xfrm>
            <a:off x="3143240" y="1845221"/>
            <a:ext cx="714380" cy="64294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3143240" y="1845221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消防教育</a:t>
            </a:r>
          </a:p>
        </p:txBody>
      </p:sp>
      <p:sp>
        <p:nvSpPr>
          <p:cNvPr id="103" name="矩形 102"/>
          <p:cNvSpPr/>
          <p:nvPr/>
        </p:nvSpPr>
        <p:spPr>
          <a:xfrm>
            <a:off x="4214810" y="1845221"/>
            <a:ext cx="714380" cy="64294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4214810" y="1845221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消防档案</a:t>
            </a:r>
          </a:p>
        </p:txBody>
      </p:sp>
      <p:sp>
        <p:nvSpPr>
          <p:cNvPr id="106" name="矩形 105"/>
          <p:cNvSpPr/>
          <p:nvPr/>
        </p:nvSpPr>
        <p:spPr>
          <a:xfrm>
            <a:off x="5143504" y="1845221"/>
            <a:ext cx="714380" cy="64294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5143504" y="1845221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消防组织</a:t>
            </a:r>
          </a:p>
        </p:txBody>
      </p:sp>
      <p:sp>
        <p:nvSpPr>
          <p:cNvPr id="108" name="矩形 107"/>
          <p:cNvSpPr/>
          <p:nvPr/>
        </p:nvSpPr>
        <p:spPr>
          <a:xfrm>
            <a:off x="6000760" y="1845221"/>
            <a:ext cx="785818" cy="64294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929322" y="1845221"/>
            <a:ext cx="1000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危险工种教育</a:t>
            </a:r>
          </a:p>
        </p:txBody>
      </p:sp>
      <p:sp>
        <p:nvSpPr>
          <p:cNvPr id="110" name="矩形 109"/>
          <p:cNvSpPr/>
          <p:nvPr/>
        </p:nvSpPr>
        <p:spPr>
          <a:xfrm>
            <a:off x="8215338" y="1845221"/>
            <a:ext cx="714380" cy="64294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8215338" y="1845221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区域划分</a:t>
            </a:r>
          </a:p>
        </p:txBody>
      </p:sp>
      <p:sp>
        <p:nvSpPr>
          <p:cNvPr id="113" name="矩形 112"/>
          <p:cNvSpPr/>
          <p:nvPr/>
        </p:nvSpPr>
        <p:spPr>
          <a:xfrm>
            <a:off x="7000892" y="1845221"/>
            <a:ext cx="1071570" cy="64294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6929454" y="1845221"/>
            <a:ext cx="1214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消防器材设施管理</a:t>
            </a:r>
          </a:p>
        </p:txBody>
      </p:sp>
      <p:cxnSp>
        <p:nvCxnSpPr>
          <p:cNvPr id="117" name="直接箭头连接符 116"/>
          <p:cNvCxnSpPr>
            <a:stCxn id="3" idx="2"/>
          </p:cNvCxnSpPr>
          <p:nvPr/>
        </p:nvCxnSpPr>
        <p:spPr>
          <a:xfrm rot="5400000">
            <a:off x="3785785" y="713959"/>
            <a:ext cx="571504" cy="79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Box 118"/>
          <p:cNvSpPr txBox="1"/>
          <p:nvPr/>
        </p:nvSpPr>
        <p:spPr>
          <a:xfrm>
            <a:off x="3428992" y="2702477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现场管理</a:t>
            </a:r>
          </a:p>
        </p:txBody>
      </p:sp>
      <p:cxnSp>
        <p:nvCxnSpPr>
          <p:cNvPr id="120" name="直接连接符 119"/>
          <p:cNvCxnSpPr/>
          <p:nvPr/>
        </p:nvCxnSpPr>
        <p:spPr>
          <a:xfrm rot="10800000">
            <a:off x="1643042" y="3273981"/>
            <a:ext cx="5643602" cy="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直接箭头连接符 121"/>
          <p:cNvCxnSpPr/>
          <p:nvPr/>
        </p:nvCxnSpPr>
        <p:spPr>
          <a:xfrm rot="5400000">
            <a:off x="3965571" y="3166030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直接箭头连接符 122"/>
          <p:cNvCxnSpPr/>
          <p:nvPr/>
        </p:nvCxnSpPr>
        <p:spPr>
          <a:xfrm rot="5400000">
            <a:off x="1536679" y="3380344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直接箭头连接符 123"/>
          <p:cNvCxnSpPr/>
          <p:nvPr/>
        </p:nvCxnSpPr>
        <p:spPr>
          <a:xfrm rot="5400000">
            <a:off x="3965571" y="3380344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直接箭头连接符 124"/>
          <p:cNvCxnSpPr/>
          <p:nvPr/>
        </p:nvCxnSpPr>
        <p:spPr>
          <a:xfrm rot="5400000">
            <a:off x="7178693" y="3380344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矩形 127"/>
          <p:cNvSpPr/>
          <p:nvPr/>
        </p:nvSpPr>
        <p:spPr>
          <a:xfrm>
            <a:off x="642910" y="3488295"/>
            <a:ext cx="1928826" cy="35719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642910" y="3488295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生活办公区管理</a:t>
            </a:r>
          </a:p>
        </p:txBody>
      </p:sp>
      <p:sp>
        <p:nvSpPr>
          <p:cNvPr id="130" name="矩形 129"/>
          <p:cNvSpPr/>
          <p:nvPr/>
        </p:nvSpPr>
        <p:spPr>
          <a:xfrm>
            <a:off x="3214678" y="3488295"/>
            <a:ext cx="1928826" cy="35719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3214678" y="3488295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料场仓库区管理</a:t>
            </a:r>
          </a:p>
        </p:txBody>
      </p:sp>
      <p:sp>
        <p:nvSpPr>
          <p:cNvPr id="132" name="矩形 131"/>
          <p:cNvSpPr/>
          <p:nvPr/>
        </p:nvSpPr>
        <p:spPr>
          <a:xfrm>
            <a:off x="6286512" y="3488295"/>
            <a:ext cx="1928826" cy="35719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6286512" y="3488295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生产施工区管理</a:t>
            </a:r>
          </a:p>
        </p:txBody>
      </p:sp>
      <p:cxnSp>
        <p:nvCxnSpPr>
          <p:cNvPr id="134" name="直接连接符 133"/>
          <p:cNvCxnSpPr/>
          <p:nvPr/>
        </p:nvCxnSpPr>
        <p:spPr>
          <a:xfrm rot="10800000">
            <a:off x="642910" y="4059799"/>
            <a:ext cx="192882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直接箭头连接符 135"/>
          <p:cNvCxnSpPr/>
          <p:nvPr/>
        </p:nvCxnSpPr>
        <p:spPr>
          <a:xfrm rot="5400000">
            <a:off x="1535091" y="3951848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直接箭头连接符 136"/>
          <p:cNvCxnSpPr/>
          <p:nvPr/>
        </p:nvCxnSpPr>
        <p:spPr>
          <a:xfrm rot="5400000">
            <a:off x="1535091" y="4166162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直接箭头连接符 137"/>
          <p:cNvCxnSpPr/>
          <p:nvPr/>
        </p:nvCxnSpPr>
        <p:spPr>
          <a:xfrm rot="5400000">
            <a:off x="534959" y="4166162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直接箭头连接符 138"/>
          <p:cNvCxnSpPr/>
          <p:nvPr/>
        </p:nvCxnSpPr>
        <p:spPr>
          <a:xfrm rot="5400000">
            <a:off x="2463785" y="4166162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直接连接符 139"/>
          <p:cNvCxnSpPr/>
          <p:nvPr/>
        </p:nvCxnSpPr>
        <p:spPr>
          <a:xfrm rot="10800000">
            <a:off x="6153160" y="4058211"/>
            <a:ext cx="2347930" cy="15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直接箭头连接符 140"/>
          <p:cNvCxnSpPr/>
          <p:nvPr/>
        </p:nvCxnSpPr>
        <p:spPr>
          <a:xfrm rot="5400000">
            <a:off x="7178693" y="3951848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直接箭头连接符 141"/>
          <p:cNvCxnSpPr/>
          <p:nvPr/>
        </p:nvCxnSpPr>
        <p:spPr>
          <a:xfrm rot="5400000">
            <a:off x="7178693" y="4166162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直接箭头连接符 142"/>
          <p:cNvCxnSpPr/>
          <p:nvPr/>
        </p:nvCxnSpPr>
        <p:spPr>
          <a:xfrm rot="5400000">
            <a:off x="6035685" y="4166162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直接箭头连接符 143"/>
          <p:cNvCxnSpPr/>
          <p:nvPr/>
        </p:nvCxnSpPr>
        <p:spPr>
          <a:xfrm rot="5400000">
            <a:off x="8393139" y="4166162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接连接符 146"/>
          <p:cNvCxnSpPr/>
          <p:nvPr/>
        </p:nvCxnSpPr>
        <p:spPr>
          <a:xfrm rot="10800000">
            <a:off x="3571868" y="4059799"/>
            <a:ext cx="100013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接箭头连接符 147"/>
          <p:cNvCxnSpPr/>
          <p:nvPr/>
        </p:nvCxnSpPr>
        <p:spPr>
          <a:xfrm rot="5400000">
            <a:off x="3963983" y="3951848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接箭头连接符 149"/>
          <p:cNvCxnSpPr/>
          <p:nvPr/>
        </p:nvCxnSpPr>
        <p:spPr>
          <a:xfrm rot="5400000">
            <a:off x="3463917" y="4166162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直接箭头连接符 150"/>
          <p:cNvCxnSpPr/>
          <p:nvPr/>
        </p:nvCxnSpPr>
        <p:spPr>
          <a:xfrm rot="5400000">
            <a:off x="4465637" y="4166162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矩形 153"/>
          <p:cNvSpPr/>
          <p:nvPr/>
        </p:nvSpPr>
        <p:spPr>
          <a:xfrm>
            <a:off x="357159" y="4345551"/>
            <a:ext cx="500065" cy="65508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285720" y="4345551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临时建筑</a:t>
            </a:r>
          </a:p>
        </p:txBody>
      </p:sp>
      <p:sp>
        <p:nvSpPr>
          <p:cNvPr id="157" name="矩形 156"/>
          <p:cNvSpPr/>
          <p:nvPr/>
        </p:nvSpPr>
        <p:spPr>
          <a:xfrm>
            <a:off x="1357291" y="4345552"/>
            <a:ext cx="500065" cy="42862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1285852" y="4345551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炉火</a:t>
            </a:r>
          </a:p>
        </p:txBody>
      </p:sp>
      <p:sp>
        <p:nvSpPr>
          <p:cNvPr id="159" name="矩形 158"/>
          <p:cNvSpPr/>
          <p:nvPr/>
        </p:nvSpPr>
        <p:spPr>
          <a:xfrm>
            <a:off x="2285985" y="4345552"/>
            <a:ext cx="500065" cy="42862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2214546" y="4345551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电器</a:t>
            </a:r>
          </a:p>
        </p:txBody>
      </p:sp>
      <p:sp>
        <p:nvSpPr>
          <p:cNvPr id="162" name="矩形 161"/>
          <p:cNvSpPr/>
          <p:nvPr/>
        </p:nvSpPr>
        <p:spPr>
          <a:xfrm>
            <a:off x="3286117" y="4345552"/>
            <a:ext cx="500065" cy="42862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63" name="TextBox 162"/>
          <p:cNvSpPr txBox="1"/>
          <p:nvPr/>
        </p:nvSpPr>
        <p:spPr>
          <a:xfrm>
            <a:off x="3214678" y="4345551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库房</a:t>
            </a:r>
          </a:p>
        </p:txBody>
      </p:sp>
      <p:sp>
        <p:nvSpPr>
          <p:cNvPr id="164" name="矩形 163"/>
          <p:cNvSpPr/>
          <p:nvPr/>
        </p:nvSpPr>
        <p:spPr>
          <a:xfrm>
            <a:off x="4357687" y="4345552"/>
            <a:ext cx="500065" cy="42862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65" name="TextBox 164"/>
          <p:cNvSpPr txBox="1"/>
          <p:nvPr/>
        </p:nvSpPr>
        <p:spPr>
          <a:xfrm>
            <a:off x="4286248" y="4345551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料场</a:t>
            </a:r>
          </a:p>
        </p:txBody>
      </p:sp>
      <p:sp>
        <p:nvSpPr>
          <p:cNvPr id="168" name="矩形 167"/>
          <p:cNvSpPr/>
          <p:nvPr/>
        </p:nvSpPr>
        <p:spPr>
          <a:xfrm>
            <a:off x="5572133" y="4333409"/>
            <a:ext cx="928693" cy="35719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69" name="TextBox 168"/>
          <p:cNvSpPr txBox="1"/>
          <p:nvPr/>
        </p:nvSpPr>
        <p:spPr>
          <a:xfrm>
            <a:off x="5572132" y="4333409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加工区</a:t>
            </a:r>
          </a:p>
        </p:txBody>
      </p:sp>
      <p:sp>
        <p:nvSpPr>
          <p:cNvPr id="171" name="矩形 170"/>
          <p:cNvSpPr/>
          <p:nvPr/>
        </p:nvSpPr>
        <p:spPr>
          <a:xfrm>
            <a:off x="7072331" y="4345551"/>
            <a:ext cx="500065" cy="65508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72" name="TextBox 171"/>
          <p:cNvSpPr txBox="1"/>
          <p:nvPr/>
        </p:nvSpPr>
        <p:spPr>
          <a:xfrm>
            <a:off x="7000892" y="4345551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结构施工</a:t>
            </a:r>
          </a:p>
        </p:txBody>
      </p:sp>
      <p:cxnSp>
        <p:nvCxnSpPr>
          <p:cNvPr id="173" name="直接箭头连接符 172"/>
          <p:cNvCxnSpPr/>
          <p:nvPr/>
        </p:nvCxnSpPr>
        <p:spPr>
          <a:xfrm rot="5400000">
            <a:off x="8393139" y="4166162"/>
            <a:ext cx="21431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矩形 173"/>
          <p:cNvSpPr/>
          <p:nvPr/>
        </p:nvSpPr>
        <p:spPr>
          <a:xfrm>
            <a:off x="8215339" y="4345551"/>
            <a:ext cx="500065" cy="65508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75" name="TextBox 174"/>
          <p:cNvSpPr txBox="1"/>
          <p:nvPr/>
        </p:nvSpPr>
        <p:spPr>
          <a:xfrm>
            <a:off x="8143900" y="4345551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装修施工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143636" y="71414"/>
            <a:ext cx="2571768" cy="35719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00826" y="71414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安全防护控制图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2285984" y="642918"/>
            <a:ext cx="621510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矩形 26"/>
          <p:cNvSpPr/>
          <p:nvPr/>
        </p:nvSpPr>
        <p:spPr>
          <a:xfrm>
            <a:off x="714348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77" name="直接连接符 76"/>
          <p:cNvCxnSpPr/>
          <p:nvPr/>
        </p:nvCxnSpPr>
        <p:spPr>
          <a:xfrm rot="16200000" flipH="1">
            <a:off x="1964514" y="964388"/>
            <a:ext cx="642942" cy="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1071538" y="714356"/>
            <a:ext cx="2428892" cy="28575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项目经理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1285852" y="714356"/>
            <a:ext cx="19800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施工现场安全防护管理</a:t>
            </a:r>
          </a:p>
        </p:txBody>
      </p:sp>
      <p:cxnSp>
        <p:nvCxnSpPr>
          <p:cNvPr id="86" name="直接连接符 85"/>
          <p:cNvCxnSpPr/>
          <p:nvPr/>
        </p:nvCxnSpPr>
        <p:spPr>
          <a:xfrm rot="5400000">
            <a:off x="7322363" y="534967"/>
            <a:ext cx="21431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42910" y="1357299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安 全 教 育 培 训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028618" y="1357299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安 全 技 术 措 施 较 低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385808" y="1357298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安 全 防 护 用 品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1714480" y="1357299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土 方 工 程 安 全 防 护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2071670" y="1285860"/>
            <a:ext cx="400110" cy="242889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脚 手 架 工 程 安 全 防护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2428860" y="1357299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模 板 工 程 安 全 防 护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2786045" y="1357299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钢 筋 工 程 安 全 防 护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3171758" y="1285860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混 凝 土 工 程 安 全 防护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3500430" y="1357299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施 工 机 械 安 全 防 护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3857620" y="1357299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电 气 设 备 安 全 防 护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4243328" y="1357298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高 处 作 业 安 全 防 护</a:t>
            </a:r>
          </a:p>
        </p:txBody>
      </p:sp>
      <p:cxnSp>
        <p:nvCxnSpPr>
          <p:cNvPr id="105" name="直接连接符 104"/>
          <p:cNvCxnSpPr/>
          <p:nvPr/>
        </p:nvCxnSpPr>
        <p:spPr>
          <a:xfrm>
            <a:off x="857224" y="1141396"/>
            <a:ext cx="35719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接连接符 108"/>
          <p:cNvCxnSpPr/>
          <p:nvPr/>
        </p:nvCxnSpPr>
        <p:spPr>
          <a:xfrm rot="5400000">
            <a:off x="4356892" y="1214422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接连接符 109"/>
          <p:cNvCxnSpPr/>
          <p:nvPr/>
        </p:nvCxnSpPr>
        <p:spPr>
          <a:xfrm rot="5400000">
            <a:off x="4028203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接连接符 110"/>
          <p:cNvCxnSpPr/>
          <p:nvPr/>
        </p:nvCxnSpPr>
        <p:spPr>
          <a:xfrm rot="5400000">
            <a:off x="3644100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直接连接符 111"/>
          <p:cNvCxnSpPr/>
          <p:nvPr/>
        </p:nvCxnSpPr>
        <p:spPr>
          <a:xfrm rot="5400000">
            <a:off x="3286910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直接连接符 112"/>
          <p:cNvCxnSpPr/>
          <p:nvPr/>
        </p:nvCxnSpPr>
        <p:spPr>
          <a:xfrm rot="5400000">
            <a:off x="2929720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接连接符 113"/>
          <p:cNvCxnSpPr/>
          <p:nvPr/>
        </p:nvCxnSpPr>
        <p:spPr>
          <a:xfrm rot="5400000">
            <a:off x="2572530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接连接符 114"/>
          <p:cNvCxnSpPr/>
          <p:nvPr/>
        </p:nvCxnSpPr>
        <p:spPr>
          <a:xfrm rot="5400000">
            <a:off x="1858150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接连接符 115"/>
          <p:cNvCxnSpPr/>
          <p:nvPr/>
        </p:nvCxnSpPr>
        <p:spPr>
          <a:xfrm rot="5400000">
            <a:off x="1500960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直接连接符 116"/>
          <p:cNvCxnSpPr/>
          <p:nvPr/>
        </p:nvCxnSpPr>
        <p:spPr>
          <a:xfrm rot="5400000">
            <a:off x="1142182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直接连接符 117"/>
          <p:cNvCxnSpPr/>
          <p:nvPr/>
        </p:nvCxnSpPr>
        <p:spPr>
          <a:xfrm rot="5400000">
            <a:off x="784992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直接连接符 129"/>
          <p:cNvCxnSpPr/>
          <p:nvPr/>
        </p:nvCxnSpPr>
        <p:spPr>
          <a:xfrm rot="16200000" flipH="1">
            <a:off x="5893604" y="964388"/>
            <a:ext cx="642942" cy="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矩形 130"/>
          <p:cNvSpPr/>
          <p:nvPr/>
        </p:nvSpPr>
        <p:spPr>
          <a:xfrm>
            <a:off x="4714876" y="714356"/>
            <a:ext cx="2428892" cy="28575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项目经理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4929190" y="714356"/>
            <a:ext cx="19800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施工现场临时用电管理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714876" y="1357299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安 全 教 育 培 训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5072065" y="1357299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安 全 技 术 措 施 交 底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5400737" y="1357298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外 电 防 护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5757927" y="1357299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接 地 与 防 雷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6115117" y="1285860"/>
            <a:ext cx="400110" cy="242889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 配 电 室 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6500825" y="1357299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配 电 线 路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6829497" y="1357299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电 动 机 械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7186687" y="1285860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 照 明 管 理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7543877" y="1357299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现 场 维 护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7929585" y="1357299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检 查 考 核</a:t>
            </a:r>
          </a:p>
        </p:txBody>
      </p:sp>
      <p:cxnSp>
        <p:nvCxnSpPr>
          <p:cNvPr id="144" name="直接连接符 143"/>
          <p:cNvCxnSpPr/>
          <p:nvPr/>
        </p:nvCxnSpPr>
        <p:spPr>
          <a:xfrm>
            <a:off x="4900671" y="1142984"/>
            <a:ext cx="3243229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直接连接符 145"/>
          <p:cNvCxnSpPr/>
          <p:nvPr/>
        </p:nvCxnSpPr>
        <p:spPr>
          <a:xfrm rot="5400000">
            <a:off x="8071650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接连接符 146"/>
          <p:cNvCxnSpPr/>
          <p:nvPr/>
        </p:nvCxnSpPr>
        <p:spPr>
          <a:xfrm rot="5400000">
            <a:off x="7687547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接连接符 147"/>
          <p:cNvCxnSpPr/>
          <p:nvPr/>
        </p:nvCxnSpPr>
        <p:spPr>
          <a:xfrm rot="5400000">
            <a:off x="7330357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直接连接符 148"/>
          <p:cNvCxnSpPr/>
          <p:nvPr/>
        </p:nvCxnSpPr>
        <p:spPr>
          <a:xfrm rot="5400000">
            <a:off x="6971579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接连接符 149"/>
          <p:cNvCxnSpPr/>
          <p:nvPr/>
        </p:nvCxnSpPr>
        <p:spPr>
          <a:xfrm rot="5400000">
            <a:off x="6644478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直接连接符 150"/>
          <p:cNvCxnSpPr/>
          <p:nvPr/>
        </p:nvCxnSpPr>
        <p:spPr>
          <a:xfrm rot="5400000">
            <a:off x="6257199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直接连接符 151"/>
          <p:cNvCxnSpPr/>
          <p:nvPr/>
        </p:nvCxnSpPr>
        <p:spPr>
          <a:xfrm rot="5400000">
            <a:off x="5544407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直接连接符 152"/>
          <p:cNvCxnSpPr/>
          <p:nvPr/>
        </p:nvCxnSpPr>
        <p:spPr>
          <a:xfrm rot="5400000">
            <a:off x="5187217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接连接符 153"/>
          <p:cNvCxnSpPr/>
          <p:nvPr/>
        </p:nvCxnSpPr>
        <p:spPr>
          <a:xfrm rot="5400000">
            <a:off x="4856940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直接连接符 157"/>
          <p:cNvCxnSpPr/>
          <p:nvPr/>
        </p:nvCxnSpPr>
        <p:spPr>
          <a:xfrm rot="5400000">
            <a:off x="6928660" y="2214554"/>
            <a:ext cx="314327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直接连接符 160"/>
          <p:cNvCxnSpPr/>
          <p:nvPr/>
        </p:nvCxnSpPr>
        <p:spPr>
          <a:xfrm>
            <a:off x="2285984" y="3786190"/>
            <a:ext cx="621510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直接连接符 172"/>
          <p:cNvCxnSpPr/>
          <p:nvPr/>
        </p:nvCxnSpPr>
        <p:spPr>
          <a:xfrm rot="16200000" flipH="1">
            <a:off x="1964514" y="4107660"/>
            <a:ext cx="642942" cy="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矩形 173"/>
          <p:cNvSpPr/>
          <p:nvPr/>
        </p:nvSpPr>
        <p:spPr>
          <a:xfrm>
            <a:off x="1071538" y="3857628"/>
            <a:ext cx="2428892" cy="28575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项目经理</a:t>
            </a:r>
          </a:p>
        </p:txBody>
      </p:sp>
      <p:sp>
        <p:nvSpPr>
          <p:cNvPr id="175" name="TextBox 174"/>
          <p:cNvSpPr txBox="1"/>
          <p:nvPr/>
        </p:nvSpPr>
        <p:spPr>
          <a:xfrm>
            <a:off x="1285852" y="3857628"/>
            <a:ext cx="19800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施工现场机械安全管理</a:t>
            </a:r>
          </a:p>
        </p:txBody>
      </p:sp>
      <p:sp>
        <p:nvSpPr>
          <p:cNvPr id="176" name="TextBox 175"/>
          <p:cNvSpPr txBox="1"/>
          <p:nvPr/>
        </p:nvSpPr>
        <p:spPr>
          <a:xfrm>
            <a:off x="285720" y="4500571"/>
            <a:ext cx="400110" cy="228601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安 全 教 育 培 训</a:t>
            </a:r>
          </a:p>
        </p:txBody>
      </p:sp>
      <p:sp>
        <p:nvSpPr>
          <p:cNvPr id="177" name="TextBox 176"/>
          <p:cNvSpPr txBox="1"/>
          <p:nvPr/>
        </p:nvSpPr>
        <p:spPr>
          <a:xfrm>
            <a:off x="642909" y="4500571"/>
            <a:ext cx="400110" cy="221457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安 全 技 术 措 施 较 低</a:t>
            </a:r>
          </a:p>
        </p:txBody>
      </p:sp>
      <p:sp>
        <p:nvSpPr>
          <p:cNvPr id="178" name="TextBox 177"/>
          <p:cNvSpPr txBox="1"/>
          <p:nvPr/>
        </p:nvSpPr>
        <p:spPr>
          <a:xfrm>
            <a:off x="1000099" y="4500571"/>
            <a:ext cx="400110" cy="221457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动 力 与 电 气 装 置</a:t>
            </a:r>
          </a:p>
        </p:txBody>
      </p:sp>
      <p:sp>
        <p:nvSpPr>
          <p:cNvPr id="179" name="TextBox 178"/>
          <p:cNvSpPr txBox="1"/>
          <p:nvPr/>
        </p:nvSpPr>
        <p:spPr>
          <a:xfrm>
            <a:off x="1357289" y="4500571"/>
            <a:ext cx="400110" cy="221457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起 重 吊 装 机 械</a:t>
            </a:r>
          </a:p>
        </p:txBody>
      </p:sp>
      <p:sp>
        <p:nvSpPr>
          <p:cNvPr id="180" name="TextBox 179"/>
          <p:cNvSpPr txBox="1"/>
          <p:nvPr/>
        </p:nvSpPr>
        <p:spPr>
          <a:xfrm>
            <a:off x="1714479" y="4500571"/>
            <a:ext cx="400110" cy="221457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土 石 方 机 械</a:t>
            </a:r>
          </a:p>
        </p:txBody>
      </p:sp>
      <p:sp>
        <p:nvSpPr>
          <p:cNvPr id="181" name="TextBox 180"/>
          <p:cNvSpPr txBox="1"/>
          <p:nvPr/>
        </p:nvSpPr>
        <p:spPr>
          <a:xfrm>
            <a:off x="2071669" y="4500571"/>
            <a:ext cx="400110" cy="221457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垂 直 运 输 机 械</a:t>
            </a:r>
          </a:p>
        </p:txBody>
      </p:sp>
      <p:sp>
        <p:nvSpPr>
          <p:cNvPr id="182" name="TextBox 181"/>
          <p:cNvSpPr txBox="1"/>
          <p:nvPr/>
        </p:nvSpPr>
        <p:spPr>
          <a:xfrm>
            <a:off x="2428859" y="4500571"/>
            <a:ext cx="400110" cy="228601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混 凝 土 机 械</a:t>
            </a:r>
          </a:p>
        </p:txBody>
      </p:sp>
      <p:sp>
        <p:nvSpPr>
          <p:cNvPr id="183" name="TextBox 182"/>
          <p:cNvSpPr txBox="1"/>
          <p:nvPr/>
        </p:nvSpPr>
        <p:spPr>
          <a:xfrm>
            <a:off x="2786049" y="4500570"/>
            <a:ext cx="400110" cy="221457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钢 筋 加 工 机 械</a:t>
            </a:r>
          </a:p>
        </p:txBody>
      </p:sp>
      <p:sp>
        <p:nvSpPr>
          <p:cNvPr id="184" name="TextBox 183"/>
          <p:cNvSpPr txBox="1"/>
          <p:nvPr/>
        </p:nvSpPr>
        <p:spPr>
          <a:xfrm>
            <a:off x="3143239" y="4500571"/>
            <a:ext cx="400110" cy="228601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装 修 机 械</a:t>
            </a:r>
          </a:p>
        </p:txBody>
      </p:sp>
      <p:sp>
        <p:nvSpPr>
          <p:cNvPr id="185" name="TextBox 184"/>
          <p:cNvSpPr txBox="1"/>
          <p:nvPr/>
        </p:nvSpPr>
        <p:spPr>
          <a:xfrm>
            <a:off x="3500429" y="4500571"/>
            <a:ext cx="400110" cy="221457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铆 焊 设 备</a:t>
            </a:r>
          </a:p>
        </p:txBody>
      </p:sp>
      <p:sp>
        <p:nvSpPr>
          <p:cNvPr id="186" name="TextBox 185"/>
          <p:cNvSpPr txBox="1"/>
          <p:nvPr/>
        </p:nvSpPr>
        <p:spPr>
          <a:xfrm>
            <a:off x="3857619" y="4500571"/>
            <a:ext cx="400110" cy="228601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检 查 考 核</a:t>
            </a:r>
          </a:p>
        </p:txBody>
      </p:sp>
      <p:cxnSp>
        <p:nvCxnSpPr>
          <p:cNvPr id="187" name="直接连接符 186"/>
          <p:cNvCxnSpPr/>
          <p:nvPr/>
        </p:nvCxnSpPr>
        <p:spPr>
          <a:xfrm>
            <a:off x="500033" y="4284668"/>
            <a:ext cx="35719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直接连接符 187"/>
          <p:cNvCxnSpPr/>
          <p:nvPr/>
        </p:nvCxnSpPr>
        <p:spPr>
          <a:xfrm rot="5400000">
            <a:off x="4001289" y="4357694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直接连接符 188"/>
          <p:cNvCxnSpPr/>
          <p:nvPr/>
        </p:nvCxnSpPr>
        <p:spPr>
          <a:xfrm rot="5400000">
            <a:off x="3644099" y="4356900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直接连接符 189"/>
          <p:cNvCxnSpPr/>
          <p:nvPr/>
        </p:nvCxnSpPr>
        <p:spPr>
          <a:xfrm rot="5400000">
            <a:off x="3286909" y="4356900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直接连接符 190"/>
          <p:cNvCxnSpPr/>
          <p:nvPr/>
        </p:nvCxnSpPr>
        <p:spPr>
          <a:xfrm rot="5400000">
            <a:off x="2929719" y="4356900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直接连接符 191"/>
          <p:cNvCxnSpPr/>
          <p:nvPr/>
        </p:nvCxnSpPr>
        <p:spPr>
          <a:xfrm rot="5400000">
            <a:off x="2572529" y="4356900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直接连接符 192"/>
          <p:cNvCxnSpPr/>
          <p:nvPr/>
        </p:nvCxnSpPr>
        <p:spPr>
          <a:xfrm rot="5400000">
            <a:off x="1858150" y="4356900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直接连接符 193"/>
          <p:cNvCxnSpPr/>
          <p:nvPr/>
        </p:nvCxnSpPr>
        <p:spPr>
          <a:xfrm rot="5400000">
            <a:off x="1499371" y="4356900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直接连接符 194"/>
          <p:cNvCxnSpPr/>
          <p:nvPr/>
        </p:nvCxnSpPr>
        <p:spPr>
          <a:xfrm rot="5400000">
            <a:off x="1143769" y="4356900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直接连接符 195"/>
          <p:cNvCxnSpPr/>
          <p:nvPr/>
        </p:nvCxnSpPr>
        <p:spPr>
          <a:xfrm rot="5400000">
            <a:off x="786579" y="4356900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直接连接符 196"/>
          <p:cNvCxnSpPr/>
          <p:nvPr/>
        </p:nvCxnSpPr>
        <p:spPr>
          <a:xfrm rot="5400000">
            <a:off x="427801" y="4356900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直接连接符 208"/>
          <p:cNvCxnSpPr>
            <a:endCxn id="285" idx="0"/>
          </p:cNvCxnSpPr>
          <p:nvPr/>
        </p:nvCxnSpPr>
        <p:spPr>
          <a:xfrm rot="5400000">
            <a:off x="5751521" y="4108455"/>
            <a:ext cx="64135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0" name="矩形 209"/>
          <p:cNvSpPr/>
          <p:nvPr/>
        </p:nvSpPr>
        <p:spPr>
          <a:xfrm>
            <a:off x="4671961" y="3857628"/>
            <a:ext cx="2428892" cy="28575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项目经理</a:t>
            </a:r>
          </a:p>
        </p:txBody>
      </p:sp>
      <p:sp>
        <p:nvSpPr>
          <p:cNvPr id="211" name="TextBox 210"/>
          <p:cNvSpPr txBox="1"/>
          <p:nvPr/>
        </p:nvSpPr>
        <p:spPr>
          <a:xfrm>
            <a:off x="4886275" y="3857628"/>
            <a:ext cx="19800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施工现场机械安全管理</a:t>
            </a:r>
          </a:p>
        </p:txBody>
      </p:sp>
      <p:sp>
        <p:nvSpPr>
          <p:cNvPr id="212" name="TextBox 211"/>
          <p:cNvSpPr txBox="1"/>
          <p:nvPr/>
        </p:nvSpPr>
        <p:spPr>
          <a:xfrm>
            <a:off x="5143504" y="4500570"/>
            <a:ext cx="400110" cy="221457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电 气 机 械 设 备</a:t>
            </a:r>
          </a:p>
        </p:txBody>
      </p:sp>
      <p:sp>
        <p:nvSpPr>
          <p:cNvPr id="213" name="TextBox 212"/>
          <p:cNvSpPr txBox="1"/>
          <p:nvPr/>
        </p:nvSpPr>
        <p:spPr>
          <a:xfrm>
            <a:off x="6929454" y="4500570"/>
            <a:ext cx="400110" cy="214314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监 督 考 核</a:t>
            </a:r>
          </a:p>
        </p:txBody>
      </p:sp>
      <p:cxnSp>
        <p:nvCxnSpPr>
          <p:cNvPr id="214" name="直接连接符 213"/>
          <p:cNvCxnSpPr/>
          <p:nvPr/>
        </p:nvCxnSpPr>
        <p:spPr>
          <a:xfrm>
            <a:off x="4643438" y="4284668"/>
            <a:ext cx="250033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直接连接符 217"/>
          <p:cNvCxnSpPr/>
          <p:nvPr/>
        </p:nvCxnSpPr>
        <p:spPr>
          <a:xfrm rot="5400000">
            <a:off x="7073124" y="4356900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直接连接符 219"/>
          <p:cNvCxnSpPr/>
          <p:nvPr/>
        </p:nvCxnSpPr>
        <p:spPr>
          <a:xfrm rot="5400000">
            <a:off x="6358744" y="4356900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直接连接符 220"/>
          <p:cNvCxnSpPr/>
          <p:nvPr/>
        </p:nvCxnSpPr>
        <p:spPr>
          <a:xfrm rot="5400000">
            <a:off x="5644364" y="4356900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直接连接符 221"/>
          <p:cNvCxnSpPr/>
          <p:nvPr/>
        </p:nvCxnSpPr>
        <p:spPr>
          <a:xfrm rot="5400000">
            <a:off x="5287174" y="4356900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直接连接符 222"/>
          <p:cNvCxnSpPr/>
          <p:nvPr/>
        </p:nvCxnSpPr>
        <p:spPr>
          <a:xfrm rot="5400000">
            <a:off x="4929984" y="4356900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直接连接符 223"/>
          <p:cNvCxnSpPr/>
          <p:nvPr/>
        </p:nvCxnSpPr>
        <p:spPr>
          <a:xfrm rot="5400000">
            <a:off x="4572794" y="4356900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0" name="TextBox 229"/>
          <p:cNvSpPr txBox="1"/>
          <p:nvPr/>
        </p:nvSpPr>
        <p:spPr>
          <a:xfrm>
            <a:off x="4429124" y="4500571"/>
            <a:ext cx="400110" cy="228601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安 全 教 育 培 训</a:t>
            </a:r>
          </a:p>
        </p:txBody>
      </p:sp>
      <p:sp>
        <p:nvSpPr>
          <p:cNvPr id="231" name="TextBox 230"/>
          <p:cNvSpPr txBox="1"/>
          <p:nvPr/>
        </p:nvSpPr>
        <p:spPr>
          <a:xfrm>
            <a:off x="4786314" y="4500570"/>
            <a:ext cx="400110" cy="221457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安 全 技 术 措 施 较 低</a:t>
            </a:r>
          </a:p>
        </p:txBody>
      </p:sp>
      <p:sp>
        <p:nvSpPr>
          <p:cNvPr id="232" name="TextBox 231"/>
          <p:cNvSpPr txBox="1"/>
          <p:nvPr/>
        </p:nvSpPr>
        <p:spPr>
          <a:xfrm>
            <a:off x="5500694" y="4500570"/>
            <a:ext cx="400110" cy="221457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焊 接 明 火 作 业</a:t>
            </a:r>
          </a:p>
        </p:txBody>
      </p:sp>
      <p:sp>
        <p:nvSpPr>
          <p:cNvPr id="233" name="TextBox 232"/>
          <p:cNvSpPr txBox="1"/>
          <p:nvPr/>
        </p:nvSpPr>
        <p:spPr>
          <a:xfrm>
            <a:off x="5857884" y="4500570"/>
            <a:ext cx="400110" cy="221457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料 具 仓 库</a:t>
            </a:r>
          </a:p>
        </p:txBody>
      </p:sp>
      <p:sp>
        <p:nvSpPr>
          <p:cNvPr id="234" name="TextBox 233"/>
          <p:cNvSpPr txBox="1"/>
          <p:nvPr/>
        </p:nvSpPr>
        <p:spPr>
          <a:xfrm>
            <a:off x="6215074" y="4500570"/>
            <a:ext cx="400110" cy="221457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食 堂 宿 舍</a:t>
            </a:r>
          </a:p>
        </p:txBody>
      </p:sp>
      <p:sp>
        <p:nvSpPr>
          <p:cNvPr id="235" name="TextBox 234"/>
          <p:cNvSpPr txBox="1"/>
          <p:nvPr/>
        </p:nvSpPr>
        <p:spPr>
          <a:xfrm>
            <a:off x="6572264" y="4500570"/>
            <a:ext cx="400110" cy="221457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季 节 防 火</a:t>
            </a:r>
          </a:p>
        </p:txBody>
      </p:sp>
      <p:cxnSp>
        <p:nvCxnSpPr>
          <p:cNvPr id="241" name="直接连接符 240"/>
          <p:cNvCxnSpPr/>
          <p:nvPr/>
        </p:nvCxnSpPr>
        <p:spPr>
          <a:xfrm rot="5400000">
            <a:off x="6715934" y="4356900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2" name="矩形 241"/>
          <p:cNvSpPr/>
          <p:nvPr/>
        </p:nvSpPr>
        <p:spPr>
          <a:xfrm>
            <a:off x="1071538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43" name="矩形 242"/>
          <p:cNvSpPr/>
          <p:nvPr/>
        </p:nvSpPr>
        <p:spPr>
          <a:xfrm>
            <a:off x="1428728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44" name="矩形 243"/>
          <p:cNvSpPr/>
          <p:nvPr/>
        </p:nvSpPr>
        <p:spPr>
          <a:xfrm>
            <a:off x="1785918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45" name="矩形 244"/>
          <p:cNvSpPr/>
          <p:nvPr/>
        </p:nvSpPr>
        <p:spPr>
          <a:xfrm>
            <a:off x="2143108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46" name="矩形 245"/>
          <p:cNvSpPr/>
          <p:nvPr/>
        </p:nvSpPr>
        <p:spPr>
          <a:xfrm>
            <a:off x="2500298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47" name="矩形 246"/>
          <p:cNvSpPr/>
          <p:nvPr/>
        </p:nvSpPr>
        <p:spPr>
          <a:xfrm>
            <a:off x="2857488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48" name="矩形 247"/>
          <p:cNvSpPr/>
          <p:nvPr/>
        </p:nvSpPr>
        <p:spPr>
          <a:xfrm>
            <a:off x="3214678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49" name="矩形 248"/>
          <p:cNvSpPr/>
          <p:nvPr/>
        </p:nvSpPr>
        <p:spPr>
          <a:xfrm>
            <a:off x="3571868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51" name="矩形 250"/>
          <p:cNvSpPr/>
          <p:nvPr/>
        </p:nvSpPr>
        <p:spPr>
          <a:xfrm>
            <a:off x="3929058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52" name="矩形 251"/>
          <p:cNvSpPr/>
          <p:nvPr/>
        </p:nvSpPr>
        <p:spPr>
          <a:xfrm>
            <a:off x="4286248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53" name="矩形 252"/>
          <p:cNvSpPr/>
          <p:nvPr/>
        </p:nvSpPr>
        <p:spPr>
          <a:xfrm>
            <a:off x="4757795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54" name="矩形 253"/>
          <p:cNvSpPr/>
          <p:nvPr/>
        </p:nvSpPr>
        <p:spPr>
          <a:xfrm>
            <a:off x="5114985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55" name="矩形 254"/>
          <p:cNvSpPr/>
          <p:nvPr/>
        </p:nvSpPr>
        <p:spPr>
          <a:xfrm>
            <a:off x="5472175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56" name="矩形 255"/>
          <p:cNvSpPr/>
          <p:nvPr/>
        </p:nvSpPr>
        <p:spPr>
          <a:xfrm>
            <a:off x="5829365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57" name="矩形 256"/>
          <p:cNvSpPr/>
          <p:nvPr/>
        </p:nvSpPr>
        <p:spPr>
          <a:xfrm>
            <a:off x="6186555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58" name="矩形 257"/>
          <p:cNvSpPr/>
          <p:nvPr/>
        </p:nvSpPr>
        <p:spPr>
          <a:xfrm>
            <a:off x="6543745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59" name="矩形 258"/>
          <p:cNvSpPr/>
          <p:nvPr/>
        </p:nvSpPr>
        <p:spPr>
          <a:xfrm>
            <a:off x="6900935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60" name="矩形 259"/>
          <p:cNvSpPr/>
          <p:nvPr/>
        </p:nvSpPr>
        <p:spPr>
          <a:xfrm>
            <a:off x="7258125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62" name="矩形 261"/>
          <p:cNvSpPr/>
          <p:nvPr/>
        </p:nvSpPr>
        <p:spPr>
          <a:xfrm>
            <a:off x="7615315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63" name="矩形 262"/>
          <p:cNvSpPr/>
          <p:nvPr/>
        </p:nvSpPr>
        <p:spPr>
          <a:xfrm>
            <a:off x="7972505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68" name="矩形 267"/>
          <p:cNvSpPr/>
          <p:nvPr/>
        </p:nvSpPr>
        <p:spPr>
          <a:xfrm>
            <a:off x="357157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69" name="矩形 268"/>
          <p:cNvSpPr/>
          <p:nvPr/>
        </p:nvSpPr>
        <p:spPr>
          <a:xfrm>
            <a:off x="714347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70" name="矩形 269"/>
          <p:cNvSpPr/>
          <p:nvPr/>
        </p:nvSpPr>
        <p:spPr>
          <a:xfrm>
            <a:off x="1071537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71" name="矩形 270"/>
          <p:cNvSpPr/>
          <p:nvPr/>
        </p:nvSpPr>
        <p:spPr>
          <a:xfrm>
            <a:off x="1428727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72" name="矩形 271"/>
          <p:cNvSpPr/>
          <p:nvPr/>
        </p:nvSpPr>
        <p:spPr>
          <a:xfrm>
            <a:off x="1785917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73" name="矩形 272"/>
          <p:cNvSpPr/>
          <p:nvPr/>
        </p:nvSpPr>
        <p:spPr>
          <a:xfrm>
            <a:off x="2143107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74" name="矩形 273"/>
          <p:cNvSpPr/>
          <p:nvPr/>
        </p:nvSpPr>
        <p:spPr>
          <a:xfrm>
            <a:off x="2500297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75" name="矩形 274"/>
          <p:cNvSpPr/>
          <p:nvPr/>
        </p:nvSpPr>
        <p:spPr>
          <a:xfrm>
            <a:off x="2857487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76" name="矩形 275"/>
          <p:cNvSpPr/>
          <p:nvPr/>
        </p:nvSpPr>
        <p:spPr>
          <a:xfrm>
            <a:off x="3214677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78" name="矩形 277"/>
          <p:cNvSpPr/>
          <p:nvPr/>
        </p:nvSpPr>
        <p:spPr>
          <a:xfrm>
            <a:off x="3571867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79" name="矩形 278"/>
          <p:cNvSpPr/>
          <p:nvPr/>
        </p:nvSpPr>
        <p:spPr>
          <a:xfrm>
            <a:off x="3929057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81" name="矩形 280"/>
          <p:cNvSpPr/>
          <p:nvPr/>
        </p:nvSpPr>
        <p:spPr>
          <a:xfrm>
            <a:off x="4500562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82" name="矩形 281"/>
          <p:cNvSpPr/>
          <p:nvPr/>
        </p:nvSpPr>
        <p:spPr>
          <a:xfrm>
            <a:off x="4857752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83" name="矩形 282"/>
          <p:cNvSpPr/>
          <p:nvPr/>
        </p:nvSpPr>
        <p:spPr>
          <a:xfrm>
            <a:off x="5214942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84" name="矩形 283"/>
          <p:cNvSpPr/>
          <p:nvPr/>
        </p:nvSpPr>
        <p:spPr>
          <a:xfrm>
            <a:off x="5572132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85" name="矩形 284"/>
          <p:cNvSpPr/>
          <p:nvPr/>
        </p:nvSpPr>
        <p:spPr>
          <a:xfrm>
            <a:off x="5929322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87" name="矩形 286"/>
          <p:cNvSpPr/>
          <p:nvPr/>
        </p:nvSpPr>
        <p:spPr>
          <a:xfrm>
            <a:off x="6286512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89" name="矩形 288"/>
          <p:cNvSpPr/>
          <p:nvPr/>
        </p:nvSpPr>
        <p:spPr>
          <a:xfrm>
            <a:off x="7000892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90" name="矩形 289"/>
          <p:cNvSpPr/>
          <p:nvPr/>
        </p:nvSpPr>
        <p:spPr>
          <a:xfrm>
            <a:off x="6643702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143636" y="71414"/>
            <a:ext cx="2571768" cy="35719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00826" y="71414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黑体" pitchFamily="49" charset="-122"/>
                <a:ea typeface="黑体" pitchFamily="49" charset="-122"/>
              </a:rPr>
              <a:t>安全防护控制图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2285984" y="642918"/>
            <a:ext cx="621510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矩形 26"/>
          <p:cNvSpPr/>
          <p:nvPr/>
        </p:nvSpPr>
        <p:spPr>
          <a:xfrm>
            <a:off x="714348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77" name="直接连接符 76"/>
          <p:cNvCxnSpPr/>
          <p:nvPr/>
        </p:nvCxnSpPr>
        <p:spPr>
          <a:xfrm rot="16200000" flipH="1">
            <a:off x="1964514" y="964388"/>
            <a:ext cx="642942" cy="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1071538" y="714356"/>
            <a:ext cx="2428892" cy="28575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项目经理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1285852" y="714356"/>
            <a:ext cx="19800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施工现场安全防护管理</a:t>
            </a:r>
          </a:p>
        </p:txBody>
      </p:sp>
      <p:cxnSp>
        <p:nvCxnSpPr>
          <p:cNvPr id="86" name="直接连接符 85"/>
          <p:cNvCxnSpPr/>
          <p:nvPr/>
        </p:nvCxnSpPr>
        <p:spPr>
          <a:xfrm rot="5400000">
            <a:off x="7322363" y="534967"/>
            <a:ext cx="21431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642910" y="1357299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安 全 教 育 培 训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028618" y="1357299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安 全 技 术 措 施 较 低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385808" y="1357298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安 全 防 护 用 品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1714480" y="1357299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土 方 工 程 安 全 防 护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2071670" y="1285860"/>
            <a:ext cx="400110" cy="242889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脚 手 架 工 程 安 全 防护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2428860" y="1357299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模 板 工 程 安 全 防 护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2786045" y="1357299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钢 筋 工 程 安 全 防 护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3171758" y="1285860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混 凝 土 工 程 安 全 防护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3500430" y="1357299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施 工 机 械 安 全 防 护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3857620" y="1357299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电 气 设 备 安 全 防 护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4243328" y="1357298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高 处 作 业 安 全 防 护</a:t>
            </a:r>
          </a:p>
        </p:txBody>
      </p:sp>
      <p:cxnSp>
        <p:nvCxnSpPr>
          <p:cNvPr id="105" name="直接连接符 104"/>
          <p:cNvCxnSpPr/>
          <p:nvPr/>
        </p:nvCxnSpPr>
        <p:spPr>
          <a:xfrm>
            <a:off x="857224" y="1141396"/>
            <a:ext cx="35719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接连接符 108"/>
          <p:cNvCxnSpPr/>
          <p:nvPr/>
        </p:nvCxnSpPr>
        <p:spPr>
          <a:xfrm rot="5400000">
            <a:off x="4356892" y="1214422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接连接符 109"/>
          <p:cNvCxnSpPr/>
          <p:nvPr/>
        </p:nvCxnSpPr>
        <p:spPr>
          <a:xfrm rot="5400000">
            <a:off x="4028203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接连接符 110"/>
          <p:cNvCxnSpPr/>
          <p:nvPr/>
        </p:nvCxnSpPr>
        <p:spPr>
          <a:xfrm rot="5400000">
            <a:off x="3644100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直接连接符 111"/>
          <p:cNvCxnSpPr/>
          <p:nvPr/>
        </p:nvCxnSpPr>
        <p:spPr>
          <a:xfrm rot="5400000">
            <a:off x="3286910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直接连接符 112"/>
          <p:cNvCxnSpPr/>
          <p:nvPr/>
        </p:nvCxnSpPr>
        <p:spPr>
          <a:xfrm rot="5400000">
            <a:off x="2929720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接连接符 113"/>
          <p:cNvCxnSpPr/>
          <p:nvPr/>
        </p:nvCxnSpPr>
        <p:spPr>
          <a:xfrm rot="5400000">
            <a:off x="2572530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接连接符 114"/>
          <p:cNvCxnSpPr/>
          <p:nvPr/>
        </p:nvCxnSpPr>
        <p:spPr>
          <a:xfrm rot="5400000">
            <a:off x="1858150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接连接符 115"/>
          <p:cNvCxnSpPr/>
          <p:nvPr/>
        </p:nvCxnSpPr>
        <p:spPr>
          <a:xfrm rot="5400000">
            <a:off x="1500960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直接连接符 116"/>
          <p:cNvCxnSpPr/>
          <p:nvPr/>
        </p:nvCxnSpPr>
        <p:spPr>
          <a:xfrm rot="5400000">
            <a:off x="1142182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直接连接符 117"/>
          <p:cNvCxnSpPr/>
          <p:nvPr/>
        </p:nvCxnSpPr>
        <p:spPr>
          <a:xfrm rot="5400000">
            <a:off x="784992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直接连接符 129"/>
          <p:cNvCxnSpPr/>
          <p:nvPr/>
        </p:nvCxnSpPr>
        <p:spPr>
          <a:xfrm rot="16200000" flipH="1">
            <a:off x="5893604" y="964388"/>
            <a:ext cx="642942" cy="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矩形 130"/>
          <p:cNvSpPr/>
          <p:nvPr/>
        </p:nvSpPr>
        <p:spPr>
          <a:xfrm>
            <a:off x="4714876" y="714356"/>
            <a:ext cx="2428892" cy="28575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项目经理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4929190" y="714356"/>
            <a:ext cx="19800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施工现场临时用电管理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4714876" y="1357299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安 全 教 育 培 训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5072065" y="1357299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安 全 技 术 措 施 交 底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5400737" y="1357298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外 电 防 护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5757927" y="1357299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接 地 与 防 雷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6115117" y="1285860"/>
            <a:ext cx="400110" cy="242889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 配 电 室 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6500825" y="1357299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配 电 线 路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6829497" y="1357299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电 动 机 械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7186687" y="1285860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 照 明 管 理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7543877" y="1357299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现 场 维 护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7929585" y="1357299"/>
            <a:ext cx="400110" cy="250032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检 查 考 核</a:t>
            </a:r>
          </a:p>
        </p:txBody>
      </p:sp>
      <p:cxnSp>
        <p:nvCxnSpPr>
          <p:cNvPr id="144" name="直接连接符 143"/>
          <p:cNvCxnSpPr/>
          <p:nvPr/>
        </p:nvCxnSpPr>
        <p:spPr>
          <a:xfrm>
            <a:off x="4900671" y="1142984"/>
            <a:ext cx="3243229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直接连接符 145"/>
          <p:cNvCxnSpPr/>
          <p:nvPr/>
        </p:nvCxnSpPr>
        <p:spPr>
          <a:xfrm rot="5400000">
            <a:off x="8071650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接连接符 146"/>
          <p:cNvCxnSpPr/>
          <p:nvPr/>
        </p:nvCxnSpPr>
        <p:spPr>
          <a:xfrm rot="5400000">
            <a:off x="7687547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接连接符 147"/>
          <p:cNvCxnSpPr/>
          <p:nvPr/>
        </p:nvCxnSpPr>
        <p:spPr>
          <a:xfrm rot="5400000">
            <a:off x="7330357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直接连接符 148"/>
          <p:cNvCxnSpPr/>
          <p:nvPr/>
        </p:nvCxnSpPr>
        <p:spPr>
          <a:xfrm rot="5400000">
            <a:off x="6971579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接连接符 149"/>
          <p:cNvCxnSpPr/>
          <p:nvPr/>
        </p:nvCxnSpPr>
        <p:spPr>
          <a:xfrm rot="5400000">
            <a:off x="6644478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直接连接符 150"/>
          <p:cNvCxnSpPr/>
          <p:nvPr/>
        </p:nvCxnSpPr>
        <p:spPr>
          <a:xfrm rot="5400000">
            <a:off x="6257199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直接连接符 151"/>
          <p:cNvCxnSpPr/>
          <p:nvPr/>
        </p:nvCxnSpPr>
        <p:spPr>
          <a:xfrm rot="5400000">
            <a:off x="5544407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直接连接符 152"/>
          <p:cNvCxnSpPr/>
          <p:nvPr/>
        </p:nvCxnSpPr>
        <p:spPr>
          <a:xfrm rot="5400000">
            <a:off x="5187217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接连接符 153"/>
          <p:cNvCxnSpPr/>
          <p:nvPr/>
        </p:nvCxnSpPr>
        <p:spPr>
          <a:xfrm rot="5400000">
            <a:off x="4856940" y="1213628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直接连接符 157"/>
          <p:cNvCxnSpPr/>
          <p:nvPr/>
        </p:nvCxnSpPr>
        <p:spPr>
          <a:xfrm rot="5400000">
            <a:off x="6928660" y="2214554"/>
            <a:ext cx="314327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直接连接符 160"/>
          <p:cNvCxnSpPr/>
          <p:nvPr/>
        </p:nvCxnSpPr>
        <p:spPr>
          <a:xfrm>
            <a:off x="2285984" y="3786190"/>
            <a:ext cx="621510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直接连接符 172"/>
          <p:cNvCxnSpPr/>
          <p:nvPr/>
        </p:nvCxnSpPr>
        <p:spPr>
          <a:xfrm rot="16200000" flipH="1">
            <a:off x="1964514" y="4107660"/>
            <a:ext cx="642942" cy="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矩形 173"/>
          <p:cNvSpPr/>
          <p:nvPr/>
        </p:nvSpPr>
        <p:spPr>
          <a:xfrm>
            <a:off x="1071538" y="3857628"/>
            <a:ext cx="2428892" cy="28575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项目经理</a:t>
            </a:r>
          </a:p>
        </p:txBody>
      </p:sp>
      <p:sp>
        <p:nvSpPr>
          <p:cNvPr id="175" name="TextBox 174"/>
          <p:cNvSpPr txBox="1"/>
          <p:nvPr/>
        </p:nvSpPr>
        <p:spPr>
          <a:xfrm>
            <a:off x="1285852" y="3857628"/>
            <a:ext cx="19800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施工现场机械安全管理</a:t>
            </a:r>
          </a:p>
        </p:txBody>
      </p:sp>
      <p:sp>
        <p:nvSpPr>
          <p:cNvPr id="176" name="TextBox 175"/>
          <p:cNvSpPr txBox="1"/>
          <p:nvPr/>
        </p:nvSpPr>
        <p:spPr>
          <a:xfrm>
            <a:off x="285720" y="4500571"/>
            <a:ext cx="400110" cy="228601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安 全 教 育 培 训</a:t>
            </a:r>
          </a:p>
        </p:txBody>
      </p:sp>
      <p:sp>
        <p:nvSpPr>
          <p:cNvPr id="177" name="TextBox 176"/>
          <p:cNvSpPr txBox="1"/>
          <p:nvPr/>
        </p:nvSpPr>
        <p:spPr>
          <a:xfrm>
            <a:off x="642909" y="4500571"/>
            <a:ext cx="400110" cy="221457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安 全 技 术 措 施 较 低</a:t>
            </a:r>
          </a:p>
        </p:txBody>
      </p:sp>
      <p:sp>
        <p:nvSpPr>
          <p:cNvPr id="178" name="TextBox 177"/>
          <p:cNvSpPr txBox="1"/>
          <p:nvPr/>
        </p:nvSpPr>
        <p:spPr>
          <a:xfrm>
            <a:off x="1000099" y="4500571"/>
            <a:ext cx="400110" cy="221457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动 力 与 电 气 装 置</a:t>
            </a:r>
          </a:p>
        </p:txBody>
      </p:sp>
      <p:sp>
        <p:nvSpPr>
          <p:cNvPr id="179" name="TextBox 178"/>
          <p:cNvSpPr txBox="1"/>
          <p:nvPr/>
        </p:nvSpPr>
        <p:spPr>
          <a:xfrm>
            <a:off x="1357289" y="4500571"/>
            <a:ext cx="400110" cy="221457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起 重 吊 装 机 械</a:t>
            </a:r>
          </a:p>
        </p:txBody>
      </p:sp>
      <p:sp>
        <p:nvSpPr>
          <p:cNvPr id="180" name="TextBox 179"/>
          <p:cNvSpPr txBox="1"/>
          <p:nvPr/>
        </p:nvSpPr>
        <p:spPr>
          <a:xfrm>
            <a:off x="1714479" y="4500571"/>
            <a:ext cx="400110" cy="221457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土 石 方 机 械</a:t>
            </a:r>
          </a:p>
        </p:txBody>
      </p:sp>
      <p:sp>
        <p:nvSpPr>
          <p:cNvPr id="181" name="TextBox 180"/>
          <p:cNvSpPr txBox="1"/>
          <p:nvPr/>
        </p:nvSpPr>
        <p:spPr>
          <a:xfrm>
            <a:off x="2071669" y="4500571"/>
            <a:ext cx="400110" cy="221457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垂 直 运 输 机 械</a:t>
            </a:r>
          </a:p>
        </p:txBody>
      </p:sp>
      <p:sp>
        <p:nvSpPr>
          <p:cNvPr id="182" name="TextBox 181"/>
          <p:cNvSpPr txBox="1"/>
          <p:nvPr/>
        </p:nvSpPr>
        <p:spPr>
          <a:xfrm>
            <a:off x="2428859" y="4500571"/>
            <a:ext cx="400110" cy="228601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混 凝 土 机 械</a:t>
            </a:r>
          </a:p>
        </p:txBody>
      </p:sp>
      <p:sp>
        <p:nvSpPr>
          <p:cNvPr id="183" name="TextBox 182"/>
          <p:cNvSpPr txBox="1"/>
          <p:nvPr/>
        </p:nvSpPr>
        <p:spPr>
          <a:xfrm>
            <a:off x="2786049" y="4500570"/>
            <a:ext cx="400110" cy="221457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钢 筋 加 工 机 械</a:t>
            </a:r>
          </a:p>
        </p:txBody>
      </p:sp>
      <p:sp>
        <p:nvSpPr>
          <p:cNvPr id="184" name="TextBox 183"/>
          <p:cNvSpPr txBox="1"/>
          <p:nvPr/>
        </p:nvSpPr>
        <p:spPr>
          <a:xfrm>
            <a:off x="3143239" y="4500571"/>
            <a:ext cx="400110" cy="228601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装 修 机 械</a:t>
            </a:r>
          </a:p>
        </p:txBody>
      </p:sp>
      <p:sp>
        <p:nvSpPr>
          <p:cNvPr id="185" name="TextBox 184"/>
          <p:cNvSpPr txBox="1"/>
          <p:nvPr/>
        </p:nvSpPr>
        <p:spPr>
          <a:xfrm>
            <a:off x="3500429" y="4500571"/>
            <a:ext cx="400110" cy="221457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铆 焊 设 备</a:t>
            </a:r>
          </a:p>
        </p:txBody>
      </p:sp>
      <p:sp>
        <p:nvSpPr>
          <p:cNvPr id="186" name="TextBox 185"/>
          <p:cNvSpPr txBox="1"/>
          <p:nvPr/>
        </p:nvSpPr>
        <p:spPr>
          <a:xfrm>
            <a:off x="3857619" y="4500571"/>
            <a:ext cx="400110" cy="228601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检 查 考 核</a:t>
            </a:r>
          </a:p>
        </p:txBody>
      </p:sp>
      <p:cxnSp>
        <p:nvCxnSpPr>
          <p:cNvPr id="187" name="直接连接符 186"/>
          <p:cNvCxnSpPr/>
          <p:nvPr/>
        </p:nvCxnSpPr>
        <p:spPr>
          <a:xfrm>
            <a:off x="500033" y="4284668"/>
            <a:ext cx="35719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直接连接符 187"/>
          <p:cNvCxnSpPr/>
          <p:nvPr/>
        </p:nvCxnSpPr>
        <p:spPr>
          <a:xfrm rot="5400000">
            <a:off x="4001289" y="4357694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直接连接符 188"/>
          <p:cNvCxnSpPr/>
          <p:nvPr/>
        </p:nvCxnSpPr>
        <p:spPr>
          <a:xfrm rot="5400000">
            <a:off x="3644099" y="4356900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直接连接符 189"/>
          <p:cNvCxnSpPr/>
          <p:nvPr/>
        </p:nvCxnSpPr>
        <p:spPr>
          <a:xfrm rot="5400000">
            <a:off x="3286909" y="4356900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直接连接符 190"/>
          <p:cNvCxnSpPr/>
          <p:nvPr/>
        </p:nvCxnSpPr>
        <p:spPr>
          <a:xfrm rot="5400000">
            <a:off x="2929719" y="4356900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直接连接符 191"/>
          <p:cNvCxnSpPr/>
          <p:nvPr/>
        </p:nvCxnSpPr>
        <p:spPr>
          <a:xfrm rot="5400000">
            <a:off x="2572529" y="4356900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直接连接符 192"/>
          <p:cNvCxnSpPr/>
          <p:nvPr/>
        </p:nvCxnSpPr>
        <p:spPr>
          <a:xfrm rot="5400000">
            <a:off x="1858150" y="4356900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直接连接符 193"/>
          <p:cNvCxnSpPr/>
          <p:nvPr/>
        </p:nvCxnSpPr>
        <p:spPr>
          <a:xfrm rot="5400000">
            <a:off x="1499371" y="4356900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直接连接符 194"/>
          <p:cNvCxnSpPr/>
          <p:nvPr/>
        </p:nvCxnSpPr>
        <p:spPr>
          <a:xfrm rot="5400000">
            <a:off x="1143769" y="4356900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直接连接符 195"/>
          <p:cNvCxnSpPr/>
          <p:nvPr/>
        </p:nvCxnSpPr>
        <p:spPr>
          <a:xfrm rot="5400000">
            <a:off x="786579" y="4356900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直接连接符 196"/>
          <p:cNvCxnSpPr/>
          <p:nvPr/>
        </p:nvCxnSpPr>
        <p:spPr>
          <a:xfrm rot="5400000">
            <a:off x="427801" y="4356900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直接连接符 208"/>
          <p:cNvCxnSpPr>
            <a:endCxn id="285" idx="0"/>
          </p:cNvCxnSpPr>
          <p:nvPr/>
        </p:nvCxnSpPr>
        <p:spPr>
          <a:xfrm rot="5400000">
            <a:off x="5751521" y="4108455"/>
            <a:ext cx="64135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0" name="矩形 209"/>
          <p:cNvSpPr/>
          <p:nvPr/>
        </p:nvSpPr>
        <p:spPr>
          <a:xfrm>
            <a:off x="4671961" y="3857628"/>
            <a:ext cx="2428892" cy="28575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黑体" pitchFamily="49" charset="-122"/>
                <a:ea typeface="黑体" pitchFamily="49" charset="-122"/>
              </a:rPr>
              <a:t>项目经理</a:t>
            </a:r>
          </a:p>
        </p:txBody>
      </p:sp>
      <p:sp>
        <p:nvSpPr>
          <p:cNvPr id="211" name="TextBox 210"/>
          <p:cNvSpPr txBox="1"/>
          <p:nvPr/>
        </p:nvSpPr>
        <p:spPr>
          <a:xfrm>
            <a:off x="4886275" y="3857628"/>
            <a:ext cx="19800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施工现场机械安全管理</a:t>
            </a:r>
          </a:p>
        </p:txBody>
      </p:sp>
      <p:sp>
        <p:nvSpPr>
          <p:cNvPr id="212" name="TextBox 211"/>
          <p:cNvSpPr txBox="1"/>
          <p:nvPr/>
        </p:nvSpPr>
        <p:spPr>
          <a:xfrm>
            <a:off x="5143504" y="4500570"/>
            <a:ext cx="400110" cy="221457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电 气 机 械 设 备</a:t>
            </a:r>
          </a:p>
        </p:txBody>
      </p:sp>
      <p:sp>
        <p:nvSpPr>
          <p:cNvPr id="213" name="TextBox 212"/>
          <p:cNvSpPr txBox="1"/>
          <p:nvPr/>
        </p:nvSpPr>
        <p:spPr>
          <a:xfrm>
            <a:off x="6929454" y="4500570"/>
            <a:ext cx="400110" cy="214314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监 督 考 核</a:t>
            </a:r>
          </a:p>
        </p:txBody>
      </p:sp>
      <p:cxnSp>
        <p:nvCxnSpPr>
          <p:cNvPr id="214" name="直接连接符 213"/>
          <p:cNvCxnSpPr/>
          <p:nvPr/>
        </p:nvCxnSpPr>
        <p:spPr>
          <a:xfrm>
            <a:off x="4643438" y="4284668"/>
            <a:ext cx="250033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直接连接符 217"/>
          <p:cNvCxnSpPr/>
          <p:nvPr/>
        </p:nvCxnSpPr>
        <p:spPr>
          <a:xfrm rot="5400000">
            <a:off x="7073124" y="4356900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直接连接符 219"/>
          <p:cNvCxnSpPr/>
          <p:nvPr/>
        </p:nvCxnSpPr>
        <p:spPr>
          <a:xfrm rot="5400000">
            <a:off x="6358744" y="4356900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直接连接符 220"/>
          <p:cNvCxnSpPr/>
          <p:nvPr/>
        </p:nvCxnSpPr>
        <p:spPr>
          <a:xfrm rot="5400000">
            <a:off x="5644364" y="4356900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直接连接符 221"/>
          <p:cNvCxnSpPr/>
          <p:nvPr/>
        </p:nvCxnSpPr>
        <p:spPr>
          <a:xfrm rot="5400000">
            <a:off x="5287174" y="4356900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直接连接符 222"/>
          <p:cNvCxnSpPr/>
          <p:nvPr/>
        </p:nvCxnSpPr>
        <p:spPr>
          <a:xfrm rot="5400000">
            <a:off x="4929984" y="4356900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直接连接符 223"/>
          <p:cNvCxnSpPr/>
          <p:nvPr/>
        </p:nvCxnSpPr>
        <p:spPr>
          <a:xfrm rot="5400000">
            <a:off x="4572794" y="4356900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0" name="TextBox 229"/>
          <p:cNvSpPr txBox="1"/>
          <p:nvPr/>
        </p:nvSpPr>
        <p:spPr>
          <a:xfrm>
            <a:off x="4429124" y="4500571"/>
            <a:ext cx="400110" cy="228601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安 全 教 育 培 训</a:t>
            </a:r>
          </a:p>
        </p:txBody>
      </p:sp>
      <p:sp>
        <p:nvSpPr>
          <p:cNvPr id="231" name="TextBox 230"/>
          <p:cNvSpPr txBox="1"/>
          <p:nvPr/>
        </p:nvSpPr>
        <p:spPr>
          <a:xfrm>
            <a:off x="4786314" y="4500570"/>
            <a:ext cx="400110" cy="221457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安 全 技 术 措 施 较 低</a:t>
            </a:r>
          </a:p>
        </p:txBody>
      </p:sp>
      <p:sp>
        <p:nvSpPr>
          <p:cNvPr id="232" name="TextBox 231"/>
          <p:cNvSpPr txBox="1"/>
          <p:nvPr/>
        </p:nvSpPr>
        <p:spPr>
          <a:xfrm>
            <a:off x="5500694" y="4500570"/>
            <a:ext cx="400110" cy="221457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焊 接 明 火 作 业</a:t>
            </a:r>
          </a:p>
        </p:txBody>
      </p:sp>
      <p:sp>
        <p:nvSpPr>
          <p:cNvPr id="233" name="TextBox 232"/>
          <p:cNvSpPr txBox="1"/>
          <p:nvPr/>
        </p:nvSpPr>
        <p:spPr>
          <a:xfrm>
            <a:off x="5857884" y="4500570"/>
            <a:ext cx="400110" cy="221457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料 具 仓 库</a:t>
            </a:r>
          </a:p>
        </p:txBody>
      </p:sp>
      <p:sp>
        <p:nvSpPr>
          <p:cNvPr id="234" name="TextBox 233"/>
          <p:cNvSpPr txBox="1"/>
          <p:nvPr/>
        </p:nvSpPr>
        <p:spPr>
          <a:xfrm>
            <a:off x="6215074" y="4500570"/>
            <a:ext cx="400110" cy="221457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食 堂 宿 舍</a:t>
            </a:r>
          </a:p>
        </p:txBody>
      </p:sp>
      <p:sp>
        <p:nvSpPr>
          <p:cNvPr id="235" name="TextBox 234"/>
          <p:cNvSpPr txBox="1"/>
          <p:nvPr/>
        </p:nvSpPr>
        <p:spPr>
          <a:xfrm>
            <a:off x="6572264" y="4500570"/>
            <a:ext cx="400110" cy="221457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400" dirty="0">
                <a:latin typeface="黑体" pitchFamily="49" charset="-122"/>
                <a:ea typeface="黑体" pitchFamily="49" charset="-122"/>
              </a:rPr>
              <a:t>季 节 防 火</a:t>
            </a:r>
          </a:p>
        </p:txBody>
      </p:sp>
      <p:cxnSp>
        <p:nvCxnSpPr>
          <p:cNvPr id="241" name="直接连接符 240"/>
          <p:cNvCxnSpPr/>
          <p:nvPr/>
        </p:nvCxnSpPr>
        <p:spPr>
          <a:xfrm rot="5400000">
            <a:off x="6715934" y="4356900"/>
            <a:ext cx="14287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2" name="矩形 241"/>
          <p:cNvSpPr/>
          <p:nvPr/>
        </p:nvSpPr>
        <p:spPr>
          <a:xfrm>
            <a:off x="1071538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43" name="矩形 242"/>
          <p:cNvSpPr/>
          <p:nvPr/>
        </p:nvSpPr>
        <p:spPr>
          <a:xfrm>
            <a:off x="1428728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44" name="矩形 243"/>
          <p:cNvSpPr/>
          <p:nvPr/>
        </p:nvSpPr>
        <p:spPr>
          <a:xfrm>
            <a:off x="1785918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45" name="矩形 244"/>
          <p:cNvSpPr/>
          <p:nvPr/>
        </p:nvSpPr>
        <p:spPr>
          <a:xfrm>
            <a:off x="2143108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46" name="矩形 245"/>
          <p:cNvSpPr/>
          <p:nvPr/>
        </p:nvSpPr>
        <p:spPr>
          <a:xfrm>
            <a:off x="2500298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47" name="矩形 246"/>
          <p:cNvSpPr/>
          <p:nvPr/>
        </p:nvSpPr>
        <p:spPr>
          <a:xfrm>
            <a:off x="2857488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48" name="矩形 247"/>
          <p:cNvSpPr/>
          <p:nvPr/>
        </p:nvSpPr>
        <p:spPr>
          <a:xfrm>
            <a:off x="3214678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49" name="矩形 248"/>
          <p:cNvSpPr/>
          <p:nvPr/>
        </p:nvSpPr>
        <p:spPr>
          <a:xfrm>
            <a:off x="3571868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51" name="矩形 250"/>
          <p:cNvSpPr/>
          <p:nvPr/>
        </p:nvSpPr>
        <p:spPr>
          <a:xfrm>
            <a:off x="3929058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52" name="矩形 251"/>
          <p:cNvSpPr/>
          <p:nvPr/>
        </p:nvSpPr>
        <p:spPr>
          <a:xfrm>
            <a:off x="4286248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53" name="矩形 252"/>
          <p:cNvSpPr/>
          <p:nvPr/>
        </p:nvSpPr>
        <p:spPr>
          <a:xfrm>
            <a:off x="4757795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54" name="矩形 253"/>
          <p:cNvSpPr/>
          <p:nvPr/>
        </p:nvSpPr>
        <p:spPr>
          <a:xfrm>
            <a:off x="5114985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55" name="矩形 254"/>
          <p:cNvSpPr/>
          <p:nvPr/>
        </p:nvSpPr>
        <p:spPr>
          <a:xfrm>
            <a:off x="5472175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56" name="矩形 255"/>
          <p:cNvSpPr/>
          <p:nvPr/>
        </p:nvSpPr>
        <p:spPr>
          <a:xfrm>
            <a:off x="5829365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57" name="矩形 256"/>
          <p:cNvSpPr/>
          <p:nvPr/>
        </p:nvSpPr>
        <p:spPr>
          <a:xfrm>
            <a:off x="6186555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58" name="矩形 257"/>
          <p:cNvSpPr/>
          <p:nvPr/>
        </p:nvSpPr>
        <p:spPr>
          <a:xfrm>
            <a:off x="6543745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59" name="矩形 258"/>
          <p:cNvSpPr/>
          <p:nvPr/>
        </p:nvSpPr>
        <p:spPr>
          <a:xfrm>
            <a:off x="6900935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60" name="矩形 259"/>
          <p:cNvSpPr/>
          <p:nvPr/>
        </p:nvSpPr>
        <p:spPr>
          <a:xfrm>
            <a:off x="7258125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62" name="矩形 261"/>
          <p:cNvSpPr/>
          <p:nvPr/>
        </p:nvSpPr>
        <p:spPr>
          <a:xfrm>
            <a:off x="7615315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63" name="矩形 262"/>
          <p:cNvSpPr/>
          <p:nvPr/>
        </p:nvSpPr>
        <p:spPr>
          <a:xfrm>
            <a:off x="7972505" y="1285860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68" name="矩形 267"/>
          <p:cNvSpPr/>
          <p:nvPr/>
        </p:nvSpPr>
        <p:spPr>
          <a:xfrm>
            <a:off x="357157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69" name="矩形 268"/>
          <p:cNvSpPr/>
          <p:nvPr/>
        </p:nvSpPr>
        <p:spPr>
          <a:xfrm>
            <a:off x="714347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70" name="矩形 269"/>
          <p:cNvSpPr/>
          <p:nvPr/>
        </p:nvSpPr>
        <p:spPr>
          <a:xfrm>
            <a:off x="1071537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71" name="矩形 270"/>
          <p:cNvSpPr/>
          <p:nvPr/>
        </p:nvSpPr>
        <p:spPr>
          <a:xfrm>
            <a:off x="1428727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72" name="矩形 271"/>
          <p:cNvSpPr/>
          <p:nvPr/>
        </p:nvSpPr>
        <p:spPr>
          <a:xfrm>
            <a:off x="1785917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73" name="矩形 272"/>
          <p:cNvSpPr/>
          <p:nvPr/>
        </p:nvSpPr>
        <p:spPr>
          <a:xfrm>
            <a:off x="2143107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74" name="矩形 273"/>
          <p:cNvSpPr/>
          <p:nvPr/>
        </p:nvSpPr>
        <p:spPr>
          <a:xfrm>
            <a:off x="2500297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75" name="矩形 274"/>
          <p:cNvSpPr/>
          <p:nvPr/>
        </p:nvSpPr>
        <p:spPr>
          <a:xfrm>
            <a:off x="2857487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76" name="矩形 275"/>
          <p:cNvSpPr/>
          <p:nvPr/>
        </p:nvSpPr>
        <p:spPr>
          <a:xfrm>
            <a:off x="3214677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78" name="矩形 277"/>
          <p:cNvSpPr/>
          <p:nvPr/>
        </p:nvSpPr>
        <p:spPr>
          <a:xfrm>
            <a:off x="3571867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79" name="矩形 278"/>
          <p:cNvSpPr/>
          <p:nvPr/>
        </p:nvSpPr>
        <p:spPr>
          <a:xfrm>
            <a:off x="3929057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81" name="矩形 280"/>
          <p:cNvSpPr/>
          <p:nvPr/>
        </p:nvSpPr>
        <p:spPr>
          <a:xfrm>
            <a:off x="4500562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82" name="矩形 281"/>
          <p:cNvSpPr/>
          <p:nvPr/>
        </p:nvSpPr>
        <p:spPr>
          <a:xfrm>
            <a:off x="4857752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83" name="矩形 282"/>
          <p:cNvSpPr/>
          <p:nvPr/>
        </p:nvSpPr>
        <p:spPr>
          <a:xfrm>
            <a:off x="5214942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84" name="矩形 283"/>
          <p:cNvSpPr/>
          <p:nvPr/>
        </p:nvSpPr>
        <p:spPr>
          <a:xfrm>
            <a:off x="5572132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85" name="矩形 284"/>
          <p:cNvSpPr/>
          <p:nvPr/>
        </p:nvSpPr>
        <p:spPr>
          <a:xfrm>
            <a:off x="5929322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87" name="矩形 286"/>
          <p:cNvSpPr/>
          <p:nvPr/>
        </p:nvSpPr>
        <p:spPr>
          <a:xfrm>
            <a:off x="6286512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89" name="矩形 288"/>
          <p:cNvSpPr/>
          <p:nvPr/>
        </p:nvSpPr>
        <p:spPr>
          <a:xfrm>
            <a:off x="7000892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90" name="矩形 289"/>
          <p:cNvSpPr/>
          <p:nvPr/>
        </p:nvSpPr>
        <p:spPr>
          <a:xfrm>
            <a:off x="6643702" y="4429132"/>
            <a:ext cx="285752" cy="2286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1028</Words>
  <Application>Microsoft Office PowerPoint</Application>
  <PresentationFormat>全屏显示(4:3)</PresentationFormat>
  <Paragraphs>281</Paragraphs>
  <Slides>7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2" baseType="lpstr">
      <vt:lpstr>黑体</vt:lpstr>
      <vt:lpstr>宋体</vt:lpstr>
      <vt:lpstr>Arial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Administrator</cp:lastModifiedBy>
  <cp:revision>1</cp:revision>
  <dcterms:created xsi:type="dcterms:W3CDTF">1900-01-01T00:00:00Z</dcterms:created>
  <dcterms:modified xsi:type="dcterms:W3CDTF">2018-10-05T07:31:21Z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2052-8.7.0</vt:lpwstr>
  </property>
</Properties>
</file>