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>
  <p:sldMasterIdLst>
    <p:sldMasterId id="2147483648" r:id="rId1"/>
    <p:sldMasterId id="2147483650" r:id="rId2"/>
  </p:sldMasterIdLst>
  <p:notesMasterIdLst>
    <p:notesMasterId r:id="rId15"/>
  </p:notesMasterIdLst>
  <p:sldIdLst>
    <p:sldId id="436" r:id="rId3"/>
    <p:sldId id="299" r:id="rId4"/>
    <p:sldId id="439" r:id="rId5"/>
    <p:sldId id="366" r:id="rId6"/>
    <p:sldId id="368" r:id="rId7"/>
    <p:sldId id="365" r:id="rId8"/>
    <p:sldId id="370" r:id="rId9"/>
    <p:sldId id="371" r:id="rId10"/>
    <p:sldId id="367" r:id="rId11"/>
    <p:sldId id="372" r:id="rId12"/>
    <p:sldId id="374" r:id="rId13"/>
    <p:sldId id="377" r:id="rId14"/>
  </p:sldIdLst>
  <p:sldSz cx="12192000" cy="6858000"/>
  <p:notesSz cx="6858000" cy="92964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1" userDrawn="1">
          <p15:clr>
            <a:srgbClr val="A4A3A4"/>
          </p15:clr>
        </p15:guide>
        <p15:guide id="2" pos="3837" userDrawn="1">
          <p15:clr>
            <a:srgbClr val="A4A3A4"/>
          </p15:clr>
        </p15:guide>
        <p15:guide id="3" pos="665" userDrawn="1">
          <p15:clr>
            <a:srgbClr val="A4A3A4"/>
          </p15:clr>
        </p15:guide>
        <p15:guide id="4" pos="69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303435"/>
    <a:srgbClr val="35382E"/>
    <a:srgbClr val="646965"/>
    <a:srgbClr val="434A43"/>
    <a:srgbClr val="E2231A"/>
    <a:srgbClr val="00FF00"/>
    <a:srgbClr val="58627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04" autoAdjust="0"/>
    <p:restoredTop sz="96859" autoAdjust="0"/>
  </p:normalViewPr>
  <p:slideViewPr>
    <p:cSldViewPr showGuides="1">
      <p:cViewPr varScale="1">
        <p:scale>
          <a:sx n="113" d="100"/>
          <a:sy n="113" d="100"/>
        </p:scale>
        <p:origin x="648" y="108"/>
      </p:cViewPr>
      <p:guideLst>
        <p:guide orient="horz" pos="2151"/>
        <p:guide pos="3837"/>
        <p:guide pos="665"/>
        <p:guide pos="69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696F147-D640-43D2-9377-C0F73E48BF41}" type="datetimeFigureOut">
              <a:rPr lang="zh-CN" altLang="en-US"/>
              <a:t>2024-05-10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13317" name="Notes Placeholder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5874E30-73B2-4E9A-9994-87416A99FAA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74E30-73B2-4E9A-9994-87416A99FAA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1986" name="Notes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41987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B519E59-839C-4D24-8BF1-6D9FAF1641D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4034" name="Notes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44035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21801C6-3638-4305-B2A3-0CFD18D125F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6082" name="Notes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46083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CE77B89-6650-46D9-A113-E7117B17CB8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6386" name="Notes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6387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5E3D4EC-5B2C-4F9F-94F2-0282682B9CD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74E30-73B2-4E9A-9994-87416A99FAA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9698" name="Notes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29699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BE9E473-7807-4382-AC16-126071C17F4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1746" name="Notes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31747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FEDB177-8022-4FD9-8851-47E9A92009C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3794" name="Notes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33795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E83455F-8CB1-443E-B294-8A294344218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5842" name="Notes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35843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760836B-CBE9-46D0-BD54-F776DFDF51E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7890" name="Notes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37891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13C91C1-9C87-489B-9873-F5E08F966B6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9938" name="Notes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39939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DB1A7DF-6E4D-45FB-BD38-232F91B37FA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2E984-A65F-432F-B6F1-68F548465BF8}" type="datetimeFigureOut">
              <a:rPr lang="zh-CN" altLang="en-US"/>
              <a:t>2024-05-10</a:t>
            </a:fld>
            <a:endParaRPr lang="zh-CN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PAGE</a:t>
            </a:r>
            <a:fld id="{45BBE324-3BBB-47F4-ADBC-6FD97C055CE1}" type="slidenum">
              <a:rPr lang="zh-CN" altLang="en-US" sz="1200"/>
              <a:t>‹#›</a:t>
            </a:fld>
            <a:endParaRPr lang="zh-CN" altLang="en-US" sz="120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928" y="4221088"/>
            <a:ext cx="12369856" cy="8657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/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剪去单角的矩形 1"/>
          <p:cNvSpPr/>
          <p:nvPr/>
        </p:nvSpPr>
        <p:spPr>
          <a:xfrm>
            <a:off x="11064875" y="6165850"/>
            <a:ext cx="1008063" cy="373063"/>
          </a:xfrm>
          <a:prstGeom prst="snip1Rect">
            <a:avLst>
              <a:gd name="adj" fmla="val 50000"/>
            </a:avLst>
          </a:prstGeom>
          <a:solidFill>
            <a:srgbClr val="E22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C22E984-A65F-432F-B6F1-68F548465BF8}" type="datetimeFigureOut">
              <a:rPr lang="zh-CN" altLang="en-US"/>
              <a:t>2024-05-10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4875" y="6173788"/>
            <a:ext cx="1009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PAGE</a:t>
            </a:r>
            <a:fld id="{279A1148-BE6C-4286-BE15-D572A7D8AD65}" type="slidenum">
              <a:rPr lang="zh-CN" altLang="en-US" sz="1200"/>
              <a:t>‹#›</a:t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zccpx.com/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ä¸å¡, ä»åº, å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9"/>
          <a:stretch>
            <a:fillRect/>
          </a:stretch>
        </p:blipFill>
        <p:spPr bwMode="auto">
          <a:xfrm>
            <a:off x="0" y="-26988"/>
            <a:ext cx="12192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直角三角形 2"/>
          <p:cNvSpPr/>
          <p:nvPr/>
        </p:nvSpPr>
        <p:spPr>
          <a:xfrm flipH="1">
            <a:off x="-11113" y="692150"/>
            <a:ext cx="12203113" cy="616585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3941763" y="4922838"/>
            <a:ext cx="79914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ts val="600"/>
              </a:spcBef>
              <a:spcAft>
                <a:spcPts val="600"/>
              </a:spcAft>
            </a:pPr>
            <a:r>
              <a:rPr lang="zh-CN" altLang="en-US" sz="4400" b="1">
                <a:solidFill>
                  <a:srgbClr val="0D0D0D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物料搬运与叉车安全规则</a:t>
            </a:r>
            <a:endParaRPr lang="en-US" altLang="zh-CN" sz="4400" b="1">
              <a:solidFill>
                <a:srgbClr val="0D0D0D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4" name="等腰三角形 3"/>
          <p:cNvSpPr/>
          <p:nvPr/>
        </p:nvSpPr>
        <p:spPr>
          <a:xfrm rot="16200000" flipH="1">
            <a:off x="7874000" y="2027238"/>
            <a:ext cx="2098675" cy="1809750"/>
          </a:xfrm>
          <a:prstGeom prst="triangle">
            <a:avLst>
              <a:gd name="adj" fmla="val 4353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5" name="等腰三角形 4"/>
          <p:cNvSpPr/>
          <p:nvPr/>
        </p:nvSpPr>
        <p:spPr>
          <a:xfrm rot="5400000">
            <a:off x="9664700" y="2027238"/>
            <a:ext cx="2098675" cy="1809750"/>
          </a:xfrm>
          <a:prstGeom prst="triangle">
            <a:avLst>
              <a:gd name="adj" fmla="val 6078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3" name="直角三角形 12"/>
          <p:cNvSpPr/>
          <p:nvPr/>
        </p:nvSpPr>
        <p:spPr>
          <a:xfrm flipV="1">
            <a:off x="-3175" y="-30163"/>
            <a:ext cx="5830888" cy="266700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6" name="等腰三角形 5"/>
          <p:cNvSpPr/>
          <p:nvPr/>
        </p:nvSpPr>
        <p:spPr>
          <a:xfrm rot="16200000" flipH="1">
            <a:off x="9555957" y="945356"/>
            <a:ext cx="2889250" cy="2382837"/>
          </a:xfrm>
          <a:prstGeom prst="triangle">
            <a:avLst>
              <a:gd name="adj" fmla="val 41640"/>
            </a:avLst>
          </a:prstGeom>
          <a:solidFill>
            <a:srgbClr val="E22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7" name="等腰三角形 6"/>
          <p:cNvSpPr/>
          <p:nvPr/>
        </p:nvSpPr>
        <p:spPr>
          <a:xfrm rot="5400000">
            <a:off x="-119063" y="1033463"/>
            <a:ext cx="1731963" cy="1493838"/>
          </a:xfrm>
          <a:prstGeom prst="triangle">
            <a:avLst>
              <a:gd name="adj" fmla="val 60999"/>
            </a:avLst>
          </a:prstGeom>
          <a:solidFill>
            <a:srgbClr val="586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02588" y="4437063"/>
            <a:ext cx="2773362" cy="214312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40962" name="TextBox 10"/>
          <p:cNvSpPr txBox="1">
            <a:spLocks noChangeArrowheads="1"/>
          </p:cNvSpPr>
          <p:nvPr/>
        </p:nvSpPr>
        <p:spPr bwMode="auto">
          <a:xfrm>
            <a:off x="1055688" y="1308100"/>
            <a:ext cx="8710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zh-CN" altLang="en-US" sz="2400" b="1">
                <a:solidFill>
                  <a:srgbClr val="E2231A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常见事故七：载物</a:t>
            </a:r>
            <a:r>
              <a:rPr lang="en-US" altLang="zh-CN" sz="2400" b="1">
                <a:solidFill>
                  <a:srgbClr val="E2231A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/</a:t>
            </a:r>
            <a:r>
              <a:rPr lang="zh-CN" altLang="en-US" sz="2400" b="1">
                <a:solidFill>
                  <a:srgbClr val="E2231A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车辆挤压</a:t>
            </a:r>
            <a:endParaRPr lang="en-US" altLang="zh-CN" sz="2400" b="1">
              <a:solidFill>
                <a:srgbClr val="E2231A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pic>
        <p:nvPicPr>
          <p:cNvPr id="40963" name="Picture 2" descr="http://t2.baidu.com/it/u=1910830285,320640090&amp;fm=23&amp;gp=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989138"/>
            <a:ext cx="3117850" cy="235267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5" descr="http://www.czccpx.com/uploads/allimg/110409/2_110409113405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4437063"/>
            <a:ext cx="6731000" cy="214312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8" descr="http://www.czccpx.com/uploads/allimg/110409/2_110409110852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1989138"/>
            <a:ext cx="3517900" cy="235267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等腰三角形 7"/>
          <p:cNvSpPr/>
          <p:nvPr/>
        </p:nvSpPr>
        <p:spPr>
          <a:xfrm rot="5400000">
            <a:off x="-68263" y="342901"/>
            <a:ext cx="993775" cy="857250"/>
          </a:xfrm>
          <a:prstGeom prst="triangle">
            <a:avLst>
              <a:gd name="adj" fmla="val 63472"/>
            </a:avLst>
          </a:prstGeom>
          <a:solidFill>
            <a:srgbClr val="E22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40967" name="TextBox 2"/>
          <p:cNvSpPr txBox="1">
            <a:spLocks noChangeArrowheads="1"/>
          </p:cNvSpPr>
          <p:nvPr/>
        </p:nvSpPr>
        <p:spPr bwMode="auto">
          <a:xfrm>
            <a:off x="1016000" y="590550"/>
            <a:ext cx="551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相关常见事故与分析</a:t>
            </a:r>
          </a:p>
        </p:txBody>
      </p:sp>
      <p:pic>
        <p:nvPicPr>
          <p:cNvPr id="40968" name="Picture 3" descr="http://www.czccpx.com/uploads/allimg/110409/2_110409122905_1.jpg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8" y="1989138"/>
            <a:ext cx="2773362" cy="235267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9" name="TextBox 10"/>
          <p:cNvSpPr txBox="1">
            <a:spLocks noChangeArrowheads="1"/>
          </p:cNvSpPr>
          <p:nvPr/>
        </p:nvSpPr>
        <p:spPr bwMode="auto">
          <a:xfrm>
            <a:off x="8256588" y="5308600"/>
            <a:ext cx="2265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zh-CN" altLang="en-US" sz="2000" b="1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视线不良</a:t>
            </a:r>
            <a:endParaRPr lang="en-US" altLang="zh-CN" sz="2000" b="1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10"/>
          <p:cNvSpPr txBox="1">
            <a:spLocks noChangeArrowheads="1"/>
          </p:cNvSpPr>
          <p:nvPr/>
        </p:nvSpPr>
        <p:spPr bwMode="auto">
          <a:xfrm>
            <a:off x="1047750" y="1268413"/>
            <a:ext cx="8710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zh-CN" altLang="en-US" sz="2400" b="1">
                <a:solidFill>
                  <a:srgbClr val="E2231A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常见事故八：举升坠落</a:t>
            </a:r>
            <a:endParaRPr lang="en-US" altLang="zh-CN" sz="2400" b="1">
              <a:solidFill>
                <a:srgbClr val="E2231A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pic>
        <p:nvPicPr>
          <p:cNvPr id="43010" name="Picture 3" descr="http://www.czccpx.com/uploads/allimg/110407/2_110407130334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2178050"/>
            <a:ext cx="5173663" cy="3484563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1" name="Picture 6" descr="http://www.czccpx.com/uploads/allimg/110409/2_110409111910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2178050"/>
            <a:ext cx="2489200" cy="3484563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等腰三角形 6"/>
          <p:cNvSpPr/>
          <p:nvPr/>
        </p:nvSpPr>
        <p:spPr>
          <a:xfrm rot="5400000">
            <a:off x="-68263" y="342901"/>
            <a:ext cx="993775" cy="857250"/>
          </a:xfrm>
          <a:prstGeom prst="triangle">
            <a:avLst>
              <a:gd name="adj" fmla="val 63472"/>
            </a:avLst>
          </a:prstGeom>
          <a:solidFill>
            <a:srgbClr val="E22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43013" name="TextBox 2"/>
          <p:cNvSpPr txBox="1">
            <a:spLocks noChangeArrowheads="1"/>
          </p:cNvSpPr>
          <p:nvPr/>
        </p:nvSpPr>
        <p:spPr bwMode="auto">
          <a:xfrm>
            <a:off x="1016000" y="590550"/>
            <a:ext cx="551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相关常见事故与分析</a:t>
            </a:r>
          </a:p>
        </p:txBody>
      </p:sp>
      <p:sp>
        <p:nvSpPr>
          <p:cNvPr id="43014" name="TextBox 10"/>
          <p:cNvSpPr txBox="1">
            <a:spLocks noChangeArrowheads="1"/>
          </p:cNvSpPr>
          <p:nvPr/>
        </p:nvSpPr>
        <p:spPr bwMode="auto">
          <a:xfrm>
            <a:off x="1200150" y="5908675"/>
            <a:ext cx="2120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zh-CN" altLang="en-US" sz="200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高处坠落</a:t>
            </a:r>
            <a:endParaRPr lang="en-US" altLang="zh-CN" sz="200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10"/>
          <p:cNvSpPr txBox="1">
            <a:spLocks noChangeArrowheads="1"/>
          </p:cNvSpPr>
          <p:nvPr/>
        </p:nvSpPr>
        <p:spPr bwMode="auto">
          <a:xfrm>
            <a:off x="1055688" y="1268413"/>
            <a:ext cx="8710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zh-CN" altLang="en-US" sz="2400" b="1">
                <a:solidFill>
                  <a:srgbClr val="E2231A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常见事故九：肌肉拉伤</a:t>
            </a:r>
            <a:endParaRPr lang="en-US" altLang="zh-CN" sz="2400" b="1">
              <a:solidFill>
                <a:srgbClr val="E2231A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6" name="等腰三角形 5"/>
          <p:cNvSpPr/>
          <p:nvPr/>
        </p:nvSpPr>
        <p:spPr>
          <a:xfrm rot="5400000">
            <a:off x="-68263" y="342901"/>
            <a:ext cx="993775" cy="857250"/>
          </a:xfrm>
          <a:prstGeom prst="triangle">
            <a:avLst>
              <a:gd name="adj" fmla="val 63472"/>
            </a:avLst>
          </a:prstGeom>
          <a:solidFill>
            <a:srgbClr val="E22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45059" name="TextBox 2"/>
          <p:cNvSpPr txBox="1">
            <a:spLocks noChangeArrowheads="1"/>
          </p:cNvSpPr>
          <p:nvPr/>
        </p:nvSpPr>
        <p:spPr bwMode="auto">
          <a:xfrm>
            <a:off x="1016000" y="590550"/>
            <a:ext cx="551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相关常见事故与分析</a:t>
            </a:r>
          </a:p>
        </p:txBody>
      </p:sp>
      <p:pic>
        <p:nvPicPr>
          <p:cNvPr id="45060" name="Picture 2" descr="https://timgsa.baidu.com/timg?image&amp;quality=80&amp;size=b9999_10000&amp;sec=1553587619583&amp;di=23e0278221d35585d9bdd5d78ac49055&amp;imgtype=0&amp;src=http%3A%2F%2F5b0988e595225.cdn.sohucs.com%2Fimages%2F20170908%2F110fd3ffae0c43ad9746fca0d2a41e4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2565400"/>
            <a:ext cx="4357687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10" descr="https://timgsa.baidu.com/timg?image&amp;quality=80&amp;size=b10000_10000&amp;sec=1553577678&amp;di=b22e073e867149aababcbf9bede66ff7&amp;src=http://5b0988e595225.cdn.sohucs.com/images/20180125/4f217498b0c24f1fa73a16cee259c27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1905000"/>
            <a:ext cx="5159375" cy="40782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2" name="TextBox 10"/>
          <p:cNvSpPr txBox="1">
            <a:spLocks noChangeArrowheads="1"/>
          </p:cNvSpPr>
          <p:nvPr/>
        </p:nvSpPr>
        <p:spPr bwMode="auto">
          <a:xfrm>
            <a:off x="1416050" y="5254625"/>
            <a:ext cx="3743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zh-CN" altLang="en-US" sz="200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姿势不当，肌肉拉伤</a:t>
            </a:r>
            <a:endParaRPr lang="en-US" altLang="zh-CN" sz="200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 bwMode="auto">
          <a:xfrm>
            <a:off x="1919288" y="1863725"/>
            <a:ext cx="3276600" cy="552450"/>
            <a:chOff x="1305751" y="1841520"/>
            <a:chExt cx="3277070" cy="552847"/>
          </a:xfrm>
        </p:grpSpPr>
        <p:sp>
          <p:nvSpPr>
            <p:cNvPr id="10" name="等腰三角形 9"/>
            <p:cNvSpPr/>
            <p:nvPr/>
          </p:nvSpPr>
          <p:spPr>
            <a:xfrm rot="5400000">
              <a:off x="1296066" y="1879784"/>
              <a:ext cx="552847" cy="476318"/>
            </a:xfrm>
            <a:prstGeom prst="triangle">
              <a:avLst/>
            </a:prstGeom>
            <a:solidFill>
              <a:srgbClr val="E223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935943" y="1887112"/>
              <a:ext cx="2646878" cy="46166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0" hangingPunct="0">
                <a:defRPr/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培训纪律一般要求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305751" y="1936540"/>
              <a:ext cx="327334" cy="36933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0" hangingPunct="0">
                <a:defRPr/>
              </a:pP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1919288" y="2611438"/>
            <a:ext cx="2662237" cy="554037"/>
            <a:chOff x="1305751" y="1841520"/>
            <a:chExt cx="2661517" cy="552847"/>
          </a:xfrm>
        </p:grpSpPr>
        <p:sp>
          <p:nvSpPr>
            <p:cNvPr id="18" name="等腰三角形 17"/>
            <p:cNvSpPr/>
            <p:nvPr/>
          </p:nvSpPr>
          <p:spPr>
            <a:xfrm rot="5400000">
              <a:off x="1295955" y="1879883"/>
              <a:ext cx="552847" cy="476121"/>
            </a:xfrm>
            <a:prstGeom prst="triangle">
              <a:avLst/>
            </a:prstGeom>
            <a:solidFill>
              <a:srgbClr val="E223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935943" y="1887112"/>
              <a:ext cx="2031325" cy="46166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0" hangingPunct="0">
                <a:defRPr/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法律法规举例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305751" y="1936540"/>
              <a:ext cx="327334" cy="36933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0" hangingPunct="0">
                <a:defRPr/>
              </a:pP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1919288" y="3352800"/>
            <a:ext cx="3584575" cy="552450"/>
            <a:chOff x="1305751" y="1841520"/>
            <a:chExt cx="3584847" cy="552847"/>
          </a:xfrm>
        </p:grpSpPr>
        <p:sp>
          <p:nvSpPr>
            <p:cNvPr id="22" name="等腰三角形 21"/>
            <p:cNvSpPr/>
            <p:nvPr/>
          </p:nvSpPr>
          <p:spPr>
            <a:xfrm rot="5400000">
              <a:off x="1296048" y="1879800"/>
              <a:ext cx="552847" cy="476286"/>
            </a:xfrm>
            <a:prstGeom prst="triangle">
              <a:avLst/>
            </a:prstGeom>
            <a:solidFill>
              <a:srgbClr val="E223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935943" y="1887112"/>
              <a:ext cx="2954655" cy="46166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0" hangingPunct="0">
                <a:defRPr/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相关常见事故与分析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305751" y="1936540"/>
              <a:ext cx="327334" cy="36933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0" hangingPunct="0">
                <a:defRPr/>
              </a:pP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等腰三角形 4"/>
          <p:cNvSpPr/>
          <p:nvPr/>
        </p:nvSpPr>
        <p:spPr>
          <a:xfrm rot="5400000">
            <a:off x="10414794" y="1974057"/>
            <a:ext cx="1908175" cy="1646237"/>
          </a:xfrm>
          <a:prstGeom prst="triangle">
            <a:avLst/>
          </a:prstGeom>
          <a:solidFill>
            <a:srgbClr val="E22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6200000" flipH="1">
            <a:off x="10414794" y="1021557"/>
            <a:ext cx="1908175" cy="16462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16200000" flipH="1">
            <a:off x="10414000" y="2928938"/>
            <a:ext cx="1909763" cy="164623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776288" y="490538"/>
            <a:ext cx="3379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zh-CN" altLang="en-US" sz="3200" b="1">
                <a:solidFill>
                  <a:srgbClr val="C00000"/>
                </a:solidFill>
              </a:rPr>
              <a:t> </a:t>
            </a:r>
            <a:r>
              <a:rPr lang="en-US" altLang="zh-CN" sz="3200" b="1">
                <a:solidFill>
                  <a:srgbClr val="C00000"/>
                </a:solidFill>
              </a:rPr>
              <a:t>CONTENTS</a:t>
            </a:r>
            <a:endParaRPr lang="zh-CN" altLang="en-US" sz="3200" b="1">
              <a:solidFill>
                <a:srgbClr val="C00000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 bwMode="auto">
          <a:xfrm>
            <a:off x="1919288" y="4100513"/>
            <a:ext cx="2052637" cy="552450"/>
            <a:chOff x="1305751" y="1841520"/>
            <a:chExt cx="2052376" cy="552847"/>
          </a:xfrm>
        </p:grpSpPr>
        <p:sp>
          <p:nvSpPr>
            <p:cNvPr id="30" name="等腰三角形 29"/>
            <p:cNvSpPr/>
            <p:nvPr/>
          </p:nvSpPr>
          <p:spPr>
            <a:xfrm rot="5400000">
              <a:off x="1295994" y="1879849"/>
              <a:ext cx="552847" cy="476189"/>
            </a:xfrm>
            <a:prstGeom prst="triangle">
              <a:avLst/>
            </a:prstGeom>
            <a:solidFill>
              <a:srgbClr val="E223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935943" y="1887112"/>
              <a:ext cx="1422184" cy="46166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0" hangingPunct="0">
                <a:defRPr/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安全规则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305751" y="1936540"/>
              <a:ext cx="327334" cy="36933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0" hangingPunct="0">
                <a:defRPr/>
              </a:pP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直角三角形 1"/>
          <p:cNvSpPr/>
          <p:nvPr/>
        </p:nvSpPr>
        <p:spPr>
          <a:xfrm flipH="1">
            <a:off x="5232400" y="2797175"/>
            <a:ext cx="6959600" cy="4083050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0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0100"/>
            <a:ext cx="12192000" cy="5509157"/>
          </a:xfrm>
          <a:custGeom>
            <a:avLst/>
            <a:gdLst>
              <a:gd name="connsiteX0" fmla="*/ 1 w 12192001"/>
              <a:gd name="connsiteY0" fmla="*/ 0 h 5122151"/>
              <a:gd name="connsiteX1" fmla="*/ 12192001 w 12192001"/>
              <a:gd name="connsiteY1" fmla="*/ 5106589 h 5122151"/>
              <a:gd name="connsiteX2" fmla="*/ 12186517 w 12192001"/>
              <a:gd name="connsiteY2" fmla="*/ 5122150 h 5122151"/>
              <a:gd name="connsiteX3" fmla="*/ 1 w 12192001"/>
              <a:gd name="connsiteY3" fmla="*/ 5122151 h 5122151"/>
              <a:gd name="connsiteX4" fmla="*/ 0 w 12192001"/>
              <a:gd name="connsiteY4" fmla="*/ 1 h 512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5122151">
                <a:moveTo>
                  <a:pt x="1" y="0"/>
                </a:moveTo>
                <a:lnTo>
                  <a:pt x="12192001" y="5106589"/>
                </a:lnTo>
                <a:lnTo>
                  <a:pt x="12186517" y="5122150"/>
                </a:lnTo>
                <a:lnTo>
                  <a:pt x="1" y="512215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3" name="任意多边形 2"/>
          <p:cNvSpPr/>
          <p:nvPr/>
        </p:nvSpPr>
        <p:spPr>
          <a:xfrm rot="1363575">
            <a:off x="-652463" y="3919538"/>
            <a:ext cx="13368338" cy="690562"/>
          </a:xfrm>
          <a:custGeom>
            <a:avLst/>
            <a:gdLst>
              <a:gd name="connsiteX0" fmla="*/ 0 w 13367730"/>
              <a:gd name="connsiteY0" fmla="*/ 0 h 690710"/>
              <a:gd name="connsiteX1" fmla="*/ 13218250 w 13367730"/>
              <a:gd name="connsiteY1" fmla="*/ 0 h 690710"/>
              <a:gd name="connsiteX2" fmla="*/ 13367730 w 13367730"/>
              <a:gd name="connsiteY2" fmla="*/ 356885 h 690710"/>
              <a:gd name="connsiteX3" fmla="*/ 12570721 w 13367730"/>
              <a:gd name="connsiteY3" fmla="*/ 690710 h 690710"/>
              <a:gd name="connsiteX4" fmla="*/ 289303 w 13367730"/>
              <a:gd name="connsiteY4" fmla="*/ 690710 h 69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67730" h="690710">
                <a:moveTo>
                  <a:pt x="0" y="0"/>
                </a:moveTo>
                <a:lnTo>
                  <a:pt x="13218250" y="0"/>
                </a:lnTo>
                <a:lnTo>
                  <a:pt x="13367730" y="356885"/>
                </a:lnTo>
                <a:lnTo>
                  <a:pt x="12570721" y="690710"/>
                </a:lnTo>
                <a:lnTo>
                  <a:pt x="289303" y="69071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 rot="1363610" flipV="1">
            <a:off x="-153988" y="1441450"/>
            <a:ext cx="661988" cy="663575"/>
          </a:xfrm>
          <a:custGeom>
            <a:avLst/>
            <a:gdLst>
              <a:gd name="connsiteX0" fmla="*/ 0 w 662509"/>
              <a:gd name="connsiteY0" fmla="*/ 663265 h 663265"/>
              <a:gd name="connsiteX1" fmla="*/ 662509 w 662509"/>
              <a:gd name="connsiteY1" fmla="*/ 663265 h 663265"/>
              <a:gd name="connsiteX2" fmla="*/ 277815 w 662509"/>
              <a:gd name="connsiteY2" fmla="*/ 0 h 66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2509" h="663265">
                <a:moveTo>
                  <a:pt x="0" y="663265"/>
                </a:moveTo>
                <a:lnTo>
                  <a:pt x="662509" y="663265"/>
                </a:lnTo>
                <a:lnTo>
                  <a:pt x="277815" y="0"/>
                </a:lnTo>
                <a:close/>
              </a:path>
            </a:pathLst>
          </a:custGeom>
          <a:solidFill>
            <a:srgbClr val="E22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 rot="12163610" flipH="1" flipV="1">
            <a:off x="11823700" y="6472238"/>
            <a:ext cx="411163" cy="484187"/>
          </a:xfrm>
          <a:custGeom>
            <a:avLst/>
            <a:gdLst>
              <a:gd name="connsiteX0" fmla="*/ 280892 w 411542"/>
              <a:gd name="connsiteY0" fmla="*/ 0 h 484297"/>
              <a:gd name="connsiteX1" fmla="*/ 411542 w 411542"/>
              <a:gd name="connsiteY1" fmla="*/ 311919 h 484297"/>
              <a:gd name="connsiteX2" fmla="*/ 0 w 411542"/>
              <a:gd name="connsiteY2" fmla="*/ 484297 h 48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1542" h="484297">
                <a:moveTo>
                  <a:pt x="280892" y="0"/>
                </a:moveTo>
                <a:lnTo>
                  <a:pt x="411542" y="311919"/>
                </a:lnTo>
                <a:lnTo>
                  <a:pt x="0" y="48429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363610" flipV="1">
            <a:off x="434975" y="1730375"/>
            <a:ext cx="847725" cy="731838"/>
          </a:xfrm>
          <a:prstGeom prst="triangle">
            <a:avLst/>
          </a:prstGeom>
          <a:solidFill>
            <a:srgbClr val="E22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 rot="12163610" flipH="1" flipV="1">
            <a:off x="82550" y="1574800"/>
            <a:ext cx="808038" cy="730250"/>
          </a:xfrm>
          <a:custGeom>
            <a:avLst/>
            <a:gdLst>
              <a:gd name="connsiteX0" fmla="*/ 383837 w 807661"/>
              <a:gd name="connsiteY0" fmla="*/ 0 h 730731"/>
              <a:gd name="connsiteX1" fmla="*/ 807661 w 807661"/>
              <a:gd name="connsiteY1" fmla="*/ 730731 h 730731"/>
              <a:gd name="connsiteX2" fmla="*/ 28879 w 807661"/>
              <a:gd name="connsiteY2" fmla="*/ 730731 h 730731"/>
              <a:gd name="connsiteX3" fmla="*/ 0 w 807661"/>
              <a:gd name="connsiteY3" fmla="*/ 661786 h 73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7661" h="730731">
                <a:moveTo>
                  <a:pt x="383837" y="0"/>
                </a:moveTo>
                <a:lnTo>
                  <a:pt x="807661" y="730731"/>
                </a:lnTo>
                <a:lnTo>
                  <a:pt x="28879" y="730731"/>
                </a:lnTo>
                <a:lnTo>
                  <a:pt x="0" y="66178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rot="12163610" flipH="1" flipV="1">
            <a:off x="822325" y="1892300"/>
            <a:ext cx="847725" cy="731838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1363610" flipV="1">
            <a:off x="1987550" y="2381250"/>
            <a:ext cx="847725" cy="730250"/>
          </a:xfrm>
          <a:prstGeom prst="triangle">
            <a:avLst/>
          </a:prstGeom>
          <a:solidFill>
            <a:srgbClr val="E22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1363610" flipV="1">
            <a:off x="1208088" y="2054225"/>
            <a:ext cx="847725" cy="730250"/>
          </a:xfrm>
          <a:prstGeom prst="triangle">
            <a:avLst/>
          </a:prstGeom>
          <a:solidFill>
            <a:srgbClr val="E22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 rot="12163610" flipH="1" flipV="1">
            <a:off x="1597025" y="2217738"/>
            <a:ext cx="847725" cy="73025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12163610" flipH="1" flipV="1">
            <a:off x="2374900" y="2543175"/>
            <a:ext cx="847725" cy="73025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1363610" flipV="1">
            <a:off x="3540125" y="3030538"/>
            <a:ext cx="847725" cy="731837"/>
          </a:xfrm>
          <a:prstGeom prst="triangle">
            <a:avLst/>
          </a:prstGeom>
          <a:solidFill>
            <a:srgbClr val="E22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1363610" flipV="1">
            <a:off x="2760663" y="2703513"/>
            <a:ext cx="846137" cy="731837"/>
          </a:xfrm>
          <a:prstGeom prst="triangle">
            <a:avLst/>
          </a:prstGeom>
          <a:solidFill>
            <a:srgbClr val="E22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12163610" flipH="1" flipV="1">
            <a:off x="3149600" y="2867025"/>
            <a:ext cx="847725" cy="731838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12163610" flipH="1" flipV="1">
            <a:off x="3927475" y="3192463"/>
            <a:ext cx="847725" cy="731837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rot="1363610" flipV="1">
            <a:off x="5092700" y="3681413"/>
            <a:ext cx="847725" cy="730250"/>
          </a:xfrm>
          <a:prstGeom prst="triangle">
            <a:avLst/>
          </a:prstGeom>
          <a:solidFill>
            <a:srgbClr val="E22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rot="1363610" flipV="1">
            <a:off x="4311650" y="3354388"/>
            <a:ext cx="847725" cy="730250"/>
          </a:xfrm>
          <a:prstGeom prst="triangle">
            <a:avLst/>
          </a:prstGeom>
          <a:solidFill>
            <a:srgbClr val="E22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 rot="12163610" flipH="1" flipV="1">
            <a:off x="4702175" y="3517900"/>
            <a:ext cx="847725" cy="73025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20" name="等腰三角形 19"/>
          <p:cNvSpPr/>
          <p:nvPr/>
        </p:nvSpPr>
        <p:spPr>
          <a:xfrm rot="12163610" flipH="1" flipV="1">
            <a:off x="5480050" y="3843338"/>
            <a:ext cx="847725" cy="73025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 rot="1363610" flipV="1">
            <a:off x="6645275" y="4332288"/>
            <a:ext cx="847725" cy="730250"/>
          </a:xfrm>
          <a:prstGeom prst="triangle">
            <a:avLst/>
          </a:prstGeom>
          <a:solidFill>
            <a:srgbClr val="E22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1363610" flipV="1">
            <a:off x="5864225" y="4005263"/>
            <a:ext cx="847725" cy="730250"/>
          </a:xfrm>
          <a:prstGeom prst="triangle">
            <a:avLst/>
          </a:prstGeom>
          <a:solidFill>
            <a:srgbClr val="E22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12163610" flipH="1" flipV="1">
            <a:off x="6254750" y="4167188"/>
            <a:ext cx="847725" cy="731837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 rot="12163610" flipH="1" flipV="1">
            <a:off x="7032625" y="4494213"/>
            <a:ext cx="847725" cy="73025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25" name="等腰三角形 24"/>
          <p:cNvSpPr/>
          <p:nvPr/>
        </p:nvSpPr>
        <p:spPr>
          <a:xfrm rot="1363610" flipV="1">
            <a:off x="8197850" y="4981575"/>
            <a:ext cx="847725" cy="730250"/>
          </a:xfrm>
          <a:prstGeom prst="triangle">
            <a:avLst/>
          </a:prstGeom>
          <a:solidFill>
            <a:srgbClr val="E22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26" name="等腰三角形 25"/>
          <p:cNvSpPr/>
          <p:nvPr/>
        </p:nvSpPr>
        <p:spPr>
          <a:xfrm rot="1363610" flipV="1">
            <a:off x="7416800" y="4654550"/>
            <a:ext cx="847725" cy="731838"/>
          </a:xfrm>
          <a:prstGeom prst="triangle">
            <a:avLst/>
          </a:prstGeom>
          <a:solidFill>
            <a:srgbClr val="E22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 rot="12163610" flipH="1" flipV="1">
            <a:off x="7805738" y="4818063"/>
            <a:ext cx="847725" cy="73025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28" name="等腰三角形 27"/>
          <p:cNvSpPr/>
          <p:nvPr/>
        </p:nvSpPr>
        <p:spPr>
          <a:xfrm rot="12163610" flipH="1" flipV="1">
            <a:off x="8585200" y="5143500"/>
            <a:ext cx="846138" cy="731838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29" name="等腰三角形 28"/>
          <p:cNvSpPr/>
          <p:nvPr/>
        </p:nvSpPr>
        <p:spPr>
          <a:xfrm rot="1363610" flipV="1">
            <a:off x="9750425" y="5632450"/>
            <a:ext cx="847725" cy="730250"/>
          </a:xfrm>
          <a:prstGeom prst="triangle">
            <a:avLst/>
          </a:prstGeom>
          <a:solidFill>
            <a:srgbClr val="E22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 rot="1363610" flipV="1">
            <a:off x="8969375" y="5305425"/>
            <a:ext cx="847725" cy="730250"/>
          </a:xfrm>
          <a:prstGeom prst="triangle">
            <a:avLst/>
          </a:prstGeom>
          <a:solidFill>
            <a:srgbClr val="E22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31" name="等腰三角形 30"/>
          <p:cNvSpPr/>
          <p:nvPr/>
        </p:nvSpPr>
        <p:spPr>
          <a:xfrm rot="12163610" flipH="1" flipV="1">
            <a:off x="9358313" y="5468938"/>
            <a:ext cx="847725" cy="73025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32" name="等腰三角形 31"/>
          <p:cNvSpPr/>
          <p:nvPr/>
        </p:nvSpPr>
        <p:spPr>
          <a:xfrm rot="12163610" flipH="1" flipV="1">
            <a:off x="10136188" y="5794375"/>
            <a:ext cx="847725" cy="73025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 rot="1363610" flipV="1">
            <a:off x="11325225" y="6278563"/>
            <a:ext cx="806450" cy="620712"/>
          </a:xfrm>
          <a:custGeom>
            <a:avLst/>
            <a:gdLst>
              <a:gd name="connsiteX0" fmla="*/ 0 w 806060"/>
              <a:gd name="connsiteY0" fmla="*/ 620301 h 620301"/>
              <a:gd name="connsiteX1" fmla="*/ 776026 w 806060"/>
              <a:gd name="connsiteY1" fmla="*/ 620301 h 620301"/>
              <a:gd name="connsiteX2" fmla="*/ 806060 w 806060"/>
              <a:gd name="connsiteY2" fmla="*/ 548596 h 620301"/>
              <a:gd name="connsiteX3" fmla="*/ 528981 w 806060"/>
              <a:gd name="connsiteY3" fmla="*/ 70874 h 620301"/>
              <a:gd name="connsiteX4" fmla="*/ 359776 w 806060"/>
              <a:gd name="connsiteY4" fmla="*/ 0 h 62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060" h="620301">
                <a:moveTo>
                  <a:pt x="0" y="620301"/>
                </a:moveTo>
                <a:lnTo>
                  <a:pt x="776026" y="620301"/>
                </a:lnTo>
                <a:lnTo>
                  <a:pt x="806060" y="548596"/>
                </a:lnTo>
                <a:lnTo>
                  <a:pt x="528981" y="70874"/>
                </a:lnTo>
                <a:lnTo>
                  <a:pt x="359776" y="0"/>
                </a:lnTo>
                <a:close/>
              </a:path>
            </a:pathLst>
          </a:custGeom>
          <a:solidFill>
            <a:srgbClr val="E22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34" name="等腰三角形 33"/>
          <p:cNvSpPr/>
          <p:nvPr/>
        </p:nvSpPr>
        <p:spPr>
          <a:xfrm rot="1363610" flipV="1">
            <a:off x="10521950" y="5954713"/>
            <a:ext cx="847725" cy="731837"/>
          </a:xfrm>
          <a:prstGeom prst="triangle">
            <a:avLst/>
          </a:prstGeom>
          <a:solidFill>
            <a:srgbClr val="E22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 rot="12163610" flipH="1" flipV="1">
            <a:off x="10914063" y="6105525"/>
            <a:ext cx="782637" cy="731838"/>
          </a:xfrm>
          <a:custGeom>
            <a:avLst/>
            <a:gdLst>
              <a:gd name="connsiteX0" fmla="*/ 423825 w 783600"/>
              <a:gd name="connsiteY0" fmla="*/ 0 h 730731"/>
              <a:gd name="connsiteX1" fmla="*/ 783600 w 783600"/>
              <a:gd name="connsiteY1" fmla="*/ 620301 h 730731"/>
              <a:gd name="connsiteX2" fmla="*/ 519955 w 783600"/>
              <a:gd name="connsiteY2" fmla="*/ 730731 h 730731"/>
              <a:gd name="connsiteX3" fmla="*/ 0 w 783600"/>
              <a:gd name="connsiteY3" fmla="*/ 730731 h 73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600" h="730731">
                <a:moveTo>
                  <a:pt x="423825" y="0"/>
                </a:moveTo>
                <a:lnTo>
                  <a:pt x="783600" y="620301"/>
                </a:lnTo>
                <a:lnTo>
                  <a:pt x="519955" y="730731"/>
                </a:lnTo>
                <a:lnTo>
                  <a:pt x="0" y="73073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36" name="等腰三角形 35"/>
          <p:cNvSpPr/>
          <p:nvPr/>
        </p:nvSpPr>
        <p:spPr>
          <a:xfrm rot="16200000" flipH="1">
            <a:off x="11247437" y="1454151"/>
            <a:ext cx="1014413" cy="874712"/>
          </a:xfrm>
          <a:prstGeom prst="triangle">
            <a:avLst>
              <a:gd name="adj" fmla="val 63472"/>
            </a:avLst>
          </a:prstGeom>
          <a:solidFill>
            <a:srgbClr val="E22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5387308" y="2200145"/>
            <a:ext cx="572464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eaLnBrk="0" hangingPunct="0">
              <a:defRPr/>
            </a:pPr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相关常见事故与分析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440259" y="1496386"/>
            <a:ext cx="2671693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eaLnBrk="0" hangingPunct="0">
              <a:defRPr/>
            </a:pPr>
            <a:r>
              <a:rPr lang="en-US" altLang="zh-CN" sz="4800" b="1" dirty="0">
                <a:solidFill>
                  <a:srgbClr val="D8270A"/>
                </a:solidFill>
              </a:rPr>
              <a:t>PART 03</a:t>
            </a:r>
            <a:endParaRPr lang="zh-CN" altLang="en-US" sz="4800" b="1" dirty="0">
              <a:solidFill>
                <a:srgbClr val="D8270A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0"/>
          <p:cNvSpPr txBox="1">
            <a:spLocks noChangeArrowheads="1"/>
          </p:cNvSpPr>
          <p:nvPr/>
        </p:nvSpPr>
        <p:spPr bwMode="auto">
          <a:xfrm>
            <a:off x="1082675" y="1423988"/>
            <a:ext cx="5013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zh-CN" altLang="en-US" sz="2400" b="1">
                <a:solidFill>
                  <a:srgbClr val="E2231A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常见事故一：货物倒塌</a:t>
            </a:r>
            <a:endParaRPr lang="en-US" altLang="zh-CN" sz="2400" b="1">
              <a:solidFill>
                <a:srgbClr val="E2231A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pic>
        <p:nvPicPr>
          <p:cNvPr id="28674" name="Picture 3" descr="http://www.ccs.cn/upfiles/2009-8/2009818115397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2105025"/>
            <a:ext cx="5013325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等腰三角形 4"/>
          <p:cNvSpPr/>
          <p:nvPr/>
        </p:nvSpPr>
        <p:spPr>
          <a:xfrm rot="5400000">
            <a:off x="-68263" y="342901"/>
            <a:ext cx="993775" cy="857250"/>
          </a:xfrm>
          <a:prstGeom prst="triangle">
            <a:avLst>
              <a:gd name="adj" fmla="val 63472"/>
            </a:avLst>
          </a:prstGeom>
          <a:solidFill>
            <a:srgbClr val="E22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28676" name="TextBox 2"/>
          <p:cNvSpPr txBox="1">
            <a:spLocks noChangeArrowheads="1"/>
          </p:cNvSpPr>
          <p:nvPr/>
        </p:nvSpPr>
        <p:spPr bwMode="auto">
          <a:xfrm>
            <a:off x="1016000" y="590550"/>
            <a:ext cx="551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相关常见事故与分析</a:t>
            </a:r>
          </a:p>
        </p:txBody>
      </p:sp>
      <p:pic>
        <p:nvPicPr>
          <p:cNvPr id="28677" name="Picture 2" descr="https://timgsa.baidu.com/timg?image&amp;quality=80&amp;size=b9999_10000&amp;sec=1553585533347&amp;di=8863d4d01f762f68115f8631ddfbbdd2&amp;imgtype=0&amp;src=http%3A%2F%2Fwww.dinghuojia.cn%2Fupload%2F2016-11-04%2F4c5a180cc7518f12542f76e52c86a5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2105025"/>
            <a:ext cx="4862512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/>
          <p:cNvCxnSpPr/>
          <p:nvPr/>
        </p:nvCxnSpPr>
        <p:spPr>
          <a:xfrm>
            <a:off x="1055688" y="5492750"/>
            <a:ext cx="1368425" cy="0"/>
          </a:xfrm>
          <a:prstGeom prst="line">
            <a:avLst/>
          </a:prstGeom>
          <a:ln w="38100">
            <a:solidFill>
              <a:srgbClr val="E223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211888" y="5492750"/>
            <a:ext cx="1368425" cy="0"/>
          </a:xfrm>
          <a:prstGeom prst="line">
            <a:avLst/>
          </a:prstGeom>
          <a:ln w="38100">
            <a:solidFill>
              <a:srgbClr val="E223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半闭框 6"/>
          <p:cNvSpPr/>
          <p:nvPr/>
        </p:nvSpPr>
        <p:spPr>
          <a:xfrm rot="5400000">
            <a:off x="10488613" y="2276475"/>
            <a:ext cx="431800" cy="431800"/>
          </a:xfrm>
          <a:prstGeom prst="halfFrame">
            <a:avLst>
              <a:gd name="adj1" fmla="val 8398"/>
              <a:gd name="adj2" fmla="val 5465"/>
            </a:avLst>
          </a:prstGeom>
          <a:solidFill>
            <a:srgbClr val="E2231A"/>
          </a:solidFill>
          <a:ln>
            <a:solidFill>
              <a:srgbClr val="E22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半闭框 11"/>
          <p:cNvSpPr/>
          <p:nvPr/>
        </p:nvSpPr>
        <p:spPr>
          <a:xfrm rot="16200000">
            <a:off x="1200150" y="4845050"/>
            <a:ext cx="431800" cy="431800"/>
          </a:xfrm>
          <a:prstGeom prst="halfFrame">
            <a:avLst>
              <a:gd name="adj1" fmla="val 8398"/>
              <a:gd name="adj2" fmla="val 5465"/>
            </a:avLst>
          </a:prstGeom>
          <a:solidFill>
            <a:srgbClr val="E2231A"/>
          </a:solidFill>
          <a:ln>
            <a:solidFill>
              <a:srgbClr val="E22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0"/>
          <p:cNvSpPr txBox="1">
            <a:spLocks noChangeArrowheads="1"/>
          </p:cNvSpPr>
          <p:nvPr/>
        </p:nvSpPr>
        <p:spPr bwMode="auto">
          <a:xfrm>
            <a:off x="1058863" y="1254125"/>
            <a:ext cx="8710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zh-CN" altLang="en-US" sz="2400" b="1">
                <a:solidFill>
                  <a:srgbClr val="E2231A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常见事故二：搬物掉落砸伤</a:t>
            </a:r>
            <a:endParaRPr lang="en-US" altLang="zh-CN" sz="2400" b="1">
              <a:solidFill>
                <a:srgbClr val="E2231A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pic>
        <p:nvPicPr>
          <p:cNvPr id="30722" name="Picture 6" descr="DSCF001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2133600"/>
            <a:ext cx="2519363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7" descr="DSCF001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2133600"/>
            <a:ext cx="2519363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等腰三角形 5"/>
          <p:cNvSpPr/>
          <p:nvPr/>
        </p:nvSpPr>
        <p:spPr>
          <a:xfrm rot="5400000">
            <a:off x="-68263" y="342901"/>
            <a:ext cx="993775" cy="857250"/>
          </a:xfrm>
          <a:prstGeom prst="triangle">
            <a:avLst>
              <a:gd name="adj" fmla="val 63472"/>
            </a:avLst>
          </a:prstGeom>
          <a:solidFill>
            <a:srgbClr val="E22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30725" name="TextBox 2"/>
          <p:cNvSpPr txBox="1">
            <a:spLocks noChangeArrowheads="1"/>
          </p:cNvSpPr>
          <p:nvPr/>
        </p:nvSpPr>
        <p:spPr bwMode="auto">
          <a:xfrm>
            <a:off x="1016000" y="590550"/>
            <a:ext cx="551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相关常见事故与分析</a:t>
            </a:r>
          </a:p>
        </p:txBody>
      </p:sp>
      <p:grpSp>
        <p:nvGrpSpPr>
          <p:cNvPr id="30726" name="组合 1"/>
          <p:cNvGrpSpPr/>
          <p:nvPr/>
        </p:nvGrpSpPr>
        <p:grpSpPr bwMode="auto">
          <a:xfrm>
            <a:off x="3143250" y="2301875"/>
            <a:ext cx="1152525" cy="669925"/>
            <a:chOff x="3323932" y="2301477"/>
            <a:chExt cx="1152128" cy="670180"/>
          </a:xfrm>
        </p:grpSpPr>
        <p:sp>
          <p:nvSpPr>
            <p:cNvPr id="8" name="平行四边形 7"/>
            <p:cNvSpPr/>
            <p:nvPr/>
          </p:nvSpPr>
          <p:spPr>
            <a:xfrm rot="5400000" flipH="1">
              <a:off x="3239697" y="2385712"/>
              <a:ext cx="349383" cy="180913"/>
            </a:xfrm>
            <a:prstGeom prst="parallelogram">
              <a:avLst>
                <a:gd name="adj" fmla="val 3237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/>
            </a:p>
          </p:txBody>
        </p:sp>
        <p:sp>
          <p:nvSpPr>
            <p:cNvPr id="9" name="矩形 8"/>
            <p:cNvSpPr/>
            <p:nvPr/>
          </p:nvSpPr>
          <p:spPr>
            <a:xfrm>
              <a:off x="3323932" y="2369766"/>
              <a:ext cx="1152128" cy="601891"/>
            </a:xfrm>
            <a:prstGeom prst="rect">
              <a:avLst/>
            </a:prstGeom>
            <a:solidFill>
              <a:srgbClr val="E223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 eaLnBrk="0" hangingPunct="0">
                <a:defRPr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当心砸伤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729" name="组合 10"/>
          <p:cNvGrpSpPr/>
          <p:nvPr/>
        </p:nvGrpSpPr>
        <p:grpSpPr bwMode="auto">
          <a:xfrm>
            <a:off x="6202363" y="2335213"/>
            <a:ext cx="1152525" cy="669925"/>
            <a:chOff x="3323932" y="2301477"/>
            <a:chExt cx="1152128" cy="670180"/>
          </a:xfrm>
        </p:grpSpPr>
        <p:sp>
          <p:nvSpPr>
            <p:cNvPr id="12" name="平行四边形 11"/>
            <p:cNvSpPr/>
            <p:nvPr/>
          </p:nvSpPr>
          <p:spPr>
            <a:xfrm rot="5400000" flipH="1">
              <a:off x="3239697" y="2385712"/>
              <a:ext cx="349383" cy="180913"/>
            </a:xfrm>
            <a:prstGeom prst="parallelogram">
              <a:avLst>
                <a:gd name="adj" fmla="val 3237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/>
            </a:p>
          </p:txBody>
        </p:sp>
        <p:sp>
          <p:nvSpPr>
            <p:cNvPr id="13" name="矩形 12"/>
            <p:cNvSpPr/>
            <p:nvPr/>
          </p:nvSpPr>
          <p:spPr>
            <a:xfrm>
              <a:off x="3323932" y="2369765"/>
              <a:ext cx="1152128" cy="601892"/>
            </a:xfrm>
            <a:prstGeom prst="rect">
              <a:avLst/>
            </a:prstGeom>
            <a:solidFill>
              <a:srgbClr val="E223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 eaLnBrk="0" hangingPunct="0">
                <a:defRPr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当心砸伤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0"/>
          <p:cNvSpPr txBox="1">
            <a:spLocks noChangeArrowheads="1"/>
          </p:cNvSpPr>
          <p:nvPr/>
        </p:nvSpPr>
        <p:spPr bwMode="auto">
          <a:xfrm>
            <a:off x="1055688" y="1265238"/>
            <a:ext cx="5472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zh-CN" altLang="en-US" sz="2400" b="1">
                <a:solidFill>
                  <a:srgbClr val="E2231A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常见事故三：车辆、载物撞击、辗压</a:t>
            </a:r>
            <a:endParaRPr lang="en-US" altLang="zh-CN" sz="2400" b="1">
              <a:solidFill>
                <a:srgbClr val="E2231A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pic>
        <p:nvPicPr>
          <p:cNvPr id="32770" name="图片 3" descr="D:\01, Works\00, EHS\02, Results\00 Accident\CD 2012\2012-10-22_08-55-41_8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1989138"/>
            <a:ext cx="344646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1" name="组合 11"/>
          <p:cNvGrpSpPr/>
          <p:nvPr/>
        </p:nvGrpSpPr>
        <p:grpSpPr bwMode="auto">
          <a:xfrm>
            <a:off x="5002213" y="1995488"/>
            <a:ext cx="3325812" cy="1930400"/>
            <a:chOff x="3803421" y="2132856"/>
            <a:chExt cx="3051032" cy="1715669"/>
          </a:xfrm>
        </p:grpSpPr>
        <p:pic>
          <p:nvPicPr>
            <p:cNvPr id="32772" name="图片 4" descr="D:\01, Works\00, EHS\02, Results\00 Accident\CD 2012\2012-10-22_08-57-49_33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3421" y="2132856"/>
              <a:ext cx="3051032" cy="1715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3" name="Oval 2"/>
            <p:cNvSpPr>
              <a:spLocks noChangeArrowheads="1"/>
            </p:cNvSpPr>
            <p:nvPr/>
          </p:nvSpPr>
          <p:spPr bwMode="auto">
            <a:xfrm>
              <a:off x="4982895" y="2767958"/>
              <a:ext cx="564063" cy="56406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</p:grpSp>
      <p:pic>
        <p:nvPicPr>
          <p:cNvPr id="32774" name="图片 6" descr="D:\01, Works\00, EHS\02, Results\00 Accident\CD 2012\2012-10-22_08-59-35_79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63" y="1989138"/>
            <a:ext cx="22606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3" descr="http://www.czccpx.com/uploads/allimg/110407/2_110407231032_1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4005263"/>
            <a:ext cx="4392612" cy="2327275"/>
          </a:xfrm>
          <a:prstGeom prst="rect">
            <a:avLst/>
          </a:prstGeom>
          <a:noFill/>
          <a:ln w="28575">
            <a:solidFill>
              <a:srgbClr val="E2231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6" descr="http://www.czccpx.com/uploads/allimg/110407/2_110407232501_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4005263"/>
            <a:ext cx="4622800" cy="2327275"/>
          </a:xfrm>
          <a:prstGeom prst="rect">
            <a:avLst/>
          </a:prstGeom>
          <a:noFill/>
          <a:ln w="28575">
            <a:solidFill>
              <a:srgbClr val="E2231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等腰三角形 11"/>
          <p:cNvSpPr/>
          <p:nvPr/>
        </p:nvSpPr>
        <p:spPr>
          <a:xfrm rot="5400000">
            <a:off x="-68263" y="342901"/>
            <a:ext cx="993775" cy="857250"/>
          </a:xfrm>
          <a:prstGeom prst="triangle">
            <a:avLst>
              <a:gd name="adj" fmla="val 63472"/>
            </a:avLst>
          </a:prstGeom>
          <a:solidFill>
            <a:srgbClr val="E22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32778" name="TextBox 2"/>
          <p:cNvSpPr txBox="1">
            <a:spLocks noChangeArrowheads="1"/>
          </p:cNvSpPr>
          <p:nvPr/>
        </p:nvSpPr>
        <p:spPr bwMode="auto">
          <a:xfrm>
            <a:off x="1016000" y="590550"/>
            <a:ext cx="551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相关常见事故与分析</a:t>
            </a:r>
          </a:p>
        </p:txBody>
      </p:sp>
      <p:sp>
        <p:nvSpPr>
          <p:cNvPr id="32779" name="TextBox 10"/>
          <p:cNvSpPr txBox="1">
            <a:spLocks noChangeArrowheads="1"/>
          </p:cNvSpPr>
          <p:nvPr/>
        </p:nvSpPr>
        <p:spPr bwMode="auto">
          <a:xfrm>
            <a:off x="6288088" y="1316038"/>
            <a:ext cx="1401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zh-CN" altLang="en-US" sz="200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视线不良</a:t>
            </a:r>
            <a:endParaRPr lang="en-US" altLang="zh-CN" sz="200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6"/>
          <p:cNvSpPr txBox="1">
            <a:spLocks noChangeArrowheads="1"/>
          </p:cNvSpPr>
          <p:nvPr/>
        </p:nvSpPr>
        <p:spPr bwMode="auto">
          <a:xfrm>
            <a:off x="1068388" y="1268413"/>
            <a:ext cx="4811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zh-CN" altLang="en-US" sz="2400" b="1">
                <a:solidFill>
                  <a:srgbClr val="E2231A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常见事故四：车辆侧翻倾覆</a:t>
            </a:r>
            <a:endParaRPr lang="en-US" altLang="zh-CN" sz="2400" b="1">
              <a:solidFill>
                <a:srgbClr val="E2231A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pic>
        <p:nvPicPr>
          <p:cNvPr id="34818" name="Picture 2" descr="http://t2.baidu.com/it/u=2498857578,1611583210&amp;fm=23&amp;gp=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916113"/>
            <a:ext cx="4845050" cy="324167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4" descr="http://t1.baidu.com/it/u=4177062786,3833217889&amp;fm=23&amp;gp=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1916113"/>
            <a:ext cx="4395787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/>
          <p:cNvSpPr/>
          <p:nvPr/>
        </p:nvSpPr>
        <p:spPr>
          <a:xfrm rot="5400000">
            <a:off x="-68263" y="342901"/>
            <a:ext cx="993775" cy="857250"/>
          </a:xfrm>
          <a:prstGeom prst="triangle">
            <a:avLst>
              <a:gd name="adj" fmla="val 63472"/>
            </a:avLst>
          </a:prstGeom>
          <a:solidFill>
            <a:srgbClr val="E22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34821" name="TextBox 2"/>
          <p:cNvSpPr txBox="1">
            <a:spLocks noChangeArrowheads="1"/>
          </p:cNvSpPr>
          <p:nvPr/>
        </p:nvSpPr>
        <p:spPr bwMode="auto">
          <a:xfrm>
            <a:off x="1016000" y="590550"/>
            <a:ext cx="551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相关常见事故与分析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6"/>
          <p:cNvSpPr txBox="1">
            <a:spLocks noChangeArrowheads="1"/>
          </p:cNvSpPr>
          <p:nvPr/>
        </p:nvSpPr>
        <p:spPr bwMode="auto">
          <a:xfrm>
            <a:off x="1055688" y="1268413"/>
            <a:ext cx="4679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zh-CN" altLang="en-US" sz="2400" b="1">
                <a:solidFill>
                  <a:srgbClr val="E2231A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常见事故五：载货掉落</a:t>
            </a:r>
            <a:endParaRPr lang="en-US" altLang="zh-CN" sz="2400" b="1">
              <a:solidFill>
                <a:srgbClr val="E2231A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pic>
        <p:nvPicPr>
          <p:cNvPr id="36866" name="Picture 6" descr="http://t1.baidu.com/it/u=3212278058,3063778319&amp;fm=23&amp;gp=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2136775"/>
            <a:ext cx="4968875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2" descr="http://t3.baidu.com/it/u=1460322840,3774236658&amp;fm=23&amp;gp=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2136775"/>
            <a:ext cx="3895725" cy="323691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等腰三角形 6"/>
          <p:cNvSpPr/>
          <p:nvPr/>
        </p:nvSpPr>
        <p:spPr>
          <a:xfrm rot="5400000">
            <a:off x="-68263" y="342901"/>
            <a:ext cx="993775" cy="857250"/>
          </a:xfrm>
          <a:prstGeom prst="triangle">
            <a:avLst>
              <a:gd name="adj" fmla="val 63472"/>
            </a:avLst>
          </a:prstGeom>
          <a:solidFill>
            <a:srgbClr val="E22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1016000" y="590550"/>
            <a:ext cx="551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相关常见事故与分析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10"/>
          <p:cNvSpPr txBox="1">
            <a:spLocks noChangeArrowheads="1"/>
          </p:cNvSpPr>
          <p:nvPr/>
        </p:nvSpPr>
        <p:spPr bwMode="auto">
          <a:xfrm>
            <a:off x="1035050" y="1268413"/>
            <a:ext cx="8710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zh-CN" altLang="en-US" sz="2400" b="1">
                <a:solidFill>
                  <a:srgbClr val="E2231A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常见事故六：货台</a:t>
            </a:r>
            <a:r>
              <a:rPr lang="en-US" altLang="zh-CN" sz="2400" b="1">
                <a:solidFill>
                  <a:srgbClr val="E2231A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/</a:t>
            </a:r>
            <a:r>
              <a:rPr lang="zh-CN" altLang="en-US" sz="2400" b="1">
                <a:solidFill>
                  <a:srgbClr val="E2231A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临边掉落</a:t>
            </a:r>
            <a:endParaRPr lang="en-US" altLang="zh-CN" sz="2400" b="1">
              <a:solidFill>
                <a:srgbClr val="E2231A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pic>
        <p:nvPicPr>
          <p:cNvPr id="38914" name="Picture 8" descr="http://t1.baidu.com/it/u=3331157483,757930990&amp;fm=23&amp;gp=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2420938"/>
            <a:ext cx="398303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等腰三角形 5"/>
          <p:cNvSpPr/>
          <p:nvPr/>
        </p:nvSpPr>
        <p:spPr>
          <a:xfrm rot="5400000">
            <a:off x="-68263" y="342901"/>
            <a:ext cx="993775" cy="857250"/>
          </a:xfrm>
          <a:prstGeom prst="triangle">
            <a:avLst>
              <a:gd name="adj" fmla="val 63472"/>
            </a:avLst>
          </a:prstGeom>
          <a:solidFill>
            <a:srgbClr val="E22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38916" name="TextBox 2"/>
          <p:cNvSpPr txBox="1">
            <a:spLocks noChangeArrowheads="1"/>
          </p:cNvSpPr>
          <p:nvPr/>
        </p:nvSpPr>
        <p:spPr bwMode="auto">
          <a:xfrm>
            <a:off x="1016000" y="590550"/>
            <a:ext cx="551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相关常见事故与分析</a:t>
            </a:r>
          </a:p>
        </p:txBody>
      </p:sp>
      <p:pic>
        <p:nvPicPr>
          <p:cNvPr id="38917" name="Picture 4" descr="https://timgsa.baidu.com/timg?image&amp;quality=80&amp;size=b9999_10000&amp;sec=1553586955826&amp;di=b5c7b8f2066b1c8353e2c1c7f62dd696&amp;imgtype=0&amp;src=http%3A%2F%2Fwww.cqxuanyu.com%2FimageRepository%2Ff85da019-705b-4574-a4a9-176a2ab6f86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2320925"/>
            <a:ext cx="4249738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Box 10"/>
          <p:cNvSpPr txBox="1">
            <a:spLocks noChangeArrowheads="1"/>
          </p:cNvSpPr>
          <p:nvPr/>
        </p:nvSpPr>
        <p:spPr bwMode="auto">
          <a:xfrm>
            <a:off x="1055688" y="5637213"/>
            <a:ext cx="6624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zh-CN" altLang="en-US" sz="200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车速过快，车辆撞击、碾压或倾覆、环境风险</a:t>
            </a:r>
            <a:endParaRPr lang="en-US" altLang="zh-CN" sz="200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jBkYzkxZmU3NGRlZGY2YTdiOWIxNGVjNGJkOGQ5OWYifQ=="/>
</p:tagLst>
</file>

<file path=ppt/theme/theme1.xml><?xml version="1.0" encoding="utf-8"?>
<a:theme xmlns:a="http://schemas.openxmlformats.org/drawingml/2006/main" name="526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1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195</Words>
  <Application>Microsoft Office PowerPoint</Application>
  <PresentationFormat>宽屏</PresentationFormat>
  <Paragraphs>49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黑体</vt:lpstr>
      <vt:lpstr>微软雅黑</vt:lpstr>
      <vt:lpstr>Arial</vt:lpstr>
      <vt:lpstr>Calibri</vt:lpstr>
      <vt:lpstr>Calibri Light</vt:lpstr>
      <vt:lpstr>Century Gothic</vt:lpstr>
      <vt:lpstr>526</vt:lpstr>
      <vt:lpstr>41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2</cp:revision>
  <dcterms:created xsi:type="dcterms:W3CDTF">2024-03-04T11:21:21Z</dcterms:created>
  <dcterms:modified xsi:type="dcterms:W3CDTF">2024-05-10T07:24:19Z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2052-12.1.0.16364</vt:lpwstr>
  </property>
  <property fmtid="{D5CDD505-2E9C-101B-9397-08002B2CF9AE}" pid="3" name="ICV">
    <vt:lpwstr>80FDD6BB94F645289B1016C6667B473E_12</vt:lpwstr>
  </property>
</Properties>
</file>